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1"/>
  </p:notesMasterIdLst>
  <p:sldIdLst>
    <p:sldId id="256" r:id="rId2"/>
    <p:sldId id="266" r:id="rId3"/>
    <p:sldId id="270" r:id="rId4"/>
    <p:sldId id="268" r:id="rId5"/>
    <p:sldId id="269" r:id="rId6"/>
    <p:sldId id="267"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2/3/2020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2/3/2020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2/3/2020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2/3/2020</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10.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0.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8.png"/><Relationship Id="rId2" Type="http://schemas.openxmlformats.org/officeDocument/2006/relationships/image" Target="../media/image27.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0.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2.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3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34.png"/><Relationship Id="rId2" Type="http://schemas.openxmlformats.org/officeDocument/2006/relationships/image" Target="../media/image330.png"/><Relationship Id="rId16" Type="http://schemas.openxmlformats.org/officeDocument/2006/relationships/image" Target="../media/image19.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0.png"/><Relationship Id="rId10" Type="http://schemas.openxmlformats.org/officeDocument/2006/relationships/image" Target="../media/image13.png"/><Relationship Id="rId19" Type="http://schemas.openxmlformats.org/officeDocument/2006/relationships/image" Target="../media/image36.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0.png"/><Relationship Id="rId3" Type="http://schemas.openxmlformats.org/officeDocument/2006/relationships/image" Target="../media/image60.png"/><Relationship Id="rId7" Type="http://schemas.openxmlformats.org/officeDocument/2006/relationships/image" Target="../media/image100.png"/><Relationship Id="rId12" Type="http://schemas.openxmlformats.org/officeDocument/2006/relationships/image" Target="../media/image150.png"/><Relationship Id="rId2" Type="http://schemas.openxmlformats.org/officeDocument/2006/relationships/image" Target="../media/image46.png"/><Relationship Id="rId16"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0.png"/><Relationship Id="rId5" Type="http://schemas.openxmlformats.org/officeDocument/2006/relationships/image" Target="../media/image80.png"/><Relationship Id="rId15" Type="http://schemas.openxmlformats.org/officeDocument/2006/relationships/image" Target="../media/image1800.png"/><Relationship Id="rId10" Type="http://schemas.openxmlformats.org/officeDocument/2006/relationships/image" Target="../media/image130.png"/><Relationship Id="rId4" Type="http://schemas.openxmlformats.org/officeDocument/2006/relationships/image" Target="../media/image70.png"/><Relationship Id="rId9" Type="http://schemas.openxmlformats.org/officeDocument/2006/relationships/image" Target="../media/image120.png"/><Relationship Id="rId14" Type="http://schemas.openxmlformats.org/officeDocument/2006/relationships/image" Target="../media/image17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Probability </a:t>
            </a:r>
            <a:r>
              <a:rPr lang="en-IN" dirty="0" smtClean="0"/>
              <a:t>Refresher</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as Proportions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5915206" cy="5300823"/>
              </a:xfrm>
            </p:spPr>
            <p:txBody>
              <a:bodyPr>
                <a:normAutofit/>
              </a:bodyPr>
              <a:lstStyle/>
              <a:p>
                <a:r>
                  <a:rPr lang="en-IN" b="1" dirty="0" smtClean="0"/>
                  <a:t>Sample/Outcome</a:t>
                </a:r>
                <a:r>
                  <a:rPr lang="en-IN" dirty="0" smtClean="0"/>
                  <a:t>: pick one ball</a:t>
                </a:r>
              </a:p>
              <a:p>
                <a:r>
                  <a:rPr lang="en-IN" b="1" dirty="0">
                    <a:ea typeface="Cambria Math" panose="02040503050406030204" pitchFamily="18" charset="0"/>
                  </a:rPr>
                  <a:t>Sample space</a:t>
                </a:r>
                <a:r>
                  <a:rPr lang="en-IN" dirty="0">
                    <a:ea typeface="Cambria Math" panose="02040503050406030204" pitchFamily="18" charset="0"/>
                  </a:rPr>
                  <a:t>: </a:t>
                </a: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6</m:t>
                        </m:r>
                      </m:e>
                    </m:d>
                  </m:oMath>
                </a14:m>
                <a:endParaRPr lang="en-IN" dirty="0" smtClean="0"/>
              </a:p>
              <a:p>
                <a:r>
                  <a:rPr lang="en-IN" dirty="0" smtClean="0"/>
                  <a:t>Define two random variables (</a:t>
                </a:r>
                <a:r>
                  <a:rPr lang="en-IN" dirty="0" err="1" smtClean="0"/>
                  <a:t>r.v</a:t>
                </a:r>
                <a:r>
                  <a:rPr lang="en-IN" dirty="0" smtClean="0"/>
                  <a:t>.)</a:t>
                </a:r>
              </a:p>
              <a:p>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oMath>
                </a14:m>
                <a:r>
                  <a:rPr lang="en-IN" dirty="0" smtClean="0"/>
                  <a:t> number on the ball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oMath>
                </a14:m>
                <a:endParaRPr lang="en-IN" dirty="0" smtClean="0"/>
              </a:p>
              <a:p>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m:t>
                    </m:r>
                  </m:oMath>
                </a14:m>
                <a:r>
                  <a:rPr lang="en-IN" dirty="0" smtClean="0"/>
                  <a:t> colour of the ball</a:t>
                </a:r>
                <a:br>
                  <a:rPr lang="en-IN" dirty="0" smtClean="0"/>
                </a:b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b="0" i="0" smtClean="0">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b="0" i="0" smtClean="0">
                            <a:latin typeface="Cambria Math" panose="02040503050406030204" pitchFamily="18" charset="0"/>
                            <a:ea typeface="Cambria Math" panose="02040503050406030204" pitchFamily="18" charset="0"/>
                          </a:rPr>
                          <m:t>=2</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r>
                          <a:rPr lang="en-IN" b="0" i="0" smtClean="0">
                            <a:latin typeface="Cambria Math" panose="02040503050406030204" pitchFamily="18" charset="0"/>
                            <a:ea typeface="Cambria Math" panose="02040503050406030204" pitchFamily="18" charset="0"/>
                          </a:rPr>
                          <m:t>=3</m:t>
                        </m:r>
                      </m:e>
                    </m:d>
                  </m:oMath>
                </a14:m>
                <a:endParaRPr lang="en-IN" dirty="0" smtClean="0"/>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oMath>
                </a14:m>
                <a:r>
                  <a:rPr lang="en-IN" dirty="0" smtClean="0"/>
                  <a:t> proportion of samples for which we have </a:t>
                </a:r>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=2</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6</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4</m:t>
                        </m:r>
                      </m:den>
                    </m:f>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5915206" cy="5300823"/>
              </a:xfrm>
              <a:blipFill>
                <a:blip r:embed="rId2"/>
                <a:stretch>
                  <a:fillRect l="-1134"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spTree>
    <p:extLst>
      <p:ext uri="{BB962C8B-B14F-4D97-AF65-F5344CB8AC3E}">
        <p14:creationId xmlns:p14="http://schemas.microsoft.com/office/powerpoint/2010/main" val="337910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beyond Proportions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6592687" cy="5746376"/>
              </a:xfrm>
            </p:spPr>
            <p:txBody>
              <a:bodyPr>
                <a:normAutofit/>
              </a:bodyPr>
              <a:lstStyle/>
              <a:p>
                <a:r>
                  <a:rPr lang="en-IN" dirty="0" smtClean="0"/>
                  <a:t>Suppose now that not all samples</a:t>
                </a:r>
                <a:br>
                  <a:rPr lang="en-IN" dirty="0" smtClean="0"/>
                </a:br>
                <a:r>
                  <a:rPr lang="en-IN" dirty="0" smtClean="0"/>
                  <a:t>are equally likely, i.e. not all balls</a:t>
                </a:r>
                <a:br>
                  <a:rPr lang="en-IN" dirty="0" smtClean="0"/>
                </a:br>
                <a:r>
                  <a:rPr lang="en-IN" dirty="0" smtClean="0"/>
                  <a:t>are equally likely to be picked</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oMath>
                </a14:m>
                <a:r>
                  <a:rPr lang="en-IN" dirty="0" smtClean="0"/>
                  <a:t> sum of probabilities</a:t>
                </a:r>
                <a:br>
                  <a:rPr lang="en-IN" dirty="0" smtClean="0"/>
                </a:br>
                <a:r>
                  <a:rPr lang="en-IN" dirty="0" smtClean="0"/>
                  <a:t>of samples for which </a:t>
                </a:r>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=2</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48</m:t>
                        </m:r>
                      </m:den>
                    </m:f>
                    <m:r>
                      <a:rPr lang="en-IN" i="1">
                        <a:latin typeface="Cambria Math" panose="02040503050406030204" pitchFamily="18" charset="0"/>
                        <a:ea typeface="Cambria Math" panose="02040503050406030204" pitchFamily="18" charset="0"/>
                      </a:rPr>
                      <m:t> +</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24</m:t>
                        </m:r>
                      </m:den>
                    </m:f>
                    <m:r>
                      <a:rPr lang="en-IN" i="1">
                        <a:latin typeface="Cambria Math" panose="02040503050406030204" pitchFamily="18" charset="0"/>
                        <a:ea typeface="Cambria Math" panose="02040503050406030204" pitchFamily="18" charset="0"/>
                      </a:rPr>
                      <m:t> +</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12</m:t>
                        </m:r>
                      </m:den>
                    </m:f>
                    <m:r>
                      <a:rPr lang="en-IN" i="1">
                        <a:latin typeface="Cambria Math" panose="02040503050406030204" pitchFamily="18" charset="0"/>
                        <a:ea typeface="Cambria Math" panose="02040503050406030204" pitchFamily="18" charset="0"/>
                      </a:rPr>
                      <m:t> +</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96</m:t>
                        </m:r>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6</m:t>
                        </m:r>
                      </m:den>
                    </m:f>
                    <m:r>
                      <a:rPr lang="en-IN" i="1">
                        <a:latin typeface="Cambria Math" panose="02040503050406030204" pitchFamily="18" charset="0"/>
                        <a:ea typeface="Cambria Math" panose="02040503050406030204" pitchFamily="18" charset="0"/>
                      </a:rPr>
                      <m:t> +</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3</m:t>
                        </m:r>
                      </m:den>
                    </m:f>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e>
                    </m:d>
                    <m:r>
                      <a:rPr lang="en-IN" i="1">
                        <a:latin typeface="Cambria Math" panose="02040503050406030204" pitchFamily="18" charset="0"/>
                        <a:ea typeface="Cambria Math" panose="02040503050406030204" pitchFamily="18" charset="0"/>
                      </a:rPr>
                      <m:t>≜</m:t>
                    </m:r>
                  </m:oMath>
                </a14:m>
                <a:r>
                  <a:rPr lang="en-IN" dirty="0"/>
                  <a:t> sum of </a:t>
                </a:r>
                <a:r>
                  <a:rPr lang="en-IN" dirty="0" smtClean="0"/>
                  <a:t>probabilities</a:t>
                </a:r>
                <a:br>
                  <a:rPr lang="en-IN" dirty="0" smtClean="0"/>
                </a:br>
                <a:r>
                  <a:rPr lang="en-IN" dirty="0" smtClean="0"/>
                  <a:t>of </a:t>
                </a:r>
                <a:r>
                  <a:rPr lang="en-IN" dirty="0"/>
                  <a:t>samples for which </a:t>
                </a:r>
                <a14:m>
                  <m:oMath xmlns:m="http://schemas.openxmlformats.org/officeDocument/2006/math">
                    <m:r>
                      <a:rPr lang="en-IN" i="1">
                        <a:latin typeface="Cambria Math" panose="02040503050406030204" pitchFamily="18" charset="0"/>
                      </a:rPr>
                      <m:t>𝑋</m:t>
                    </m:r>
                    <m:r>
                      <a:rPr lang="en-IN" i="1">
                        <a:latin typeface="Cambria Math" panose="02040503050406030204" pitchFamily="18" charset="0"/>
                      </a:rPr>
                      <m:t>=1</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48</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16</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13</m:t>
                        </m:r>
                      </m:num>
                      <m:den>
                        <m:r>
                          <a:rPr lang="en-IN" b="0" i="1" smtClean="0">
                            <a:latin typeface="Cambria Math" panose="02040503050406030204" pitchFamily="18" charset="0"/>
                            <a:ea typeface="Cambria Math" panose="02040503050406030204" pitchFamily="18" charset="0"/>
                          </a:rPr>
                          <m:t>96</m:t>
                        </m:r>
                      </m:den>
                    </m:f>
                  </m:oMath>
                </a14:m>
                <a:endParaRPr lang="en-IN" dirty="0"/>
              </a:p>
              <a:p>
                <a:endParaRPr lang="en-IN" dirty="0" smtClean="0"/>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6592687" cy="5746376"/>
              </a:xfrm>
              <a:blipFill>
                <a:blip r:embed="rId2"/>
                <a:stretch>
                  <a:fillRect l="-101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nvGrpSpPr>
          <p:cNvPr id="63" name="Group 62"/>
          <p:cNvGrpSpPr/>
          <p:nvPr/>
        </p:nvGrpSpPr>
        <p:grpSpPr>
          <a:xfrm>
            <a:off x="6635835" y="1634361"/>
            <a:ext cx="5521133" cy="3818428"/>
            <a:chOff x="6635835" y="1634361"/>
            <a:chExt cx="5521133" cy="3818428"/>
          </a:xfrm>
        </p:grpSpPr>
        <p:grpSp>
          <p:nvGrpSpPr>
            <p:cNvPr id="41" name="Group 40"/>
            <p:cNvGrpSpPr/>
            <p:nvPr/>
          </p:nvGrpSpPr>
          <p:grpSpPr>
            <a:xfrm>
              <a:off x="6635835" y="1634361"/>
              <a:ext cx="5521133" cy="495649"/>
              <a:chOff x="6635835" y="1634361"/>
              <a:chExt cx="5521133" cy="495649"/>
            </a:xfrm>
          </p:grpSpPr>
          <mc:AlternateContent xmlns:mc="http://schemas.openxmlformats.org/markup-compatibility/2006" xmlns:a14="http://schemas.microsoft.com/office/drawing/2010/main">
            <mc:Choice Requires="a14">
              <p:sp>
                <p:nvSpPr>
                  <p:cNvPr id="35" name="TextBox 34"/>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6</m:t>
                              </m:r>
                            </m:den>
                          </m:f>
                        </m:oMath>
                      </m:oMathPara>
                    </a14:m>
                    <a:endParaRPr lang="en-IN"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2469"/>
                    </a:stretch>
                  </a:blipFill>
                </p:spPr>
                <p:txBody>
                  <a:bodyPr/>
                  <a:lstStyle/>
                  <a:p>
                    <a:r>
                      <a:rPr lang="en-IN">
                        <a:noFill/>
                      </a:rPr>
                      <a:t> </a:t>
                    </a:r>
                  </a:p>
                </p:txBody>
              </p:sp>
            </mc:Fallback>
          </mc:AlternateContent>
        </p:grpSp>
        <p:grpSp>
          <p:nvGrpSpPr>
            <p:cNvPr id="42" name="Group 41"/>
            <p:cNvGrpSpPr/>
            <p:nvPr/>
          </p:nvGrpSpPr>
          <p:grpSpPr>
            <a:xfrm>
              <a:off x="6635835" y="2709794"/>
              <a:ext cx="5521133" cy="495649"/>
              <a:chOff x="6635835" y="1634361"/>
              <a:chExt cx="5521133" cy="495649"/>
            </a:xfrm>
          </p:grpSpPr>
          <mc:AlternateContent xmlns:mc="http://schemas.openxmlformats.org/markup-compatibility/2006" xmlns:a14="http://schemas.microsoft.com/office/drawing/2010/main">
            <mc:Choice Requires="a14">
              <p:sp>
                <p:nvSpPr>
                  <p:cNvPr id="43" name="TextBox 42"/>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0"/>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1"/>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2"/>
                    <a:stretch>
                      <a:fillRect b="-1235"/>
                    </a:stretch>
                  </a:blipFill>
                </p:spPr>
                <p:txBody>
                  <a:bodyPr/>
                  <a:lstStyle/>
                  <a:p>
                    <a:r>
                      <a:rPr lang="en-IN">
                        <a:noFill/>
                      </a:rPr>
                      <a:t> </a:t>
                    </a:r>
                  </a:p>
                </p:txBody>
              </p:sp>
            </mc:Fallback>
          </mc:AlternateContent>
        </p:grpSp>
        <p:grpSp>
          <p:nvGrpSpPr>
            <p:cNvPr id="49" name="Group 48"/>
            <p:cNvGrpSpPr/>
            <p:nvPr/>
          </p:nvGrpSpPr>
          <p:grpSpPr>
            <a:xfrm>
              <a:off x="6635835" y="3849547"/>
              <a:ext cx="5521133" cy="495649"/>
              <a:chOff x="6635835" y="1634361"/>
              <a:chExt cx="5521133" cy="495649"/>
            </a:xfrm>
          </p:grpSpPr>
          <mc:AlternateContent xmlns:mc="http://schemas.openxmlformats.org/markup-compatibility/2006" xmlns:a14="http://schemas.microsoft.com/office/drawing/2010/main">
            <mc:Choice Requires="a14">
              <p:sp>
                <p:nvSpPr>
                  <p:cNvPr id="50" name="TextBox 49"/>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16</m:t>
                              </m:r>
                            </m:den>
                          </m:f>
                        </m:oMath>
                      </m:oMathPara>
                    </a14:m>
                    <a:endParaRPr lang="en-IN"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13"/>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7"/>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15"/>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1220"/>
                    </a:stretch>
                  </a:blipFill>
                </p:spPr>
                <p:txBody>
                  <a:bodyPr/>
                  <a:lstStyle/>
                  <a:p>
                    <a:r>
                      <a:rPr lang="en-IN">
                        <a:noFill/>
                      </a:rPr>
                      <a:t> </a:t>
                    </a:r>
                  </a:p>
                </p:txBody>
              </p:sp>
            </mc:Fallback>
          </mc:AlternateContent>
        </p:grpSp>
        <p:grpSp>
          <p:nvGrpSpPr>
            <p:cNvPr id="56" name="Group 55"/>
            <p:cNvGrpSpPr/>
            <p:nvPr/>
          </p:nvGrpSpPr>
          <p:grpSpPr>
            <a:xfrm>
              <a:off x="6635835" y="4957140"/>
              <a:ext cx="5521133" cy="495649"/>
              <a:chOff x="6635835" y="1634361"/>
              <a:chExt cx="5521133" cy="495649"/>
            </a:xfrm>
          </p:grpSpPr>
          <mc:AlternateContent xmlns:mc="http://schemas.openxmlformats.org/markup-compatibility/2006" xmlns:a14="http://schemas.microsoft.com/office/drawing/2010/main">
            <mc:Choice Requires="a14">
              <p:sp>
                <p:nvSpPr>
                  <p:cNvPr id="57" name="TextBox 56"/>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5"/>
                    <a:stretch>
                      <a:fillRect b="-2469"/>
                    </a:stretch>
                  </a:blipFill>
                </p:spPr>
                <p:txBody>
                  <a:bodyPr/>
                  <a:lstStyle/>
                  <a:p>
                    <a:r>
                      <a:rPr lang="en-IN">
                        <a:noFill/>
                      </a:rPr>
                      <a:t> </a:t>
                    </a:r>
                  </a:p>
                </p:txBody>
              </p:sp>
            </mc:Fallback>
          </mc:AlternateContent>
        </p:grpSp>
      </p:grpSp>
    </p:spTree>
    <p:extLst>
      <p:ext uri="{BB962C8B-B14F-4D97-AF65-F5344CB8AC3E}">
        <p14:creationId xmlns:p14="http://schemas.microsoft.com/office/powerpoint/2010/main" val="302985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Let </a:t>
                </a:r>
                <a14:m>
                  <m:oMath xmlns:m="http://schemas.openxmlformats.org/officeDocument/2006/math">
                    <m:r>
                      <m:rPr>
                        <m:sty m:val="p"/>
                      </m:rPr>
                      <a:rPr lang="en-IN" b="0" i="0" smtClean="0">
                        <a:latin typeface="Cambria Math" panose="02040503050406030204" pitchFamily="18" charset="0"/>
                      </a:rPr>
                      <m:t>Ω</m:t>
                    </m:r>
                  </m:oMath>
                </a14:m>
                <a:r>
                  <a:rPr lang="en-IN" dirty="0" smtClean="0"/>
                  <a:t> denote the sample space (set of all possible outcomes)</a:t>
                </a:r>
              </a:p>
              <a:p>
                <a:r>
                  <a:rPr lang="en-IN" dirty="0" smtClean="0"/>
                  <a:t>Let </a:t>
                </a:r>
                <a14:m>
                  <m:oMath xmlns:m="http://schemas.openxmlformats.org/officeDocument/2006/math">
                    <m:r>
                      <a:rPr lang="en-IN" b="0" i="1" smtClean="0">
                        <a:latin typeface="Cambria Math" panose="02040503050406030204" pitchFamily="18" charset="0"/>
                      </a:rPr>
                      <m:t>𝑋</m:t>
                    </m:r>
                  </m:oMath>
                </a14:m>
                <a:r>
                  <a:rPr lang="en-IN" dirty="0" smtClean="0"/>
                  <a:t> be any (discrete) random variable and 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denote the set of (numerical) values </a:t>
                </a:r>
                <a14:m>
                  <m:oMath xmlns:m="http://schemas.openxmlformats.org/officeDocument/2006/math">
                    <m:r>
                      <a:rPr lang="en-IN" b="0" i="1" smtClean="0">
                        <a:latin typeface="Cambria Math" panose="02040503050406030204" pitchFamily="18" charset="0"/>
                      </a:rPr>
                      <m:t>𝑋</m:t>
                    </m:r>
                  </m:oMath>
                </a14:m>
                <a:r>
                  <a:rPr lang="en-IN" dirty="0" smtClean="0"/>
                  <a:t> could possibly take (even unlikely values)</a:t>
                </a:r>
              </a:p>
              <a:p>
                <a:pPr lvl="2"/>
                <a:r>
                  <a:rPr lang="en-IN" dirty="0" smtClean="0"/>
                  <a:t>The set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is called the </a:t>
                </a:r>
                <a:r>
                  <a:rPr lang="en-IN" i="0" dirty="0" smtClean="0"/>
                  <a:t>support</a:t>
                </a:r>
                <a:r>
                  <a:rPr lang="en-IN" dirty="0" smtClean="0"/>
                  <a:t> of the random variable </a:t>
                </a:r>
                <a14:m>
                  <m:oMath xmlns:m="http://schemas.openxmlformats.org/officeDocument/2006/math">
                    <m:r>
                      <a:rPr lang="en-IN" b="0" i="1" smtClean="0">
                        <a:latin typeface="Cambria Math" panose="02040503050406030204" pitchFamily="18" charset="0"/>
                      </a:rPr>
                      <m:t>𝑋</m:t>
                    </m:r>
                  </m:oMath>
                </a14:m>
                <a:endParaRPr lang="en-IN" dirty="0" smtClean="0"/>
              </a:p>
              <a:p>
                <a:pPr lvl="2"/>
                <a:r>
                  <a:rPr lang="en-IN" dirty="0" smtClean="0"/>
                  <a:t>In previous example,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m:t>
                        </m:r>
                      </m:e>
                    </m:d>
                  </m:oMath>
                </a14:m>
                <a:endParaRPr lang="en-IN" dirty="0" smtClean="0"/>
              </a:p>
              <a:p>
                <a:r>
                  <a:rPr lang="en-IN" dirty="0" smtClean="0"/>
                  <a:t>For any outcome </a:t>
                </a:r>
                <a14:m>
                  <m:oMath xmlns:m="http://schemas.openxmlformats.org/officeDocument/2006/math">
                    <m:r>
                      <a:rPr lang="en-IN" b="0" i="1" smtClean="0">
                        <a:latin typeface="Cambria Math" panose="02040503050406030204" pitchFamily="18" charset="0"/>
                      </a:rPr>
                      <m:t>𝜔</m:t>
                    </m:r>
                    <m:r>
                      <a:rPr lang="en-IN" b="0" i="1" smtClean="0">
                        <a:latin typeface="Cambria Math" panose="02040503050406030204" pitchFamily="18" charset="0"/>
                      </a:rPr>
                      <m:t>∈</m:t>
                    </m:r>
                    <m:r>
                      <m:rPr>
                        <m:sty m:val="p"/>
                      </m:rPr>
                      <a:rPr lang="en-IN" b="0" i="0" smtClean="0">
                        <a:latin typeface="Cambria Math" panose="02040503050406030204" pitchFamily="18" charset="0"/>
                      </a:rPr>
                      <m:t>Ω</m:t>
                    </m:r>
                  </m:oMath>
                </a14:m>
                <a:r>
                  <a:rPr lang="en-IN" dirty="0" smtClean="0"/>
                  <a:t>, let </a:t>
                </a:r>
                <a14:m>
                  <m:oMath xmlns:m="http://schemas.openxmlformats.org/officeDocument/2006/math">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oMath>
                </a14:m>
                <a:r>
                  <a:rPr lang="en-IN" dirty="0" smtClean="0"/>
                  <a:t> denote value of </a:t>
                </a:r>
                <a14:m>
                  <m:oMath xmlns:m="http://schemas.openxmlformats.org/officeDocument/2006/math">
                    <m:r>
                      <a:rPr lang="en-IN" b="0" i="1" smtClean="0">
                        <a:latin typeface="Cambria Math" panose="02040503050406030204" pitchFamily="18" charset="0"/>
                      </a:rPr>
                      <m:t>𝑋</m:t>
                    </m:r>
                  </m:oMath>
                </a14:m>
                <a:r>
                  <a:rPr lang="en-IN" dirty="0" smtClean="0"/>
                  <a:t> on that outcome</a:t>
                </a:r>
              </a:p>
              <a:p>
                <a:pPr lvl="2"/>
                <a:r>
                  <a:rPr lang="en-IN" dirty="0" smtClean="0"/>
                  <a:t>For example, </a:t>
                </a:r>
                <a14:m>
                  <m:oMath xmlns:m="http://schemas.openxmlformats.org/officeDocument/2006/math">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      </m:t>
                        </m:r>
                      </m:e>
                    </m:d>
                    <m:r>
                      <a:rPr lang="en-IN" b="0" i="1" smtClean="0">
                        <a:latin typeface="Cambria Math" panose="02040503050406030204" pitchFamily="18" charset="0"/>
                      </a:rPr>
                      <m:t>=3</m:t>
                    </m:r>
                  </m:oMath>
                </a14:m>
                <a:r>
                  <a:rPr lang="en-IN" dirty="0" smtClean="0"/>
                  <a:t> and </a:t>
                </a:r>
                <a14:m>
                  <m:oMath xmlns:m="http://schemas.openxmlformats.org/officeDocument/2006/math">
                    <m:r>
                      <a:rPr lang="en-IN" b="0" i="1" smtClean="0">
                        <a:latin typeface="Cambria Math" panose="02040503050406030204" pitchFamily="18" charset="0"/>
                      </a:rPr>
                      <m:t>𝑌</m:t>
                    </m:r>
                    <m:d>
                      <m:dPr>
                        <m:ctrlPr>
                          <a:rPr lang="en-IN" b="0" i="1" smtClean="0">
                            <a:latin typeface="Cambria Math" panose="02040503050406030204" pitchFamily="18" charset="0"/>
                          </a:rPr>
                        </m:ctrlPr>
                      </m:dPr>
                      <m:e>
                        <m:r>
                          <a:rPr lang="en-IN" b="0" i="1" smtClean="0">
                            <a:latin typeface="Cambria Math" panose="02040503050406030204" pitchFamily="18" charset="0"/>
                          </a:rPr>
                          <m:t>      </m:t>
                        </m:r>
                      </m:e>
                    </m:d>
                    <m:r>
                      <a:rPr lang="en-IN" b="0" i="1" smtClean="0">
                        <a:latin typeface="Cambria Math" panose="02040503050406030204" pitchFamily="18" charset="0"/>
                      </a:rPr>
                      <m:t>=2</m:t>
                    </m:r>
                  </m:oMath>
                </a14:m>
                <a:r>
                  <a:rPr lang="en-IN" dirty="0" smtClean="0"/>
                  <a:t> (</a:t>
                </a:r>
                <a14:m>
                  <m:oMath xmlns:m="http://schemas.openxmlformats.org/officeDocument/2006/math">
                    <m:r>
                      <a:rPr lang="en-IN">
                        <a:latin typeface="Cambria Math" panose="02040503050406030204" pitchFamily="18" charset="0"/>
                      </a:rPr>
                      <m:t>𝑌</m:t>
                    </m:r>
                  </m:oMath>
                </a14:m>
                <a:r>
                  <a:rPr lang="en-IN" dirty="0" smtClean="0"/>
                  <a:t> encodes </a:t>
                </a:r>
                <a:r>
                  <a:rPr lang="en-IN" dirty="0" err="1" smtClean="0"/>
                  <a:t>color</a:t>
                </a:r>
                <a:r>
                  <a:rPr lang="en-IN" dirty="0" smtClean="0"/>
                  <a:t>)</a:t>
                </a:r>
              </a:p>
              <a:p>
                <a:r>
                  <a:rPr lang="en-IN" dirty="0" smtClean="0"/>
                  <a:t>For any value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(i.e. any valid value), we define</a:t>
                </a:r>
                <a:br>
                  <a:rPr lang="en-IN" dirty="0" smtClean="0"/>
                </a:b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b="0" i="1" smtClean="0">
                            <a:latin typeface="Cambria Math" panose="02040503050406030204" pitchFamily="18" charset="0"/>
                            <a:ea typeface="Cambria Math" panose="02040503050406030204" pitchFamily="18" charset="0"/>
                          </a:rPr>
                        </m:ctrlPr>
                      </m:naryPr>
                      <m:sub>
                        <m:r>
                          <a:rPr lang="en-IN" b="0" i="1" smtClean="0">
                            <a:latin typeface="Cambria Math" panose="02040503050406030204" pitchFamily="18" charset="0"/>
                            <a:ea typeface="Cambria Math" panose="02040503050406030204" pitchFamily="18" charset="0"/>
                          </a:rPr>
                          <m:t>𝜔</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Ω</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sub>
                      <m:sup/>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𝑝</m:t>
                            </m:r>
                          </m:e>
                          <m:sub>
                            <m:r>
                              <a:rPr lang="en-IN" b="0" i="1" smtClean="0">
                                <a:latin typeface="Cambria Math" panose="02040503050406030204" pitchFamily="18" charset="0"/>
                                <a:ea typeface="Cambria Math" panose="02040503050406030204" pitchFamily="18" charset="0"/>
                              </a:rPr>
                              <m:t>𝜔</m:t>
                            </m:r>
                          </m:sub>
                        </m:sSub>
                      </m:e>
                    </m:nary>
                  </m:oMath>
                </a14:m>
                <a:endParaRPr lang="en-IN" dirty="0" smtClean="0"/>
              </a:p>
              <a:p>
                <a:r>
                  <a:rPr lang="en-IN" dirty="0" smtClean="0"/>
                  <a:t>Sometimes we use lazy notation to denote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
        <p:nvSpPr>
          <p:cNvPr id="5" name="Oval 4"/>
          <p:cNvSpPr/>
          <p:nvPr/>
        </p:nvSpPr>
        <p:spPr>
          <a:xfrm>
            <a:off x="3173037" y="4037743"/>
            <a:ext cx="464014" cy="4640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6" name="Oval 5"/>
          <p:cNvSpPr/>
          <p:nvPr/>
        </p:nvSpPr>
        <p:spPr>
          <a:xfrm>
            <a:off x="5525819" y="4037743"/>
            <a:ext cx="464014" cy="4640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nvGrpSpPr>
          <p:cNvPr id="9" name="Group 8"/>
          <p:cNvGrpSpPr/>
          <p:nvPr/>
        </p:nvGrpSpPr>
        <p:grpSpPr>
          <a:xfrm>
            <a:off x="7327663" y="3457750"/>
            <a:ext cx="4864335" cy="1159985"/>
            <a:chOff x="6914508" y="4032266"/>
            <a:chExt cx="4864335" cy="1159985"/>
          </a:xfrm>
        </p:grpSpPr>
        <mc:AlternateContent xmlns:mc="http://schemas.openxmlformats.org/markup-compatibility/2006" xmlns:a14="http://schemas.microsoft.com/office/drawing/2010/main">
          <mc:Choice Requires="a14">
            <p:sp>
              <p:nvSpPr>
                <p:cNvPr id="7" name="Rectangular Callout 6"/>
                <p:cNvSpPr/>
                <p:nvPr/>
              </p:nvSpPr>
              <p:spPr>
                <a:xfrm>
                  <a:off x="6914508" y="4032266"/>
                  <a:ext cx="4864335" cy="1159985"/>
                </a:xfrm>
                <a:prstGeom prst="wedgeRectCallout">
                  <a:avLst>
                    <a:gd name="adj1" fmla="val -25907"/>
                    <a:gd name="adj2" fmla="val 10687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𝑝</m:t>
                          </m:r>
                        </m:e>
                        <m:sub>
                          <m:r>
                            <a:rPr lang="en-IN" sz="2400" b="0" i="1" smtClean="0">
                              <a:solidFill>
                                <a:schemeClr val="tx1"/>
                              </a:solidFill>
                              <a:latin typeface="Cambria Math" panose="02040503050406030204" pitchFamily="18" charset="0"/>
                            </a:rPr>
                            <m:t>𝜔</m:t>
                          </m:r>
                        </m:sub>
                      </m:sSub>
                    </m:oMath>
                  </a14:m>
                  <a:r>
                    <a:rPr lang="en-IN" sz="2400" dirty="0" smtClean="0">
                      <a:solidFill>
                        <a:schemeClr val="tx1"/>
                      </a:solidFill>
                      <a:latin typeface="+mj-lt"/>
                    </a:rPr>
                    <a:t> is the probability with which an outcome </a:t>
                  </a:r>
                  <a14:m>
                    <m:oMath xmlns:m="http://schemas.openxmlformats.org/officeDocument/2006/math">
                      <m:r>
                        <a:rPr lang="en-IN" sz="2400" b="0" i="1" smtClean="0">
                          <a:solidFill>
                            <a:schemeClr val="tx1"/>
                          </a:solidFill>
                          <a:latin typeface="Cambria Math" panose="02040503050406030204" pitchFamily="18" charset="0"/>
                        </a:rPr>
                        <m:t>𝜔</m:t>
                      </m:r>
                    </m:oMath>
                  </a14:m>
                  <a:r>
                    <a:rPr lang="en-IN" sz="2400" dirty="0" smtClean="0">
                      <a:solidFill>
                        <a:schemeClr val="tx1"/>
                      </a:solidFill>
                      <a:latin typeface="+mj-lt"/>
                    </a:rPr>
                    <a:t> happens. </a:t>
                  </a:r>
                  <a:r>
                    <a:rPr lang="en-IN" sz="2400" dirty="0" err="1" smtClean="0">
                      <a:solidFill>
                        <a:schemeClr val="tx1"/>
                      </a:solidFill>
                      <a:latin typeface="+mj-lt"/>
                    </a:rPr>
                    <a:t>E.g</a:t>
                  </a:r>
                  <a:r>
                    <a:rPr lang="en-IN" sz="2400" dirty="0" smtClean="0">
                      <a:solidFill>
                        <a:schemeClr val="tx1"/>
                      </a:solidFill>
                      <a:latin typeface="+mj-lt"/>
                    </a:rPr>
                    <a:t> </a:t>
                  </a:r>
                  <a14:m>
                    <m:oMath xmlns:m="http://schemas.openxmlformats.org/officeDocument/2006/math">
                      <m:r>
                        <a:rPr lang="en-IN" sz="2400" b="0" i="1" smtClean="0">
                          <a:solidFill>
                            <a:schemeClr val="tx1"/>
                          </a:solidFill>
                          <a:latin typeface="Cambria Math" panose="02040503050406030204" pitchFamily="18" charset="0"/>
                        </a:rPr>
                        <m:t>𝑝</m:t>
                      </m:r>
                      <m:r>
                        <a:rPr lang="en-IN" sz="2400" b="0" i="1" smtClean="0">
                          <a:solidFill>
                            <a:schemeClr val="tx1"/>
                          </a:solidFill>
                          <a:latin typeface="Cambria Math" panose="02040503050406030204" pitchFamily="18" charset="0"/>
                        </a:rPr>
                        <m:t>   =</m:t>
                      </m:r>
                      <m:f>
                        <m:fPr>
                          <m:ctrlPr>
                            <a:rPr lang="en-IN" sz="2400" b="0" i="1" smtClean="0">
                              <a:solidFill>
                                <a:schemeClr val="tx1"/>
                              </a:solidFill>
                              <a:latin typeface="Cambria Math" panose="02040503050406030204" pitchFamily="18" charset="0"/>
                            </a:rPr>
                          </m:ctrlPr>
                        </m:fPr>
                        <m:num>
                          <m:r>
                            <a:rPr lang="en-IN" sz="2400" b="0" i="1" smtClean="0">
                              <a:solidFill>
                                <a:schemeClr val="tx1"/>
                              </a:solidFill>
                              <a:latin typeface="Cambria Math" panose="02040503050406030204" pitchFamily="18" charset="0"/>
                            </a:rPr>
                            <m:t>1</m:t>
                          </m:r>
                        </m:num>
                        <m:den>
                          <m:r>
                            <a:rPr lang="en-IN" sz="2400" b="0" i="1" smtClean="0">
                              <a:solidFill>
                                <a:schemeClr val="tx1"/>
                              </a:solidFill>
                              <a:latin typeface="Cambria Math" panose="02040503050406030204" pitchFamily="18" charset="0"/>
                            </a:rPr>
                            <m:t>12</m:t>
                          </m:r>
                        </m:den>
                      </m:f>
                    </m:oMath>
                  </a14:m>
                  <a:r>
                    <a:rPr lang="en-IN" sz="2400" dirty="0" smtClean="0">
                      <a:solidFill>
                        <a:schemeClr val="tx1"/>
                      </a:solidFill>
                      <a:latin typeface="+mj-lt"/>
                    </a:rPr>
                    <a:t> </a:t>
                  </a:r>
                  <a:endParaRPr lang="en-IN"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6914508" y="4032266"/>
                  <a:ext cx="4864335" cy="1159985"/>
                </a:xfrm>
                <a:prstGeom prst="wedgeRectCallout">
                  <a:avLst>
                    <a:gd name="adj1" fmla="val -25907"/>
                    <a:gd name="adj2" fmla="val 106878"/>
                  </a:avLst>
                </a:prstGeom>
                <a:blipFill>
                  <a:blip r:embed="rId3"/>
                  <a:stretch>
                    <a:fillRect/>
                  </a:stretch>
                </a:blipFill>
                <a:ln w="38100">
                  <a:solidFill>
                    <a:schemeClr val="accent1"/>
                  </a:solidFill>
                </a:ln>
              </p:spPr>
              <p:txBody>
                <a:bodyPr/>
                <a:lstStyle/>
                <a:p>
                  <a:r>
                    <a:rPr lang="en-IN">
                      <a:noFill/>
                    </a:rPr>
                    <a:t> </a:t>
                  </a:r>
                </a:p>
              </p:txBody>
            </p:sp>
          </mc:Fallback>
        </mc:AlternateContent>
        <p:sp>
          <p:nvSpPr>
            <p:cNvPr id="8" name="Oval 7"/>
            <p:cNvSpPr/>
            <p:nvPr/>
          </p:nvSpPr>
          <p:spPr>
            <a:xfrm>
              <a:off x="10533750" y="4791557"/>
              <a:ext cx="308226" cy="3082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spTree>
    <p:extLst>
      <p:ext uri="{BB962C8B-B14F-4D97-AF65-F5344CB8AC3E}">
        <p14:creationId xmlns:p14="http://schemas.microsoft.com/office/powerpoint/2010/main" val="87930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No matter how we define our random variable, if it is discrete valued, then the following must hold</a:t>
                </a:r>
              </a:p>
              <a:p>
                <a:r>
                  <a:rPr lang="en-IN" dirty="0" smtClean="0"/>
                  <a:t>For all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we must have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≥0</m:t>
                    </m:r>
                  </m:oMath>
                </a14:m>
                <a:endParaRPr lang="en-IN" dirty="0" smtClean="0"/>
              </a:p>
              <a:p>
                <a:pPr lvl="2"/>
                <a:r>
                  <a:rPr lang="en-IN" dirty="0" smtClean="0"/>
                  <a:t>If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=0</m:t>
                    </m:r>
                  </m:oMath>
                </a14:m>
                <a:r>
                  <a:rPr lang="en-IN" dirty="0" smtClean="0"/>
                  <a:t> then we say </a:t>
                </a:r>
                <a14:m>
                  <m:oMath xmlns:m="http://schemas.openxmlformats.org/officeDocument/2006/math">
                    <m:r>
                      <a:rPr lang="en-IN" b="0" i="1" smtClean="0">
                        <a:latin typeface="Cambria Math" panose="02040503050406030204" pitchFamily="18" charset="0"/>
                      </a:rPr>
                      <m:t>𝑥</m:t>
                    </m:r>
                  </m:oMath>
                </a14:m>
                <a:r>
                  <a:rPr lang="en-IN" dirty="0" smtClean="0"/>
                  <a:t> is an impossible value for random variable </a:t>
                </a:r>
                <a14:m>
                  <m:oMath xmlns:m="http://schemas.openxmlformats.org/officeDocument/2006/math">
                    <m:r>
                      <a:rPr lang="en-IN" b="0" i="1" smtClean="0">
                        <a:latin typeface="Cambria Math" panose="02040503050406030204" pitchFamily="18" charset="0"/>
                      </a:rPr>
                      <m:t>𝑋</m:t>
                    </m:r>
                  </m:oMath>
                </a14:m>
                <a:endParaRPr lang="en-IN" dirty="0" smtClean="0"/>
              </a:p>
              <a:p>
                <a:pPr lvl="2"/>
                <a:r>
                  <a:rPr lang="en-IN" dirty="0"/>
                  <a:t>If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oMath>
                </a14:m>
                <a:r>
                  <a:rPr lang="en-IN" dirty="0"/>
                  <a:t> then we </a:t>
                </a:r>
                <a:r>
                  <a:rPr lang="en-IN" dirty="0" smtClean="0"/>
                  <a:t>say that </a:t>
                </a:r>
                <a14:m>
                  <m:oMath xmlns:m="http://schemas.openxmlformats.org/officeDocument/2006/math">
                    <m:r>
                      <a:rPr lang="en-IN">
                        <a:latin typeface="Cambria Math" panose="02040503050406030204" pitchFamily="18" charset="0"/>
                      </a:rPr>
                      <m:t>𝑋</m:t>
                    </m:r>
                  </m:oMath>
                </a14:m>
                <a:r>
                  <a:rPr lang="en-IN" dirty="0" smtClean="0"/>
                  <a:t> </a:t>
                </a:r>
                <a:r>
                  <a:rPr lang="en-IN" i="0" dirty="0" smtClean="0"/>
                  <a:t>almost surely</a:t>
                </a:r>
                <a:r>
                  <a:rPr lang="en-IN" dirty="0" smtClean="0"/>
                  <a:t> takes the value </a:t>
                </a:r>
                <a14:m>
                  <m:oMath xmlns:m="http://schemas.openxmlformats.org/officeDocument/2006/math">
                    <m:r>
                      <a:rPr lang="en-IN">
                        <a:latin typeface="Cambria Math" panose="02040503050406030204" pitchFamily="18" charset="0"/>
                      </a:rPr>
                      <m:t>𝑥</m:t>
                    </m:r>
                  </m:oMath>
                </a14:m>
                <a:r>
                  <a:rPr lang="en-IN" dirty="0"/>
                  <a:t> </a:t>
                </a:r>
                <a:endParaRPr lang="en-IN" dirty="0" smtClean="0"/>
              </a:p>
              <a:p>
                <a:r>
                  <a:rPr lang="en-IN" dirty="0" smtClean="0"/>
                  <a:t>We must have </a:t>
                </a:r>
                <a14:m>
                  <m:oMath xmlns:m="http://schemas.openxmlformats.org/officeDocument/2006/math">
                    <m:nary>
                      <m:naryPr>
                        <m:chr m:val="∑"/>
                        <m:limLoc m:val="subSup"/>
                        <m:supHide m:val="on"/>
                        <m:ctrlPr>
                          <a:rPr lang="en-IN" i="1">
                            <a:latin typeface="Cambria Math" panose="02040503050406030204" pitchFamily="18" charset="0"/>
                          </a:rPr>
                        </m:ctrlPr>
                      </m:naryPr>
                      <m:sub>
                        <m:r>
                          <m:rPr>
                            <m:brk m:alnAt="9"/>
                          </m:rPr>
                          <a:rPr lang="en-IN" i="1">
                            <a:latin typeface="Cambria Math" panose="02040503050406030204" pitchFamily="18" charset="0"/>
                          </a:rPr>
                          <m:t>𝑥</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𝑋</m:t>
                            </m:r>
                          </m:sub>
                        </m:sSub>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e>
                    </m:nary>
                    <m:r>
                      <a:rPr lang="en-IN">
                        <a:latin typeface="Cambria Math" panose="02040503050406030204" pitchFamily="18" charset="0"/>
                      </a:rPr>
                      <m:t>=1</m:t>
                    </m:r>
                  </m:oMath>
                </a14:m>
                <a:endParaRPr lang="en-IN" dirty="0" smtClean="0"/>
              </a:p>
              <a:p>
                <a:pPr lvl="2"/>
                <a:r>
                  <a:rPr lang="en-IN" dirty="0" smtClean="0"/>
                  <a:t>Another way of saying that when we get a sample, the random variable </a:t>
                </a:r>
                <a14:m>
                  <m:oMath xmlns:m="http://schemas.openxmlformats.org/officeDocument/2006/math">
                    <m:r>
                      <a:rPr lang="en-IN" b="0" i="1" smtClean="0">
                        <a:latin typeface="Cambria Math" panose="02040503050406030204" pitchFamily="18" charset="0"/>
                      </a:rPr>
                      <m:t>𝑋</m:t>
                    </m:r>
                  </m:oMath>
                </a14:m>
                <a:r>
                  <a:rPr lang="en-IN" dirty="0" smtClean="0"/>
                  <a:t> must take some valid value on that sample, it cannot remain undefined!</a:t>
                </a:r>
              </a:p>
              <a:p>
                <a:pPr lvl="2"/>
                <a:r>
                  <a:rPr lang="en-IN" dirty="0" smtClean="0"/>
                  <a:t>It is a different thing that we (e.g. the ML </a:t>
                </a:r>
                <a:r>
                  <a:rPr lang="en-IN" dirty="0" err="1" smtClean="0"/>
                  <a:t>algo</a:t>
                </a:r>
                <a:r>
                  <a:rPr lang="en-IN" dirty="0" smtClean="0"/>
                  <a:t>) may not </a:t>
                </a:r>
                <a:r>
                  <a:rPr lang="en-IN" i="0" dirty="0" smtClean="0"/>
                  <a:t>know</a:t>
                </a:r>
                <a:r>
                  <a:rPr lang="en-IN" dirty="0" smtClean="0"/>
                  <a:t> what value </a:t>
                </a:r>
                <a14:m>
                  <m:oMath xmlns:m="http://schemas.openxmlformats.org/officeDocument/2006/math">
                    <m:r>
                      <a:rPr lang="en-IN" b="0" i="1" smtClean="0">
                        <a:latin typeface="Cambria Math" panose="02040503050406030204" pitchFamily="18" charset="0"/>
                      </a:rPr>
                      <m:t>𝑋</m:t>
                    </m:r>
                  </m:oMath>
                </a14:m>
                <a:r>
                  <a:rPr lang="en-IN" dirty="0" smtClean="0"/>
                  <a:t> has taken on that sample, but there must be some hidden value it did take</a:t>
                </a:r>
              </a:p>
              <a:p>
                <a:r>
                  <a:rPr lang="en-IN" dirty="0" smtClean="0"/>
                  <a:t>An immediate consequence of the above two rules is that we must have, for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𝑋</m:t>
                        </m:r>
                      </m:sub>
                    </m:sSub>
                  </m:oMath>
                </a14:m>
                <a:r>
                  <a:rPr lang="en-IN" dirty="0"/>
                  <a:t>, we must have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≤1</m:t>
                    </m:r>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b="-9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169195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Mass Function (PMF)</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A fancy name for a function that tells us </a:t>
                </a:r>
                <a:r>
                  <a:rPr lang="en-IN" dirty="0"/>
                  <a:t>the probability of the random variable taking any particular value</a:t>
                </a:r>
                <a:endParaRPr lang="en-IN" dirty="0" smtClean="0"/>
              </a:p>
              <a:p>
                <a:r>
                  <a:rPr lang="en-IN" dirty="0"/>
                  <a:t>For </a:t>
                </a:r>
                <a:r>
                  <a:rPr lang="en-IN" dirty="0" smtClean="0"/>
                  <a:t>a </a:t>
                </a:r>
                <a:r>
                  <a:rPr lang="en-IN" dirty="0"/>
                  <a:t>discrete random variable </a:t>
                </a:r>
                <a14:m>
                  <m:oMath xmlns:m="http://schemas.openxmlformats.org/officeDocument/2006/math">
                    <m:r>
                      <a:rPr lang="en-IN" i="1">
                        <a:latin typeface="Cambria Math" panose="02040503050406030204" pitchFamily="18" charset="0"/>
                      </a:rPr>
                      <m:t>𝑋</m:t>
                    </m:r>
                  </m:oMath>
                </a14:m>
                <a:r>
                  <a:rPr lang="en-IN" dirty="0"/>
                  <a:t>, its PMF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a14:m>
                <a:r>
                  <a:rPr lang="en-IN" dirty="0"/>
                  <a:t> tells us, for any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𝑋</m:t>
                        </m:r>
                      </m:sub>
                    </m:sSub>
                  </m:oMath>
                </a14:m>
                <a:r>
                  <a:rPr lang="en-IN" dirty="0"/>
                  <a:t>, what is the probability of </a:t>
                </a:r>
                <a14:m>
                  <m:oMath xmlns:m="http://schemas.openxmlformats.org/officeDocument/2006/math">
                    <m:r>
                      <a:rPr lang="en-US" i="1">
                        <a:latin typeface="Cambria Math" panose="02040503050406030204" pitchFamily="18" charset="0"/>
                      </a:rPr>
                      <m:t>𝑋</m:t>
                    </m:r>
                  </m:oMath>
                </a14:m>
                <a:r>
                  <a:rPr lang="en-IN" dirty="0"/>
                  <a:t> taking the value </a:t>
                </a:r>
                <a14:m>
                  <m:oMath xmlns:m="http://schemas.openxmlformats.org/officeDocument/2006/math">
                    <m:r>
                      <a:rPr lang="en-US" i="1">
                        <a:latin typeface="Cambria Math" panose="02040503050406030204" pitchFamily="18" charset="0"/>
                      </a:rPr>
                      <m:t>𝑥</m:t>
                    </m:r>
                  </m:oMath>
                </a14:m>
                <a:r>
                  <a:rPr lang="en-IN" dirty="0"/>
                  <a:t> i.e.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oMath>
                </a14:m>
                <a:endParaRPr lang="en-IN" dirty="0" smtClean="0"/>
              </a:p>
              <a:p>
                <a:r>
                  <a:rPr lang="en-US" b="1" dirty="0" smtClean="0"/>
                  <a:t>Warning</a:t>
                </a:r>
                <a:r>
                  <a:rPr lang="en-US" dirty="0" smtClean="0"/>
                  <a:t>: papers/books often use lazy or confusing notation – take care</a:t>
                </a:r>
              </a:p>
              <a:p>
                <a:pPr lvl="2"/>
                <a:r>
                  <a:rPr lang="en-US" dirty="0" smtClean="0"/>
                  <a:t>Often </a:t>
                </a:r>
                <a:r>
                  <a:rPr lang="en-US" dirty="0"/>
                  <a:t>the </a:t>
                </a:r>
                <a:r>
                  <a:rPr lang="en-IN" dirty="0"/>
                  <a:t>blackboard letter P i.e. </a:t>
                </a:r>
                <a14:m>
                  <m:oMath xmlns:m="http://schemas.openxmlformats.org/officeDocument/2006/math">
                    <m:r>
                      <a:rPr lang="en-IN">
                        <a:latin typeface="Cambria Math" panose="02040503050406030204" pitchFamily="18" charset="0"/>
                        <a:ea typeface="Cambria Math" panose="02040503050406030204" pitchFamily="18" charset="0"/>
                      </a:rPr>
                      <m:t>ℙ</m:t>
                    </m:r>
                  </m:oMath>
                </a14:m>
                <a:r>
                  <a:rPr lang="en-IN" dirty="0"/>
                  <a:t> used to denote </a:t>
                </a:r>
                <a:r>
                  <a:rPr lang="en-IN" dirty="0" smtClean="0"/>
                  <a:t>PMF </a:t>
                </a:r>
                <a:r>
                  <a:rPr lang="en-IN" dirty="0"/>
                  <a:t>i.e.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oMath>
                </a14:m>
                <a:endParaRPr lang="en-US" b="1" dirty="0" smtClean="0"/>
              </a:p>
              <a:p>
                <a:pPr lvl="2"/>
                <a:r>
                  <a:rPr lang="en-US" dirty="0" smtClean="0"/>
                  <a:t>Sometimes may write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𝑋</m:t>
                        </m:r>
                      </m:sub>
                    </m:sSub>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a14:m>
                <a:r>
                  <a:rPr lang="en-US" dirty="0" smtClean="0"/>
                  <a:t> to emphasize that this PMF for </a:t>
                </a:r>
                <a14:m>
                  <m:oMath xmlns:m="http://schemas.openxmlformats.org/officeDocument/2006/math">
                    <m:r>
                      <a:rPr lang="en-US" b="0" i="1" smtClean="0">
                        <a:latin typeface="Cambria Math" panose="02040503050406030204" pitchFamily="18" charset="0"/>
                      </a:rPr>
                      <m:t>𝑋</m:t>
                    </m:r>
                  </m:oMath>
                </a14:m>
                <a:r>
                  <a:rPr lang="en-US" dirty="0" smtClean="0"/>
                  <a:t> and not some </a:t>
                </a:r>
                <a14:m>
                  <m:oMath xmlns:m="http://schemas.openxmlformats.org/officeDocument/2006/math">
                    <m:r>
                      <a:rPr lang="en-US" b="0" i="1" smtClean="0">
                        <a:latin typeface="Cambria Math" panose="02040503050406030204" pitchFamily="18" charset="0"/>
                      </a:rPr>
                      <m:t>𝑌</m:t>
                    </m:r>
                  </m:oMath>
                </a14:m>
                <a:endParaRPr lang="en-US" dirty="0" smtClean="0"/>
              </a:p>
              <a:p>
                <a:pPr lvl="2"/>
                <a:r>
                  <a:rPr lang="en-US" dirty="0" smtClean="0"/>
                  <a:t>Sometimes,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oMath>
                </a14:m>
                <a:r>
                  <a:rPr lang="en-US" dirty="0" smtClean="0"/>
                  <a:t> is also used to refer to the PMF of the random variable </a:t>
                </a:r>
                <a14:m>
                  <m:oMath xmlns:m="http://schemas.openxmlformats.org/officeDocument/2006/math">
                    <m:r>
                      <a:rPr lang="en-US" b="0" i="1" smtClean="0">
                        <a:latin typeface="Cambria Math" panose="02040503050406030204" pitchFamily="18" charset="0"/>
                      </a:rPr>
                      <m:t>𝑋</m:t>
                    </m:r>
                  </m:oMath>
                </a14:m>
                <a:endParaRPr lang="en-US" dirty="0" smtClean="0"/>
              </a:p>
              <a:p>
                <a:r>
                  <a:rPr lang="en-US" b="1" dirty="0" smtClean="0"/>
                  <a:t>Sampling from a PMF</a:t>
                </a:r>
                <a:r>
                  <a:rPr lang="en-US" dirty="0" smtClean="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e>
                    </m:d>
                  </m:oMath>
                </a14:m>
                <a:r>
                  <a:rPr lang="en-US" dirty="0" smtClean="0"/>
                  <a:t> or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m:rPr>
                            <m:sty m:val="p"/>
                          </m:rPr>
                          <a:rPr lang="en-US" b="0" i="0" smtClean="0">
                            <a:latin typeface="Cambria Math" panose="02040503050406030204" pitchFamily="18" charset="0"/>
                            <a:ea typeface="Cambria Math" panose="02040503050406030204" pitchFamily="18" charset="0"/>
                          </a:rPr>
                          <m:t>X</m:t>
                        </m:r>
                      </m:sub>
                    </m:sSub>
                  </m:oMath>
                </a14:m>
                <a:r>
                  <a:rPr lang="en-US" dirty="0" smtClean="0"/>
                  <a:t> or even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e>
                    </m:d>
                  </m:oMath>
                </a14:m>
                <a:r>
                  <a:rPr lang="en-US" dirty="0" smtClean="0"/>
                  <a:t> means that we generated an outcome </a:t>
                </a: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r>
                      <m:rPr>
                        <m:sty m:val="p"/>
                      </m:rPr>
                      <a:rPr lang="en-US" b="0" i="0" smtClean="0">
                        <a:latin typeface="Cambria Math" panose="02040503050406030204" pitchFamily="18" charset="0"/>
                      </a:rPr>
                      <m:t>Ω</m:t>
                    </m:r>
                  </m:oMath>
                </a14:m>
                <a:r>
                  <a:rPr lang="en-US" dirty="0" smtClean="0"/>
                  <a:t> , e.g.       according to the probability distribution and are looking at </a:t>
                </a:r>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𝜔</m:t>
                        </m:r>
                      </m:e>
                    </m:d>
                  </m:oMath>
                </a14:m>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51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
        <p:nvSpPr>
          <p:cNvPr id="5" name="Oval 4"/>
          <p:cNvSpPr/>
          <p:nvPr/>
        </p:nvSpPr>
        <p:spPr>
          <a:xfrm>
            <a:off x="7570377" y="5414480"/>
            <a:ext cx="464014" cy="4640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1107" y="305492"/>
            <a:ext cx="1720892" cy="1720892"/>
          </a:xfrm>
          <a:prstGeom prst="rect">
            <a:avLst/>
          </a:prstGeom>
        </p:spPr>
      </p:pic>
      <mc:AlternateContent xmlns:mc="http://schemas.openxmlformats.org/markup-compatibility/2006" xmlns:a14="http://schemas.microsoft.com/office/drawing/2010/main">
        <mc:Choice Requires="a14">
          <p:sp>
            <p:nvSpPr>
              <p:cNvPr id="7" name="Rectangular Callout 6"/>
              <p:cNvSpPr/>
              <p:nvPr/>
            </p:nvSpPr>
            <p:spPr>
              <a:xfrm>
                <a:off x="3431569" y="36190"/>
                <a:ext cx="6966009" cy="1375080"/>
              </a:xfrm>
              <a:prstGeom prst="wedgeRectCallout">
                <a:avLst>
                  <a:gd name="adj1" fmla="val 61137"/>
                  <a:gd name="adj2" fmla="val 491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Note that this will always give us values </a:t>
                </a:r>
                <a14:m>
                  <m:oMath xmlns:m="http://schemas.openxmlformats.org/officeDocument/2006/math">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m:t>
                        </m:r>
                      </m:e>
                      <m:sub>
                        <m:r>
                          <a:rPr lang="en-US" sz="2400" b="0" i="1" smtClean="0">
                            <a:solidFill>
                              <a:schemeClr val="tx1"/>
                            </a:solidFill>
                            <a:latin typeface="Cambria Math" panose="02040503050406030204" pitchFamily="18" charset="0"/>
                          </a:rPr>
                          <m:t>𝑋</m:t>
                        </m:r>
                      </m:sub>
                    </m:sSub>
                  </m:oMath>
                </a14:m>
                <a:r>
                  <a:rPr lang="en-IN" sz="2400" dirty="0" smtClean="0">
                    <a:solidFill>
                      <a:schemeClr val="tx1"/>
                    </a:solidFill>
                    <a:latin typeface="+mj-lt"/>
                  </a:rPr>
                  <a:t> and that too in a way so that if </a:t>
                </a:r>
                <a14:m>
                  <m:oMath xmlns:m="http://schemas.openxmlformats.org/officeDocument/2006/math">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IN" sz="2400" i="1" smtClean="0">
                            <a:solidFill>
                              <a:schemeClr val="tx1"/>
                            </a:solidFill>
                            <a:latin typeface="Cambria Math" panose="02040503050406030204" pitchFamily="18" charset="0"/>
                            <a:ea typeface="Cambria Math" panose="02040503050406030204" pitchFamily="18" charset="0"/>
                          </a:rPr>
                          <m:t>ℙ</m:t>
                        </m:r>
                      </m:e>
                      <m:sub>
                        <m:r>
                          <a:rPr lang="en-US" sz="2400" b="0" i="1" smtClean="0">
                            <a:solidFill>
                              <a:schemeClr val="tx1"/>
                            </a:solidFill>
                            <a:latin typeface="Cambria Math" panose="02040503050406030204" pitchFamily="18" charset="0"/>
                            <a:ea typeface="Cambria Math" panose="02040503050406030204" pitchFamily="18" charset="0"/>
                          </a:rPr>
                          <m:t>𝑋</m:t>
                        </m:r>
                      </m:sub>
                    </m:sSub>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oMath>
                </a14:m>
                <a:r>
                  <a:rPr lang="en-IN" sz="2400" dirty="0" smtClean="0">
                    <a:solidFill>
                      <a:schemeClr val="tx1"/>
                    </a:solidFill>
                    <a:latin typeface="+mj-lt"/>
                  </a:rPr>
                  <a:t> is large, we will get that value </a:t>
                </a:r>
                <a14:m>
                  <m:oMath xmlns:m="http://schemas.openxmlformats.org/officeDocument/2006/math">
                    <m:r>
                      <a:rPr lang="en-US" sz="2400" b="0" i="1" smtClean="0">
                        <a:solidFill>
                          <a:schemeClr val="tx1"/>
                        </a:solidFill>
                        <a:latin typeface="Cambria Math" panose="02040503050406030204" pitchFamily="18" charset="0"/>
                      </a:rPr>
                      <m:t>𝑥</m:t>
                    </m:r>
                  </m:oMath>
                </a14:m>
                <a:r>
                  <a:rPr lang="en-IN" sz="2400" dirty="0" smtClean="0">
                    <a:solidFill>
                      <a:schemeClr val="tx1"/>
                    </a:solidFill>
                    <a:latin typeface="+mj-lt"/>
                  </a:rPr>
                  <a:t> more likely than a value </a:t>
                </a: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oMath>
                </a14:m>
                <a:r>
                  <a:rPr lang="en-IN" sz="2400" dirty="0" smtClean="0">
                    <a:solidFill>
                      <a:schemeClr val="tx1"/>
                    </a:solidFill>
                    <a:latin typeface="+mj-lt"/>
                  </a:rPr>
                  <a:t> for which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acc>
                          <m:accPr>
                            <m:chr m:val="̃"/>
                            <m:ctrlPr>
                              <a:rPr lang="en-US" sz="2400" b="0" i="1" smtClean="0">
                                <a:solidFill>
                                  <a:schemeClr val="tx1"/>
                                </a:solidFill>
                                <a:latin typeface="Cambria Math" panose="02040503050406030204" pitchFamily="18" charset="0"/>
                                <a:ea typeface="Cambria Math" panose="02040503050406030204" pitchFamily="18" charset="0"/>
                              </a:rPr>
                            </m:ctrlPr>
                          </m:accPr>
                          <m:e>
                            <m:r>
                              <a:rPr lang="en-US" sz="2400" b="0" i="1" smtClean="0">
                                <a:solidFill>
                                  <a:schemeClr val="tx1"/>
                                </a:solidFill>
                                <a:latin typeface="Cambria Math" panose="02040503050406030204" pitchFamily="18" charset="0"/>
                                <a:ea typeface="Cambria Math" panose="02040503050406030204" pitchFamily="18" charset="0"/>
                              </a:rPr>
                              <m:t>𝑥</m:t>
                            </m:r>
                          </m:e>
                        </m:acc>
                      </m:e>
                    </m:d>
                    <m:r>
                      <a:rPr lang="en-US" sz="2400" b="0" i="1" smtClean="0">
                        <a:solidFill>
                          <a:schemeClr val="tx1"/>
                        </a:solidFill>
                        <a:latin typeface="Cambria Math" panose="02040503050406030204" pitchFamily="18" charset="0"/>
                        <a:ea typeface="Cambria Math" panose="02040503050406030204" pitchFamily="18" charset="0"/>
                      </a:rPr>
                      <m:t>≈0</m:t>
                    </m:r>
                  </m:oMath>
                </a14:m>
                <a:endParaRPr lang="en-IN"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3431569" y="36190"/>
                <a:ext cx="6966009" cy="1375080"/>
              </a:xfrm>
              <a:prstGeom prst="wedgeRectCallout">
                <a:avLst>
                  <a:gd name="adj1" fmla="val 61137"/>
                  <a:gd name="adj2" fmla="val 49104"/>
                </a:avLst>
              </a:prstGeom>
              <a:blipFill>
                <a:blip r:embed="rId4"/>
                <a:stretch>
                  <a:fillRect l="-940" b="-1724"/>
                </a:stretch>
              </a:blipFill>
              <a:ln w="38100">
                <a:solidFill>
                  <a:schemeClr val="accent1"/>
                </a:solidFill>
              </a:ln>
            </p:spPr>
            <p:txBody>
              <a:bodyPr/>
              <a:lstStyle/>
              <a:p>
                <a:r>
                  <a:rPr lang="en-IN">
                    <a:noFill/>
                  </a:rPr>
                  <a:t> </a:t>
                </a:r>
              </a:p>
            </p:txBody>
          </p:sp>
        </mc:Fallback>
      </mc:AlternateContent>
      <p:grpSp>
        <p:nvGrpSpPr>
          <p:cNvPr id="8" name="Group 7"/>
          <p:cNvGrpSpPr/>
          <p:nvPr/>
        </p:nvGrpSpPr>
        <p:grpSpPr>
          <a:xfrm>
            <a:off x="10621576" y="2127088"/>
            <a:ext cx="1468606" cy="1238929"/>
            <a:chOff x="12383748" y="1219011"/>
            <a:chExt cx="1862104" cy="1570887"/>
          </a:xfrm>
        </p:grpSpPr>
        <p:sp>
          <p:nvSpPr>
            <p:cNvPr id="9" name="Freeform 8"/>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4" name="Rectangular Callout 13"/>
              <p:cNvSpPr/>
              <p:nvPr/>
            </p:nvSpPr>
            <p:spPr>
              <a:xfrm>
                <a:off x="253353" y="1540167"/>
                <a:ext cx="9913382" cy="1893071"/>
              </a:xfrm>
              <a:prstGeom prst="wedgeRectCallout">
                <a:avLst>
                  <a:gd name="adj1" fmla="val 58761"/>
                  <a:gd name="adj2" fmla="val 4004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That is correct. E.g. in our toy setting (where not all samples are equally likely),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𝑅</m:t>
                        </m:r>
                      </m:e>
                    </m:d>
                    <m:r>
                      <a:rPr lang="en-US" sz="2400" b="0" i="1" smtClean="0">
                        <a:solidFill>
                          <a:schemeClr val="tx1"/>
                        </a:solidFill>
                        <a:latin typeface="Cambria Math" panose="02040503050406030204" pitchFamily="18" charset="0"/>
                        <a:ea typeface="Cambria Math" panose="020405030504060302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29</m:t>
                        </m:r>
                      </m:num>
                      <m:den>
                        <m:r>
                          <a:rPr lang="en-US" sz="2400" b="0" i="1" smtClean="0">
                            <a:solidFill>
                              <a:schemeClr val="tx1"/>
                            </a:solidFill>
                            <a:latin typeface="Cambria Math" panose="02040503050406030204" pitchFamily="18" charset="0"/>
                            <a:ea typeface="Cambria Math" panose="02040503050406030204" pitchFamily="18" charset="0"/>
                          </a:rPr>
                          <m:t>48</m:t>
                        </m:r>
                      </m:den>
                    </m:f>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𝐺</m:t>
                        </m:r>
                      </m:e>
                    </m:d>
                    <m:r>
                      <a:rPr lang="en-US" sz="2400" b="0" i="1" smtClean="0">
                        <a:solidFill>
                          <a:schemeClr val="tx1"/>
                        </a:solidFill>
                        <a:latin typeface="Cambria Math" panose="02040503050406030204" pitchFamily="18" charset="0"/>
                        <a:ea typeface="Cambria Math" panose="020405030504060302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16</m:t>
                        </m:r>
                      </m:num>
                      <m:den>
                        <m:r>
                          <a:rPr lang="en-US" sz="2400" b="0" i="1" smtClean="0">
                            <a:solidFill>
                              <a:schemeClr val="tx1"/>
                            </a:solidFill>
                            <a:latin typeface="Cambria Math" panose="02040503050406030204" pitchFamily="18" charset="0"/>
                            <a:ea typeface="Cambria Math" panose="02040503050406030204" pitchFamily="18" charset="0"/>
                          </a:rPr>
                          <m:t>48</m:t>
                        </m:r>
                      </m:den>
                    </m:f>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𝐵</m:t>
                        </m:r>
                      </m:e>
                    </m:d>
                    <m:r>
                      <a:rPr lang="en-US" sz="2400" b="0" i="1" smtClean="0">
                        <a:solidFill>
                          <a:schemeClr val="tx1"/>
                        </a:solidFill>
                        <a:latin typeface="Cambria Math" panose="02040503050406030204" pitchFamily="18" charset="0"/>
                        <a:ea typeface="Cambria Math" panose="020405030504060302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3</m:t>
                        </m:r>
                      </m:num>
                      <m:den>
                        <m:r>
                          <a:rPr lang="en-US" sz="2400" b="0" i="1" smtClean="0">
                            <a:solidFill>
                              <a:schemeClr val="tx1"/>
                            </a:solidFill>
                            <a:latin typeface="Cambria Math" panose="02040503050406030204" pitchFamily="18" charset="0"/>
                            <a:ea typeface="Cambria Math" panose="02040503050406030204" pitchFamily="18" charset="0"/>
                          </a:rPr>
                          <m:t>48</m:t>
                        </m:r>
                      </m:den>
                    </m:f>
                  </m:oMath>
                </a14:m>
                <a:r>
                  <a:rPr lang="en-IN" sz="2400" dirty="0" smtClean="0">
                    <a:solidFill>
                      <a:schemeClr val="tx1"/>
                    </a:solidFill>
                    <a:latin typeface="+mj-lt"/>
                  </a:rPr>
                  <a:t>  so if we sample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ℙ</m:t>
                        </m:r>
                      </m:e>
                      <m:sub>
                        <m:r>
                          <a:rPr lang="en-US" sz="2400" b="0" i="1" smtClean="0">
                            <a:solidFill>
                              <a:schemeClr val="tx1"/>
                            </a:solidFill>
                            <a:latin typeface="Cambria Math" panose="02040503050406030204" pitchFamily="18" charset="0"/>
                            <a:ea typeface="Cambria Math" panose="02040503050406030204" pitchFamily="18" charset="0"/>
                          </a:rPr>
                          <m:t>𝑌</m:t>
                        </m:r>
                      </m:sub>
                    </m:sSub>
                  </m:oMath>
                </a14:m>
                <a:r>
                  <a:rPr lang="en-US" sz="2400" i="1" dirty="0" smtClean="0">
                    <a:solidFill>
                      <a:schemeClr val="tx1"/>
                    </a:solidFill>
                    <a:latin typeface="+mj-lt"/>
                  </a:rPr>
                  <a:t> </a:t>
                </a:r>
                <a:r>
                  <a:rPr lang="en-US" sz="2400" dirty="0" smtClean="0">
                    <a:solidFill>
                      <a:schemeClr val="tx1"/>
                    </a:solidFill>
                    <a:latin typeface="+mj-lt"/>
                  </a:rPr>
                  <a:t>(recall that </a:t>
                </a:r>
                <a14:m>
                  <m:oMath xmlns:m="http://schemas.openxmlformats.org/officeDocument/2006/math">
                    <m:r>
                      <a:rPr lang="en-US" sz="2400" b="0" i="1" smtClean="0">
                        <a:solidFill>
                          <a:schemeClr val="tx1"/>
                        </a:solidFill>
                        <a:latin typeface="Cambria Math" panose="02040503050406030204" pitchFamily="18" charset="0"/>
                      </a:rPr>
                      <m:t>𝑌</m:t>
                    </m:r>
                  </m:oMath>
                </a14:m>
                <a:r>
                  <a:rPr lang="en-US" sz="2400" dirty="0" smtClean="0">
                    <a:solidFill>
                      <a:schemeClr val="tx1"/>
                    </a:solidFill>
                    <a:latin typeface="+mj-lt"/>
                  </a:rPr>
                  <a:t> encodes color) then we are almost twice likely to get </a:t>
                </a:r>
                <a14:m>
                  <m:oMath xmlns:m="http://schemas.openxmlformats.org/officeDocument/2006/math">
                    <m:r>
                      <a:rPr lang="en-US" sz="2400" b="0" i="1" smtClean="0">
                        <a:solidFill>
                          <a:schemeClr val="tx1"/>
                        </a:solidFill>
                        <a:latin typeface="Cambria Math" panose="02040503050406030204" pitchFamily="18" charset="0"/>
                      </a:rPr>
                      <m:t>𝑌</m:t>
                    </m:r>
                    <m:r>
                      <a:rPr lang="en-US" sz="2400" b="0" i="1" smtClean="0">
                        <a:solidFill>
                          <a:schemeClr val="tx1"/>
                        </a:solidFill>
                        <a:latin typeface="Cambria Math" panose="02040503050406030204" pitchFamily="18" charset="0"/>
                      </a:rPr>
                      <m:t>=1</m:t>
                    </m:r>
                  </m:oMath>
                </a14:m>
                <a:r>
                  <a:rPr lang="en-US" sz="2400" dirty="0" smtClean="0">
                    <a:solidFill>
                      <a:schemeClr val="tx1"/>
                    </a:solidFill>
                    <a:latin typeface="+mj-lt"/>
                  </a:rPr>
                  <a:t> than </a:t>
                </a:r>
                <a14:m>
                  <m:oMath xmlns:m="http://schemas.openxmlformats.org/officeDocument/2006/math">
                    <m:r>
                      <a:rPr lang="en-US" sz="2400" b="0" i="1" smtClean="0">
                        <a:solidFill>
                          <a:schemeClr val="tx1"/>
                        </a:solidFill>
                        <a:latin typeface="Cambria Math" panose="02040503050406030204" pitchFamily="18" charset="0"/>
                      </a:rPr>
                      <m:t>𝑌</m:t>
                    </m:r>
                    <m:r>
                      <a:rPr lang="en-US" sz="2400" b="0" i="1" smtClean="0">
                        <a:solidFill>
                          <a:schemeClr val="tx1"/>
                        </a:solidFill>
                        <a:latin typeface="Cambria Math" panose="02040503050406030204" pitchFamily="18" charset="0"/>
                      </a:rPr>
                      <m:t>=2</m:t>
                    </m:r>
                  </m:oMath>
                </a14:m>
                <a:r>
                  <a:rPr lang="en-US" sz="2400" dirty="0" smtClean="0">
                    <a:solidFill>
                      <a:schemeClr val="tx1"/>
                    </a:solidFill>
                    <a:latin typeface="+mj-lt"/>
                  </a:rPr>
                  <a:t>. There is a comparatively much smaller chance that we would get </a:t>
                </a:r>
                <a14:m>
                  <m:oMath xmlns:m="http://schemas.openxmlformats.org/officeDocument/2006/math">
                    <m:r>
                      <a:rPr lang="en-US" sz="2400" b="0" i="1" smtClean="0">
                        <a:solidFill>
                          <a:schemeClr val="tx1"/>
                        </a:solidFill>
                        <a:latin typeface="Cambria Math" panose="02040503050406030204" pitchFamily="18" charset="0"/>
                      </a:rPr>
                      <m:t>𝑌</m:t>
                    </m:r>
                    <m:r>
                      <a:rPr lang="en-US" sz="2400" b="0" i="1" smtClean="0">
                        <a:solidFill>
                          <a:schemeClr val="tx1"/>
                        </a:solidFill>
                        <a:latin typeface="Cambria Math" panose="02040503050406030204" pitchFamily="18" charset="0"/>
                      </a:rPr>
                      <m:t>=3</m:t>
                    </m:r>
                  </m:oMath>
                </a14:m>
                <a:endParaRPr lang="en-US" sz="2400" dirty="0">
                  <a:solidFill>
                    <a:schemeClr val="tx1"/>
                  </a:solidFill>
                  <a:latin typeface="+mj-lt"/>
                </a:endParaRPr>
              </a:p>
            </p:txBody>
          </p:sp>
        </mc:Choice>
        <mc:Fallback xmlns="">
          <p:sp>
            <p:nvSpPr>
              <p:cNvPr id="14" name="Rectangular Callout 13"/>
              <p:cNvSpPr>
                <a:spLocks noRot="1" noChangeAspect="1" noMove="1" noResize="1" noEditPoints="1" noAdjustHandles="1" noChangeArrowheads="1" noChangeShapeType="1" noTextEdit="1"/>
              </p:cNvSpPr>
              <p:nvPr/>
            </p:nvSpPr>
            <p:spPr>
              <a:xfrm>
                <a:off x="253353" y="1540167"/>
                <a:ext cx="9913382" cy="1893071"/>
              </a:xfrm>
              <a:prstGeom prst="wedgeRectCallout">
                <a:avLst>
                  <a:gd name="adj1" fmla="val 58761"/>
                  <a:gd name="adj2" fmla="val 40040"/>
                </a:avLst>
              </a:prstGeom>
              <a:blipFill>
                <a:blip r:embed="rId5"/>
                <a:stretch>
                  <a:fillRect b="-158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02358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par>
                          <p:cTn id="37" fill="hold">
                            <p:stCondLst>
                              <p:cond delay="0"/>
                            </p:stCondLst>
                            <p:childTnLst>
                              <p:par>
                                <p:cTn id="38" presetID="22" presetClass="entr" presetSubtype="2"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par>
                          <p:cTn id="45" fill="hold">
                            <p:stCondLst>
                              <p:cond delay="0"/>
                            </p:stCondLst>
                            <p:childTnLst>
                              <p:par>
                                <p:cTn id="46" presetID="22" presetClass="entr" presetSubtype="2"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right)">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Joint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7357887" cy="5746376"/>
              </a:xfrm>
            </p:spPr>
            <p:txBody>
              <a:bodyPr>
                <a:normAutofit/>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oMath>
                </a14:m>
                <a:r>
                  <a:rPr lang="en-IN" dirty="0" smtClean="0"/>
                  <a:t> proportion</a:t>
                </a:r>
                <a:br>
                  <a:rPr lang="en-IN" dirty="0" smtClean="0"/>
                </a:br>
                <a:r>
                  <a:rPr lang="en-IN" dirty="0" smtClean="0"/>
                  <a:t>of samples for which we have</a:t>
                </a:r>
                <a:br>
                  <a:rPr lang="en-IN" dirty="0" smtClean="0"/>
                </a:br>
                <a:r>
                  <a:rPr lang="en-IN" dirty="0" smtClean="0"/>
                  <a:t>both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=1</m:t>
                    </m:r>
                  </m:oMath>
                </a14:m>
                <a:r>
                  <a:rPr lang="en-IN" dirty="0" smtClean="0"/>
                  <a:t> </a:t>
                </a:r>
                <a:r>
                  <a:rPr lang="en-IN" b="1" dirty="0" smtClean="0"/>
                  <a:t>and</a:t>
                </a:r>
                <a:r>
                  <a:rPr lang="en-IN" dirty="0" smtClean="0"/>
                  <a:t> </a:t>
                </a:r>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=2</m:t>
                    </m:r>
                  </m:oMath>
                </a14:m>
                <a:endParaRPr lang="en-IN" dirty="0" smtClean="0"/>
              </a:p>
              <a:p>
                <a:r>
                  <a:rPr lang="en-US" dirty="0"/>
                  <a:t>Let us look at uniform case </a:t>
                </a:r>
                <a:r>
                  <a:rPr lang="en-US" dirty="0" smtClean="0"/>
                  <a:t>first</a:t>
                </a:r>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2</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12</m:t>
                        </m:r>
                      </m:den>
                    </m:f>
                  </m:oMath>
                </a14:m>
                <a:endParaRPr lang="en-IN" dirty="0" smtClean="0"/>
              </a:p>
              <a:p>
                <a:r>
                  <a:rPr lang="en-US" b="1" dirty="0" smtClean="0"/>
                  <a:t>Notation</a:t>
                </a:r>
                <a:r>
                  <a:rPr lang="en-US" dirty="0" smtClean="0"/>
                  <a:t>: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=1</m:t>
                        </m:r>
                      </m:e>
                    </m:d>
                  </m:oMath>
                </a14:m>
                <a:r>
                  <a:rPr lang="en-IN" dirty="0" smtClean="0"/>
                  <a:t> means</a:t>
                </a:r>
                <a:br>
                  <a:rPr lang="en-IN" dirty="0" smtClean="0"/>
                </a:br>
                <a:r>
                  <a:rPr lang="en-IN" dirty="0" smtClean="0"/>
                  <a:t>the same as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=1</m:t>
                        </m:r>
                      </m:e>
                    </m:d>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=3</m:t>
                        </m:r>
                      </m:e>
                    </m:d>
                    <m:r>
                      <a:rPr lang="en-IN" i="1">
                        <a:latin typeface="Cambria Math" panose="02040503050406030204" pitchFamily="18" charset="0"/>
                        <a:ea typeface="Cambria Math" panose="02040503050406030204" pitchFamily="18" charset="0"/>
                      </a:rPr>
                      <m:t>=0</m:t>
                    </m:r>
                  </m:oMath>
                </a14:m>
                <a:endParaRPr lang="en-IN" sz="2400" dirty="0"/>
              </a:p>
              <a:p>
                <a:r>
                  <a:rPr lang="en-US" dirty="0" smtClean="0"/>
                  <a:t>If not all samples are equally likely, then we similarly look at the sum of probabilities of all samples where </a:t>
                </a:r>
                <a14:m>
                  <m:oMath xmlns:m="http://schemas.openxmlformats.org/officeDocument/2006/math">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=1</m:t>
                    </m:r>
                  </m:oMath>
                </a14:m>
                <a:r>
                  <a:rPr lang="en-IN" dirty="0" smtClean="0"/>
                  <a:t> </a:t>
                </a:r>
                <a:r>
                  <a:rPr lang="en-IN" dirty="0" err="1" smtClean="0"/>
                  <a:t>etc</a:t>
                </a:r>
                <a:r>
                  <a:rPr lang="en-IN" dirty="0" smtClean="0"/>
                  <a:t> </a:t>
                </a:r>
                <a:r>
                  <a:rPr lang="en-IN" dirty="0" err="1" smtClean="0"/>
                  <a:t>etc</a:t>
                </a:r>
                <a:r>
                  <a:rPr lang="en-IN"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7357887" cy="5746376"/>
              </a:xfrm>
              <a:blipFill>
                <a:blip r:embed="rId2"/>
                <a:stretch>
                  <a:fillRect l="-911" t="-2545" r="-2900" b="-19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grpSp>
        <p:nvGrpSpPr>
          <p:cNvPr id="68" name="Group 67"/>
          <p:cNvGrpSpPr/>
          <p:nvPr/>
        </p:nvGrpSpPr>
        <p:grpSpPr>
          <a:xfrm>
            <a:off x="6173922" y="1111624"/>
            <a:ext cx="5674398" cy="4093341"/>
            <a:chOff x="6173922" y="1111624"/>
            <a:chExt cx="5674398" cy="4093341"/>
          </a:xfrm>
        </p:grpSpPr>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nvGrpSpPr>
          <p:cNvPr id="36" name="Group 35"/>
          <p:cNvGrpSpPr/>
          <p:nvPr/>
        </p:nvGrpSpPr>
        <p:grpSpPr>
          <a:xfrm>
            <a:off x="6635835" y="1634361"/>
            <a:ext cx="5521133" cy="3818428"/>
            <a:chOff x="6635835" y="1634361"/>
            <a:chExt cx="5521133" cy="3818428"/>
          </a:xfrm>
        </p:grpSpPr>
        <p:grpSp>
          <p:nvGrpSpPr>
            <p:cNvPr id="37" name="Group 36"/>
            <p:cNvGrpSpPr/>
            <p:nvPr/>
          </p:nvGrpSpPr>
          <p:grpSpPr>
            <a:xfrm>
              <a:off x="6635835" y="1634361"/>
              <a:ext cx="5521133" cy="495649"/>
              <a:chOff x="6635835" y="1634361"/>
              <a:chExt cx="5521133" cy="495649"/>
            </a:xfrm>
          </p:grpSpPr>
          <mc:AlternateContent xmlns:mc="http://schemas.openxmlformats.org/markup-compatibility/2006" xmlns:a14="http://schemas.microsoft.com/office/drawing/2010/main">
            <mc:Choice Requires="a14">
              <p:sp>
                <p:nvSpPr>
                  <p:cNvPr id="59" name="TextBox 58"/>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6</m:t>
                              </m:r>
                            </m:den>
                          </m:f>
                        </m:oMath>
                      </m:oMathPara>
                    </a14:m>
                    <a:endParaRPr lang="en-IN"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2469"/>
                    </a:stretch>
                  </a:blipFill>
                </p:spPr>
                <p:txBody>
                  <a:bodyPr/>
                  <a:lstStyle/>
                  <a:p>
                    <a:r>
                      <a:rPr lang="en-IN">
                        <a:noFill/>
                      </a:rPr>
                      <a:t> </a:t>
                    </a:r>
                  </a:p>
                </p:txBody>
              </p:sp>
            </mc:Fallback>
          </mc:AlternateContent>
        </p:grpSp>
        <p:grpSp>
          <p:nvGrpSpPr>
            <p:cNvPr id="38" name="Group 37"/>
            <p:cNvGrpSpPr/>
            <p:nvPr/>
          </p:nvGrpSpPr>
          <p:grpSpPr>
            <a:xfrm>
              <a:off x="6635835" y="2709794"/>
              <a:ext cx="5521133" cy="495649"/>
              <a:chOff x="6635835" y="1634361"/>
              <a:chExt cx="5521133" cy="495649"/>
            </a:xfrm>
          </p:grpSpPr>
          <mc:AlternateContent xmlns:mc="http://schemas.openxmlformats.org/markup-compatibility/2006" xmlns:a14="http://schemas.microsoft.com/office/drawing/2010/main">
            <mc:Choice Requires="a14">
              <p:sp>
                <p:nvSpPr>
                  <p:cNvPr id="53" name="TextBox 52"/>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0"/>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1"/>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2"/>
                    <a:stretch>
                      <a:fillRect b="-1235"/>
                    </a:stretch>
                  </a:blipFill>
                </p:spPr>
                <p:txBody>
                  <a:bodyPr/>
                  <a:lstStyle/>
                  <a:p>
                    <a:r>
                      <a:rPr lang="en-IN">
                        <a:noFill/>
                      </a:rPr>
                      <a:t> </a:t>
                    </a:r>
                  </a:p>
                </p:txBody>
              </p:sp>
            </mc:Fallback>
          </mc:AlternateContent>
        </p:grpSp>
        <p:grpSp>
          <p:nvGrpSpPr>
            <p:cNvPr id="39" name="Group 38"/>
            <p:cNvGrpSpPr/>
            <p:nvPr/>
          </p:nvGrpSpPr>
          <p:grpSpPr>
            <a:xfrm>
              <a:off x="6635835" y="3849547"/>
              <a:ext cx="5521133" cy="495649"/>
              <a:chOff x="6635835" y="1634361"/>
              <a:chExt cx="5521133" cy="495649"/>
            </a:xfrm>
          </p:grpSpPr>
          <mc:AlternateContent xmlns:mc="http://schemas.openxmlformats.org/markup-compatibility/2006" xmlns:a14="http://schemas.microsoft.com/office/drawing/2010/main">
            <mc:Choice Requires="a14">
              <p:sp>
                <p:nvSpPr>
                  <p:cNvPr id="47" name="TextBox 46"/>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16</m:t>
                              </m:r>
                            </m:den>
                          </m:f>
                        </m:oMath>
                      </m:oMathPara>
                    </a14:m>
                    <a:endParaRPr lang="en-IN"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13"/>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7"/>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15"/>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1220"/>
                    </a:stretch>
                  </a:blipFill>
                </p:spPr>
                <p:txBody>
                  <a:bodyPr/>
                  <a:lstStyle/>
                  <a:p>
                    <a:r>
                      <a:rPr lang="en-IN">
                        <a:noFill/>
                      </a:rPr>
                      <a:t> </a:t>
                    </a:r>
                  </a:p>
                </p:txBody>
              </p:sp>
            </mc:Fallback>
          </mc:AlternateContent>
        </p:grpSp>
        <p:grpSp>
          <p:nvGrpSpPr>
            <p:cNvPr id="40" name="Group 39"/>
            <p:cNvGrpSpPr/>
            <p:nvPr/>
          </p:nvGrpSpPr>
          <p:grpSpPr>
            <a:xfrm>
              <a:off x="6635835" y="4957140"/>
              <a:ext cx="5521133" cy="495649"/>
              <a:chOff x="6635835" y="1634361"/>
              <a:chExt cx="5521133" cy="495649"/>
            </a:xfrm>
          </p:grpSpPr>
          <mc:AlternateContent xmlns:mc="http://schemas.openxmlformats.org/markup-compatibility/2006" xmlns:a14="http://schemas.microsoft.com/office/drawing/2010/main">
            <mc:Choice Requires="a14">
              <p:sp>
                <p:nvSpPr>
                  <p:cNvPr id="41" name="TextBox 40"/>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5"/>
                    <a:stretch>
                      <a:fillRect b="-2469"/>
                    </a:stretch>
                  </a:blipFill>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66" name="TextBox 65"/>
              <p:cNvSpPr txBox="1"/>
              <p:nvPr/>
            </p:nvSpPr>
            <p:spPr>
              <a:xfrm>
                <a:off x="3871302" y="2989779"/>
                <a:ext cx="1993638" cy="79367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16</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48</m:t>
                          </m:r>
                        </m:den>
                      </m:f>
                    </m:oMath>
                  </m:oMathPara>
                </a14:m>
                <a:endParaRPr lang="en-IN" sz="2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3871302" y="2989779"/>
                <a:ext cx="1993638" cy="793679"/>
              </a:xfrm>
              <a:prstGeom prst="rect">
                <a:avLst/>
              </a:prstGeom>
              <a:blipFill>
                <a:blip r:embed="rId17"/>
                <a:stretch>
                  <a:fillRect/>
                </a:stretch>
              </a:blipFill>
            </p:spPr>
            <p:txBody>
              <a:bodyPr/>
              <a:lstStyle/>
              <a:p>
                <a:r>
                  <a:rPr lang="en-IN">
                    <a:noFill/>
                  </a:rPr>
                  <a:t> </a:t>
                </a:r>
              </a:p>
            </p:txBody>
          </p:sp>
        </mc:Fallback>
      </mc:AlternateContent>
      <p:sp>
        <p:nvSpPr>
          <p:cNvPr id="67" name="Rectangular Callout 66"/>
          <p:cNvSpPr/>
          <p:nvPr/>
        </p:nvSpPr>
        <p:spPr>
          <a:xfrm>
            <a:off x="4760566" y="5060387"/>
            <a:ext cx="1049883" cy="938981"/>
          </a:xfrm>
          <a:prstGeom prst="wedgeRectCallout">
            <a:avLst>
              <a:gd name="adj1" fmla="val -98551"/>
              <a:gd name="adj2" fmla="val -4578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Still zero </a:t>
            </a:r>
            <a:r>
              <a:rPr lang="en-US" sz="2400" dirty="0" smtClean="0">
                <a:solidFill>
                  <a:schemeClr val="tx1"/>
                </a:solidFill>
                <a:latin typeface="+mj-lt"/>
                <a:sym typeface="Wingdings" panose="05000000000000000000" pitchFamily="2" charset="2"/>
              </a:rPr>
              <a:t></a:t>
            </a:r>
            <a:endParaRPr lang="en-IN" sz="2400" dirty="0">
              <a:solidFill>
                <a:schemeClr val="tx1"/>
              </a:solidFill>
              <a:latin typeface="+mj-lt"/>
            </a:endParaRPr>
          </a:p>
        </p:txBody>
      </p:sp>
    </p:spTree>
    <p:extLst>
      <p:ext uri="{BB962C8B-B14F-4D97-AF65-F5344CB8AC3E}">
        <p14:creationId xmlns:p14="http://schemas.microsoft.com/office/powerpoint/2010/main" val="341560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right)">
                                      <p:cBhvr>
                                        <p:cTn id="4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6"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PMF for the Joint Distribution?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IN" dirty="0" smtClean="0"/>
                  <a:t>The joint probabilities also form a valid distribution</a:t>
                </a:r>
              </a:p>
              <a:p>
                <a:pPr lvl="2"/>
                <a:r>
                  <a:rPr lang="en-IN" dirty="0" smtClean="0"/>
                  <a:t>For any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oMath>
                </a14:m>
                <a:r>
                  <a:rPr lang="en-IN" dirty="0" smtClean="0"/>
                  <a:t>, we have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≥0</m:t>
                    </m:r>
                  </m:oMath>
                </a14:m>
                <a:endParaRPr lang="en-IN" dirty="0" smtClean="0"/>
              </a:p>
              <a:p>
                <a:pPr lvl="2"/>
                <a:r>
                  <a:rPr lang="en-IN" dirty="0" smtClean="0"/>
                  <a:t>The sum of probabilities over all values of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oMath>
                </a14:m>
                <a:r>
                  <a:rPr lang="en-IN" dirty="0" smtClean="0"/>
                  <a:t> add up to </a:t>
                </a:r>
                <a14:m>
                  <m:oMath xmlns:m="http://schemas.openxmlformats.org/officeDocument/2006/math">
                    <m:r>
                      <a:rPr lang="en-IN" b="0" i="1" smtClean="0">
                        <a:latin typeface="Cambria Math" panose="02040503050406030204" pitchFamily="18" charset="0"/>
                      </a:rPr>
                      <m:t>1</m:t>
                    </m:r>
                  </m:oMath>
                </a14:m>
                <a:r>
                  <a:rPr lang="en-IN" dirty="0" smtClean="0"/>
                  <a:t> too</a:t>
                </a:r>
              </a:p>
              <a:p>
                <a:pPr lvl="2"/>
                <a:r>
                  <a:rPr lang="en-IN" b="1" dirty="0" smtClean="0"/>
                  <a:t>Proof</a:t>
                </a:r>
                <a:r>
                  <a:rPr lang="en-IN" dirty="0" smtClean="0"/>
                  <a:t>: Recall that we defined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sub>
                      <m:sup/>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𝑝</m:t>
                            </m:r>
                          </m:e>
                          <m:sub>
                            <m:r>
                              <a:rPr lang="en-IN">
                                <a:latin typeface="Cambria Math" panose="02040503050406030204" pitchFamily="18" charset="0"/>
                                <a:ea typeface="Cambria Math" panose="02040503050406030204" pitchFamily="18" charset="0"/>
                              </a:rPr>
                              <m:t>𝜔</m:t>
                            </m:r>
                          </m:sub>
                        </m:sSub>
                      </m:e>
                    </m:nary>
                  </m:oMath>
                </a14:m>
                <a:r>
                  <a:rPr lang="en-IN" dirty="0" smtClean="0"/>
                  <a:t> where </a:t>
                </a:r>
                <a14:m>
                  <m:oMath xmlns:m="http://schemas.openxmlformats.org/officeDocument/2006/math">
                    <m:sSub>
                      <m:sSubPr>
                        <m:ctrlPr>
                          <a:rPr lang="en-IN" i="1">
                            <a:solidFill>
                              <a:schemeClr val="tx1"/>
                            </a:solidFill>
                            <a:latin typeface="Cambria Math" panose="02040503050406030204" pitchFamily="18" charset="0"/>
                          </a:rPr>
                        </m:ctrlPr>
                      </m:sSubPr>
                      <m:e>
                        <m:r>
                          <a:rPr lang="en-IN">
                            <a:solidFill>
                              <a:schemeClr val="tx1"/>
                            </a:solidFill>
                            <a:latin typeface="Cambria Math" panose="02040503050406030204" pitchFamily="18" charset="0"/>
                          </a:rPr>
                          <m:t>𝑝</m:t>
                        </m:r>
                      </m:e>
                      <m:sub>
                        <m:r>
                          <a:rPr lang="en-IN">
                            <a:solidFill>
                              <a:schemeClr val="tx1"/>
                            </a:solidFill>
                            <a:latin typeface="Cambria Math" panose="02040503050406030204" pitchFamily="18" charset="0"/>
                          </a:rPr>
                          <m:t>𝜔</m:t>
                        </m:r>
                      </m:sub>
                    </m:sSub>
                  </m:oMath>
                </a14:m>
                <a:r>
                  <a:rPr lang="en-IN" dirty="0">
                    <a:solidFill>
                      <a:schemeClr val="tx1"/>
                    </a:solidFill>
                  </a:rPr>
                  <a:t> is the probability with which an outcome </a:t>
                </a:r>
                <a14:m>
                  <m:oMath xmlns:m="http://schemas.openxmlformats.org/officeDocument/2006/math">
                    <m:r>
                      <a:rPr lang="en-IN">
                        <a:solidFill>
                          <a:schemeClr val="tx1"/>
                        </a:solidFill>
                        <a:latin typeface="Cambria Math" panose="02040503050406030204" pitchFamily="18" charset="0"/>
                      </a:rPr>
                      <m:t>𝜔</m:t>
                    </m:r>
                  </m:oMath>
                </a14:m>
                <a:r>
                  <a:rPr lang="en-IN" dirty="0">
                    <a:solidFill>
                      <a:schemeClr val="tx1"/>
                    </a:solidFill>
                  </a:rPr>
                  <a:t> </a:t>
                </a:r>
                <a:r>
                  <a:rPr lang="en-IN" dirty="0" smtClean="0">
                    <a:solidFill>
                      <a:schemeClr val="tx1"/>
                    </a:solidFill>
                  </a:rPr>
                  <a:t>happens. Thus, we are interested in all samples where </a:t>
                </a:r>
                <a14:m>
                  <m:oMath xmlns:m="http://schemas.openxmlformats.org/officeDocument/2006/math">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oMath>
                </a14:m>
                <a:r>
                  <a:rPr lang="en-IN" dirty="0" smtClean="0"/>
                  <a:t>. Another way of saying this is that we are interested in all samples where </a:t>
                </a:r>
                <a14:m>
                  <m:oMath xmlns:m="http://schemas.openxmlformats.org/officeDocument/2006/math">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oMath>
                </a14:m>
                <a:r>
                  <a:rPr lang="en-IN" dirty="0" smtClean="0"/>
                  <a:t> but we do not care what value </a:t>
                </a:r>
                <a14:m>
                  <m:oMath xmlns:m="http://schemas.openxmlformats.org/officeDocument/2006/math">
                    <m:r>
                      <a:rPr lang="en-IN" b="0" i="1" smtClean="0">
                        <a:latin typeface="Cambria Math" panose="02040503050406030204" pitchFamily="18" charset="0"/>
                      </a:rPr>
                      <m:t>𝑌</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oMath>
                </a14:m>
                <a:r>
                  <a:rPr lang="en-IN" dirty="0" smtClean="0"/>
                  <a:t> takes i.e.</a:t>
                </a:r>
              </a:p>
              <a:p>
                <a:pPr lvl="2" algn="ctr"/>
                <a14:m>
                  <m:oMath xmlns:m="http://schemas.openxmlformats.org/officeDocument/2006/math">
                    <m:d>
                      <m:dPr>
                        <m:begChr m:val="{"/>
                        <m:endChr m:val="}"/>
                        <m:ctrlPr>
                          <a:rPr lang="en-IN" b="0" i="1" smtClean="0">
                            <a:latin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rPr>
                      <m:t>=</m:t>
                    </m:r>
                    <m:nary>
                      <m:naryPr>
                        <m:chr m:val="⋃"/>
                        <m:limLoc m:val="subSup"/>
                        <m:supHide m:val="on"/>
                        <m:ctrlPr>
                          <a:rPr lang="en-IN" b="0" i="1" smtClean="0">
                            <a:latin typeface="Cambria Math" panose="02040503050406030204" pitchFamily="18" charset="0"/>
                          </a:rPr>
                        </m:ctrlPr>
                      </m:naryPr>
                      <m:sub>
                        <m:r>
                          <m:rPr>
                            <m:brk m:alnAt="9"/>
                          </m:rP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sub>
                      <m:sup/>
                      <m:e>
                        <m:d>
                          <m:dPr>
                            <m:begChr m:val="{"/>
                            <m:endChr m:val="}"/>
                            <m:ctrlPr>
                              <a:rPr lang="en-IN" b="0" i="1" smtClean="0">
                                <a:latin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e>
                    </m:nary>
                  </m:oMath>
                </a14:m>
                <a:endParaRPr lang="en-IN" dirty="0" smtClean="0"/>
              </a:p>
              <a:p>
                <a:pPr lvl="2"/>
                <a:r>
                  <a:rPr lang="en-IN" dirty="0" smtClean="0"/>
                  <a:t>Thus, we have </a:t>
                </a:r>
                <a14:m>
                  <m:oMath xmlns:m="http://schemas.openxmlformats.org/officeDocument/2006/math">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sub>
                      <m:sup/>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𝑝</m:t>
                            </m:r>
                          </m:e>
                          <m:sub>
                            <m:r>
                              <a:rPr lang="en-IN">
                                <a:latin typeface="Cambria Math" panose="02040503050406030204" pitchFamily="18" charset="0"/>
                                <a:ea typeface="Cambria Math" panose="02040503050406030204" pitchFamily="18" charset="0"/>
                              </a:rPr>
                              <m:t>𝜔</m:t>
                            </m:r>
                          </m:sub>
                        </m:sSub>
                      </m:e>
                    </m:nary>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b="0" i="1" smtClean="0">
                            <a:latin typeface="Cambria Math" panose="02040503050406030204" pitchFamily="18" charset="0"/>
                            <a:ea typeface="Cambria Math" panose="02040503050406030204" pitchFamily="18" charset="0"/>
                          </a:rPr>
                        </m:ctrlPr>
                      </m:naryPr>
                      <m:sub>
                        <m:r>
                          <m:rPr>
                            <m:brk m:alnAt="9"/>
                          </m:rP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𝑌</m:t>
                            </m:r>
                          </m:sub>
                        </m:sSub>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𝜔</m:t>
                            </m:r>
                            <m:r>
                              <a:rPr lang="en-IN">
                                <a:latin typeface="Cambria Math" panose="02040503050406030204" pitchFamily="18" charset="0"/>
                                <a:ea typeface="Cambria Math" panose="02040503050406030204" pitchFamily="18" charset="0"/>
                              </a:rPr>
                              <m:t>∈</m:t>
                            </m:r>
                            <m:r>
                              <m:rPr>
                                <m:sty m:val="p"/>
                              </m:rPr>
                              <a:rPr lang="en-IN" i="0">
                                <a:latin typeface="Cambria Math" panose="02040503050406030204" pitchFamily="18" charset="0"/>
                                <a:ea typeface="Cambria Math" panose="02040503050406030204" pitchFamily="18" charset="0"/>
                              </a:rPr>
                              <m:t>Ω</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𝑋</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𝜔</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sub>
                          <m:sup/>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𝑝</m:t>
                                </m:r>
                              </m:e>
                              <m:sub>
                                <m:r>
                                  <a:rPr lang="en-IN">
                                    <a:latin typeface="Cambria Math" panose="02040503050406030204" pitchFamily="18" charset="0"/>
                                    <a:ea typeface="Cambria Math" panose="02040503050406030204" pitchFamily="18" charset="0"/>
                                  </a:rPr>
                                  <m:t>𝜔</m:t>
                                </m:r>
                              </m:sub>
                            </m:sSub>
                          </m:e>
                        </m:nary>
                      </m:e>
                    </m:nary>
                  </m:oMath>
                </a14:m>
                <a:endParaRPr lang="en-IN" dirty="0" smtClean="0"/>
              </a:p>
              <a:p>
                <a:pPr lvl="2"/>
                <a:r>
                  <a:rPr lang="en-IN" dirty="0" smtClean="0"/>
                  <a:t>Thus, we have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oMath>
                </a14:m>
                <a:r>
                  <a:rPr lang="en-IN" dirty="0" smtClean="0"/>
                  <a:t/>
                </a:r>
                <a:br>
                  <a:rPr lang="en-IN" dirty="0" smtClean="0"/>
                </a:br>
                <a:r>
                  <a:rPr lang="en-IN" dirty="0" smtClean="0"/>
                  <a:t>However, since </a:t>
                </a:r>
                <a14:m>
                  <m:oMath xmlns:m="http://schemas.openxmlformats.org/officeDocument/2006/math">
                    <m:nary>
                      <m:naryPr>
                        <m:chr m:val="∑"/>
                        <m:limLoc m:val="subSup"/>
                        <m:supHide m:val="on"/>
                        <m:ctrlPr>
                          <a:rPr lang="en-IN" i="1">
                            <a:latin typeface="Cambria Math" panose="02040503050406030204" pitchFamily="18" charset="0"/>
                          </a:rPr>
                        </m:ctrlPr>
                      </m:naryPr>
                      <m:sub>
                        <m:r>
                          <m:rPr>
                            <m:brk m:alnAt="9"/>
                          </m:rPr>
                          <a:rPr lang="en-IN">
                            <a:latin typeface="Cambria Math" panose="02040503050406030204" pitchFamily="18" charset="0"/>
                          </a:rPr>
                          <m:t>𝑥</m:t>
                        </m:r>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𝑆</m:t>
                            </m:r>
                          </m:e>
                          <m:sub>
                            <m:r>
                              <a:rPr lang="en-IN">
                                <a:latin typeface="Cambria Math" panose="02040503050406030204" pitchFamily="18" charset="0"/>
                              </a:rPr>
                              <m:t>𝑋</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e>
                    </m:nary>
                    <m:r>
                      <a:rPr lang="en-IN">
                        <a:latin typeface="Cambria Math" panose="02040503050406030204" pitchFamily="18" charset="0"/>
                      </a:rPr>
                      <m:t>=1</m:t>
                    </m:r>
                  </m:oMath>
                </a14:m>
                <a:r>
                  <a:rPr lang="en-IN" dirty="0" smtClean="0"/>
                  <a:t>, we conclude that we must also have</a:t>
                </a:r>
              </a:p>
              <a:p>
                <a:pPr lvl="2" algn="ctr"/>
                <a:r>
                  <a:rPr lang="en-IN" dirty="0" smtClean="0"/>
                  <a:t> </a:t>
                </a:r>
                <a14:m>
                  <m:oMath xmlns:m="http://schemas.openxmlformats.org/officeDocument/2006/math">
                    <m:nary>
                      <m:naryPr>
                        <m:chr m:val="∑"/>
                        <m:limLoc m:val="subSup"/>
                        <m:supHide m:val="on"/>
                        <m:ctrlPr>
                          <a:rPr lang="en-IN" i="1" smtClean="0">
                            <a:latin typeface="Cambria Math" panose="02040503050406030204" pitchFamily="18" charset="0"/>
                          </a:rPr>
                        </m:ctrlPr>
                      </m:naryPr>
                      <m:sub>
                        <m:r>
                          <m:rPr>
                            <m:brk m:alnAt="9"/>
                          </m:rP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sub>
                      <m:sup/>
                      <m:e>
                        <m:nary>
                          <m:naryPr>
                            <m:chr m:val="∑"/>
                            <m:limLoc m:val="subSup"/>
                            <m:supHide m:val="on"/>
                            <m:ctrlPr>
                              <a:rPr lang="en-IN" i="1" smtClean="0">
                                <a:latin typeface="Cambria Math" panose="02040503050406030204" pitchFamily="18" charset="0"/>
                              </a:rPr>
                            </m:ctrlPr>
                          </m:naryPr>
                          <m:sub>
                            <m:r>
                              <m:rPr>
                                <m:brk m:alnAt="9"/>
                              </m:rP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e>
                    </m:nary>
                    <m:r>
                      <a:rPr lang="en-IN" b="0" i="1" smtClean="0">
                        <a:latin typeface="Cambria Math" panose="02040503050406030204" pitchFamily="18" charset="0"/>
                      </a:rPr>
                      <m:t>=1</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02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4011" y="2289623"/>
            <a:ext cx="1787788" cy="1787788"/>
          </a:xfrm>
          <a:prstGeom prst="rect">
            <a:avLst/>
          </a:prstGeom>
        </p:spPr>
      </p:pic>
      <mc:AlternateContent xmlns:mc="http://schemas.openxmlformats.org/markup-compatibility/2006" xmlns:a14="http://schemas.microsoft.com/office/drawing/2010/main">
        <mc:Choice Requires="a14">
          <p:sp>
            <p:nvSpPr>
              <p:cNvPr id="8" name="Rectangular Callout 7"/>
              <p:cNvSpPr/>
              <p:nvPr/>
            </p:nvSpPr>
            <p:spPr>
              <a:xfrm>
                <a:off x="1297858" y="2289623"/>
                <a:ext cx="9106353" cy="1343941"/>
              </a:xfrm>
              <a:prstGeom prst="wedgeRectCallout">
                <a:avLst>
                  <a:gd name="adj1" fmla="val 58652"/>
                  <a:gd name="adj2" fmla="val 3576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PMF for this joint distribution is simply a function that takes two inputs, namely </a:t>
                </a:r>
                <a14:m>
                  <m:oMath xmlns:m="http://schemas.openxmlformats.org/officeDocument/2006/math">
                    <m:r>
                      <a:rPr lang="en-IN" sz="2400" i="1">
                        <a:solidFill>
                          <a:schemeClr val="tx1"/>
                        </a:solidFill>
                        <a:latin typeface="Cambria Math" panose="02040503050406030204" pitchFamily="18" charset="0"/>
                      </a:rPr>
                      <m:t>𝑥</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𝑆</m:t>
                        </m:r>
                      </m:e>
                      <m:sub>
                        <m:r>
                          <a:rPr lang="en-IN" sz="2400" i="1">
                            <a:solidFill>
                              <a:schemeClr val="tx1"/>
                            </a:solidFill>
                            <a:latin typeface="Cambria Math" panose="02040503050406030204" pitchFamily="18" charset="0"/>
                          </a:rPr>
                          <m:t>𝑋</m:t>
                        </m:r>
                      </m:sub>
                    </m:sSub>
                  </m:oMath>
                </a14:m>
                <a:r>
                  <a:rPr lang="en-IN" sz="2400" dirty="0">
                    <a:solidFill>
                      <a:schemeClr val="tx1"/>
                    </a:solidFill>
                    <a:latin typeface="+mj-lt"/>
                  </a:rPr>
                  <a:t> and </a:t>
                </a:r>
                <a14:m>
                  <m:oMath xmlns:m="http://schemas.openxmlformats.org/officeDocument/2006/math">
                    <m:r>
                      <a:rPr lang="en-IN" sz="2400" i="1">
                        <a:solidFill>
                          <a:schemeClr val="tx1"/>
                        </a:solidFill>
                        <a:latin typeface="Cambria Math" panose="02040503050406030204" pitchFamily="18" charset="0"/>
                      </a:rPr>
                      <m:t>𝑦</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𝑆</m:t>
                        </m:r>
                      </m:e>
                      <m:sub>
                        <m:r>
                          <a:rPr lang="en-IN" sz="2400" i="1">
                            <a:solidFill>
                              <a:schemeClr val="tx1"/>
                            </a:solidFill>
                            <a:latin typeface="Cambria Math" panose="02040503050406030204" pitchFamily="18" charset="0"/>
                          </a:rPr>
                          <m:t>𝑌</m:t>
                        </m:r>
                      </m:sub>
                    </m:sSub>
                  </m:oMath>
                </a14:m>
                <a:r>
                  <a:rPr lang="en-IN" sz="2400" dirty="0">
                    <a:solidFill>
                      <a:schemeClr val="tx1"/>
                    </a:solidFill>
                    <a:latin typeface="+mj-lt"/>
                  </a:rPr>
                  <a:t> and gives us </a:t>
                </a:r>
                <a14:m>
                  <m:oMath xmlns:m="http://schemas.openxmlformats.org/officeDocument/2006/math">
                    <m:r>
                      <a:rPr lang="en-IN" sz="2400">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a:solidFill>
                              <a:schemeClr val="tx1"/>
                            </a:solidFill>
                            <a:latin typeface="Cambria Math" panose="02040503050406030204" pitchFamily="18" charset="0"/>
                            <a:ea typeface="Cambria Math" panose="02040503050406030204" pitchFamily="18" charset="0"/>
                          </a:rPr>
                          <m:t>𝑋</m:t>
                        </m:r>
                        <m:r>
                          <a:rPr lang="en-IN" sz="2400">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𝑌</m:t>
                        </m:r>
                        <m:r>
                          <a:rPr lang="en-IN" sz="2400">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𝑦</m:t>
                        </m:r>
                      </m:e>
                    </m:d>
                  </m:oMath>
                </a14:m>
                <a:r>
                  <a:rPr lang="en-IN" sz="2400" dirty="0" smtClean="0">
                    <a:solidFill>
                      <a:schemeClr val="tx1"/>
                    </a:solidFill>
                    <a:latin typeface="+mj-lt"/>
                  </a:rPr>
                  <a:t>. Often the notation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𝑋</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𝑌</m:t>
                        </m:r>
                      </m:e>
                    </m:d>
                  </m:oMath>
                </a14:m>
                <a:r>
                  <a:rPr lang="en-IN" sz="2400" dirty="0" smtClean="0">
                    <a:solidFill>
                      <a:schemeClr val="tx1"/>
                    </a:solidFill>
                    <a:latin typeface="+mj-lt"/>
                  </a:rPr>
                  <a:t> or </a:t>
                </a:r>
                <a14:m>
                  <m:oMath xmlns:m="http://schemas.openxmlformats.org/officeDocument/2006/math">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IN" sz="2400" i="1" smtClean="0">
                            <a:solidFill>
                              <a:schemeClr val="tx1"/>
                            </a:solidFill>
                            <a:latin typeface="Cambria Math" panose="02040503050406030204" pitchFamily="18" charset="0"/>
                            <a:ea typeface="Cambria Math" panose="02040503050406030204" pitchFamily="18" charset="0"/>
                          </a:rPr>
                          <m:t>ℙ</m:t>
                        </m:r>
                      </m:e>
                      <m:sub>
                        <m:r>
                          <a:rPr lang="en-US" sz="2400" b="0" i="1" smtClean="0">
                            <a:solidFill>
                              <a:schemeClr val="tx1"/>
                            </a:solidFill>
                            <a:latin typeface="Cambria Math" panose="02040503050406030204" pitchFamily="18" charset="0"/>
                            <a:ea typeface="Cambria Math" panose="02040503050406030204" pitchFamily="18" charset="0"/>
                          </a:rPr>
                          <m:t>𝑋</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𝑌</m:t>
                        </m:r>
                      </m:sub>
                    </m:sSub>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m:t>
                        </m:r>
                      </m:e>
                    </m:d>
                  </m:oMath>
                </a14:m>
                <a:r>
                  <a:rPr lang="en-IN" sz="2400" dirty="0" smtClean="0">
                    <a:solidFill>
                      <a:schemeClr val="tx1"/>
                    </a:solidFill>
                    <a:latin typeface="+mj-lt"/>
                  </a:rPr>
                  <a:t> is used to refer to this joint distribution</a:t>
                </a:r>
                <a:endParaRPr lang="en-IN" sz="2400" dirty="0">
                  <a:solidFill>
                    <a:schemeClr val="tx1"/>
                  </a:solidFill>
                  <a:latin typeface="+mj-lt"/>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1297858" y="2289623"/>
                <a:ext cx="9106353" cy="1343941"/>
              </a:xfrm>
              <a:prstGeom prst="wedgeRectCallout">
                <a:avLst>
                  <a:gd name="adj1" fmla="val 58652"/>
                  <a:gd name="adj2" fmla="val 35766"/>
                </a:avLst>
              </a:prstGeom>
              <a:blipFill>
                <a:blip r:embed="rId4"/>
                <a:stretch>
                  <a:fillRect l="-613" b="-3097"/>
                </a:stretch>
              </a:blipFill>
              <a:ln w="38100">
                <a:solidFill>
                  <a:schemeClr val="accent1"/>
                </a:solidFill>
              </a:ln>
            </p:spPr>
            <p:txBody>
              <a:bodyPr/>
              <a:lstStyle/>
              <a:p>
                <a:r>
                  <a:rPr lang="en-IN">
                    <a:noFill/>
                  </a:rPr>
                  <a:t> </a:t>
                </a:r>
              </a:p>
            </p:txBody>
          </p:sp>
        </mc:Fallback>
      </mc:AlternateContent>
      <p:grpSp>
        <p:nvGrpSpPr>
          <p:cNvPr id="9" name="Group 8"/>
          <p:cNvGrpSpPr/>
          <p:nvPr/>
        </p:nvGrpSpPr>
        <p:grpSpPr>
          <a:xfrm>
            <a:off x="10621576" y="4340649"/>
            <a:ext cx="1468606" cy="1238929"/>
            <a:chOff x="12383748" y="1219011"/>
            <a:chExt cx="1862104" cy="1570887"/>
          </a:xfrm>
        </p:grpSpPr>
        <p:sp>
          <p:nvSpPr>
            <p:cNvPr id="10" name="Freeform 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1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5" name="Rectangular Callout 14"/>
              <p:cNvSpPr/>
              <p:nvPr/>
            </p:nvSpPr>
            <p:spPr>
              <a:xfrm>
                <a:off x="253353" y="3950709"/>
                <a:ext cx="9913382" cy="1326323"/>
              </a:xfrm>
              <a:prstGeom prst="wedgeRectCallout">
                <a:avLst>
                  <a:gd name="adj1" fmla="val 57310"/>
                  <a:gd name="adj2" fmla="val 5553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Just as before, we can sample from this PMF except in this case, the PMF would return back two numbers instead of one i.e. </a:t>
                </a:r>
                <a14:m>
                  <m:oMath xmlns:m="http://schemas.openxmlformats.org/officeDocument/2006/math">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e>
                    </m:d>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ℙ</m:t>
                        </m:r>
                      </m:e>
                      <m:sub>
                        <m:r>
                          <a:rPr lang="en-US" sz="2400" i="1">
                            <a:solidFill>
                              <a:schemeClr val="tx1"/>
                            </a:solidFill>
                            <a:latin typeface="Cambria Math" panose="02040503050406030204" pitchFamily="18" charset="0"/>
                            <a:ea typeface="Cambria Math" panose="02040503050406030204" pitchFamily="18" charset="0"/>
                          </a:rPr>
                          <m:t>𝑋</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𝑌</m:t>
                        </m:r>
                      </m:sub>
                    </m:sSub>
                  </m:oMath>
                </a14:m>
                <a:r>
                  <a:rPr lang="en-US" sz="2400" dirty="0" smtClean="0">
                    <a:solidFill>
                      <a:schemeClr val="tx1"/>
                    </a:solidFill>
                    <a:latin typeface="+mj-lt"/>
                  </a:rPr>
                  <a:t> since what the PMF would do is obtain an outcome </a:t>
                </a:r>
                <a14:m>
                  <m:oMath xmlns:m="http://schemas.openxmlformats.org/officeDocument/2006/math">
                    <m:r>
                      <a:rPr lang="en-US" sz="2400" b="0" i="1" smtClean="0">
                        <a:solidFill>
                          <a:schemeClr val="tx1"/>
                        </a:solidFill>
                        <a:latin typeface="Cambria Math" panose="02040503050406030204" pitchFamily="18" charset="0"/>
                      </a:rPr>
                      <m:t>𝜔</m:t>
                    </m:r>
                    <m:r>
                      <a:rPr lang="en-US" sz="2400" b="0" i="1" smtClean="0">
                        <a:solidFill>
                          <a:schemeClr val="tx1"/>
                        </a:solidFill>
                        <a:latin typeface="Cambria Math" panose="02040503050406030204" pitchFamily="18" charset="0"/>
                      </a:rPr>
                      <m:t>∈</m:t>
                    </m:r>
                    <m:r>
                      <m:rPr>
                        <m:sty m:val="p"/>
                      </m:rPr>
                      <a:rPr lang="en-US" sz="2400" b="0" i="0" smtClean="0">
                        <a:solidFill>
                          <a:schemeClr val="tx1"/>
                        </a:solidFill>
                        <a:latin typeface="Cambria Math" panose="02040503050406030204" pitchFamily="18" charset="0"/>
                      </a:rPr>
                      <m:t>Ω</m:t>
                    </m:r>
                  </m:oMath>
                </a14:m>
                <a:r>
                  <a:rPr lang="en-US" sz="2400" dirty="0" smtClean="0">
                    <a:solidFill>
                      <a:schemeClr val="tx1"/>
                    </a:solidFill>
                    <a:latin typeface="+mj-lt"/>
                  </a:rPr>
                  <a:t> and simply return </a:t>
                </a:r>
                <a14:m>
                  <m:oMath xmlns:m="http://schemas.openxmlformats.org/officeDocument/2006/math">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𝑋</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𝑌</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e>
                    </m:d>
                  </m:oMath>
                </a14:m>
                <a:endParaRPr lang="en-US" sz="2400" dirty="0">
                  <a:solidFill>
                    <a:schemeClr val="tx1"/>
                  </a:solidFill>
                  <a:latin typeface="+mj-lt"/>
                </a:endParaRPr>
              </a:p>
            </p:txBody>
          </p:sp>
        </mc:Choice>
        <mc:Fallback xmlns="">
          <p:sp>
            <p:nvSpPr>
              <p:cNvPr id="15" name="Rectangular Callout 14"/>
              <p:cNvSpPr>
                <a:spLocks noRot="1" noChangeAspect="1" noMove="1" noResize="1" noEditPoints="1" noAdjustHandles="1" noChangeArrowheads="1" noChangeShapeType="1" noTextEdit="1"/>
              </p:cNvSpPr>
              <p:nvPr/>
            </p:nvSpPr>
            <p:spPr>
              <a:xfrm>
                <a:off x="253353" y="3950709"/>
                <a:ext cx="9913382" cy="1326323"/>
              </a:xfrm>
              <a:prstGeom prst="wedgeRectCallout">
                <a:avLst>
                  <a:gd name="adj1" fmla="val 57310"/>
                  <a:gd name="adj2" fmla="val 55533"/>
                </a:avLst>
              </a:prstGeom>
              <a:blipFill>
                <a:blip r:embed="rId5"/>
                <a:stretch>
                  <a:fillRect l="-514"/>
                </a:stretch>
              </a:blipFill>
              <a:ln w="38100">
                <a:solidFill>
                  <a:schemeClr val="accent1"/>
                </a:solidFill>
              </a:ln>
            </p:spPr>
            <p:txBody>
              <a:bodyPr/>
              <a:lstStyle/>
              <a:p>
                <a:r>
                  <a:rPr lang="en-IN">
                    <a:noFill/>
                  </a:rPr>
                  <a:t> </a:t>
                </a:r>
              </a:p>
            </p:txBody>
          </p:sp>
        </mc:Fallback>
      </mc:AlternateContent>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1107" y="305493"/>
            <a:ext cx="1720892" cy="1720892"/>
          </a:xfrm>
          <a:prstGeom prst="rect">
            <a:avLst/>
          </a:prstGeom>
        </p:spPr>
      </p:pic>
      <mc:AlternateContent xmlns:mc="http://schemas.openxmlformats.org/markup-compatibility/2006" xmlns:a14="http://schemas.microsoft.com/office/drawing/2010/main">
        <mc:Choice Requires="a14">
          <p:sp>
            <p:nvSpPr>
              <p:cNvPr id="17" name="Rectangular Callout 16"/>
              <p:cNvSpPr/>
              <p:nvPr/>
            </p:nvSpPr>
            <p:spPr>
              <a:xfrm>
                <a:off x="945223" y="36190"/>
                <a:ext cx="9452356" cy="1990195"/>
              </a:xfrm>
              <a:prstGeom prst="wedgeRectCallout">
                <a:avLst>
                  <a:gd name="adj1" fmla="val 60929"/>
                  <a:gd name="adj2" fmla="val 2588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Keep in mind that this result holds for </a:t>
                </a:r>
                <a:r>
                  <a:rPr lang="en-IN" sz="2400" i="1" dirty="0" smtClean="0">
                    <a:solidFill>
                      <a:schemeClr val="tx1"/>
                    </a:solidFill>
                    <a:latin typeface="+mj-lt"/>
                  </a:rPr>
                  <a:t>any two </a:t>
                </a:r>
                <a:r>
                  <a:rPr lang="en-IN" sz="2400" dirty="0" smtClean="0">
                    <a:solidFill>
                      <a:schemeClr val="tx1"/>
                    </a:solidFill>
                    <a:latin typeface="+mj-lt"/>
                  </a:rPr>
                  <a:t>(or even more than two) </a:t>
                </a:r>
                <a:r>
                  <a:rPr lang="en-IN" sz="2400" dirty="0" err="1" smtClean="0">
                    <a:solidFill>
                      <a:schemeClr val="tx1"/>
                    </a:solidFill>
                    <a:latin typeface="+mj-lt"/>
                  </a:rPr>
                  <a:t>r.v.s</a:t>
                </a:r>
                <a:r>
                  <a:rPr lang="en-IN" sz="2400" dirty="0" smtClean="0">
                    <a:solidFill>
                      <a:schemeClr val="tx1"/>
                    </a:solidFill>
                    <a:latin typeface="+mj-lt"/>
                  </a:rPr>
                  <a:t> no matter how they are defined. This result holds even if the two </a:t>
                </a:r>
                <a:r>
                  <a:rPr lang="en-IN" sz="2400" dirty="0" err="1" smtClean="0">
                    <a:solidFill>
                      <a:schemeClr val="tx1"/>
                    </a:solidFill>
                    <a:latin typeface="+mj-lt"/>
                  </a:rPr>
                  <a:t>r.v.s</a:t>
                </a:r>
                <a:r>
                  <a:rPr lang="en-IN" sz="2400" dirty="0" smtClean="0">
                    <a:solidFill>
                      <a:schemeClr val="tx1"/>
                    </a:solidFill>
                    <a:latin typeface="+mj-lt"/>
                  </a:rPr>
                  <a:t> are clones of each other! This is so because the proof of this result never uses facts such as </a:t>
                </a:r>
                <a14:m>
                  <m:oMath xmlns:m="http://schemas.openxmlformats.org/officeDocument/2006/math">
                    <m:r>
                      <a:rPr lang="en-IN" sz="2400" b="0" i="1" smtClean="0">
                        <a:solidFill>
                          <a:schemeClr val="tx1"/>
                        </a:solidFill>
                        <a:latin typeface="Cambria Math" panose="02040503050406030204" pitchFamily="18" charset="0"/>
                      </a:rPr>
                      <m:t>𝑌</m:t>
                    </m:r>
                  </m:oMath>
                </a14:m>
                <a:r>
                  <a:rPr lang="en-IN" sz="2400" dirty="0" smtClean="0">
                    <a:solidFill>
                      <a:schemeClr val="tx1"/>
                    </a:solidFill>
                    <a:latin typeface="+mj-lt"/>
                  </a:rPr>
                  <a:t> uses </a:t>
                </a:r>
                <a:r>
                  <a:rPr lang="en-IN" sz="2400" dirty="0" err="1" smtClean="0">
                    <a:solidFill>
                      <a:schemeClr val="tx1"/>
                    </a:solidFill>
                    <a:latin typeface="+mj-lt"/>
                  </a:rPr>
                  <a:t>color</a:t>
                </a:r>
                <a:r>
                  <a:rPr lang="en-IN" sz="2400" dirty="0" smtClean="0">
                    <a:solidFill>
                      <a:schemeClr val="tx1"/>
                    </a:solidFill>
                    <a:latin typeface="+mj-lt"/>
                  </a:rPr>
                  <a:t> in its definition and </a:t>
                </a:r>
                <a14:m>
                  <m:oMath xmlns:m="http://schemas.openxmlformats.org/officeDocument/2006/math">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does not etc. Even if both </a:t>
                </a:r>
                <a14:m>
                  <m:oMath xmlns:m="http://schemas.openxmlformats.org/officeDocument/2006/math">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oMath>
                </a14:m>
                <a:r>
                  <a:rPr lang="en-IN" sz="2400" dirty="0" smtClean="0">
                    <a:solidFill>
                      <a:schemeClr val="tx1"/>
                    </a:solidFill>
                    <a:latin typeface="+mj-lt"/>
                  </a:rPr>
                  <a:t> were defined using </a:t>
                </a:r>
                <a:r>
                  <a:rPr lang="en-IN" sz="2400" dirty="0" err="1" smtClean="0">
                    <a:solidFill>
                      <a:schemeClr val="tx1"/>
                    </a:solidFill>
                    <a:latin typeface="+mj-lt"/>
                  </a:rPr>
                  <a:t>color</a:t>
                </a:r>
                <a:r>
                  <a:rPr lang="en-IN" sz="2400" dirty="0" smtClean="0">
                    <a:solidFill>
                      <a:schemeClr val="tx1"/>
                    </a:solidFill>
                    <a:latin typeface="+mj-lt"/>
                  </a:rPr>
                  <a:t> of the ball, this result would still be true </a:t>
                </a:r>
                <a:endParaRPr lang="en-IN" sz="2400" dirty="0">
                  <a:solidFill>
                    <a:schemeClr val="tx1"/>
                  </a:solidFill>
                  <a:latin typeface="+mj-lt"/>
                </a:endParaRPr>
              </a:p>
            </p:txBody>
          </p:sp>
        </mc:Choice>
        <mc:Fallback xmlns="">
          <p:sp>
            <p:nvSpPr>
              <p:cNvPr id="17" name="Rectangular Callout 16"/>
              <p:cNvSpPr>
                <a:spLocks noRot="1" noChangeAspect="1" noMove="1" noResize="1" noEditPoints="1" noAdjustHandles="1" noChangeArrowheads="1" noChangeShapeType="1" noTextEdit="1"/>
              </p:cNvSpPr>
              <p:nvPr/>
            </p:nvSpPr>
            <p:spPr>
              <a:xfrm>
                <a:off x="945223" y="36190"/>
                <a:ext cx="9452356" cy="1990195"/>
              </a:xfrm>
              <a:prstGeom prst="wedgeRectCallout">
                <a:avLst>
                  <a:gd name="adj1" fmla="val 60929"/>
                  <a:gd name="adj2" fmla="val 25884"/>
                </a:avLst>
              </a:prstGeom>
              <a:blipFill>
                <a:blip r:embed="rId7"/>
                <a:stretch>
                  <a:fillRect l="-232" b="-451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04190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righ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5"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Joint Distributions on more R.V.s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6537862" cy="5746376"/>
              </a:xfrm>
            </p:spPr>
            <p:txBody>
              <a:bodyPr>
                <a:normAutofit/>
              </a:bodyPr>
              <a:lstStyle/>
              <a:p>
                <a:r>
                  <a:rPr lang="en-IN" dirty="0" smtClean="0"/>
                  <a:t>Suppose we had another </a:t>
                </a:r>
                <a:r>
                  <a:rPr lang="en-IN" dirty="0" err="1" smtClean="0"/>
                  <a:t>r.v</a:t>
                </a:r>
                <a:r>
                  <a:rPr lang="en-IN" dirty="0" smtClean="0"/>
                  <a:t>. say</a:t>
                </a:r>
                <a:br>
                  <a:rPr lang="en-IN" dirty="0" smtClean="0"/>
                </a:br>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4</m:t>
                        </m:r>
                      </m:e>
                    </m:d>
                  </m:oMath>
                </a14:m>
                <a:r>
                  <a:rPr lang="en-IN" dirty="0" smtClean="0"/>
                  <a:t> indicating the row in</a:t>
                </a:r>
                <a:br>
                  <a:rPr lang="en-IN" dirty="0" smtClean="0"/>
                </a:br>
                <a:r>
                  <a:rPr lang="en-IN" dirty="0" smtClean="0"/>
                  <a:t>which the ball is listed i.e. </a:t>
                </a:r>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=1</m:t>
                    </m:r>
                  </m:oMath>
                </a14:m>
                <a:r>
                  <a:rPr lang="en-IN" b="0" dirty="0" smtClean="0"/>
                  <a:t/>
                </a:r>
                <a:br>
                  <a:rPr lang="en-IN" b="0" dirty="0" smtClean="0"/>
                </a:br>
                <a:r>
                  <a:rPr lang="en-IN" dirty="0" smtClean="0"/>
                  <a:t>if the ball is in the first row, etc.</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=1</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30</m:t>
                        </m:r>
                      </m:num>
                      <m:den>
                        <m:r>
                          <a:rPr lang="en-IN" i="1">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21</m:t>
                        </m:r>
                      </m:num>
                      <m:den>
                        <m:r>
                          <a:rPr lang="en-IN" i="1">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 </m:t>
                    </m:r>
                  </m:oMath>
                </a14:m>
                <a:endParaRPr lang="en-IN" b="0" i="1" dirty="0" smtClean="0">
                  <a:latin typeface="Cambria Math" panose="02040503050406030204" pitchFamily="18" charset="0"/>
                  <a:ea typeface="Cambria Math" panose="02040503050406030204" pitchFamily="18"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=3</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22</m:t>
                        </m:r>
                      </m:num>
                      <m:den>
                        <m:r>
                          <a:rPr lang="en-IN" i="1">
                            <a:latin typeface="Cambria Math" panose="02040503050406030204" pitchFamily="18" charset="0"/>
                            <a:ea typeface="Cambria Math" panose="02040503050406030204" pitchFamily="18" charset="0"/>
                          </a:rPr>
                          <m:t>96</m:t>
                        </m:r>
                      </m:den>
                    </m:f>
                    <m:r>
                      <a:rPr lang="en-IN" b="0" i="1"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=4</m:t>
                        </m:r>
                      </m:e>
                    </m:d>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23</m:t>
                        </m:r>
                      </m:num>
                      <m:den>
                        <m:r>
                          <a:rPr lang="en-IN" i="1">
                            <a:latin typeface="Cambria Math" panose="02040503050406030204" pitchFamily="18" charset="0"/>
                            <a:ea typeface="Cambria Math" panose="02040503050406030204" pitchFamily="18" charset="0"/>
                          </a:rPr>
                          <m:t>96</m:t>
                        </m:r>
                      </m:den>
                    </m:f>
                  </m:oMath>
                </a14:m>
                <a:endParaRPr lang="en-IN" dirty="0" smtClean="0"/>
              </a:p>
              <a:p>
                <a:r>
                  <a:rPr lang="en-IN" dirty="0" smtClean="0"/>
                  <a:t>We could define a joint probability distributions on the three RVs now</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oMath>
                </a14:m>
                <a:endParaRPr lang="en-IN" dirty="0" smtClean="0"/>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6537862" cy="5746376"/>
              </a:xfrm>
              <a:blipFill>
                <a:blip r:embed="rId2"/>
                <a:stretch>
                  <a:fillRect l="-1026"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dirty="0"/>
          </a:p>
        </p:txBody>
      </p:sp>
      <p:grpSp>
        <p:nvGrpSpPr>
          <p:cNvPr id="5" name="Group 4"/>
          <p:cNvGrpSpPr/>
          <p:nvPr/>
        </p:nvGrpSpPr>
        <p:grpSpPr>
          <a:xfrm>
            <a:off x="6173922" y="1111624"/>
            <a:ext cx="5674398" cy="4093341"/>
            <a:chOff x="6173922" y="1111624"/>
            <a:chExt cx="5674398" cy="4093341"/>
          </a:xfrm>
        </p:grpSpPr>
        <p:grpSp>
          <p:nvGrpSpPr>
            <p:cNvPr id="6" name="Group 5"/>
            <p:cNvGrpSpPr/>
            <p:nvPr/>
          </p:nvGrpSpPr>
          <p:grpSpPr>
            <a:xfrm>
              <a:off x="6173922" y="1111624"/>
              <a:ext cx="770562" cy="4093341"/>
              <a:chOff x="6173922" y="1111624"/>
              <a:chExt cx="770562" cy="4093341"/>
            </a:xfrm>
          </p:grpSpPr>
          <p:sp>
            <p:nvSpPr>
              <p:cNvPr id="32" name="Oval 31"/>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3" name="Oval 32"/>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4" name="Oval 33"/>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5" name="Oval 34"/>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7" name="Group 6"/>
            <p:cNvGrpSpPr/>
            <p:nvPr/>
          </p:nvGrpSpPr>
          <p:grpSpPr>
            <a:xfrm>
              <a:off x="7154689" y="1111624"/>
              <a:ext cx="770562" cy="4093341"/>
              <a:chOff x="7192390" y="1111624"/>
              <a:chExt cx="770562" cy="4093341"/>
            </a:xfrm>
          </p:grpSpPr>
          <p:sp>
            <p:nvSpPr>
              <p:cNvPr id="28" name="Oval 27"/>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29" name="Oval 28"/>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0" name="Oval 29"/>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1" name="Oval 30"/>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8" name="Group 7"/>
            <p:cNvGrpSpPr/>
            <p:nvPr/>
          </p:nvGrpSpPr>
          <p:grpSpPr>
            <a:xfrm>
              <a:off x="8135456" y="1111624"/>
              <a:ext cx="770562" cy="4093341"/>
              <a:chOff x="8159651" y="1111624"/>
              <a:chExt cx="770562" cy="4093341"/>
            </a:xfrm>
          </p:grpSpPr>
          <p:sp>
            <p:nvSpPr>
              <p:cNvPr id="24" name="Oval 23"/>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5" name="Oval 24"/>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6" name="Oval 25"/>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7" name="Oval 26"/>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9" name="Group 8"/>
            <p:cNvGrpSpPr/>
            <p:nvPr/>
          </p:nvGrpSpPr>
          <p:grpSpPr>
            <a:xfrm>
              <a:off x="9116223" y="1111624"/>
              <a:ext cx="770562" cy="4093341"/>
              <a:chOff x="9140294" y="1111624"/>
              <a:chExt cx="770562" cy="4093341"/>
            </a:xfrm>
          </p:grpSpPr>
          <p:sp>
            <p:nvSpPr>
              <p:cNvPr id="20" name="Oval 19"/>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1" name="Oval 20"/>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10" name="Group 9"/>
            <p:cNvGrpSpPr/>
            <p:nvPr/>
          </p:nvGrpSpPr>
          <p:grpSpPr>
            <a:xfrm>
              <a:off x="10096990" y="1111624"/>
              <a:ext cx="770562" cy="4093341"/>
              <a:chOff x="10120937" y="1111624"/>
              <a:chExt cx="770562" cy="4093341"/>
            </a:xfrm>
          </p:grpSpPr>
          <p:sp>
            <p:nvSpPr>
              <p:cNvPr id="16" name="Oval 1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7" name="Oval 1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8" name="Oval 1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9" name="Oval 1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11" name="Group 10"/>
            <p:cNvGrpSpPr/>
            <p:nvPr/>
          </p:nvGrpSpPr>
          <p:grpSpPr>
            <a:xfrm>
              <a:off x="11077758" y="1111624"/>
              <a:ext cx="770562" cy="4093341"/>
              <a:chOff x="11077758" y="1111624"/>
              <a:chExt cx="770562" cy="4093341"/>
            </a:xfrm>
          </p:grpSpPr>
          <p:sp>
            <p:nvSpPr>
              <p:cNvPr id="12" name="Oval 11"/>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3" name="Oval 12"/>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4" name="Oval 13"/>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5" name="Oval 14"/>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nvGrpSpPr>
          <p:cNvPr id="36" name="Group 35"/>
          <p:cNvGrpSpPr/>
          <p:nvPr/>
        </p:nvGrpSpPr>
        <p:grpSpPr>
          <a:xfrm>
            <a:off x="6635835" y="1634361"/>
            <a:ext cx="5521133" cy="3818428"/>
            <a:chOff x="6635835" y="1634361"/>
            <a:chExt cx="5521133" cy="3818428"/>
          </a:xfrm>
        </p:grpSpPr>
        <p:grpSp>
          <p:nvGrpSpPr>
            <p:cNvPr id="37" name="Group 36"/>
            <p:cNvGrpSpPr/>
            <p:nvPr/>
          </p:nvGrpSpPr>
          <p:grpSpPr>
            <a:xfrm>
              <a:off x="6635835" y="1634361"/>
              <a:ext cx="5521133" cy="495649"/>
              <a:chOff x="6635835" y="1634361"/>
              <a:chExt cx="5521133" cy="495649"/>
            </a:xfrm>
          </p:grpSpPr>
          <mc:AlternateContent xmlns:mc="http://schemas.openxmlformats.org/markup-compatibility/2006" xmlns:a14="http://schemas.microsoft.com/office/drawing/2010/main">
            <mc:Choice Requires="a14">
              <p:sp>
                <p:nvSpPr>
                  <p:cNvPr id="59" name="TextBox 58"/>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6</m:t>
                              </m:r>
                            </m:den>
                          </m:f>
                        </m:oMath>
                      </m:oMathPara>
                    </a14:m>
                    <a:endParaRPr lang="en-IN"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2469"/>
                    </a:stretch>
                  </a:blipFill>
                </p:spPr>
                <p:txBody>
                  <a:bodyPr/>
                  <a:lstStyle/>
                  <a:p>
                    <a:r>
                      <a:rPr lang="en-IN">
                        <a:noFill/>
                      </a:rPr>
                      <a:t> </a:t>
                    </a:r>
                  </a:p>
                </p:txBody>
              </p:sp>
            </mc:Fallback>
          </mc:AlternateContent>
        </p:grpSp>
        <p:grpSp>
          <p:nvGrpSpPr>
            <p:cNvPr id="38" name="Group 37"/>
            <p:cNvGrpSpPr/>
            <p:nvPr/>
          </p:nvGrpSpPr>
          <p:grpSpPr>
            <a:xfrm>
              <a:off x="6635835" y="2709794"/>
              <a:ext cx="5521133" cy="495649"/>
              <a:chOff x="6635835" y="1634361"/>
              <a:chExt cx="5521133" cy="495649"/>
            </a:xfrm>
          </p:grpSpPr>
          <mc:AlternateContent xmlns:mc="http://schemas.openxmlformats.org/markup-compatibility/2006" xmlns:a14="http://schemas.microsoft.com/office/drawing/2010/main">
            <mc:Choice Requires="a14">
              <p:sp>
                <p:nvSpPr>
                  <p:cNvPr id="53" name="TextBox 52"/>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0"/>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1"/>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2"/>
                    <a:stretch>
                      <a:fillRect b="-1235"/>
                    </a:stretch>
                  </a:blipFill>
                </p:spPr>
                <p:txBody>
                  <a:bodyPr/>
                  <a:lstStyle/>
                  <a:p>
                    <a:r>
                      <a:rPr lang="en-IN">
                        <a:noFill/>
                      </a:rPr>
                      <a:t> </a:t>
                    </a:r>
                  </a:p>
                </p:txBody>
              </p:sp>
            </mc:Fallback>
          </mc:AlternateContent>
        </p:grpSp>
        <p:grpSp>
          <p:nvGrpSpPr>
            <p:cNvPr id="39" name="Group 38"/>
            <p:cNvGrpSpPr/>
            <p:nvPr/>
          </p:nvGrpSpPr>
          <p:grpSpPr>
            <a:xfrm>
              <a:off x="6635835" y="3849547"/>
              <a:ext cx="5521133" cy="495649"/>
              <a:chOff x="6635835" y="1634361"/>
              <a:chExt cx="5521133" cy="495649"/>
            </a:xfrm>
          </p:grpSpPr>
          <mc:AlternateContent xmlns:mc="http://schemas.openxmlformats.org/markup-compatibility/2006" xmlns:a14="http://schemas.microsoft.com/office/drawing/2010/main">
            <mc:Choice Requires="a14">
              <p:sp>
                <p:nvSpPr>
                  <p:cNvPr id="47" name="TextBox 46"/>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16</m:t>
                              </m:r>
                            </m:den>
                          </m:f>
                        </m:oMath>
                      </m:oMathPara>
                    </a14:m>
                    <a:endParaRPr lang="en-IN"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13"/>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7"/>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15"/>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1220"/>
                    </a:stretch>
                  </a:blipFill>
                </p:spPr>
                <p:txBody>
                  <a:bodyPr/>
                  <a:lstStyle/>
                  <a:p>
                    <a:r>
                      <a:rPr lang="en-IN">
                        <a:noFill/>
                      </a:rPr>
                      <a:t> </a:t>
                    </a:r>
                  </a:p>
                </p:txBody>
              </p:sp>
            </mc:Fallback>
          </mc:AlternateContent>
        </p:grpSp>
        <p:grpSp>
          <p:nvGrpSpPr>
            <p:cNvPr id="40" name="Group 39"/>
            <p:cNvGrpSpPr/>
            <p:nvPr/>
          </p:nvGrpSpPr>
          <p:grpSpPr>
            <a:xfrm>
              <a:off x="6635835" y="4957140"/>
              <a:ext cx="5521133" cy="495649"/>
              <a:chOff x="6635835" y="1634361"/>
              <a:chExt cx="5521133" cy="495649"/>
            </a:xfrm>
          </p:grpSpPr>
          <mc:AlternateContent xmlns:mc="http://schemas.openxmlformats.org/markup-compatibility/2006" xmlns:a14="http://schemas.microsoft.com/office/drawing/2010/main">
            <mc:Choice Requires="a14">
              <p:sp>
                <p:nvSpPr>
                  <p:cNvPr id="41" name="TextBox 40"/>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5"/>
                    <a:stretch>
                      <a:fillRect b="-2469"/>
                    </a:stretch>
                  </a:blipFill>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65" name="Right Arrow Callout 64"/>
              <p:cNvSpPr/>
              <p:nvPr/>
            </p:nvSpPr>
            <p:spPr>
              <a:xfrm>
                <a:off x="4217751" y="1148137"/>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=1</m:t>
                      </m:r>
                    </m:oMath>
                  </m:oMathPara>
                </a14:m>
                <a:endParaRPr lang="en-IN" sz="2400" dirty="0"/>
              </a:p>
            </p:txBody>
          </p:sp>
        </mc:Choice>
        <mc:Fallback xmlns="">
          <p:sp>
            <p:nvSpPr>
              <p:cNvPr id="65" name="Right Arrow Callout 64"/>
              <p:cNvSpPr>
                <a:spLocks noRot="1" noChangeAspect="1" noMove="1" noResize="1" noEditPoints="1" noAdjustHandles="1" noChangeArrowheads="1" noChangeShapeType="1" noTextEdit="1"/>
              </p:cNvSpPr>
              <p:nvPr/>
            </p:nvSpPr>
            <p:spPr>
              <a:xfrm>
                <a:off x="4217751" y="1148137"/>
                <a:ext cx="1818526" cy="691628"/>
              </a:xfrm>
              <a:prstGeom prst="rightArrowCallout">
                <a:avLst/>
              </a:prstGeom>
              <a:blipFill>
                <a:blip r:embed="rId17"/>
                <a:stretch>
                  <a:fillRect/>
                </a:stretch>
              </a:blipFill>
              <a:ln w="38100">
                <a:solidFill>
                  <a:schemeClr val="accent5"/>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Right Arrow Callout 65"/>
              <p:cNvSpPr/>
              <p:nvPr/>
            </p:nvSpPr>
            <p:spPr>
              <a:xfrm>
                <a:off x="4217751" y="2257207"/>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=2</m:t>
                      </m:r>
                    </m:oMath>
                  </m:oMathPara>
                </a14:m>
                <a:endParaRPr lang="en-IN" sz="2400" dirty="0"/>
              </a:p>
            </p:txBody>
          </p:sp>
        </mc:Choice>
        <mc:Fallback xmlns="">
          <p:sp>
            <p:nvSpPr>
              <p:cNvPr id="66" name="Right Arrow Callout 65"/>
              <p:cNvSpPr>
                <a:spLocks noRot="1" noChangeAspect="1" noMove="1" noResize="1" noEditPoints="1" noAdjustHandles="1" noChangeArrowheads="1" noChangeShapeType="1" noTextEdit="1"/>
              </p:cNvSpPr>
              <p:nvPr/>
            </p:nvSpPr>
            <p:spPr>
              <a:xfrm>
                <a:off x="4217751" y="2257207"/>
                <a:ext cx="1818526" cy="691628"/>
              </a:xfrm>
              <a:prstGeom prst="rightArrowCallout">
                <a:avLst/>
              </a:prstGeom>
              <a:blipFill>
                <a:blip r:embed="rId18"/>
                <a:stretch>
                  <a:fillRect/>
                </a:stretch>
              </a:blipFill>
              <a:ln w="38100">
                <a:solidFill>
                  <a:schemeClr val="accent5"/>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Right Arrow Callout 66"/>
              <p:cNvSpPr/>
              <p:nvPr/>
            </p:nvSpPr>
            <p:spPr>
              <a:xfrm>
                <a:off x="4217751" y="3366277"/>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=3</m:t>
                      </m:r>
                    </m:oMath>
                  </m:oMathPara>
                </a14:m>
                <a:endParaRPr lang="en-IN" sz="2400" dirty="0"/>
              </a:p>
            </p:txBody>
          </p:sp>
        </mc:Choice>
        <mc:Fallback xmlns="">
          <p:sp>
            <p:nvSpPr>
              <p:cNvPr id="67" name="Right Arrow Callout 66"/>
              <p:cNvSpPr>
                <a:spLocks noRot="1" noChangeAspect="1" noMove="1" noResize="1" noEditPoints="1" noAdjustHandles="1" noChangeArrowheads="1" noChangeShapeType="1" noTextEdit="1"/>
              </p:cNvSpPr>
              <p:nvPr/>
            </p:nvSpPr>
            <p:spPr>
              <a:xfrm>
                <a:off x="4217751" y="3366277"/>
                <a:ext cx="1818526" cy="691628"/>
              </a:xfrm>
              <a:prstGeom prst="rightArrowCallout">
                <a:avLst/>
              </a:prstGeom>
              <a:blipFill>
                <a:blip r:embed="rId19"/>
                <a:stretch>
                  <a:fillRect/>
                </a:stretch>
              </a:blipFill>
              <a:ln w="38100">
                <a:solidFill>
                  <a:schemeClr val="accent5"/>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Right Arrow Callout 69"/>
              <p:cNvSpPr/>
              <p:nvPr/>
            </p:nvSpPr>
            <p:spPr>
              <a:xfrm>
                <a:off x="4217751" y="4473870"/>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=4</m:t>
                      </m:r>
                    </m:oMath>
                  </m:oMathPara>
                </a14:m>
                <a:endParaRPr lang="en-IN" sz="2400" dirty="0"/>
              </a:p>
            </p:txBody>
          </p:sp>
        </mc:Choice>
        <mc:Fallback xmlns="">
          <p:sp>
            <p:nvSpPr>
              <p:cNvPr id="70" name="Right Arrow Callout 69"/>
              <p:cNvSpPr>
                <a:spLocks noRot="1" noChangeAspect="1" noMove="1" noResize="1" noEditPoints="1" noAdjustHandles="1" noChangeArrowheads="1" noChangeShapeType="1" noTextEdit="1"/>
              </p:cNvSpPr>
              <p:nvPr/>
            </p:nvSpPr>
            <p:spPr>
              <a:xfrm>
                <a:off x="4217751" y="4473870"/>
                <a:ext cx="1818526" cy="691628"/>
              </a:xfrm>
              <a:prstGeom prst="rightArrowCallout">
                <a:avLst/>
              </a:prstGeom>
              <a:blipFill>
                <a:blip r:embed="rId20"/>
                <a:stretch>
                  <a:fillRect/>
                </a:stretch>
              </a:blipFill>
              <a:ln w="38100">
                <a:solidFill>
                  <a:schemeClr val="accent5"/>
                </a:solidFill>
              </a:ln>
            </p:spPr>
            <p:txBody>
              <a:bodyPr/>
              <a:lstStyle/>
              <a:p>
                <a:r>
                  <a:rPr lang="en-IN">
                    <a:noFill/>
                  </a:rPr>
                  <a:t> </a:t>
                </a:r>
              </a:p>
            </p:txBody>
          </p:sp>
        </mc:Fallback>
      </mc:AlternateContent>
      <p:sp>
        <p:nvSpPr>
          <p:cNvPr id="71" name="Rectangle 70"/>
          <p:cNvSpPr/>
          <p:nvPr/>
        </p:nvSpPr>
        <p:spPr>
          <a:xfrm>
            <a:off x="6053517" y="1006867"/>
            <a:ext cx="5885054" cy="95549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72" name="Rectangle 71"/>
          <p:cNvSpPr/>
          <p:nvPr/>
        </p:nvSpPr>
        <p:spPr>
          <a:xfrm>
            <a:off x="6053517" y="2148503"/>
            <a:ext cx="5885054" cy="95549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73" name="Rectangle 72"/>
          <p:cNvSpPr/>
          <p:nvPr/>
        </p:nvSpPr>
        <p:spPr>
          <a:xfrm>
            <a:off x="6053517" y="3237603"/>
            <a:ext cx="5885054" cy="95549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74" name="Rectangle 73"/>
          <p:cNvSpPr/>
          <p:nvPr/>
        </p:nvSpPr>
        <p:spPr>
          <a:xfrm>
            <a:off x="6053517" y="4359455"/>
            <a:ext cx="5885054" cy="95549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7333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wipe(left)">
                                      <p:cBhvr>
                                        <p:cTn id="14" dur="500"/>
                                        <p:tgtEl>
                                          <p:spTgt spid="6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left)">
                                      <p:cBhvr>
                                        <p:cTn id="20" dur="500"/>
                                        <p:tgtEl>
                                          <p:spTgt spid="70"/>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left)">
                                      <p:cBhvr>
                                        <p:cTn id="24" dur="500"/>
                                        <p:tgtEl>
                                          <p:spTgt spid="7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left)">
                                      <p:cBhvr>
                                        <p:cTn id="27" dur="500"/>
                                        <p:tgtEl>
                                          <p:spTgt spid="7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wipe(left)">
                                      <p:cBhvr>
                                        <p:cTn id="30" dur="500"/>
                                        <p:tgtEl>
                                          <p:spTgt spid="7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65"/>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66"/>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67"/>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70"/>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7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7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uiExpand="1" animBg="1"/>
      <p:bldP spid="65" grpId="1" uiExpand="1" animBg="1"/>
      <p:bldP spid="66" grpId="0" uiExpand="1" animBg="1"/>
      <p:bldP spid="66" grpId="1" uiExpand="1" animBg="1"/>
      <p:bldP spid="67" grpId="0" uiExpand="1" animBg="1"/>
      <p:bldP spid="67" grpId="1" uiExpand="1" animBg="1"/>
      <p:bldP spid="70" grpId="0" uiExpand="1" animBg="1"/>
      <p:bldP spid="70" grpId="1" uiExpand="1" animBg="1"/>
      <p:bldP spid="71" grpId="0" uiExpand="1" animBg="1"/>
      <p:bldP spid="71" grpId="1" animBg="1"/>
      <p:bldP spid="72" grpId="0" uiExpand="1" animBg="1"/>
      <p:bldP spid="72" grpId="1" animBg="1"/>
      <p:bldP spid="73" grpId="0" uiExpand="1" animBg="1"/>
      <p:bldP spid="73" grpId="1" animBg="1"/>
      <p:bldP spid="74" grpId="0" uiExpand="1" animBg="1"/>
      <p:bldP spid="7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IN" dirty="0" smtClean="0"/>
                  <a:t>When we had only two RVs (namely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oMath>
                </a14:m>
                <a:r>
                  <a:rPr lang="en-IN" dirty="0" smtClean="0"/>
                  <a:t>) we looked at how they behave at the same time (by looking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sub>
                    </m:sSub>
                  </m:oMath>
                </a14:m>
                <a:r>
                  <a:rPr lang="en-IN" dirty="0" smtClean="0"/>
                  <a:t>) or how they behaved on their own (by looking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𝑋</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𝑌</m:t>
                        </m:r>
                      </m:sub>
                    </m:sSub>
                  </m:oMath>
                </a14:m>
                <a:r>
                  <a:rPr lang="en-IN" dirty="0" smtClean="0"/>
                  <a:t>)</a:t>
                </a:r>
              </a:p>
              <a:p>
                <a:r>
                  <a:rPr lang="en-US" dirty="0" smtClean="0"/>
                  <a:t>Now that we have three RVs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oMath>
                </a14:m>
                <a:r>
                  <a:rPr lang="en-IN" dirty="0" smtClean="0"/>
                  <a:t>) we can look at how they behave</a:t>
                </a:r>
              </a:p>
              <a:p>
                <a:pPr lvl="2"/>
                <a:r>
                  <a:rPr lang="en-US" dirty="0"/>
                  <a:t>At the same time, </a:t>
                </a:r>
                <a:r>
                  <a:rPr lang="en-IN" dirty="0"/>
                  <a:t>by looking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r>
                          <a:rPr lang="en-US">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𝑌</m:t>
                        </m:r>
                        <m:r>
                          <a:rPr lang="en-US">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𝑍</m:t>
                        </m:r>
                      </m:sub>
                    </m:sSub>
                  </m:oMath>
                </a14:m>
                <a:endParaRPr lang="en-US" dirty="0" smtClean="0">
                  <a:ea typeface="Cambria Math" panose="02040503050406030204" pitchFamily="18" charset="0"/>
                </a:endParaRPr>
              </a:p>
              <a:p>
                <a:pPr lvl="2"/>
                <a:r>
                  <a:rPr lang="en-US" dirty="0" smtClean="0"/>
                  <a:t>On their own, </a:t>
                </a:r>
                <a:r>
                  <a:rPr lang="en-IN" dirty="0"/>
                  <a:t>by looking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sub>
                    </m:sSub>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𝑌</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𝑍</m:t>
                        </m:r>
                      </m:sub>
                    </m:sSub>
                  </m:oMath>
                </a14:m>
                <a:endParaRPr lang="en-IN" dirty="0" smtClean="0"/>
              </a:p>
              <a:p>
                <a:pPr lvl="2"/>
                <a:r>
                  <a:rPr lang="en-US" dirty="0" smtClean="0"/>
                  <a:t>Two at a time, </a:t>
                </a:r>
                <a:r>
                  <a:rPr lang="en-IN" dirty="0"/>
                  <a:t>by looking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sub>
                    </m:sSub>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ℙ</m:t>
                        </m:r>
                      </m:e>
                      <m:sub>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sub>
                    </m:sSub>
                  </m:oMath>
                </a14:m>
                <a:endParaRPr lang="en-IN" dirty="0" smtClean="0"/>
              </a:p>
              <a:p>
                <a:r>
                  <a:rPr lang="en-US" dirty="0" smtClean="0"/>
                  <a:t>The distributions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sub>
                    </m:sSub>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𝑌</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ℙ</m:t>
                        </m:r>
                      </m:e>
                      <m:sub>
                        <m:r>
                          <a:rPr lang="en-US" i="1">
                            <a:latin typeface="Cambria Math" panose="02040503050406030204" pitchFamily="18" charset="0"/>
                            <a:ea typeface="Cambria Math" panose="02040503050406030204" pitchFamily="18" charset="0"/>
                          </a:rPr>
                          <m:t>𝑍</m:t>
                        </m:r>
                      </m:sub>
                    </m:sSub>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sub>
                    </m:sSub>
                    <m:r>
                      <a:rPr lang="en-US">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US">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ℙ</m:t>
                        </m:r>
                      </m:e>
                      <m:sub>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b>
                    </m:sSub>
                  </m:oMath>
                </a14:m>
                <a:r>
                  <a:rPr lang="en-IN" dirty="0" smtClean="0"/>
                  <a:t> are called </a:t>
                </a:r>
                <a:r>
                  <a:rPr lang="en-IN" i="1" dirty="0" smtClean="0"/>
                  <a:t>marginal probability distributions</a:t>
                </a:r>
                <a:r>
                  <a:rPr lang="en-IN" dirty="0" smtClean="0"/>
                  <a:t> and they look at how a subset of RVs behave</a:t>
                </a:r>
              </a:p>
              <a:p>
                <a:r>
                  <a:rPr lang="en-US" dirty="0" smtClean="0"/>
                  <a:t>Marginal distributions are also proper distributions (same proof works) and hence they also have PMFs associated with them</a:t>
                </a: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97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Tree>
    <p:extLst>
      <p:ext uri="{BB962C8B-B14F-4D97-AF65-F5344CB8AC3E}">
        <p14:creationId xmlns:p14="http://schemas.microsoft.com/office/powerpoint/2010/main" val="9773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Marginal PMF from Joint PMF</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normAutofit/>
              </a:bodyPr>
              <a:lstStyle/>
              <a:p>
                <a:r>
                  <a:rPr lang="en-US" dirty="0" smtClean="0"/>
                  <a:t>If we have the joint PMF for a set of RVs, say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𝑍</m:t>
                    </m:r>
                  </m:oMath>
                </a14:m>
                <a:r>
                  <a:rPr lang="en-IN" dirty="0" smtClean="0"/>
                  <a:t>, then obtaining the marginal PMF for any subset of these RVs is very simple</a:t>
                </a:r>
              </a:p>
              <a:p>
                <a:r>
                  <a:rPr lang="en-US" dirty="0" smtClean="0"/>
                  <a:t>Involves a process called </a:t>
                </a:r>
                <a:r>
                  <a:rPr lang="en-US" i="1" dirty="0" smtClean="0"/>
                  <a:t>marginalization</a:t>
                </a:r>
                <a:r>
                  <a:rPr lang="en-US" i="0" dirty="0" smtClean="0"/>
                  <a:t>: </a:t>
                </a:r>
                <a:r>
                  <a:rPr lang="en-US" dirty="0" smtClean="0"/>
                  <a:t>uses the proof we saw earlier</a:t>
                </a:r>
              </a:p>
              <a:p>
                <a:r>
                  <a:rPr lang="en-US" dirty="0" smtClean="0"/>
                  <a:t>Suppose we </a:t>
                </a:r>
                <a:r>
                  <a:rPr lang="en-US" dirty="0"/>
                  <a:t>are interested in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ℙ</m:t>
                        </m:r>
                      </m:e>
                      <m:sub>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sub>
                    </m:sSub>
                  </m:oMath>
                </a14:m>
                <a:r>
                  <a:rPr lang="en-US" dirty="0"/>
                  <a:t> i.e. we don’t care about </a:t>
                </a:r>
                <a14:m>
                  <m:oMath xmlns:m="http://schemas.openxmlformats.org/officeDocument/2006/math">
                    <m:r>
                      <a:rPr lang="en-US" i="1">
                        <a:latin typeface="Cambria Math" panose="02040503050406030204" pitchFamily="18" charset="0"/>
                      </a:rPr>
                      <m:t>𝑌</m:t>
                    </m:r>
                  </m:oMath>
                </a14:m>
                <a:endParaRPr lang="en-US" dirty="0"/>
              </a:p>
              <a:p>
                <a:pPr lvl="2"/>
                <a:r>
                  <a:rPr lang="en-US" dirty="0"/>
                  <a:t>In this case we say that </a:t>
                </a:r>
                <a14:m>
                  <m:oMath xmlns:m="http://schemas.openxmlformats.org/officeDocument/2006/math">
                    <m:r>
                      <a:rPr lang="en-US">
                        <a:latin typeface="Cambria Math" panose="02040503050406030204" pitchFamily="18" charset="0"/>
                      </a:rPr>
                      <m:t>𝑌</m:t>
                    </m:r>
                  </m:oMath>
                </a14:m>
                <a:r>
                  <a:rPr lang="en-US" dirty="0"/>
                  <a:t> has been </a:t>
                </a:r>
                <a:r>
                  <a:rPr lang="en-US" i="0" dirty="0"/>
                  <a:t>marginalized out</a:t>
                </a:r>
              </a:p>
              <a:p>
                <a:pPr lvl="2"/>
                <a:r>
                  <a:rPr lang="en-US" dirty="0"/>
                  <a:t>Earlier argument can be reused to show that for any </a:t>
                </a:r>
                <a14:m>
                  <m:oMath xmlns:m="http://schemas.openxmlformats.org/officeDocument/2006/math">
                    <m:r>
                      <a:rPr lang="en-US">
                        <a:latin typeface="Cambria Math" panose="02040503050406030204" pitchFamily="18" charset="0"/>
                      </a:rPr>
                      <m:t>𝑥</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𝑋</m:t>
                        </m:r>
                      </m:sub>
                    </m:sSub>
                    <m:r>
                      <a:rPr lang="en-US">
                        <a:latin typeface="Cambria Math" panose="02040503050406030204" pitchFamily="18" charset="0"/>
                      </a:rPr>
                      <m:t>,</m:t>
                    </m:r>
                    <m:r>
                      <a:rPr lang="en-US">
                        <a:latin typeface="Cambria Math" panose="02040503050406030204" pitchFamily="18" charset="0"/>
                      </a:rPr>
                      <m:t>𝑧</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𝑍</m:t>
                        </m:r>
                      </m:sub>
                    </m:sSub>
                  </m:oMath>
                </a14:m>
                <a:endParaRPr lang="en-US" i="0" dirty="0"/>
              </a:p>
              <a:p>
                <a:pPr algn="ctr"/>
                <a14:m>
                  <m:oMath xmlns:m="http://schemas.openxmlformats.org/officeDocument/2006/math">
                    <m:d>
                      <m:dPr>
                        <m:begChr m:val="{"/>
                        <m:endChr m:val="}"/>
                        <m:ctrlPr>
                          <a:rPr lang="en-IN" sz="2400" i="1">
                            <a:latin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r>
                          <a:rPr lang="en-IN" sz="2400">
                            <a:latin typeface="Cambria Math" panose="02040503050406030204" pitchFamily="18" charset="0"/>
                            <a:ea typeface="Cambria Math" panose="02040503050406030204" pitchFamily="18" charset="0"/>
                          </a:rPr>
                          <m:t>∈</m:t>
                        </m:r>
                        <m:r>
                          <m:rPr>
                            <m:sty m:val="p"/>
                          </m:rPr>
                          <a:rPr lang="en-IN" sz="2400">
                            <a:latin typeface="Cambria Math" panose="02040503050406030204" pitchFamily="18" charset="0"/>
                            <a:ea typeface="Cambria Math" panose="02040503050406030204" pitchFamily="18" charset="0"/>
                          </a:rPr>
                          <m:t>Ω</m:t>
                        </m:r>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𝑋</m:t>
                        </m:r>
                        <m:d>
                          <m:dPr>
                            <m:ctrlPr>
                              <a:rPr lang="en-IN" sz="2400" i="1">
                                <a:latin typeface="Cambria Math" panose="02040503050406030204" pitchFamily="18" charset="0"/>
                                <a:ea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e>
                        </m:d>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𝑍</m:t>
                        </m:r>
                        <m:d>
                          <m:dPr>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𝜔</m:t>
                            </m:r>
                          </m:e>
                        </m:d>
                        <m:r>
                          <a:rPr lang="en-US" sz="2400">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𝑧</m:t>
                        </m:r>
                      </m:e>
                    </m:d>
                    <m:r>
                      <a:rPr lang="en-IN" sz="2400">
                        <a:latin typeface="Cambria Math" panose="02040503050406030204" pitchFamily="18" charset="0"/>
                      </a:rPr>
                      <m:t>=</m:t>
                    </m:r>
                    <m:nary>
                      <m:naryPr>
                        <m:chr m:val="⋃"/>
                        <m:limLoc m:val="subSup"/>
                        <m:supHide m:val="on"/>
                        <m:ctrlPr>
                          <a:rPr lang="en-IN" sz="2400" i="1">
                            <a:latin typeface="Cambria Math" panose="02040503050406030204" pitchFamily="18" charset="0"/>
                          </a:rPr>
                        </m:ctrlPr>
                      </m:naryPr>
                      <m:sub>
                        <m:r>
                          <m:rPr>
                            <m:brk m:alnAt="9"/>
                          </m:rPr>
                          <a:rPr lang="en-IN" sz="2400">
                            <a:latin typeface="Cambria Math" panose="02040503050406030204" pitchFamily="18" charset="0"/>
                          </a:rPr>
                          <m:t>𝑦</m:t>
                        </m:r>
                        <m:r>
                          <a:rPr lang="en-IN" sz="2400">
                            <a:latin typeface="Cambria Math" panose="02040503050406030204" pitchFamily="18" charset="0"/>
                          </a:rPr>
                          <m:t>∈</m:t>
                        </m:r>
                        <m:sSub>
                          <m:sSubPr>
                            <m:ctrlPr>
                              <a:rPr lang="en-IN" sz="2400" i="1">
                                <a:latin typeface="Cambria Math" panose="02040503050406030204" pitchFamily="18" charset="0"/>
                              </a:rPr>
                            </m:ctrlPr>
                          </m:sSubPr>
                          <m:e>
                            <m:r>
                              <a:rPr lang="en-IN" sz="2400">
                                <a:latin typeface="Cambria Math" panose="02040503050406030204" pitchFamily="18" charset="0"/>
                              </a:rPr>
                              <m:t>𝑆</m:t>
                            </m:r>
                          </m:e>
                          <m:sub>
                            <m:r>
                              <a:rPr lang="en-IN" sz="2400">
                                <a:latin typeface="Cambria Math" panose="02040503050406030204" pitchFamily="18" charset="0"/>
                              </a:rPr>
                              <m:t>𝑌</m:t>
                            </m:r>
                          </m:sub>
                        </m:sSub>
                      </m:sub>
                      <m:sup/>
                      <m:e>
                        <m:d>
                          <m:dPr>
                            <m:begChr m:val="{"/>
                            <m:endChr m:val="}"/>
                            <m:ctrlPr>
                              <a:rPr lang="en-IN" sz="2400" i="1">
                                <a:latin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r>
                              <a:rPr lang="en-IN" sz="2400">
                                <a:latin typeface="Cambria Math" panose="02040503050406030204" pitchFamily="18" charset="0"/>
                                <a:ea typeface="Cambria Math" panose="02040503050406030204" pitchFamily="18" charset="0"/>
                              </a:rPr>
                              <m:t>∈</m:t>
                            </m:r>
                            <m:r>
                              <m:rPr>
                                <m:sty m:val="p"/>
                              </m:rPr>
                              <a:rPr lang="en-IN" sz="2400">
                                <a:latin typeface="Cambria Math" panose="02040503050406030204" pitchFamily="18" charset="0"/>
                                <a:ea typeface="Cambria Math" panose="02040503050406030204" pitchFamily="18" charset="0"/>
                              </a:rPr>
                              <m:t>Ω</m:t>
                            </m:r>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𝑋</m:t>
                            </m:r>
                            <m:d>
                              <m:dPr>
                                <m:ctrlPr>
                                  <a:rPr lang="en-IN" sz="2400" i="1">
                                    <a:latin typeface="Cambria Math" panose="02040503050406030204" pitchFamily="18" charset="0"/>
                                    <a:ea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e>
                            </m:d>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𝑥</m:t>
                            </m:r>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𝑌</m:t>
                            </m:r>
                            <m:d>
                              <m:dPr>
                                <m:ctrlPr>
                                  <a:rPr lang="en-IN" sz="2400" i="1">
                                    <a:latin typeface="Cambria Math" panose="02040503050406030204" pitchFamily="18" charset="0"/>
                                    <a:ea typeface="Cambria Math" panose="02040503050406030204" pitchFamily="18" charset="0"/>
                                  </a:rPr>
                                </m:ctrlPr>
                              </m:dPr>
                              <m:e>
                                <m:r>
                                  <a:rPr lang="en-IN" sz="2400">
                                    <a:latin typeface="Cambria Math" panose="02040503050406030204" pitchFamily="18" charset="0"/>
                                    <a:ea typeface="Cambria Math" panose="02040503050406030204" pitchFamily="18" charset="0"/>
                                  </a:rPr>
                                  <m:t>𝜔</m:t>
                                </m:r>
                              </m:e>
                            </m:d>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𝑍</m:t>
                            </m:r>
                            <m:d>
                              <m:dPr>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𝜔</m:t>
                                </m:r>
                              </m:e>
                            </m:d>
                            <m:r>
                              <a:rPr lang="en-US" sz="2400">
                                <a:latin typeface="Cambria Math" panose="02040503050406030204" pitchFamily="18" charset="0"/>
                                <a:ea typeface="Cambria Math" panose="02040503050406030204" pitchFamily="18" charset="0"/>
                              </a:rPr>
                              <m:t>=</m:t>
                            </m:r>
                            <m:r>
                              <a:rPr lang="en-US" sz="2400">
                                <a:latin typeface="Cambria Math" panose="02040503050406030204" pitchFamily="18" charset="0"/>
                                <a:ea typeface="Cambria Math" panose="02040503050406030204" pitchFamily="18" charset="0"/>
                              </a:rPr>
                              <m:t>𝑧</m:t>
                            </m:r>
                          </m:e>
                        </m:d>
                      </m:e>
                    </m:nary>
                  </m:oMath>
                </a14:m>
                <a:endParaRPr lang="en-US" dirty="0" smtClean="0"/>
              </a:p>
              <a:p>
                <a:pPr lvl="2"/>
                <a:r>
                  <a:rPr lang="en-US" dirty="0" smtClean="0"/>
                  <a:t>This shows that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e>
                    </m:nary>
                  </m:oMath>
                </a14:m>
                <a:endParaRPr lang="en-US" dirty="0" smtClean="0"/>
              </a:p>
              <a:p>
                <a:r>
                  <a:rPr lang="en-US" dirty="0" smtClean="0"/>
                  <a:t>Similarly,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𝑍</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d>
                    <m:r>
                      <a:rPr lang="en-IN">
                        <a:latin typeface="Cambria Math" panose="02040503050406030204" pitchFamily="18" charset="0"/>
                        <a:ea typeface="Cambria Math" panose="02040503050406030204" pitchFamily="18" charset="0"/>
                      </a:rPr>
                      <m:t>=</m:t>
                    </m:r>
                    <m:nary>
                      <m:naryPr>
                        <m:chr m:val="∑"/>
                        <m:limLoc m:val="subSup"/>
                        <m:supHide m:val="on"/>
                        <m:ctrlPr>
                          <a:rPr lang="en-IN"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𝑋</m:t>
                            </m:r>
                          </m:sub>
                        </m:sSub>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d>
                          </m:e>
                        </m:nary>
                      </m:e>
                    </m:nary>
                  </m:oMath>
                </a14:m>
                <a:endParaRPr lang="en-US" dirty="0" smtClean="0"/>
              </a:p>
              <a:p>
                <a:pPr lvl="2"/>
                <a:r>
                  <a:rPr lang="en-US" dirty="0"/>
                  <a:t>In this case we say </a:t>
                </a:r>
                <a:r>
                  <a:rPr lang="en-US" dirty="0" smtClean="0"/>
                  <a:t>that both </a:t>
                </a:r>
                <a14:m>
                  <m:oMath xmlns:m="http://schemas.openxmlformats.org/officeDocument/2006/math">
                    <m:r>
                      <a:rPr lang="en-US" b="0" i="1" smtClean="0">
                        <a:latin typeface="Cambria Math" panose="02040503050406030204" pitchFamily="18" charset="0"/>
                      </a:rPr>
                      <m:t>𝑋</m:t>
                    </m:r>
                  </m:oMath>
                </a14:m>
                <a:r>
                  <a:rPr lang="en-US" dirty="0" smtClean="0"/>
                  <a:t> and </a:t>
                </a:r>
                <a14:m>
                  <m:oMath xmlns:m="http://schemas.openxmlformats.org/officeDocument/2006/math">
                    <m:r>
                      <a:rPr lang="en-US">
                        <a:latin typeface="Cambria Math" panose="02040503050406030204" pitchFamily="18" charset="0"/>
                      </a:rPr>
                      <m:t>𝑌</m:t>
                    </m:r>
                  </m:oMath>
                </a14:m>
                <a:r>
                  <a:rPr lang="en-US" dirty="0"/>
                  <a:t> </a:t>
                </a:r>
                <a:r>
                  <a:rPr lang="en-US" dirty="0" smtClean="0"/>
                  <a:t>have </a:t>
                </a:r>
                <a:r>
                  <a:rPr lang="en-US" dirty="0"/>
                  <a:t>been </a:t>
                </a:r>
                <a:r>
                  <a:rPr lang="en-US" i="0" dirty="0"/>
                  <a:t>marginalized </a:t>
                </a:r>
                <a:r>
                  <a:rPr lang="en-US" i="0" dirty="0" smtClean="0"/>
                  <a:t>out</a:t>
                </a:r>
                <a:endParaRPr lang="en-US" i="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132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spTree>
    <p:extLst>
      <p:ext uri="{BB962C8B-B14F-4D97-AF65-F5344CB8AC3E}">
        <p14:creationId xmlns:p14="http://schemas.microsoft.com/office/powerpoint/2010/main" val="175406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Probability</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Depends on whom we ask this question</a:t>
            </a:r>
          </a:p>
          <a:p>
            <a:pPr lvl="2"/>
            <a:r>
              <a:rPr lang="en-IN" i="0" dirty="0"/>
              <a:t>A statistician </a:t>
            </a:r>
            <a:r>
              <a:rPr lang="en-IN" i="0" dirty="0" smtClean="0"/>
              <a:t>may </a:t>
            </a:r>
            <a:r>
              <a:rPr lang="en-IN" i="0" dirty="0"/>
              <a:t>claim </a:t>
            </a:r>
            <a:r>
              <a:rPr lang="en-IN" i="0" dirty="0" smtClean="0"/>
              <a:t>probability is a way of measuring how frequently does something happen</a:t>
            </a:r>
          </a:p>
          <a:p>
            <a:pPr lvl="2"/>
            <a:r>
              <a:rPr lang="en-IN" dirty="0" smtClean="0"/>
              <a:t>“If I recommend an iPhone to 1000 female customers aged 25-30 years, roughly 600 of them will make a purchase”</a:t>
            </a:r>
            <a:endParaRPr lang="en-IN" dirty="0"/>
          </a:p>
          <a:p>
            <a:pPr lvl="2"/>
            <a:r>
              <a:rPr lang="en-IN" i="0" dirty="0"/>
              <a:t>A logician </a:t>
            </a:r>
            <a:r>
              <a:rPr lang="en-IN" i="0" dirty="0" smtClean="0"/>
              <a:t>may claim that probability is a way of measuring the amount of uncertainty in a certain statement</a:t>
            </a:r>
          </a:p>
          <a:p>
            <a:pPr lvl="2"/>
            <a:r>
              <a:rPr lang="en-IN" dirty="0" smtClean="0"/>
              <a:t>“If John makes a credit card transaction worth </a:t>
            </a:r>
            <a:r>
              <a:rPr lang="en-IN" dirty="0"/>
              <a:t>more than </a:t>
            </a:r>
            <a:r>
              <a:rPr lang="en-IN" dirty="0" smtClean="0"/>
              <a:t>₹10,000, then there is a 70% chance it is fraudulent since he never spends so much”</a:t>
            </a:r>
            <a:endParaRPr lang="en-IN" dirty="0"/>
          </a:p>
          <a:p>
            <a:pPr lvl="2"/>
            <a:r>
              <a:rPr lang="en-IN" i="0" dirty="0" smtClean="0"/>
              <a:t>A measure theoretician may claim probability is a way of assigning positive scores in a way so that two scores can be easily compared</a:t>
            </a:r>
          </a:p>
          <a:p>
            <a:pPr lvl="2"/>
            <a:r>
              <a:rPr lang="en-IN" dirty="0" smtClean="0"/>
              <a:t>“This customer is more likely to be in the 20-30 age group than the 50+ group”</a:t>
            </a:r>
          </a:p>
          <a:p>
            <a:r>
              <a:rPr lang="en-IN" dirty="0" smtClean="0"/>
              <a:t>Machine Learning subscribes to all these views in one way or another </a:t>
            </a:r>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121445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a:t>
            </a:r>
            <a:r>
              <a:rPr lang="en-IN" dirty="0"/>
              <a:t>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6024156" cy="5746376"/>
              </a:xfrm>
            </p:spPr>
            <p:txBody>
              <a:bodyPr>
                <a:normAutofit/>
              </a:bodyPr>
              <a:lstStyle/>
              <a:p>
                <a:r>
                  <a:rPr lang="en-US" dirty="0" smtClean="0"/>
                  <a:t>Perhaps one of the most important concepts w.r.t ML applications</a:t>
                </a:r>
              </a:p>
              <a:p>
                <a:r>
                  <a:rPr lang="en-US" dirty="0" smtClean="0"/>
                  <a:t>Let us look at uniform case first</a:t>
                </a:r>
              </a:p>
              <a:p>
                <a:r>
                  <a:rPr lang="en-US" b="1" dirty="0" smtClean="0"/>
                  <a:t>Notice</a:t>
                </a:r>
                <a:r>
                  <a:rPr lang="en-US" dirty="0" smtClean="0"/>
                  <a:t>: if we focus only on balls with number 2 written on them, most (3/4) of those balls are red</a:t>
                </a:r>
              </a:p>
              <a:p>
                <a:r>
                  <a:rPr lang="en-US" b="1" dirty="0" smtClean="0"/>
                  <a:t>Contrast</a:t>
                </a:r>
                <a:r>
                  <a:rPr lang="en-US" dirty="0" smtClean="0"/>
                  <a:t>: if the number on the ball is 3, nothing as strong can be said</a:t>
                </a:r>
              </a:p>
              <a:p>
                <a14:m>
                  <m:oMath xmlns:m="http://schemas.openxmlformats.org/officeDocument/2006/math">
                    <m:r>
                      <a:rPr lang="en-US" i="1" smtClean="0">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oMath>
                </a14:m>
                <a:r>
                  <a:rPr lang="en-US" dirty="0" smtClean="0"/>
                  <a:t> </a:t>
                </a:r>
                <a:r>
                  <a:rPr lang="en-IN" dirty="0"/>
                  <a:t>proportion of </a:t>
                </a:r>
                <a:r>
                  <a:rPr lang="en-US" dirty="0" smtClean="0"/>
                  <a:t>samples with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=1</m:t>
                    </m:r>
                  </m:oMath>
                </a14:m>
                <a:r>
                  <a:rPr lang="en-US" dirty="0" smtClean="0"/>
                  <a:t> among those samples where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=2</m:t>
                    </m:r>
                  </m:oMath>
                </a14:m>
                <a:endParaRPr lang="en-US" dirty="0" smtClean="0"/>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6024156" cy="5746376"/>
              </a:xfrm>
              <a:blipFill>
                <a:blip r:embed="rId2"/>
                <a:stretch>
                  <a:fillRect l="-1113" t="-2545" r="-37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dirty="0"/>
          </a:p>
        </p:txBody>
      </p:sp>
      <p:grpSp>
        <p:nvGrpSpPr>
          <p:cNvPr id="5" name="Group 4"/>
          <p:cNvGrpSpPr/>
          <p:nvPr/>
        </p:nvGrpSpPr>
        <p:grpSpPr>
          <a:xfrm>
            <a:off x="6173922" y="1111624"/>
            <a:ext cx="5674398" cy="4093341"/>
            <a:chOff x="6173922" y="1111624"/>
            <a:chExt cx="5674398" cy="4093341"/>
          </a:xfrm>
        </p:grpSpPr>
        <p:grpSp>
          <p:nvGrpSpPr>
            <p:cNvPr id="6" name="Group 5"/>
            <p:cNvGrpSpPr/>
            <p:nvPr/>
          </p:nvGrpSpPr>
          <p:grpSpPr>
            <a:xfrm>
              <a:off x="6173922" y="1111624"/>
              <a:ext cx="770562" cy="4093341"/>
              <a:chOff x="6173922" y="1111624"/>
              <a:chExt cx="770562" cy="4093341"/>
            </a:xfrm>
          </p:grpSpPr>
          <p:sp>
            <p:nvSpPr>
              <p:cNvPr id="32" name="Oval 31"/>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3" name="Oval 32"/>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4" name="Oval 33"/>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5" name="Oval 34"/>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7" name="Group 6"/>
            <p:cNvGrpSpPr/>
            <p:nvPr/>
          </p:nvGrpSpPr>
          <p:grpSpPr>
            <a:xfrm>
              <a:off x="7154689" y="1111624"/>
              <a:ext cx="770562" cy="4093341"/>
              <a:chOff x="7192390" y="1111624"/>
              <a:chExt cx="770562" cy="4093341"/>
            </a:xfrm>
          </p:grpSpPr>
          <p:sp>
            <p:nvSpPr>
              <p:cNvPr id="28" name="Oval 27"/>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29" name="Oval 28"/>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0" name="Oval 29"/>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1" name="Oval 30"/>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8" name="Group 7"/>
            <p:cNvGrpSpPr/>
            <p:nvPr/>
          </p:nvGrpSpPr>
          <p:grpSpPr>
            <a:xfrm>
              <a:off x="8135456" y="1111624"/>
              <a:ext cx="770562" cy="4093341"/>
              <a:chOff x="8159651" y="1111624"/>
              <a:chExt cx="770562" cy="4093341"/>
            </a:xfrm>
          </p:grpSpPr>
          <p:sp>
            <p:nvSpPr>
              <p:cNvPr id="24" name="Oval 23"/>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5" name="Oval 24"/>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6" name="Oval 25"/>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7" name="Oval 26"/>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9" name="Group 8"/>
            <p:cNvGrpSpPr/>
            <p:nvPr/>
          </p:nvGrpSpPr>
          <p:grpSpPr>
            <a:xfrm>
              <a:off x="9116223" y="1111624"/>
              <a:ext cx="770562" cy="4093341"/>
              <a:chOff x="9140294" y="1111624"/>
              <a:chExt cx="770562" cy="4093341"/>
            </a:xfrm>
          </p:grpSpPr>
          <p:sp>
            <p:nvSpPr>
              <p:cNvPr id="20" name="Oval 19"/>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1" name="Oval 20"/>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10" name="Group 9"/>
            <p:cNvGrpSpPr/>
            <p:nvPr/>
          </p:nvGrpSpPr>
          <p:grpSpPr>
            <a:xfrm>
              <a:off x="10096990" y="1111624"/>
              <a:ext cx="770562" cy="4093341"/>
              <a:chOff x="10120937" y="1111624"/>
              <a:chExt cx="770562" cy="4093341"/>
            </a:xfrm>
          </p:grpSpPr>
          <p:sp>
            <p:nvSpPr>
              <p:cNvPr id="16" name="Oval 1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7" name="Oval 1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8" name="Oval 1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9" name="Oval 1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11" name="Group 10"/>
            <p:cNvGrpSpPr/>
            <p:nvPr/>
          </p:nvGrpSpPr>
          <p:grpSpPr>
            <a:xfrm>
              <a:off x="11077758" y="1111624"/>
              <a:ext cx="770562" cy="4093341"/>
              <a:chOff x="11077758" y="1111624"/>
              <a:chExt cx="770562" cy="4093341"/>
            </a:xfrm>
          </p:grpSpPr>
          <p:sp>
            <p:nvSpPr>
              <p:cNvPr id="12" name="Oval 11"/>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3" name="Oval 12"/>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4" name="Oval 13"/>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5" name="Oval 14"/>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nvGrpSpPr>
          <p:cNvPr id="65" name="Group 64"/>
          <p:cNvGrpSpPr/>
          <p:nvPr/>
        </p:nvGrpSpPr>
        <p:grpSpPr>
          <a:xfrm>
            <a:off x="10621576" y="5592616"/>
            <a:ext cx="1468606" cy="1238929"/>
            <a:chOff x="12383748" y="1219011"/>
            <a:chExt cx="1862104" cy="1570887"/>
          </a:xfrm>
        </p:grpSpPr>
        <p:sp>
          <p:nvSpPr>
            <p:cNvPr id="66" name="Freeform 6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reeform 6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reeform 6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71" name="Rectangular Callout 70"/>
              <p:cNvSpPr/>
              <p:nvPr/>
            </p:nvSpPr>
            <p:spPr>
              <a:xfrm>
                <a:off x="5995329" y="5363109"/>
                <a:ext cx="4259095" cy="1184773"/>
              </a:xfrm>
              <a:prstGeom prst="wedgeRectCallout">
                <a:avLst>
                  <a:gd name="adj1" fmla="val 66477"/>
                  <a:gd name="adj2" fmla="val 6005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 this case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𝑌</m:t>
                        </m:r>
                        <m:r>
                          <a:rPr lang="en-US" sz="2400" b="0" i="1" smtClean="0">
                            <a:solidFill>
                              <a:schemeClr val="tx1"/>
                            </a:solidFill>
                            <a:latin typeface="Cambria Math" panose="02040503050406030204" pitchFamily="18" charset="0"/>
                            <a:ea typeface="Cambria Math" panose="02040503050406030204" pitchFamily="18" charset="0"/>
                          </a:rPr>
                          <m:t>=1|</m:t>
                        </m:r>
                        <m:r>
                          <a:rPr lang="en-US" sz="2400" b="0" i="1" smtClean="0">
                            <a:solidFill>
                              <a:schemeClr val="tx1"/>
                            </a:solidFill>
                            <a:latin typeface="Cambria Math" panose="02040503050406030204" pitchFamily="18" charset="0"/>
                            <a:ea typeface="Cambria Math" panose="02040503050406030204" pitchFamily="18" charset="0"/>
                          </a:rPr>
                          <m:t>𝑋</m:t>
                        </m:r>
                        <m:r>
                          <a:rPr lang="en-US" sz="2400" b="0" i="1" smtClean="0">
                            <a:solidFill>
                              <a:schemeClr val="tx1"/>
                            </a:solidFill>
                            <a:latin typeface="Cambria Math" panose="02040503050406030204" pitchFamily="18" charset="0"/>
                            <a:ea typeface="Cambria Math" panose="02040503050406030204" pitchFamily="18" charset="0"/>
                          </a:rPr>
                          <m:t>=2</m:t>
                        </m:r>
                      </m:e>
                    </m:d>
                    <m:r>
                      <a:rPr lang="en-US" sz="2400" b="0" i="1" smtClean="0">
                        <a:solidFill>
                          <a:schemeClr val="tx1"/>
                        </a:solidFill>
                        <a:latin typeface="Cambria Math" panose="02040503050406030204" pitchFamily="18" charset="0"/>
                        <a:ea typeface="Cambria Math" panose="02040503050406030204" pitchFamily="18" charset="0"/>
                      </a:rPr>
                      <m:t>=</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3</m:t>
                        </m:r>
                      </m:num>
                      <m:den>
                        <m:r>
                          <a:rPr lang="en-US" sz="2400" b="0" i="1" smtClean="0">
                            <a:solidFill>
                              <a:schemeClr val="tx1"/>
                            </a:solidFill>
                            <a:latin typeface="Cambria Math" panose="02040503050406030204" pitchFamily="18" charset="0"/>
                            <a:ea typeface="Cambria Math" panose="02040503050406030204" pitchFamily="18" charset="0"/>
                          </a:rPr>
                          <m:t>4</m:t>
                        </m:r>
                      </m:den>
                    </m:f>
                  </m:oMath>
                </a14:m>
                <a:r>
                  <a:rPr lang="en-US" sz="2400" dirty="0" smtClean="0">
                    <a:solidFill>
                      <a:schemeClr val="tx1"/>
                    </a:solidFill>
                    <a:latin typeface="+mj-lt"/>
                  </a:rPr>
                  <a:t> and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rPr>
                      <m:t>ℙ</m:t>
                    </m:r>
                    <m:d>
                      <m:dPr>
                        <m:begChr m:val="["/>
                        <m:endChr m:val="]"/>
                        <m:ctrlPr>
                          <a:rPr lang="en-US" sz="2400" i="1">
                            <a:solidFill>
                              <a:schemeClr val="tx1"/>
                            </a:solidFill>
                            <a:latin typeface="Cambria Math" panose="02040503050406030204" pitchFamily="18" charset="0"/>
                            <a:ea typeface="Cambria Math" panose="02040503050406030204" pitchFamily="18" charset="0"/>
                          </a:rPr>
                        </m:ctrlPr>
                      </m:dPr>
                      <m:e>
                        <m:r>
                          <a:rPr lang="en-US" sz="2400" i="1">
                            <a:solidFill>
                              <a:schemeClr val="tx1"/>
                            </a:solidFill>
                            <a:latin typeface="Cambria Math" panose="02040503050406030204" pitchFamily="18" charset="0"/>
                            <a:ea typeface="Cambria Math" panose="02040503050406030204" pitchFamily="18" charset="0"/>
                          </a:rPr>
                          <m:t>𝑌</m:t>
                        </m:r>
                        <m:r>
                          <a:rPr lang="en-US" sz="2400" i="1">
                            <a:solidFill>
                              <a:schemeClr val="tx1"/>
                            </a:solidFill>
                            <a:latin typeface="Cambria Math" panose="02040503050406030204" pitchFamily="18" charset="0"/>
                            <a:ea typeface="Cambria Math" panose="02040503050406030204" pitchFamily="18" charset="0"/>
                          </a:rPr>
                          <m:t>=1|</m:t>
                        </m:r>
                        <m:r>
                          <a:rPr lang="en-US" sz="2400" i="1">
                            <a:solidFill>
                              <a:schemeClr val="tx1"/>
                            </a:solidFill>
                            <a:latin typeface="Cambria Math" panose="02040503050406030204" pitchFamily="18" charset="0"/>
                            <a:ea typeface="Cambria Math" panose="02040503050406030204" pitchFamily="18" charset="0"/>
                          </a:rPr>
                          <m:t>𝑋</m:t>
                        </m:r>
                        <m:r>
                          <a:rPr lang="en-US" sz="2400" i="1">
                            <a:solidFill>
                              <a:schemeClr val="tx1"/>
                            </a:solidFill>
                            <a:latin typeface="Cambria Math" panose="02040503050406030204" pitchFamily="18" charset="0"/>
                            <a:ea typeface="Cambria Math" panose="02040503050406030204" pitchFamily="18" charset="0"/>
                          </a:rPr>
                          <m:t>=3</m:t>
                        </m:r>
                      </m:e>
                    </m:d>
                    <m:r>
                      <a:rPr lang="en-US" sz="2400" i="1">
                        <a:solidFill>
                          <a:schemeClr val="tx1"/>
                        </a:solidFill>
                        <a:latin typeface="Cambria Math" panose="02040503050406030204" pitchFamily="18" charset="0"/>
                        <a:ea typeface="Cambria Math" panose="02040503050406030204" pitchFamily="18" charset="0"/>
                      </a:rPr>
                      <m:t>=</m:t>
                    </m:r>
                    <m:f>
                      <m:fPr>
                        <m:ctrlPr>
                          <a:rPr lang="en-US" sz="2400" i="1">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1</m:t>
                        </m:r>
                      </m:num>
                      <m:den>
                        <m:r>
                          <a:rPr lang="en-US" sz="2400" i="1">
                            <a:solidFill>
                              <a:schemeClr val="tx1"/>
                            </a:solidFill>
                            <a:latin typeface="Cambria Math" panose="02040503050406030204" pitchFamily="18" charset="0"/>
                            <a:ea typeface="Cambria Math" panose="02040503050406030204" pitchFamily="18" charset="0"/>
                          </a:rPr>
                          <m:t>4</m:t>
                        </m:r>
                      </m:den>
                    </m:f>
                  </m:oMath>
                </a14:m>
                <a:endParaRPr lang="en-US" sz="2400" dirty="0">
                  <a:solidFill>
                    <a:schemeClr val="tx1"/>
                  </a:solidFill>
                  <a:latin typeface="+mj-lt"/>
                </a:endParaRPr>
              </a:p>
            </p:txBody>
          </p:sp>
        </mc:Choice>
        <mc:Fallback xmlns="">
          <p:sp>
            <p:nvSpPr>
              <p:cNvPr id="71" name="Rectangular Callout 70"/>
              <p:cNvSpPr>
                <a:spLocks noRot="1" noChangeAspect="1" noMove="1" noResize="1" noEditPoints="1" noAdjustHandles="1" noChangeArrowheads="1" noChangeShapeType="1" noTextEdit="1"/>
              </p:cNvSpPr>
              <p:nvPr/>
            </p:nvSpPr>
            <p:spPr>
              <a:xfrm>
                <a:off x="5995329" y="5363109"/>
                <a:ext cx="4259095" cy="1184773"/>
              </a:xfrm>
              <a:prstGeom prst="wedgeRectCallout">
                <a:avLst>
                  <a:gd name="adj1" fmla="val 66477"/>
                  <a:gd name="adj2" fmla="val 60059"/>
                </a:avLst>
              </a:prstGeom>
              <a:blipFill>
                <a:blip r:embed="rId3"/>
                <a:stretch>
                  <a:fillRect l="-731"/>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74722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right)">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previous way of defining the conditional probability is makes it cumbersome to extend to more general settings</a:t>
                </a:r>
              </a:p>
              <a:p>
                <a:pPr lvl="2"/>
                <a:r>
                  <a:rPr lang="en-US" dirty="0" smtClean="0"/>
                  <a:t>Let us use a different (but equivalent) way of defining conditional probability</a:t>
                </a:r>
              </a:p>
              <a:p>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nor/>
                          </m:rPr>
                          <a:rPr lang="en-US" b="0" i="0" dirty="0" smtClean="0"/>
                          <m:t>number</m:t>
                        </m:r>
                        <m:r>
                          <m:rPr>
                            <m:nor/>
                          </m:rPr>
                          <a:rPr lang="en-IN" dirty="0"/>
                          <m:t> </m:t>
                        </m:r>
                        <m:r>
                          <m:rPr>
                            <m:nor/>
                          </m:rPr>
                          <a:rPr lang="en-IN" dirty="0"/>
                          <m:t>of</m:t>
                        </m:r>
                        <m:r>
                          <m:rPr>
                            <m:nor/>
                          </m:rPr>
                          <a:rPr lang="en-IN" dirty="0"/>
                          <m:t> </m:t>
                        </m:r>
                        <m:r>
                          <m:rPr>
                            <m:nor/>
                          </m:rPr>
                          <a:rPr lang="en-US" dirty="0"/>
                          <m:t>samples</m:t>
                        </m:r>
                        <m:r>
                          <m:rPr>
                            <m:nor/>
                          </m:rPr>
                          <a:rPr lang="en-US" dirty="0"/>
                          <m:t> </m:t>
                        </m:r>
                        <m:r>
                          <m:rPr>
                            <m:nor/>
                          </m:rPr>
                          <a:rPr lang="en-US" dirty="0"/>
                          <m:t>with</m:t>
                        </m:r>
                        <m:r>
                          <m:rPr>
                            <m:nor/>
                          </m:rPr>
                          <a:rPr lang="en-US" dirty="0"/>
                          <m:t> </m:t>
                        </m:r>
                        <m:r>
                          <a:rPr lang="en-US" i="1">
                            <a:latin typeface="Cambria Math" panose="02040503050406030204" pitchFamily="18" charset="0"/>
                          </a:rPr>
                          <m:t>𝑌</m:t>
                        </m:r>
                        <m:r>
                          <a:rPr lang="en-US" i="1">
                            <a:latin typeface="Cambria Math" panose="02040503050406030204" pitchFamily="18" charset="0"/>
                          </a:rPr>
                          <m:t>=1</m:t>
                        </m:r>
                        <m:r>
                          <m:rPr>
                            <m:nor/>
                          </m:rPr>
                          <a:rPr lang="en-US" dirty="0"/>
                          <m:t> </m:t>
                        </m:r>
                        <m:r>
                          <m:rPr>
                            <m:nor/>
                          </m:rPr>
                          <a:rPr lang="en-US" b="0" i="0" dirty="0" smtClean="0"/>
                          <m:t>and</m:t>
                        </m:r>
                        <m:r>
                          <m:rPr>
                            <m:nor/>
                          </m:rPr>
                          <a:rPr lang="en-US" dirty="0" smtClean="0"/>
                          <m:t> </m:t>
                        </m:r>
                        <m:r>
                          <a:rPr lang="en-US" i="1">
                            <a:latin typeface="Cambria Math" panose="02040503050406030204" pitchFamily="18" charset="0"/>
                          </a:rPr>
                          <m:t>𝑋</m:t>
                        </m:r>
                        <m:r>
                          <a:rPr lang="en-US" i="1">
                            <a:latin typeface="Cambria Math" panose="02040503050406030204" pitchFamily="18" charset="0"/>
                          </a:rPr>
                          <m:t>=2</m:t>
                        </m:r>
                      </m:num>
                      <m:den>
                        <m:r>
                          <m:rPr>
                            <m:nor/>
                          </m:rPr>
                          <a:rPr lang="en-US" b="0" i="0" dirty="0" smtClean="0"/>
                          <m:t>number</m:t>
                        </m:r>
                        <m:r>
                          <m:rPr>
                            <m:nor/>
                          </m:rPr>
                          <a:rPr lang="en-IN" dirty="0"/>
                          <m:t> </m:t>
                        </m:r>
                        <m:r>
                          <m:rPr>
                            <m:nor/>
                          </m:rPr>
                          <a:rPr lang="en-IN" dirty="0"/>
                          <m:t>of</m:t>
                        </m:r>
                        <m:r>
                          <m:rPr>
                            <m:nor/>
                          </m:rPr>
                          <a:rPr lang="en-IN" dirty="0"/>
                          <m:t> </m:t>
                        </m:r>
                        <m:r>
                          <m:rPr>
                            <m:nor/>
                          </m:rPr>
                          <a:rPr lang="en-US" dirty="0"/>
                          <m:t>samples</m:t>
                        </m:r>
                        <m:r>
                          <m:rPr>
                            <m:nor/>
                          </m:rPr>
                          <a:rPr lang="en-US" dirty="0"/>
                          <m:t> </m:t>
                        </m:r>
                        <m:r>
                          <m:rPr>
                            <m:nor/>
                          </m:rPr>
                          <a:rPr lang="en-US" dirty="0"/>
                          <m:t>with</m:t>
                        </m:r>
                        <m:r>
                          <m:rPr>
                            <m:nor/>
                          </m:rPr>
                          <a:rPr lang="en-US" dirty="0"/>
                          <m:t> </m:t>
                        </m:r>
                        <m:r>
                          <a:rPr lang="en-US" i="1">
                            <a:latin typeface="Cambria Math" panose="02040503050406030204" pitchFamily="18" charset="0"/>
                          </a:rPr>
                          <m:t>𝑋</m:t>
                        </m:r>
                        <m:r>
                          <a:rPr lang="en-US" i="1">
                            <a:latin typeface="Cambria Math" panose="02040503050406030204" pitchFamily="18" charset="0"/>
                          </a:rPr>
                          <m:t>=2</m:t>
                        </m:r>
                      </m:den>
                    </m:f>
                  </m:oMath>
                </a14:m>
                <a:endParaRPr lang="en-IN" dirty="0" smtClean="0"/>
              </a:p>
              <a:p>
                <a:pPr lvl="2"/>
                <a:r>
                  <a:rPr lang="en-US" dirty="0" smtClean="0"/>
                  <a:t>Dividing numerator and denominator by possible number of samples i.e. 24</a:t>
                </a:r>
              </a:p>
              <a:p>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m:rPr>
                            <m:nor/>
                          </m:rPr>
                          <a:rPr lang="en-US" b="0" i="0" dirty="0" smtClean="0"/>
                          <m:t>proportion</m:t>
                        </m:r>
                        <m:r>
                          <m:rPr>
                            <m:nor/>
                          </m:rPr>
                          <a:rPr lang="en-IN" dirty="0"/>
                          <m:t> </m:t>
                        </m:r>
                        <m:r>
                          <m:rPr>
                            <m:nor/>
                          </m:rPr>
                          <a:rPr lang="en-IN" dirty="0"/>
                          <m:t>of</m:t>
                        </m:r>
                        <m:r>
                          <m:rPr>
                            <m:nor/>
                          </m:rPr>
                          <a:rPr lang="en-IN" dirty="0"/>
                          <m:t> </m:t>
                        </m:r>
                        <m:r>
                          <m:rPr>
                            <m:nor/>
                          </m:rPr>
                          <a:rPr lang="en-US" dirty="0"/>
                          <m:t>samples</m:t>
                        </m:r>
                        <m:r>
                          <m:rPr>
                            <m:nor/>
                          </m:rPr>
                          <a:rPr lang="en-US" dirty="0"/>
                          <m:t> </m:t>
                        </m:r>
                        <m:r>
                          <m:rPr>
                            <m:nor/>
                          </m:rPr>
                          <a:rPr lang="en-US" dirty="0"/>
                          <m:t>with</m:t>
                        </m:r>
                        <m:r>
                          <m:rPr>
                            <m:nor/>
                          </m:rPr>
                          <a:rPr lang="en-US" dirty="0"/>
                          <m:t> </m:t>
                        </m:r>
                        <m:r>
                          <a:rPr lang="en-US" i="1">
                            <a:latin typeface="Cambria Math" panose="02040503050406030204" pitchFamily="18" charset="0"/>
                          </a:rPr>
                          <m:t>𝑌</m:t>
                        </m:r>
                        <m:r>
                          <a:rPr lang="en-US" i="1">
                            <a:latin typeface="Cambria Math" panose="02040503050406030204" pitchFamily="18" charset="0"/>
                          </a:rPr>
                          <m:t>=1</m:t>
                        </m:r>
                        <m:r>
                          <m:rPr>
                            <m:nor/>
                          </m:rPr>
                          <a:rPr lang="en-US" dirty="0"/>
                          <m:t> </m:t>
                        </m:r>
                        <m:r>
                          <m:rPr>
                            <m:nor/>
                          </m:rPr>
                          <a:rPr lang="en-US" dirty="0"/>
                          <m:t>and</m:t>
                        </m:r>
                        <m:r>
                          <m:rPr>
                            <m:nor/>
                          </m:rPr>
                          <a:rPr lang="en-US" dirty="0"/>
                          <m:t> </m:t>
                        </m:r>
                        <m:r>
                          <a:rPr lang="en-US" i="1">
                            <a:latin typeface="Cambria Math" panose="02040503050406030204" pitchFamily="18" charset="0"/>
                          </a:rPr>
                          <m:t>𝑋</m:t>
                        </m:r>
                        <m:r>
                          <a:rPr lang="en-US" i="1">
                            <a:latin typeface="Cambria Math" panose="02040503050406030204" pitchFamily="18" charset="0"/>
                          </a:rPr>
                          <m:t>=2</m:t>
                        </m:r>
                      </m:num>
                      <m:den>
                        <m:r>
                          <m:rPr>
                            <m:nor/>
                          </m:rPr>
                          <a:rPr lang="en-US" b="0" i="0" dirty="0" smtClean="0"/>
                          <m:t>proportion</m:t>
                        </m:r>
                        <m:r>
                          <m:rPr>
                            <m:nor/>
                          </m:rPr>
                          <a:rPr lang="en-IN" dirty="0"/>
                          <m:t> </m:t>
                        </m:r>
                        <m:r>
                          <m:rPr>
                            <m:nor/>
                          </m:rPr>
                          <a:rPr lang="en-IN" dirty="0"/>
                          <m:t>of</m:t>
                        </m:r>
                        <m:r>
                          <m:rPr>
                            <m:nor/>
                          </m:rPr>
                          <a:rPr lang="en-IN" dirty="0"/>
                          <m:t> </m:t>
                        </m:r>
                        <m:r>
                          <m:rPr>
                            <m:nor/>
                          </m:rPr>
                          <a:rPr lang="en-US" dirty="0"/>
                          <m:t>samples</m:t>
                        </m:r>
                        <m:r>
                          <m:rPr>
                            <m:nor/>
                          </m:rPr>
                          <a:rPr lang="en-US" dirty="0"/>
                          <m:t> </m:t>
                        </m:r>
                        <m:r>
                          <m:rPr>
                            <m:nor/>
                          </m:rPr>
                          <a:rPr lang="en-US" dirty="0"/>
                          <m:t>with</m:t>
                        </m:r>
                        <m:r>
                          <m:rPr>
                            <m:nor/>
                          </m:rPr>
                          <a:rPr lang="en-US" dirty="0"/>
                          <m:t> </m:t>
                        </m:r>
                        <m:r>
                          <a:rPr lang="en-US" i="1">
                            <a:latin typeface="Cambria Math" panose="02040503050406030204" pitchFamily="18" charset="0"/>
                          </a:rPr>
                          <m:t>𝑋</m:t>
                        </m:r>
                        <m:r>
                          <a:rPr lang="en-US" i="1">
                            <a:latin typeface="Cambria Math" panose="02040503050406030204" pitchFamily="18" charset="0"/>
                          </a:rPr>
                          <m:t>=2</m:t>
                        </m:r>
                      </m:den>
                    </m:f>
                  </m:oMath>
                </a14:m>
                <a:endParaRPr lang="en-IN" dirty="0" smtClean="0"/>
              </a:p>
              <a:p>
                <a:pPr lvl="2"/>
                <a:r>
                  <a:rPr lang="en-US" dirty="0" smtClean="0"/>
                  <a:t>The above is just another way of saying</a:t>
                </a:r>
              </a:p>
              <a:p>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oMath>
                </a14:m>
                <a:r>
                  <a:rPr lang="en-US" i="1" dirty="0" smtClean="0">
                    <a:latin typeface="Cambria Math" panose="02040503050406030204" pitchFamily="18" charset="0"/>
                    <a:ea typeface="Cambria Math" panose="02040503050406030204" pitchFamily="18" charset="0"/>
                  </a:rPr>
                  <a:t> </a:t>
                </a:r>
                <a14:m>
                  <m:oMath xmlns:m="http://schemas.openxmlformats.org/officeDocument/2006/math">
                    <m:f>
                      <m:fPr>
                        <m:ctrlPr>
                          <a:rPr lang="en-US" sz="4400" i="1">
                            <a:latin typeface="Cambria Math" panose="02040503050406030204" pitchFamily="18" charset="0"/>
                            <a:ea typeface="Cambria Math" panose="02040503050406030204" pitchFamily="18" charset="0"/>
                          </a:rPr>
                        </m:ctrlPr>
                      </m:fPr>
                      <m:num>
                        <m:r>
                          <a:rPr lang="en-US" sz="4400" i="1">
                            <a:latin typeface="Cambria Math" panose="02040503050406030204" pitchFamily="18" charset="0"/>
                            <a:ea typeface="Cambria Math" panose="02040503050406030204" pitchFamily="18" charset="0"/>
                          </a:rPr>
                          <m:t>ℙ</m:t>
                        </m:r>
                        <m:d>
                          <m:dPr>
                            <m:begChr m:val="["/>
                            <m:endChr m:val="]"/>
                            <m:ctrlPr>
                              <a:rPr lang="en-US" sz="4400" i="1">
                                <a:latin typeface="Cambria Math" panose="02040503050406030204" pitchFamily="18" charset="0"/>
                                <a:ea typeface="Cambria Math" panose="02040503050406030204" pitchFamily="18" charset="0"/>
                              </a:rPr>
                            </m:ctrlPr>
                          </m:dPr>
                          <m:e>
                            <m:r>
                              <a:rPr lang="en-US" sz="4400" i="1">
                                <a:latin typeface="Cambria Math" panose="02040503050406030204" pitchFamily="18" charset="0"/>
                                <a:ea typeface="Cambria Math" panose="02040503050406030204" pitchFamily="18" charset="0"/>
                              </a:rPr>
                              <m:t>𝑌</m:t>
                            </m:r>
                            <m:r>
                              <a:rPr lang="en-US" sz="4400" i="1">
                                <a:latin typeface="Cambria Math" panose="02040503050406030204" pitchFamily="18" charset="0"/>
                                <a:ea typeface="Cambria Math" panose="02040503050406030204" pitchFamily="18" charset="0"/>
                              </a:rPr>
                              <m:t>=1 ∧ </m:t>
                            </m:r>
                            <m:r>
                              <a:rPr lang="en-US" sz="4400" i="1">
                                <a:latin typeface="Cambria Math" panose="02040503050406030204" pitchFamily="18" charset="0"/>
                                <a:ea typeface="Cambria Math" panose="02040503050406030204" pitchFamily="18" charset="0"/>
                              </a:rPr>
                              <m:t>𝑋</m:t>
                            </m:r>
                            <m:r>
                              <a:rPr lang="en-US" sz="4400" i="1">
                                <a:latin typeface="Cambria Math" panose="02040503050406030204" pitchFamily="18" charset="0"/>
                                <a:ea typeface="Cambria Math" panose="02040503050406030204" pitchFamily="18" charset="0"/>
                              </a:rPr>
                              <m:t>=2</m:t>
                            </m:r>
                          </m:e>
                        </m:d>
                      </m:num>
                      <m:den>
                        <m:r>
                          <a:rPr lang="en-US" sz="4400" i="1">
                            <a:latin typeface="Cambria Math" panose="02040503050406030204" pitchFamily="18" charset="0"/>
                            <a:ea typeface="Cambria Math" panose="02040503050406030204" pitchFamily="18" charset="0"/>
                          </a:rPr>
                          <m:t>ℙ</m:t>
                        </m:r>
                        <m:d>
                          <m:dPr>
                            <m:begChr m:val="["/>
                            <m:endChr m:val="]"/>
                            <m:ctrlPr>
                              <a:rPr lang="en-US" sz="4400" i="1">
                                <a:latin typeface="Cambria Math" panose="02040503050406030204" pitchFamily="18" charset="0"/>
                                <a:ea typeface="Cambria Math" panose="02040503050406030204" pitchFamily="18" charset="0"/>
                              </a:rPr>
                            </m:ctrlPr>
                          </m:dPr>
                          <m:e>
                            <m:r>
                              <a:rPr lang="en-US" sz="4400" i="1">
                                <a:latin typeface="Cambria Math" panose="02040503050406030204" pitchFamily="18" charset="0"/>
                                <a:ea typeface="Cambria Math" panose="02040503050406030204" pitchFamily="18" charset="0"/>
                              </a:rPr>
                              <m:t>𝑋</m:t>
                            </m:r>
                            <m:r>
                              <a:rPr lang="en-US" sz="4400" i="1">
                                <a:latin typeface="Cambria Math" panose="02040503050406030204" pitchFamily="18" charset="0"/>
                                <a:ea typeface="Cambria Math" panose="02040503050406030204" pitchFamily="18" charset="0"/>
                              </a:rPr>
                              <m:t>=2</m:t>
                            </m:r>
                          </m:e>
                        </m:d>
                      </m:den>
                    </m:f>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52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21</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4331" y="545758"/>
            <a:ext cx="1817669" cy="1817669"/>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5663381" y="277919"/>
                <a:ext cx="4710949" cy="868956"/>
              </a:xfrm>
              <a:prstGeom prst="wedgeRectCallout">
                <a:avLst>
                  <a:gd name="adj1" fmla="val 62287"/>
                  <a:gd name="adj2" fmla="val 5269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What if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𝑋</m:t>
                        </m:r>
                        <m:r>
                          <a:rPr lang="en-IN" sz="2400" b="0" i="1" smtClean="0">
                            <a:solidFill>
                              <a:schemeClr val="tx1"/>
                            </a:solidFill>
                            <a:latin typeface="Cambria Math" panose="02040503050406030204" pitchFamily="18" charset="0"/>
                            <a:ea typeface="Cambria Math" panose="02040503050406030204" pitchFamily="18" charset="0"/>
                          </a:rPr>
                          <m:t>=2</m:t>
                        </m:r>
                      </m:e>
                    </m:d>
                  </m:oMath>
                </a14:m>
                <a:r>
                  <a:rPr lang="en-IN" sz="2400" dirty="0" smtClean="0">
                    <a:solidFill>
                      <a:schemeClr val="tx1"/>
                    </a:solidFill>
                    <a:latin typeface="+mj-lt"/>
                  </a:rPr>
                  <a:t> happens to be </a:t>
                </a:r>
                <a14:m>
                  <m:oMath xmlns:m="http://schemas.openxmlformats.org/officeDocument/2006/math">
                    <m:r>
                      <a:rPr lang="en-IN" sz="2400" b="0" i="1" smtClean="0">
                        <a:solidFill>
                          <a:schemeClr val="tx1"/>
                        </a:solidFill>
                        <a:latin typeface="Cambria Math" panose="02040503050406030204" pitchFamily="18" charset="0"/>
                      </a:rPr>
                      <m:t>0</m:t>
                    </m:r>
                  </m:oMath>
                </a14:m>
                <a:r>
                  <a:rPr lang="en-IN" sz="2400" dirty="0" smtClean="0">
                    <a:solidFill>
                      <a:schemeClr val="tx1"/>
                    </a:solidFill>
                    <a:latin typeface="+mj-lt"/>
                  </a:rPr>
                  <a:t>?</a:t>
                </a:r>
              </a:p>
              <a:p>
                <a:pPr algn="ctr"/>
                <a:r>
                  <a:rPr lang="en-IN" sz="2400" dirty="0" smtClean="0">
                    <a:solidFill>
                      <a:schemeClr val="tx1"/>
                    </a:solidFill>
                    <a:latin typeface="+mj-lt"/>
                  </a:rPr>
                  <a:t>Won’t we get a divide-by-zero error?</a:t>
                </a:r>
                <a:endParaRPr lang="en-IN"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5663381" y="277919"/>
                <a:ext cx="4710949" cy="868956"/>
              </a:xfrm>
              <a:prstGeom prst="wedgeRectCallout">
                <a:avLst>
                  <a:gd name="adj1" fmla="val 62287"/>
                  <a:gd name="adj2" fmla="val 52693"/>
                </a:avLst>
              </a:prstGeom>
              <a:blipFill>
                <a:blip r:embed="rId4"/>
                <a:stretch>
                  <a:fillRect l="-915" t="-1316" b="-7895"/>
                </a:stretch>
              </a:blipFill>
              <a:ln w="38100">
                <a:solidFill>
                  <a:schemeClr val="accent1"/>
                </a:solidFill>
              </a:ln>
            </p:spPr>
            <p:txBody>
              <a:bodyPr/>
              <a:lstStyle/>
              <a:p>
                <a:r>
                  <a:rPr lang="en-IN">
                    <a:noFill/>
                  </a:rPr>
                  <a:t> </a:t>
                </a:r>
              </a:p>
            </p:txBody>
          </p:sp>
        </mc:Fallback>
      </mc:AlternateContent>
      <p:grpSp>
        <p:nvGrpSpPr>
          <p:cNvPr id="7" name="Group 6"/>
          <p:cNvGrpSpPr/>
          <p:nvPr/>
        </p:nvGrpSpPr>
        <p:grpSpPr>
          <a:xfrm>
            <a:off x="10581804" y="2450913"/>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3" name="Rectangular Callout 12"/>
              <p:cNvSpPr/>
              <p:nvPr/>
            </p:nvSpPr>
            <p:spPr>
              <a:xfrm>
                <a:off x="1877910" y="2708357"/>
                <a:ext cx="8462299" cy="1077061"/>
              </a:xfrm>
              <a:prstGeom prst="wedgeRectCallout">
                <a:avLst>
                  <a:gd name="adj1" fmla="val 61075"/>
                  <a:gd name="adj2" fmla="val 3498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Yes, although there are ways to get around this, for this course, we will avoid such cases or else, if convenient, define </a:t>
                </a:r>
                <a14:m>
                  <m:oMath xmlns:m="http://schemas.openxmlformats.org/officeDocument/2006/math">
                    <m:f>
                      <m:fPr>
                        <m:ctrlPr>
                          <a:rPr lang="en-IN" sz="2400" b="0" i="1" smtClean="0">
                            <a:solidFill>
                              <a:schemeClr val="tx1"/>
                            </a:solidFill>
                            <a:latin typeface="Cambria Math" panose="02040503050406030204" pitchFamily="18" charset="0"/>
                          </a:rPr>
                        </m:ctrlPr>
                      </m:fPr>
                      <m:num>
                        <m:r>
                          <a:rPr lang="en-IN" sz="2400" b="0" i="1" smtClean="0">
                            <a:solidFill>
                              <a:schemeClr val="tx1"/>
                            </a:solidFill>
                            <a:latin typeface="Cambria Math" panose="02040503050406030204" pitchFamily="18" charset="0"/>
                          </a:rPr>
                          <m:t>0</m:t>
                        </m:r>
                      </m:num>
                      <m:den>
                        <m:r>
                          <a:rPr lang="en-IN" sz="2400" b="0" i="1" smtClean="0">
                            <a:solidFill>
                              <a:schemeClr val="tx1"/>
                            </a:solidFill>
                            <a:latin typeface="Cambria Math" panose="02040503050406030204" pitchFamily="18" charset="0"/>
                          </a:rPr>
                          <m:t>0</m:t>
                        </m:r>
                      </m:den>
                    </m:f>
                    <m:r>
                      <a:rPr lang="en-IN" sz="2400" b="0" i="1" smtClean="0">
                        <a:solidFill>
                          <a:schemeClr val="tx1"/>
                        </a:solidFill>
                        <a:latin typeface="Cambria Math" panose="02040503050406030204" pitchFamily="18" charset="0"/>
                      </a:rPr>
                      <m:t>=0</m:t>
                    </m:r>
                  </m:oMath>
                </a14:m>
                <a:endParaRPr lang="en-US" sz="2400" i="1" dirty="0">
                  <a:solidFill>
                    <a:schemeClr val="tx1"/>
                  </a:solidFill>
                  <a:latin typeface="+mj-lt"/>
                </a:endParaRPr>
              </a:p>
            </p:txBody>
          </p:sp>
        </mc:Choice>
        <mc:Fallback xmlns="">
          <p:sp>
            <p:nvSpPr>
              <p:cNvPr id="13" name="Rectangular Callout 12"/>
              <p:cNvSpPr>
                <a:spLocks noRot="1" noChangeAspect="1" noMove="1" noResize="1" noEditPoints="1" noAdjustHandles="1" noChangeArrowheads="1" noChangeShapeType="1" noTextEdit="1"/>
              </p:cNvSpPr>
              <p:nvPr/>
            </p:nvSpPr>
            <p:spPr>
              <a:xfrm>
                <a:off x="1877910" y="2708357"/>
                <a:ext cx="8462299" cy="1077061"/>
              </a:xfrm>
              <a:prstGeom prst="wedgeRectCallout">
                <a:avLst>
                  <a:gd name="adj1" fmla="val 61075"/>
                  <a:gd name="adj2" fmla="val 34980"/>
                </a:avLst>
              </a:prstGeom>
              <a:blipFill>
                <a:blip r:embed="rId5"/>
                <a:stretch>
                  <a:fillRect/>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90517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a:t>
            </a:r>
            <a:r>
              <a:rPr lang="en-IN" dirty="0"/>
              <a:t>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6024156" cy="5746376"/>
              </a:xfrm>
            </p:spPr>
            <p:txBody>
              <a:bodyPr>
                <a:norm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ℙ</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 ∧ </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=2</m:t>
                            </m:r>
                          </m:e>
                        </m:d>
                      </m:num>
                      <m:den>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=2</m:t>
                            </m:r>
                          </m:e>
                        </m:d>
                      </m:den>
                    </m:f>
                  </m:oMath>
                </a14:m>
                <a:endParaRPr lang="en-US" dirty="0" smtClean="0">
                  <a:ea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24</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24</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24</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a14:m>
                <a:endParaRPr lang="en-IN" dirty="0" smtClean="0"/>
              </a:p>
              <a:p>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=3</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 ∧ </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=3</m:t>
                            </m:r>
                          </m:e>
                        </m:d>
                      </m:num>
                      <m:den>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=3</m:t>
                            </m:r>
                          </m:e>
                        </m:d>
                      </m:den>
                    </m:f>
                  </m:oMath>
                </a14:m>
                <a:endParaRPr lang="en-US" dirty="0">
                  <a:ea typeface="Cambria Math" panose="02040503050406030204" pitchFamily="18" charset="0"/>
                </a:endParaRPr>
              </a:p>
              <a:p>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24</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96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24</m:t>
                            </m:r>
                          </m:den>
                        </m:f>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15</m:t>
                        </m:r>
                      </m:den>
                    </m:f>
                  </m:oMath>
                </a14:m>
                <a:endParaRPr lang="en-IN" dirty="0" smtClean="0"/>
              </a:p>
              <a:p>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=6</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=3 ∧ </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=6</m:t>
                            </m:r>
                          </m:e>
                        </m:d>
                      </m:num>
                      <m:den>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=6</m:t>
                            </m:r>
                          </m:e>
                        </m:d>
                      </m:den>
                    </m:f>
                  </m:oMath>
                </a14:m>
                <a:endParaRPr lang="en-IN" dirty="0" smtClean="0"/>
              </a:p>
              <a:p>
                <a14:m>
                  <m:oMath xmlns:m="http://schemas.openxmlformats.org/officeDocument/2006/math">
                    <m:r>
                      <a:rPr lang="en-IN" b="0" i="1" smtClean="0">
                        <a:latin typeface="Cambria Math" panose="02040503050406030204" pitchFamily="18" charset="0"/>
                      </a:rPr>
                      <m:t>=0</m:t>
                    </m:r>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6024156" cy="5746376"/>
              </a:xfrm>
              <a:blipFill>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22</a:t>
            </a:fld>
            <a:endParaRPr lang="en-US" dirty="0"/>
          </a:p>
        </p:txBody>
      </p:sp>
      <p:grpSp>
        <p:nvGrpSpPr>
          <p:cNvPr id="5" name="Group 4"/>
          <p:cNvGrpSpPr/>
          <p:nvPr/>
        </p:nvGrpSpPr>
        <p:grpSpPr>
          <a:xfrm>
            <a:off x="6173922" y="1111624"/>
            <a:ext cx="5674398" cy="4093341"/>
            <a:chOff x="6173922" y="1111624"/>
            <a:chExt cx="5674398" cy="4093341"/>
          </a:xfrm>
        </p:grpSpPr>
        <p:grpSp>
          <p:nvGrpSpPr>
            <p:cNvPr id="6" name="Group 5"/>
            <p:cNvGrpSpPr/>
            <p:nvPr/>
          </p:nvGrpSpPr>
          <p:grpSpPr>
            <a:xfrm>
              <a:off x="6173922" y="1111624"/>
              <a:ext cx="770562" cy="4093341"/>
              <a:chOff x="6173922" y="1111624"/>
              <a:chExt cx="770562" cy="4093341"/>
            </a:xfrm>
          </p:grpSpPr>
          <p:sp>
            <p:nvSpPr>
              <p:cNvPr id="32" name="Oval 31"/>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3" name="Oval 32"/>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4" name="Oval 33"/>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5" name="Oval 34"/>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7" name="Group 6"/>
            <p:cNvGrpSpPr/>
            <p:nvPr/>
          </p:nvGrpSpPr>
          <p:grpSpPr>
            <a:xfrm>
              <a:off x="7154689" y="1111624"/>
              <a:ext cx="770562" cy="4093341"/>
              <a:chOff x="7192390" y="1111624"/>
              <a:chExt cx="770562" cy="4093341"/>
            </a:xfrm>
          </p:grpSpPr>
          <p:sp>
            <p:nvSpPr>
              <p:cNvPr id="28" name="Oval 27"/>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29" name="Oval 28"/>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0" name="Oval 29"/>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1" name="Oval 30"/>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8" name="Group 7"/>
            <p:cNvGrpSpPr/>
            <p:nvPr/>
          </p:nvGrpSpPr>
          <p:grpSpPr>
            <a:xfrm>
              <a:off x="8135456" y="1111624"/>
              <a:ext cx="770562" cy="4093341"/>
              <a:chOff x="8159651" y="1111624"/>
              <a:chExt cx="770562" cy="4093341"/>
            </a:xfrm>
          </p:grpSpPr>
          <p:sp>
            <p:nvSpPr>
              <p:cNvPr id="24" name="Oval 23"/>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5" name="Oval 24"/>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6" name="Oval 25"/>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7" name="Oval 26"/>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9" name="Group 8"/>
            <p:cNvGrpSpPr/>
            <p:nvPr/>
          </p:nvGrpSpPr>
          <p:grpSpPr>
            <a:xfrm>
              <a:off x="9116223" y="1111624"/>
              <a:ext cx="770562" cy="4093341"/>
              <a:chOff x="9140294" y="1111624"/>
              <a:chExt cx="770562" cy="4093341"/>
            </a:xfrm>
          </p:grpSpPr>
          <p:sp>
            <p:nvSpPr>
              <p:cNvPr id="20" name="Oval 19"/>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1" name="Oval 20"/>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10" name="Group 9"/>
            <p:cNvGrpSpPr/>
            <p:nvPr/>
          </p:nvGrpSpPr>
          <p:grpSpPr>
            <a:xfrm>
              <a:off x="10096990" y="1111624"/>
              <a:ext cx="770562" cy="4093341"/>
              <a:chOff x="10120937" y="1111624"/>
              <a:chExt cx="770562" cy="4093341"/>
            </a:xfrm>
          </p:grpSpPr>
          <p:sp>
            <p:nvSpPr>
              <p:cNvPr id="16" name="Oval 1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7" name="Oval 1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8" name="Oval 1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9" name="Oval 1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11" name="Group 10"/>
            <p:cNvGrpSpPr/>
            <p:nvPr/>
          </p:nvGrpSpPr>
          <p:grpSpPr>
            <a:xfrm>
              <a:off x="11077758" y="1111624"/>
              <a:ext cx="770562" cy="4093341"/>
              <a:chOff x="11077758" y="1111624"/>
              <a:chExt cx="770562" cy="4093341"/>
            </a:xfrm>
          </p:grpSpPr>
          <p:sp>
            <p:nvSpPr>
              <p:cNvPr id="12" name="Oval 11"/>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3" name="Oval 12"/>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4" name="Oval 13"/>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5" name="Oval 14"/>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nvGrpSpPr>
          <p:cNvPr id="43" name="Group 42"/>
          <p:cNvGrpSpPr/>
          <p:nvPr/>
        </p:nvGrpSpPr>
        <p:grpSpPr>
          <a:xfrm>
            <a:off x="6635835" y="1634361"/>
            <a:ext cx="5521133" cy="3818428"/>
            <a:chOff x="6635835" y="1634361"/>
            <a:chExt cx="5521133" cy="3818428"/>
          </a:xfrm>
        </p:grpSpPr>
        <p:grpSp>
          <p:nvGrpSpPr>
            <p:cNvPr id="44" name="Group 43"/>
            <p:cNvGrpSpPr/>
            <p:nvPr/>
          </p:nvGrpSpPr>
          <p:grpSpPr>
            <a:xfrm>
              <a:off x="6635835" y="1634361"/>
              <a:ext cx="5521133" cy="495649"/>
              <a:chOff x="6635835" y="1634361"/>
              <a:chExt cx="5521133" cy="495649"/>
            </a:xfrm>
          </p:grpSpPr>
          <mc:AlternateContent xmlns:mc="http://schemas.openxmlformats.org/markup-compatibility/2006" xmlns:a14="http://schemas.microsoft.com/office/drawing/2010/main">
            <mc:Choice Requires="a14">
              <p:sp>
                <p:nvSpPr>
                  <p:cNvPr id="73" name="TextBox 72"/>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6</m:t>
                              </m:r>
                            </m:den>
                          </m:f>
                        </m:oMath>
                      </m:oMathPara>
                    </a14:m>
                    <a:endParaRPr lang="en-IN"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2469"/>
                    </a:stretch>
                  </a:blipFill>
                </p:spPr>
                <p:txBody>
                  <a:bodyPr/>
                  <a:lstStyle/>
                  <a:p>
                    <a:r>
                      <a:rPr lang="en-IN">
                        <a:noFill/>
                      </a:rPr>
                      <a:t> </a:t>
                    </a:r>
                  </a:p>
                </p:txBody>
              </p:sp>
            </mc:Fallback>
          </mc:AlternateContent>
        </p:grpSp>
        <p:grpSp>
          <p:nvGrpSpPr>
            <p:cNvPr id="45" name="Group 44"/>
            <p:cNvGrpSpPr/>
            <p:nvPr/>
          </p:nvGrpSpPr>
          <p:grpSpPr>
            <a:xfrm>
              <a:off x="6635835" y="2709794"/>
              <a:ext cx="5521133" cy="495649"/>
              <a:chOff x="6635835" y="1634361"/>
              <a:chExt cx="5521133" cy="495649"/>
            </a:xfrm>
          </p:grpSpPr>
          <mc:AlternateContent xmlns:mc="http://schemas.openxmlformats.org/markup-compatibility/2006" xmlns:a14="http://schemas.microsoft.com/office/drawing/2010/main">
            <mc:Choice Requires="a14">
              <p:sp>
                <p:nvSpPr>
                  <p:cNvPr id="60" name="TextBox 59"/>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0"/>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1"/>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8"/>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2"/>
                    <a:stretch>
                      <a:fillRect b="-1235"/>
                    </a:stretch>
                  </a:blipFill>
                </p:spPr>
                <p:txBody>
                  <a:bodyPr/>
                  <a:lstStyle/>
                  <a:p>
                    <a:r>
                      <a:rPr lang="en-IN">
                        <a:noFill/>
                      </a:rPr>
                      <a:t> </a:t>
                    </a:r>
                  </a:p>
                </p:txBody>
              </p:sp>
            </mc:Fallback>
          </mc:AlternateContent>
        </p:grpSp>
        <p:grpSp>
          <p:nvGrpSpPr>
            <p:cNvPr id="46" name="Group 45"/>
            <p:cNvGrpSpPr/>
            <p:nvPr/>
          </p:nvGrpSpPr>
          <p:grpSpPr>
            <a:xfrm>
              <a:off x="6635835" y="3849547"/>
              <a:ext cx="5521133" cy="495649"/>
              <a:chOff x="6635835" y="1634361"/>
              <a:chExt cx="5521133" cy="495649"/>
            </a:xfrm>
          </p:grpSpPr>
          <mc:AlternateContent xmlns:mc="http://schemas.openxmlformats.org/markup-compatibility/2006" xmlns:a14="http://schemas.microsoft.com/office/drawing/2010/main">
            <mc:Choice Requires="a14">
              <p:sp>
                <p:nvSpPr>
                  <p:cNvPr id="54" name="TextBox 53"/>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16</m:t>
                              </m:r>
                            </m:den>
                          </m:f>
                        </m:oMath>
                      </m:oMathPara>
                    </a14:m>
                    <a:endParaRPr lang="en-IN"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13"/>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14"/>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7"/>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15"/>
                    <a:stretch>
                      <a:fillRect b="-12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7"/>
                    <a:stretch>
                      <a:fillRect b="-1220"/>
                    </a:stretch>
                  </a:blipFill>
                </p:spPr>
                <p:txBody>
                  <a:bodyPr/>
                  <a:lstStyle/>
                  <a:p>
                    <a:r>
                      <a:rPr lang="en-IN">
                        <a:noFill/>
                      </a:rPr>
                      <a:t> </a:t>
                    </a:r>
                  </a:p>
                </p:txBody>
              </p:sp>
            </mc:Fallback>
          </mc:AlternateContent>
        </p:grpSp>
        <p:grpSp>
          <p:nvGrpSpPr>
            <p:cNvPr id="47" name="Group 46"/>
            <p:cNvGrpSpPr/>
            <p:nvPr/>
          </p:nvGrpSpPr>
          <p:grpSpPr>
            <a:xfrm>
              <a:off x="6635835" y="4957140"/>
              <a:ext cx="5521133" cy="495649"/>
              <a:chOff x="6635835" y="1634361"/>
              <a:chExt cx="5521133" cy="495649"/>
            </a:xfrm>
          </p:grpSpPr>
          <mc:AlternateContent xmlns:mc="http://schemas.openxmlformats.org/markup-compatibility/2006" xmlns:a14="http://schemas.microsoft.com/office/drawing/2010/main">
            <mc:Choice Requires="a14">
              <p:sp>
                <p:nvSpPr>
                  <p:cNvPr id="48" name="TextBox 47"/>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4"/>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48</m:t>
                              </m:r>
                            </m:den>
                          </m:f>
                        </m:oMath>
                      </m:oMathPara>
                    </a14:m>
                    <a:endParaRPr lang="en-IN"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16"/>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3"/>
                    <a:stretch>
                      <a:fillRect b="-24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12</m:t>
                              </m:r>
                            </m:den>
                          </m:f>
                        </m:oMath>
                      </m:oMathPara>
                    </a14:m>
                    <a:endParaRPr lang="en-IN"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15"/>
                    <a:stretch>
                      <a:fillRect b="-2469"/>
                    </a:stretch>
                  </a:blipFill>
                </p:spPr>
                <p:txBody>
                  <a:bodyPr/>
                  <a:lstStyle/>
                  <a:p>
                    <a:r>
                      <a:rPr lang="en-IN">
                        <a:noFill/>
                      </a:rPr>
                      <a:t> </a:t>
                    </a:r>
                  </a:p>
                </p:txBody>
              </p:sp>
            </mc:Fallback>
          </mc:AlternateContent>
        </p:grpSp>
      </p:grpSp>
    </p:spTree>
    <p:extLst>
      <p:ext uri="{BB962C8B-B14F-4D97-AF65-F5344CB8AC3E}">
        <p14:creationId xmlns:p14="http://schemas.microsoft.com/office/powerpoint/2010/main" val="24076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PMF for the Conditional Distribution?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US" dirty="0" smtClean="0"/>
                  <a:t>Conditional probability values also form a distribution</a:t>
                </a:r>
              </a:p>
              <a:p>
                <a:r>
                  <a:rPr lang="en-US" dirty="0" smtClean="0"/>
                  <a:t>For any value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US" dirty="0" smtClean="0"/>
                  <a:t> we have, by our marginalization argument</a:t>
                </a:r>
              </a:p>
              <a:p>
                <a14:m>
                  <m:oMath xmlns:m="http://schemas.openxmlformats.org/officeDocument/2006/math">
                    <m:nary>
                      <m:naryPr>
                        <m:chr m:val="∑"/>
                        <m:limLoc m:val="subSup"/>
                        <m:supHide m:val="on"/>
                        <m:ctrlPr>
                          <a:rPr lang="en-US" i="1" smtClean="0">
                            <a:latin typeface="Cambria Math" panose="02040503050406030204" pitchFamily="18" charset="0"/>
                          </a:rPr>
                        </m:ctrlPr>
                      </m:naryPr>
                      <m:sub>
                        <m:r>
                          <m:rPr>
                            <m:brk m:alnAt="9"/>
                          </m:rP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sub>
                      <m:sup/>
                      <m:e>
                        <m:r>
                          <a:rPr lang="en-US"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0</m:t>
                                </m:r>
                              </m:sub>
                            </m:sSub>
                          </m:e>
                        </m:d>
                      </m:e>
                    </m:nary>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0</m:t>
                            </m:r>
                          </m:sub>
                        </m:sSub>
                      </m:e>
                    </m:d>
                  </m:oMath>
                </a14:m>
                <a:endParaRPr lang="en-US" dirty="0" smtClean="0"/>
              </a:p>
              <a:p>
                <a:r>
                  <a:rPr lang="en-US" dirty="0" smtClean="0"/>
                  <a:t>This implies </a:t>
                </a:r>
                <a14:m>
                  <m:oMath xmlns:m="http://schemas.openxmlformats.org/officeDocument/2006/math">
                    <m:nary>
                      <m:naryPr>
                        <m:chr m:val="∑"/>
                        <m:limLoc m:val="subSup"/>
                        <m:supHide m:val="on"/>
                        <m:ctrlPr>
                          <a:rPr lang="en-US" i="1">
                            <a:latin typeface="Cambria Math" panose="02040503050406030204" pitchFamily="18" charset="0"/>
                          </a:rPr>
                        </m:ctrlPr>
                      </m:naryPr>
                      <m:sub>
                        <m:r>
                          <m:rPr>
                            <m:brk m:alnAt="9"/>
                          </m:rPr>
                          <a:rPr lang="en-IN" i="1">
                            <a:latin typeface="Cambria Math" panose="02040503050406030204" pitchFamily="18" charset="0"/>
                          </a:rPr>
                          <m:t>𝑦</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𝑌</m:t>
                            </m:r>
                          </m:sub>
                        </m:sSub>
                      </m:sub>
                      <m:sup/>
                      <m:e>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0</m:t>
                                </m:r>
                              </m:sub>
                            </m:sSub>
                          </m:e>
                        </m:d>
                      </m:e>
                    </m:nary>
                    <m:r>
                      <a:rPr lang="en-IN" b="0" i="1" smtClean="0">
                        <a:latin typeface="Cambria Math" panose="02040503050406030204" pitchFamily="18" charset="0"/>
                        <a:ea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IN" i="1">
                            <a:latin typeface="Cambria Math" panose="02040503050406030204" pitchFamily="18" charset="0"/>
                          </a:rPr>
                          <m:t>𝑦</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𝑌</m:t>
                            </m:r>
                          </m:sub>
                        </m:sSub>
                      </m:sub>
                      <m:sup/>
                      <m:e>
                        <m:f>
                          <m:fPr>
                            <m:ctrlPr>
                              <a:rPr lang="en-IN"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0</m:t>
                                    </m:r>
                                  </m:sub>
                                </m:sSub>
                              </m:e>
                            </m:d>
                          </m:num>
                          <m:den>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0</m:t>
                                    </m:r>
                                  </m:sub>
                                </m:sSub>
                              </m:e>
                            </m:d>
                          </m:den>
                        </m:f>
                      </m:e>
                    </m:nary>
                    <m:r>
                      <a:rPr lang="en-IN" b="0" i="1" smtClean="0">
                        <a:latin typeface="Cambria Math" panose="02040503050406030204" pitchFamily="18" charset="0"/>
                        <a:ea typeface="Cambria Math" panose="02040503050406030204" pitchFamily="18" charset="0"/>
                      </a:rPr>
                      <m:t>=1</m:t>
                    </m:r>
                  </m:oMath>
                </a14:m>
                <a:endParaRPr lang="en-US" dirty="0" smtClean="0"/>
              </a:p>
              <a:p>
                <a:r>
                  <a:rPr lang="en-US" dirty="0" smtClean="0"/>
                  <a:t>Thus, we can readily define a PMF for conditional distributions as well that takes in two values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oMath>
                </a14:m>
                <a:r>
                  <a:rPr lang="en-US" dirty="0" smtClean="0"/>
                  <a:t> and gives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oMath>
                </a14:m>
                <a:endParaRPr lang="en-US" dirty="0" smtClean="0"/>
              </a:p>
              <a:p>
                <a:r>
                  <a:rPr lang="en-US" dirty="0" smtClean="0"/>
                  <a:t>We can similarly define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b="0" i="1" smtClean="0">
                                <a:latin typeface="Cambria Math" panose="02040503050406030204" pitchFamily="18" charset="0"/>
                                <a:ea typeface="Cambria Math" panose="02040503050406030204" pitchFamily="18" charset="0"/>
                              </a:rPr>
                              <m:t>0</m:t>
                            </m:r>
                          </m:sub>
                        </m:sSub>
                      </m:e>
                    </m:d>
                  </m:oMath>
                </a14:m>
                <a:r>
                  <a:rPr lang="en-US" dirty="0" smtClean="0"/>
                  <a:t> as well</a:t>
                </a:r>
              </a:p>
              <a:p>
                <a:r>
                  <a:rPr lang="en-US" dirty="0" smtClean="0"/>
                  <a:t>Notation used </a:t>
                </a:r>
                <a14:m>
                  <m:oMath xmlns:m="http://schemas.openxmlformats.org/officeDocument/2006/math">
                    <m:r>
                      <a:rPr lang="en-US"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e>
                    </m:d>
                    <m:r>
                      <a:rPr lang="en-IN" b="0" i="0"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ℙ</m:t>
                        </m:r>
                      </m:e>
                      <m:sub>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sub>
                    </m:sSub>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e>
                    </m:d>
                  </m:oMath>
                </a14:m>
                <a:endParaRPr lang="en-US" dirty="0" smtClean="0"/>
              </a:p>
              <a:p>
                <a:r>
                  <a:rPr lang="en-US" dirty="0" smtClean="0"/>
                  <a:t>May ask for a sample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0</m:t>
                            </m:r>
                          </m:sub>
                        </m:sSub>
                      </m:e>
                    </m:d>
                  </m:oMath>
                </a14:m>
                <a:r>
                  <a:rPr lang="en-US" dirty="0" smtClean="0"/>
                  <a:t> or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0</m:t>
                            </m:r>
                          </m:sub>
                        </m:sSub>
                      </m:e>
                    </m:d>
                  </m:oMath>
                </a14:m>
                <a:r>
                  <a:rPr lang="en-US" dirty="0" smtClean="0"/>
                  <a:t> too!</a:t>
                </a:r>
              </a:p>
              <a:p>
                <a:endParaRPr lang="en-US" dirty="0" smtClean="0"/>
              </a:p>
              <a:p>
                <a:endParaRPr lang="en-US"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23</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4011" y="217731"/>
            <a:ext cx="1787788" cy="1787788"/>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945222" y="217731"/>
                <a:ext cx="9458989" cy="1343941"/>
              </a:xfrm>
              <a:prstGeom prst="wedgeRectCallout">
                <a:avLst>
                  <a:gd name="adj1" fmla="val 58652"/>
                  <a:gd name="adj2" fmla="val 3576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To sample from </a:t>
                </a:r>
                <a14:m>
                  <m:oMath xmlns:m="http://schemas.openxmlformats.org/officeDocument/2006/math">
                    <m:r>
                      <a:rPr lang="en-IN" sz="2400" i="1">
                        <a:solidFill>
                          <a:prstClr val="black">
                            <a:lumMod val="85000"/>
                            <a:lumOff val="15000"/>
                          </a:prstClr>
                        </a:solidFill>
                        <a:latin typeface="Cambria Math" panose="02040503050406030204" pitchFamily="18" charset="0"/>
                        <a:ea typeface="Cambria Math" panose="02040503050406030204" pitchFamily="18" charset="0"/>
                      </a:rPr>
                      <m:t>ℙ</m:t>
                    </m:r>
                    <m:d>
                      <m:dPr>
                        <m:begChr m:val="["/>
                        <m:endChr m:val="]"/>
                        <m:ctrlPr>
                          <a:rPr lang="en-IN" sz="2400" i="1">
                            <a:solidFill>
                              <a:prstClr val="black">
                                <a:lumMod val="85000"/>
                                <a:lumOff val="15000"/>
                              </a:prstClr>
                            </a:solidFill>
                            <a:latin typeface="Cambria Math" panose="02040503050406030204" pitchFamily="18" charset="0"/>
                            <a:ea typeface="Cambria Math" panose="02040503050406030204" pitchFamily="18" charset="0"/>
                          </a:rPr>
                        </m:ctrlPr>
                      </m:dPr>
                      <m:e>
                        <m:r>
                          <a:rPr lang="en-IN" sz="2400" i="1">
                            <a:solidFill>
                              <a:prstClr val="black">
                                <a:lumMod val="85000"/>
                                <a:lumOff val="15000"/>
                              </a:prstClr>
                            </a:solidFill>
                            <a:latin typeface="Cambria Math" panose="02040503050406030204" pitchFamily="18" charset="0"/>
                            <a:ea typeface="Cambria Math" panose="02040503050406030204" pitchFamily="18" charset="0"/>
                          </a:rPr>
                          <m:t>𝑌</m:t>
                        </m:r>
                        <m:r>
                          <a:rPr lang="en-IN" sz="2400" i="1">
                            <a:solidFill>
                              <a:prstClr val="black">
                                <a:lumMod val="85000"/>
                                <a:lumOff val="15000"/>
                              </a:prstClr>
                            </a:solidFill>
                            <a:latin typeface="Cambria Math" panose="02040503050406030204" pitchFamily="18" charset="0"/>
                            <a:ea typeface="Cambria Math" panose="02040503050406030204" pitchFamily="18" charset="0"/>
                          </a:rPr>
                          <m:t>|</m:t>
                        </m:r>
                        <m:r>
                          <a:rPr lang="en-IN" sz="2400" i="1">
                            <a:solidFill>
                              <a:prstClr val="black">
                                <a:lumMod val="85000"/>
                                <a:lumOff val="15000"/>
                              </a:prstClr>
                            </a:solidFill>
                            <a:latin typeface="Cambria Math" panose="02040503050406030204" pitchFamily="18" charset="0"/>
                            <a:ea typeface="Cambria Math" panose="02040503050406030204" pitchFamily="18" charset="0"/>
                          </a:rPr>
                          <m:t>𝑋</m:t>
                        </m:r>
                        <m:r>
                          <a:rPr lang="en-IN" sz="2400" i="1">
                            <a:solidFill>
                              <a:prstClr val="black">
                                <a:lumMod val="85000"/>
                                <a:lumOff val="15000"/>
                              </a:prstClr>
                            </a:solidFill>
                            <a:latin typeface="Cambria Math" panose="02040503050406030204" pitchFamily="18" charset="0"/>
                            <a:ea typeface="Cambria Math" panose="02040503050406030204" pitchFamily="18" charset="0"/>
                          </a:rPr>
                          <m:t>=</m:t>
                        </m:r>
                        <m:sSub>
                          <m:sSubPr>
                            <m:ctrlPr>
                              <a:rPr lang="en-IN" sz="2400" i="1">
                                <a:solidFill>
                                  <a:prstClr val="black">
                                    <a:lumMod val="85000"/>
                                    <a:lumOff val="15000"/>
                                  </a:prstClr>
                                </a:solidFill>
                                <a:latin typeface="Cambria Math" panose="02040503050406030204" pitchFamily="18" charset="0"/>
                                <a:ea typeface="Cambria Math" panose="02040503050406030204" pitchFamily="18" charset="0"/>
                              </a:rPr>
                            </m:ctrlPr>
                          </m:sSubPr>
                          <m:e>
                            <m:r>
                              <a:rPr lang="en-IN" sz="2400" i="1">
                                <a:solidFill>
                                  <a:prstClr val="black">
                                    <a:lumMod val="85000"/>
                                    <a:lumOff val="15000"/>
                                  </a:prstClr>
                                </a:solidFill>
                                <a:latin typeface="Cambria Math" panose="02040503050406030204" pitchFamily="18" charset="0"/>
                                <a:ea typeface="Cambria Math" panose="02040503050406030204" pitchFamily="18" charset="0"/>
                              </a:rPr>
                              <m:t>𝑥</m:t>
                            </m:r>
                          </m:e>
                          <m:sub>
                            <m:r>
                              <a:rPr lang="en-IN" sz="2400" i="1">
                                <a:solidFill>
                                  <a:prstClr val="black">
                                    <a:lumMod val="85000"/>
                                    <a:lumOff val="15000"/>
                                  </a:prstClr>
                                </a:solidFill>
                                <a:latin typeface="Cambria Math" panose="02040503050406030204" pitchFamily="18" charset="0"/>
                                <a:ea typeface="Cambria Math" panose="02040503050406030204" pitchFamily="18" charset="0"/>
                              </a:rPr>
                              <m:t>0</m:t>
                            </m:r>
                          </m:sub>
                        </m:sSub>
                      </m:e>
                    </m:d>
                  </m:oMath>
                </a14:m>
                <a:r>
                  <a:rPr lang="en-IN" sz="2400" dirty="0" smtClean="0">
                    <a:solidFill>
                      <a:schemeClr val="tx1"/>
                    </a:solidFill>
                    <a:latin typeface="+mj-lt"/>
                  </a:rPr>
                  <a:t>, we consider the set of only those outcomes </a:t>
                </a:r>
                <a14:m>
                  <m:oMath xmlns:m="http://schemas.openxmlformats.org/officeDocument/2006/math">
                    <m:r>
                      <a:rPr lang="en-IN" sz="2400" b="0" i="1" smtClean="0">
                        <a:solidFill>
                          <a:schemeClr val="tx1"/>
                        </a:solidFill>
                        <a:latin typeface="Cambria Math" panose="02040503050406030204" pitchFamily="18" charset="0"/>
                      </a:rPr>
                      <m:t>𝜔</m:t>
                    </m:r>
                    <m:r>
                      <a:rPr lang="en-IN" sz="2400" b="0" i="1" smtClean="0">
                        <a:solidFill>
                          <a:schemeClr val="tx1"/>
                        </a:solidFill>
                        <a:latin typeface="Cambria Math" panose="02040503050406030204" pitchFamily="18" charset="0"/>
                      </a:rPr>
                      <m:t>∈</m:t>
                    </m:r>
                    <m:r>
                      <m:rPr>
                        <m:sty m:val="p"/>
                      </m:rPr>
                      <a:rPr lang="en-IN" sz="2400" b="0" i="0" smtClean="0">
                        <a:solidFill>
                          <a:schemeClr val="tx1"/>
                        </a:solidFill>
                        <a:latin typeface="Cambria Math" panose="02040503050406030204" pitchFamily="18" charset="0"/>
                      </a:rPr>
                      <m:t>Ω</m:t>
                    </m:r>
                  </m:oMath>
                </a14:m>
                <a:r>
                  <a:rPr lang="en-IN" sz="2400" dirty="0" smtClean="0">
                    <a:solidFill>
                      <a:schemeClr val="tx1"/>
                    </a:solidFill>
                    <a:latin typeface="+mj-lt"/>
                  </a:rPr>
                  <a:t> in the sample space where </a:t>
                </a:r>
                <a14:m>
                  <m:oMath xmlns:m="http://schemas.openxmlformats.org/officeDocument/2006/math">
                    <m:r>
                      <a:rPr lang="en-IN" sz="2400" b="0" i="1" smtClean="0">
                        <a:solidFill>
                          <a:schemeClr val="tx1"/>
                        </a:solidFill>
                        <a:latin typeface="Cambria Math" panose="02040503050406030204" pitchFamily="18" charset="0"/>
                      </a:rPr>
                      <m:t>𝑋</m:t>
                    </m:r>
                    <m:d>
                      <m:dPr>
                        <m:ctrlPr>
                          <a:rPr lang="en-IN" sz="2400" b="0" i="1" smtClean="0">
                            <a:solidFill>
                              <a:schemeClr val="tx1"/>
                            </a:solidFill>
                            <a:latin typeface="Cambria Math" panose="02040503050406030204" pitchFamily="18" charset="0"/>
                          </a:rPr>
                        </m:ctrlPr>
                      </m:dPr>
                      <m:e>
                        <m:r>
                          <m:rPr>
                            <m:sty m:val="p"/>
                          </m:rPr>
                          <a:rPr lang="en-IN" sz="2400" b="0" i="0" smtClean="0">
                            <a:solidFill>
                              <a:schemeClr val="tx1"/>
                            </a:solidFill>
                            <a:latin typeface="Cambria Math" panose="02040503050406030204" pitchFamily="18" charset="0"/>
                          </a:rPr>
                          <m:t>Ω</m:t>
                        </m:r>
                      </m:e>
                    </m:d>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0</m:t>
                        </m:r>
                      </m:sub>
                    </m:sSub>
                  </m:oMath>
                </a14:m>
                <a:r>
                  <a:rPr lang="en-IN" sz="2400" dirty="0" smtClean="0">
                    <a:solidFill>
                      <a:schemeClr val="tx1"/>
                    </a:solidFill>
                    <a:latin typeface="+mj-lt"/>
                  </a:rPr>
                  <a:t>, then sample an outcome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𝜔</m:t>
                        </m:r>
                      </m:e>
                      <m:sub>
                        <m:r>
                          <a:rPr lang="en-IN" sz="2400" b="0" i="1" smtClean="0">
                            <a:solidFill>
                              <a:schemeClr val="tx1"/>
                            </a:solidFill>
                            <a:latin typeface="Cambria Math" panose="02040503050406030204" pitchFamily="18" charset="0"/>
                          </a:rPr>
                          <m:t>0</m:t>
                        </m:r>
                      </m:sub>
                    </m:sSub>
                  </m:oMath>
                </a14:m>
                <a:r>
                  <a:rPr lang="en-IN" sz="2400" dirty="0" smtClean="0">
                    <a:solidFill>
                      <a:schemeClr val="tx1"/>
                    </a:solidFill>
                    <a:latin typeface="+mj-lt"/>
                  </a:rPr>
                  <a:t> from this set with probability </a:t>
                </a:r>
                <a14:m>
                  <m:oMath xmlns:m="http://schemas.openxmlformats.org/officeDocument/2006/math">
                    <m:f>
                      <m:fPr>
                        <m:ctrlPr>
                          <a:rPr lang="en-IN" sz="2400" b="0" i="1" smtClean="0">
                            <a:solidFill>
                              <a:schemeClr val="tx1"/>
                            </a:solidFill>
                            <a:latin typeface="Cambria Math" panose="02040503050406030204" pitchFamily="18" charset="0"/>
                          </a:rPr>
                        </m:ctrlPr>
                      </m:fPr>
                      <m:num>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𝑝</m:t>
                            </m:r>
                          </m:e>
                          <m:sub>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𝜔</m:t>
                                </m:r>
                              </m:e>
                              <m:sub>
                                <m:r>
                                  <a:rPr lang="en-IN" sz="2400" b="0" i="1" smtClean="0">
                                    <a:solidFill>
                                      <a:schemeClr val="tx1"/>
                                    </a:solidFill>
                                    <a:latin typeface="Cambria Math" panose="02040503050406030204" pitchFamily="18" charset="0"/>
                                  </a:rPr>
                                  <m:t>0</m:t>
                                </m:r>
                              </m:sub>
                            </m:sSub>
                          </m:sub>
                        </m:sSub>
                      </m:num>
                      <m:den>
                        <m:r>
                          <a:rPr lang="en-IN" sz="2400" b="0" i="1" smtClean="0">
                            <a:solidFill>
                              <a:schemeClr val="tx1"/>
                            </a:solidFill>
                            <a:latin typeface="Cambria Math" panose="02040503050406030204" pitchFamily="18" charset="0"/>
                            <a:ea typeface="Cambria Math" panose="02040503050406030204" pitchFamily="18" charset="0"/>
                          </a:rPr>
                          <m:t>ℙ</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𝑋</m:t>
                            </m:r>
                            <m:r>
                              <a:rPr lang="en-IN" sz="2400" b="0" i="1" smtClean="0">
                                <a:solidFill>
                                  <a:schemeClr val="tx1"/>
                                </a:solidFill>
                                <a:latin typeface="Cambria Math" panose="02040503050406030204" pitchFamily="18" charset="0"/>
                                <a:ea typeface="Cambria Math" panose="02040503050406030204" pitchFamily="18" charset="0"/>
                              </a:rPr>
                              <m:t>=</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𝑥</m:t>
                                </m:r>
                              </m:e>
                              <m:sub>
                                <m:r>
                                  <a:rPr lang="en-IN" sz="2400" b="0" i="1" smtClean="0">
                                    <a:solidFill>
                                      <a:schemeClr val="tx1"/>
                                    </a:solidFill>
                                    <a:latin typeface="Cambria Math" panose="02040503050406030204" pitchFamily="18" charset="0"/>
                                    <a:ea typeface="Cambria Math" panose="02040503050406030204" pitchFamily="18" charset="0"/>
                                  </a:rPr>
                                  <m:t>0</m:t>
                                </m:r>
                              </m:sub>
                            </m:sSub>
                          </m:e>
                        </m:d>
                      </m:den>
                    </m:f>
                  </m:oMath>
                </a14:m>
                <a:r>
                  <a:rPr lang="en-IN" sz="2400" dirty="0" smtClean="0">
                    <a:solidFill>
                      <a:schemeClr val="tx1"/>
                    </a:solidFill>
                    <a:latin typeface="+mj-lt"/>
                  </a:rPr>
                  <a:t> and then return </a:t>
                </a:r>
                <a14:m>
                  <m:oMath xmlns:m="http://schemas.openxmlformats.org/officeDocument/2006/math">
                    <m:r>
                      <a:rPr lang="en-IN" sz="2400" b="0" i="1" smtClean="0">
                        <a:solidFill>
                          <a:schemeClr val="tx1"/>
                        </a:solidFill>
                        <a:latin typeface="Cambria Math" panose="02040503050406030204" pitchFamily="18" charset="0"/>
                      </a:rPr>
                      <m:t>𝑌</m:t>
                    </m:r>
                    <m:d>
                      <m:dPr>
                        <m:ctrlPr>
                          <a:rPr lang="en-IN" sz="2400" b="0" i="1" smtClean="0">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𝜔</m:t>
                            </m:r>
                          </m:e>
                          <m:sub>
                            <m:r>
                              <a:rPr lang="en-IN" sz="2400" b="0" i="1" smtClean="0">
                                <a:solidFill>
                                  <a:schemeClr val="tx1"/>
                                </a:solidFill>
                                <a:latin typeface="Cambria Math" panose="02040503050406030204" pitchFamily="18" charset="0"/>
                              </a:rPr>
                              <m:t>0</m:t>
                            </m:r>
                          </m:sub>
                        </m:sSub>
                      </m:e>
                    </m:d>
                  </m:oMath>
                </a14:m>
                <a:endParaRPr lang="en-IN"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945222" y="217731"/>
                <a:ext cx="9458989" cy="1343941"/>
              </a:xfrm>
              <a:prstGeom prst="wedgeRectCallout">
                <a:avLst>
                  <a:gd name="adj1" fmla="val 58652"/>
                  <a:gd name="adj2" fmla="val 35766"/>
                </a:avLst>
              </a:prstGeom>
              <a:blipFill>
                <a:blip r:embed="rId4"/>
                <a:stretch>
                  <a:fillRect t="-3982" b="-1327"/>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8594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Marginal Conditional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The operations of marginalization and conditioning can be used to define lots of different kinds of PMFs</a:t>
                </a:r>
              </a:p>
              <a:p>
                <a:r>
                  <a:rPr lang="en-IN" dirty="0" smtClean="0"/>
                  <a:t>For example consider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d>
                  </m:oMath>
                </a14:m>
                <a:endParaRPr lang="en-IN" dirty="0" smtClean="0"/>
              </a:p>
              <a:p>
                <a:r>
                  <a:rPr lang="en-IN" dirty="0" smtClean="0"/>
                  <a:t>If we marginalize </a:t>
                </a:r>
                <a14:m>
                  <m:oMath xmlns:m="http://schemas.openxmlformats.org/officeDocument/2006/math">
                    <m:r>
                      <a:rPr lang="en-IN" b="0" i="1" smtClean="0">
                        <a:latin typeface="Cambria Math" panose="02040503050406030204" pitchFamily="18" charset="0"/>
                      </a:rPr>
                      <m:t>𝑌</m:t>
                    </m:r>
                  </m:oMath>
                </a14:m>
                <a:r>
                  <a:rPr lang="en-IN" dirty="0" smtClean="0"/>
                  <a:t> out of the PMF for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𝑍</m:t>
                            </m:r>
                          </m:e>
                          <m:sub>
                            <m:r>
                              <a:rPr lang="en-IN" i="1">
                                <a:latin typeface="Cambria Math" panose="02040503050406030204" pitchFamily="18" charset="0"/>
                                <a:ea typeface="Cambria Math" panose="02040503050406030204" pitchFamily="18" charset="0"/>
                              </a:rPr>
                              <m:t>0</m:t>
                            </m:r>
                          </m:sub>
                        </m:sSub>
                      </m:e>
                    </m:d>
                  </m:oMath>
                </a14:m>
                <a:r>
                  <a:rPr lang="en-IN" dirty="0" smtClean="0"/>
                  <a:t>, we will get the PMF for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d>
                  </m:oMath>
                </a14:m>
                <a:endParaRPr lang="en-IN" dirty="0" smtClean="0">
                  <a:ea typeface="Cambria Math" panose="02040503050406030204" pitchFamily="18" charset="0"/>
                </a:endParaRPr>
              </a:p>
              <a:p>
                <a:pPr algn="ct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d>
                      </m:e>
                    </m:nary>
                  </m:oMath>
                </a14:m>
                <a:endParaRPr lang="en-IN" dirty="0" smtClean="0"/>
              </a:p>
              <a:p>
                <a:r>
                  <a:rPr lang="en-IN" dirty="0" smtClean="0"/>
                  <a:t>Can prove the above result using the same marginalization argument</a:t>
                </a:r>
              </a:p>
              <a:p>
                <a:r>
                  <a:rPr lang="en-IN" dirty="0" smtClean="0"/>
                  <a:t>Note that this means that this PMF can be derived from the PMF for the joint distribution i.e.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42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24</a:t>
            </a:fld>
            <a:endParaRPr lang="en-US"/>
          </a:p>
        </p:txBody>
      </p:sp>
    </p:spTree>
    <p:extLst>
      <p:ext uri="{BB962C8B-B14F-4D97-AF65-F5344CB8AC3E}">
        <p14:creationId xmlns:p14="http://schemas.microsoft.com/office/powerpoint/2010/main" val="404069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Marginal Conditional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lstStyle/>
              <a:p>
                <a:r>
                  <a:rPr lang="en-IN" dirty="0" smtClean="0"/>
                  <a:t>The operations of marginalization and conditioning can be used to define lots of different kinds of PMFs</a:t>
                </a:r>
              </a:p>
              <a:p>
                <a:r>
                  <a:rPr lang="en-IN" dirty="0" smtClean="0"/>
                  <a:t>For example consider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oMath>
                </a14:m>
                <a:endParaRPr lang="en-IN" dirty="0" smtClean="0"/>
              </a:p>
              <a:p>
                <a:r>
                  <a:rPr lang="en-IN" dirty="0" smtClean="0"/>
                  <a:t>We can show that this is nothing but</a:t>
                </a:r>
              </a:p>
              <a:p>
                <a:pPr algn="ct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0</m:t>
                                </m:r>
                              </m:sub>
                            </m:sSub>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num>
                      <m:den>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0</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den>
                    </m:f>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 </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0</m:t>
                                </m:r>
                              </m:sub>
                            </m:sSub>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num>
                      <m:den>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0</m:t>
                                </m:r>
                              </m:sub>
                            </m:sSub>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0</m:t>
                                </m:r>
                              </m:sub>
                            </m:sSub>
                          </m:e>
                        </m:d>
                      </m:den>
                    </m:f>
                  </m:oMath>
                </a14:m>
                <a:endParaRPr lang="en-IN" dirty="0" smtClean="0"/>
              </a:p>
              <a:p>
                <a:r>
                  <a:rPr lang="en-IN" dirty="0" smtClean="0"/>
                  <a:t>Try proving this result using the marginalization and conditioning rules</a:t>
                </a:r>
              </a:p>
              <a:p>
                <a:r>
                  <a:rPr lang="en-IN" dirty="0" smtClean="0"/>
                  <a:t>Yet again, </a:t>
                </a:r>
                <a:r>
                  <a:rPr lang="en-IN" dirty="0"/>
                  <a:t>this means that this PMF can be derived from the PMF for the joint distribution i.e.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𝑧</m:t>
                        </m:r>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25</a:t>
            </a:fld>
            <a:endParaRPr lang="en-US"/>
          </a:p>
        </p:txBody>
      </p:sp>
    </p:spTree>
    <p:extLst>
      <p:ext uri="{BB962C8B-B14F-4D97-AF65-F5344CB8AC3E}">
        <p14:creationId xmlns:p14="http://schemas.microsoft.com/office/powerpoint/2010/main" val="406661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b="1" dirty="0" smtClean="0"/>
                  <a:t>Sum Rule </a:t>
                </a:r>
                <a:r>
                  <a:rPr lang="en-IN" dirty="0" smtClean="0"/>
                  <a:t>(</a:t>
                </a:r>
                <a:r>
                  <a:rPr lang="en-IN" b="1" dirty="0" smtClean="0"/>
                  <a:t>Marginalization Rule</a:t>
                </a:r>
                <a:r>
                  <a:rPr lang="en-IN" dirty="0" smtClean="0"/>
                  <a:t>) – aka Law of Total Probability</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b="0" i="1" smtClean="0">
                            <a:latin typeface="Cambria Math" panose="02040503050406030204" pitchFamily="18" charset="0"/>
                            <a:ea typeface="Cambria Math" panose="02040503050406030204" pitchFamily="18" charset="0"/>
                          </a:rPr>
                        </m:ctrlPr>
                      </m:naryPr>
                      <m:sub>
                        <m:r>
                          <m:rPr>
                            <m:brk m:alnAt="9"/>
                          </m:rP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𝑌</m:t>
                            </m:r>
                          </m:sub>
                        </m:sSub>
                      </m:sub>
                      <m:sup/>
                      <m:e>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e>
                    </m:nary>
                  </m:oMath>
                </a14:m>
                <a:endParaRPr lang="en-IN" dirty="0" smtClean="0"/>
              </a:p>
              <a:p>
                <a:r>
                  <a:rPr lang="en-IN" dirty="0" smtClean="0"/>
                  <a:t>or more explicitly,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i="1">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𝑆</m:t>
                            </m:r>
                          </m:e>
                          <m:sub>
                            <m:r>
                              <a:rPr lang="en-IN" i="1">
                                <a:latin typeface="Cambria Math" panose="02040503050406030204" pitchFamily="18" charset="0"/>
                                <a:ea typeface="Cambria Math" panose="02040503050406030204" pitchFamily="18" charset="0"/>
                              </a:rPr>
                              <m:t>𝑌</m:t>
                            </m:r>
                          </m:sub>
                        </m:sSub>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e>
                    </m:nary>
                  </m:oMath>
                </a14:m>
                <a:endParaRPr lang="en-IN" dirty="0" smtClean="0"/>
              </a:p>
              <a:p>
                <a:r>
                  <a:rPr lang="en-IN" b="1" dirty="0" smtClean="0"/>
                  <a:t>Product Rule </a:t>
                </a:r>
                <a:r>
                  <a:rPr lang="en-IN" dirty="0" smtClean="0"/>
                  <a:t>(</a:t>
                </a:r>
                <a:r>
                  <a:rPr lang="en-IN" b="1" dirty="0" smtClean="0"/>
                  <a:t>Conditioning Rule</a:t>
                </a:r>
                <a:r>
                  <a:rPr lang="en-IN" dirty="0" smtClean="0"/>
                  <a:t>)</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e>
                    </m:d>
                  </m:oMath>
                </a14:m>
                <a:r>
                  <a:rPr lang="en-IN" dirty="0" smtClean="0"/>
                  <a:t> </a:t>
                </a:r>
              </a:p>
              <a:p>
                <a:r>
                  <a:rPr lang="en-IN" dirty="0" smtClean="0">
                    <a:ea typeface="Cambria Math" panose="02040503050406030204" pitchFamily="18" charset="0"/>
                  </a:rPr>
                  <a:t>Combine to get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e>
                    </m:d>
                    <m:r>
                      <a:rPr lang="en-IN" i="1">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𝑆</m:t>
                            </m:r>
                          </m:e>
                          <m:sub>
                            <m:r>
                              <a:rPr lang="en-IN" i="1">
                                <a:latin typeface="Cambria Math" panose="02040503050406030204" pitchFamily="18" charset="0"/>
                                <a:ea typeface="Cambria Math" panose="02040503050406030204" pitchFamily="18" charset="0"/>
                              </a:rPr>
                              <m:t>𝑌</m:t>
                            </m:r>
                          </m:sub>
                        </m:sSub>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e>
                    </m:nary>
                    <m:r>
                      <a:rPr lang="en-IN" i="1">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𝑆</m:t>
                            </m:r>
                          </m:e>
                          <m:sub>
                            <m:r>
                              <a:rPr lang="en-IN" i="1">
                                <a:latin typeface="Cambria Math" panose="02040503050406030204" pitchFamily="18" charset="0"/>
                                <a:ea typeface="Cambria Math" panose="02040503050406030204" pitchFamily="18" charset="0"/>
                              </a:rPr>
                              <m:t>𝑌</m:t>
                            </m:r>
                          </m:sub>
                        </m:sSub>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e>
                        </m:d>
                      </m:e>
                    </m:nary>
                  </m:oMath>
                </a14:m>
                <a:endParaRPr lang="en-IN" dirty="0" smtClean="0"/>
              </a:p>
              <a:p>
                <a:r>
                  <a:rPr lang="en-IN" dirty="0" smtClean="0"/>
                  <a:t>or more explicitly,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oMath>
                </a14:m>
                <a:endParaRPr lang="en-IN" dirty="0" smtClean="0"/>
              </a:p>
              <a:p>
                <a:r>
                  <a:rPr lang="en-IN" b="1" dirty="0" smtClean="0"/>
                  <a:t>Chain rule </a:t>
                </a:r>
                <a:r>
                  <a:rPr lang="en-IN" dirty="0" smtClean="0"/>
                  <a:t>(</a:t>
                </a:r>
                <a:r>
                  <a:rPr lang="en-IN" b="1" dirty="0" smtClean="0"/>
                  <a:t>Iterated </a:t>
                </a:r>
                <a:r>
                  <a:rPr lang="en-IN" b="1" dirty="0"/>
                  <a:t>C</a:t>
                </a:r>
                <a:r>
                  <a:rPr lang="en-IN" b="1" dirty="0" smtClean="0"/>
                  <a:t>onditioning Rule</a:t>
                </a:r>
                <a:r>
                  <a:rPr lang="en-IN" dirty="0" smtClean="0"/>
                  <a:t>)</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𝑧</m:t>
                        </m:r>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26</a:t>
            </a:fld>
            <a:endParaRPr lang="en-US"/>
          </a:p>
        </p:txBody>
      </p:sp>
      <mc:AlternateContent xmlns:mc="http://schemas.openxmlformats.org/markup-compatibility/2006" xmlns:a14="http://schemas.microsoft.com/office/drawing/2010/main">
        <mc:Choice Requires="a14">
          <p:sp>
            <p:nvSpPr>
              <p:cNvPr id="5" name="Rectangular Callout 4"/>
              <p:cNvSpPr/>
              <p:nvPr/>
            </p:nvSpPr>
            <p:spPr>
              <a:xfrm>
                <a:off x="3171111" y="1506237"/>
                <a:ext cx="8852813" cy="2772008"/>
              </a:xfrm>
              <a:prstGeom prst="wedgeRectCallout">
                <a:avLst>
                  <a:gd name="adj1" fmla="val -44985"/>
                  <a:gd name="adj2" fmla="val 877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We may use the fact that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e>
                    </m:d>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𝑥</m:t>
                        </m:r>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e>
                    </m:d>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𝑧</m:t>
                        </m:r>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e>
                    </m:d>
                    <m:r>
                      <a:rPr lang="en-IN" sz="2400" b="0" i="1" smtClean="0">
                        <a:solidFill>
                          <a:schemeClr val="tx1"/>
                        </a:solidFill>
                        <a:latin typeface="Cambria Math" panose="02040503050406030204" pitchFamily="18" charset="0"/>
                        <a:ea typeface="Cambria Math" panose="02040503050406030204" pitchFamily="18" charset="0"/>
                      </a:rPr>
                      <m:t>=…</m:t>
                    </m:r>
                  </m:oMath>
                </a14:m>
                <a:endParaRPr lang="en-IN" sz="2400" b="0" dirty="0" smtClean="0">
                  <a:solidFill>
                    <a:schemeClr val="tx1"/>
                  </a:solidFill>
                  <a:latin typeface="+mj-lt"/>
                  <a:ea typeface="Cambria Math" panose="02040503050406030204" pitchFamily="18" charset="0"/>
                </a:endParaRPr>
              </a:p>
              <a:p>
                <a:pPr algn="ctr"/>
                <a:r>
                  <a:rPr lang="en-IN" sz="2400" dirty="0" smtClean="0">
                    <a:solidFill>
                      <a:schemeClr val="tx1"/>
                    </a:solidFill>
                    <a:latin typeface="+mj-lt"/>
                  </a:rPr>
                  <a:t>and also that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e>
                    </m:d>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𝑦</m:t>
                        </m:r>
                      </m:e>
                    </m:d>
                  </m:oMath>
                </a14:m>
                <a:r>
                  <a:rPr lang="en-IN" sz="2400" dirty="0" smtClean="0">
                    <a:solidFill>
                      <a:schemeClr val="tx1"/>
                    </a:solidFill>
                    <a:latin typeface="+mj-lt"/>
                  </a:rPr>
                  <a:t> </a:t>
                </a:r>
                <a:r>
                  <a:rPr lang="en-IN" sz="2400" dirty="0" err="1" smtClean="0">
                    <a:solidFill>
                      <a:schemeClr val="tx1"/>
                    </a:solidFill>
                    <a:latin typeface="+mj-lt"/>
                  </a:rPr>
                  <a:t>etc</a:t>
                </a:r>
                <a:r>
                  <a:rPr lang="en-IN" sz="2400" dirty="0" smtClean="0">
                    <a:solidFill>
                      <a:schemeClr val="tx1"/>
                    </a:solidFill>
                    <a:latin typeface="+mj-lt"/>
                  </a:rPr>
                  <a:t> to show that we also have</a:t>
                </a:r>
              </a:p>
              <a:p>
                <a:pPr algn="ctr"/>
                <a14:m>
                  <m:oMathPara xmlns:m="http://schemas.openxmlformats.org/officeDocument/2006/math">
                    <m:oMathParaPr>
                      <m:jc m:val="centerGroup"/>
                    </m:oMathParaPr>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𝑧</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𝑦</m:t>
                          </m:r>
                        </m:e>
                      </m:d>
                    </m:oMath>
                  </m:oMathPara>
                </a14:m>
                <a:r>
                  <a:rPr lang="en-IN" sz="2400" i="1" dirty="0">
                    <a:solidFill>
                      <a:schemeClr val="tx1"/>
                    </a:solidFill>
                    <a:latin typeface="Cambria Math" panose="02040503050406030204" pitchFamily="18" charset="0"/>
                    <a:ea typeface="Cambria Math" panose="02040503050406030204" pitchFamily="18" charset="0"/>
                  </a:rPr>
                  <a:t/>
                </a:r>
                <a:br>
                  <a:rPr lang="en-IN" sz="2400" i="1" dirty="0">
                    <a:solidFill>
                      <a:schemeClr val="tx1"/>
                    </a:solidFill>
                    <a:latin typeface="Cambria Math" panose="02040503050406030204" pitchFamily="18" charset="0"/>
                    <a:ea typeface="Cambria Math" panose="02040503050406030204" pitchFamily="18" charset="0"/>
                  </a:rPr>
                </a:br>
                <a:r>
                  <a:rPr lang="en-IN" sz="2400" i="1" dirty="0" smtClean="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𝑧</m:t>
                        </m:r>
                      </m:e>
                    </m:d>
                  </m:oMath>
                </a14:m>
                <a:endParaRPr lang="en-IN" sz="2400" i="1" dirty="0" smtClean="0">
                  <a:solidFill>
                    <a:schemeClr val="tx1"/>
                  </a:solidFill>
                  <a:latin typeface="Cambria Math" panose="02040503050406030204" pitchFamily="18" charset="0"/>
                  <a:ea typeface="Cambria Math" panose="02040503050406030204" pitchFamily="18" charset="0"/>
                </a:endParaRPr>
              </a:p>
              <a:p>
                <a:pPr algn="ctr"/>
                <a:r>
                  <a:rPr lang="en-IN" sz="2400" dirty="0" smtClean="0">
                    <a:solidFill>
                      <a:schemeClr val="tx1"/>
                    </a:solidFill>
                    <a:ea typeface="Cambria Math" panose="02040503050406030204" pitchFamily="18" charset="0"/>
                  </a:rPr>
                  <a:t>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𝑧</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𝑥</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𝑧</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𝑥</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e>
                    </m:d>
                  </m:oMath>
                </a14:m>
                <a:endParaRPr lang="en-IN" sz="2400" i="1" dirty="0" smtClean="0">
                  <a:solidFill>
                    <a:schemeClr val="tx1"/>
                  </a:solidFill>
                  <a:latin typeface="Cambria Math" panose="02040503050406030204" pitchFamily="18" charset="0"/>
                  <a:ea typeface="Cambria Math" panose="02040503050406030204" pitchFamily="18" charset="0"/>
                </a:endParaRPr>
              </a:p>
              <a:p>
                <a:pPr algn="ctr"/>
                <a:r>
                  <a:rPr lang="en-IN" sz="2400" dirty="0" smtClean="0">
                    <a:solidFill>
                      <a:schemeClr val="tx1"/>
                    </a:solidFill>
                  </a:rPr>
                  <a:t> </a:t>
                </a:r>
                <a14:m>
                  <m:oMath xmlns:m="http://schemas.openxmlformats.org/officeDocument/2006/math">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𝑧</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𝑦</m:t>
                        </m:r>
                      </m:e>
                    </m:d>
                  </m:oMath>
                </a14:m>
                <a:endParaRPr lang="en-IN" sz="2400" i="1" dirty="0" smtClean="0">
                  <a:solidFill>
                    <a:schemeClr val="tx1"/>
                  </a:solidFill>
                  <a:latin typeface="Cambria Math" panose="02040503050406030204" pitchFamily="18" charset="0"/>
                  <a:ea typeface="Cambria Math" panose="02040503050406030204" pitchFamily="18" charset="0"/>
                </a:endParaRPr>
              </a:p>
              <a:p>
                <a:pPr algn="ctr"/>
                <a:r>
                  <a:rPr lang="en-IN" sz="2400" dirty="0" smtClean="0">
                    <a:solidFill>
                      <a:schemeClr val="tx1"/>
                    </a:solidFill>
                    <a:ea typeface="Cambria Math" panose="02040503050406030204" pitchFamily="18" charset="0"/>
                  </a:rPr>
                  <a:t>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𝑧</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𝑥</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𝑥</m:t>
                        </m:r>
                      </m:e>
                    </m:d>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𝑥</m:t>
                        </m:r>
                      </m:e>
                    </m:d>
                  </m:oMath>
                </a14:m>
                <a:endParaRPr lang="en-IN" sz="2400" dirty="0">
                  <a:solidFill>
                    <a:schemeClr val="tx1"/>
                  </a:solidFill>
                  <a:latin typeface="+mj-lt"/>
                </a:endParaRPr>
              </a:p>
            </p:txBody>
          </p:sp>
        </mc:Choice>
        <mc:Fallback xmlns="">
          <p:sp>
            <p:nvSpPr>
              <p:cNvPr id="5" name="Rectangular Callout 4"/>
              <p:cNvSpPr>
                <a:spLocks noRot="1" noChangeAspect="1" noMove="1" noResize="1" noEditPoints="1" noAdjustHandles="1" noChangeArrowheads="1" noChangeShapeType="1" noTextEdit="1"/>
              </p:cNvSpPr>
              <p:nvPr/>
            </p:nvSpPr>
            <p:spPr>
              <a:xfrm>
                <a:off x="3171111" y="1506237"/>
                <a:ext cx="8852813" cy="2772008"/>
              </a:xfrm>
              <a:prstGeom prst="wedgeRectCallout">
                <a:avLst>
                  <a:gd name="adj1" fmla="val -44985"/>
                  <a:gd name="adj2" fmla="val 87751"/>
                </a:avLst>
              </a:prstGeom>
              <a:blipFill>
                <a:blip r:embed="rId3"/>
                <a:stretch>
                  <a:fillRect/>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5634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right)">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Bayes Theorem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smtClean="0"/>
                  <a:t>The foundation of Bayesian Machine Learning</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0"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num>
                      <m:den>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den>
                    </m:f>
                  </m:oMath>
                </a14:m>
                <a:r>
                  <a:rPr lang="en-IN" dirty="0" smtClean="0"/>
                  <a:t> and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a:latin typeface="Cambria Math" panose="02040503050406030204" pitchFamily="18" charset="0"/>
                        <a:ea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num>
                      <m:den>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den>
                    </m:f>
                  </m:oMath>
                </a14:m>
                <a:endParaRPr lang="en-IN" dirty="0" smtClean="0"/>
              </a:p>
              <a:p>
                <a:pPr marL="0" indent="0">
                  <a:buNone/>
                </a:pPr>
                <a:r>
                  <a:rPr lang="en-IN" dirty="0" smtClean="0"/>
                  <a:t>However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oMath>
                </a14:m>
                <a:r>
                  <a:rPr lang="en-IN" dirty="0" smtClean="0"/>
                  <a:t> and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oMath>
                </a14:m>
                <a:r>
                  <a:rPr lang="en-IN" dirty="0" smtClean="0"/>
                  <a:t> are the same thing</a:t>
                </a:r>
              </a:p>
              <a:p>
                <a:pPr marL="0" indent="0">
                  <a:buNone/>
                </a:pPr>
                <a:r>
                  <a:rPr lang="en-IN" dirty="0" smtClean="0"/>
                  <a:t>Thus, </a:t>
                </a: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oMath>
                </a14:m>
                <a:endParaRPr lang="en-IN" dirty="0" smtClean="0"/>
              </a:p>
              <a:p>
                <a:pPr marL="0" indent="0">
                  <a:buNone/>
                </a:pPr>
                <a:r>
                  <a:rPr lang="en-IN" dirty="0" smtClean="0"/>
                  <a:t>This gives us</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oMath>
                </a14:m>
                <a:r>
                  <a:rPr lang="en-IN" dirty="0" smtClean="0"/>
                  <a:t> </a:t>
                </a:r>
                <a14:m>
                  <m:oMath xmlns:m="http://schemas.openxmlformats.org/officeDocument/2006/math">
                    <m:f>
                      <m:fPr>
                        <m:ctrlPr>
                          <a:rPr lang="en-IN" sz="4400" b="0" i="1" dirty="0" smtClean="0">
                            <a:latin typeface="Cambria Math" panose="02040503050406030204" pitchFamily="18" charset="0"/>
                          </a:rPr>
                        </m:ctrlPr>
                      </m:fPr>
                      <m:num>
                        <m:r>
                          <a:rPr lang="en-US" sz="4400" i="1">
                            <a:latin typeface="Cambria Math" panose="02040503050406030204" pitchFamily="18" charset="0"/>
                            <a:ea typeface="Cambria Math" panose="02040503050406030204" pitchFamily="18" charset="0"/>
                          </a:rPr>
                          <m:t>ℙ</m:t>
                        </m:r>
                        <m:d>
                          <m:dPr>
                            <m:begChr m:val="["/>
                            <m:endChr m:val="]"/>
                            <m:ctrlPr>
                              <a:rPr lang="en-IN" sz="4400" i="1">
                                <a:latin typeface="Cambria Math" panose="02040503050406030204" pitchFamily="18" charset="0"/>
                                <a:ea typeface="Cambria Math" panose="02040503050406030204" pitchFamily="18" charset="0"/>
                              </a:rPr>
                            </m:ctrlPr>
                          </m:dPr>
                          <m:e>
                            <m:r>
                              <a:rPr lang="en-IN" sz="4400" i="1">
                                <a:latin typeface="Cambria Math" panose="02040503050406030204" pitchFamily="18" charset="0"/>
                                <a:ea typeface="Cambria Math" panose="02040503050406030204" pitchFamily="18" charset="0"/>
                              </a:rPr>
                              <m:t>𝑋</m:t>
                            </m:r>
                            <m:r>
                              <a:rPr lang="en-IN" sz="4400" i="1">
                                <a:latin typeface="Cambria Math" panose="02040503050406030204" pitchFamily="18" charset="0"/>
                                <a:ea typeface="Cambria Math" panose="02040503050406030204" pitchFamily="18" charset="0"/>
                              </a:rPr>
                              <m:t>=</m:t>
                            </m:r>
                            <m:r>
                              <a:rPr lang="en-IN" sz="4400" i="1">
                                <a:latin typeface="Cambria Math" panose="02040503050406030204" pitchFamily="18" charset="0"/>
                                <a:ea typeface="Cambria Math" panose="02040503050406030204" pitchFamily="18" charset="0"/>
                              </a:rPr>
                              <m:t>𝑥</m:t>
                            </m:r>
                            <m:r>
                              <a:rPr lang="en-IN" sz="4400" i="1">
                                <a:latin typeface="Cambria Math" panose="02040503050406030204" pitchFamily="18" charset="0"/>
                                <a:ea typeface="Cambria Math" panose="02040503050406030204" pitchFamily="18" charset="0"/>
                              </a:rPr>
                              <m:t>|</m:t>
                            </m:r>
                            <m:r>
                              <a:rPr lang="en-IN" sz="4400" i="1">
                                <a:latin typeface="Cambria Math" panose="02040503050406030204" pitchFamily="18" charset="0"/>
                                <a:ea typeface="Cambria Math" panose="02040503050406030204" pitchFamily="18" charset="0"/>
                              </a:rPr>
                              <m:t>𝑌</m:t>
                            </m:r>
                            <m:r>
                              <a:rPr lang="en-IN" sz="4400" i="1">
                                <a:latin typeface="Cambria Math" panose="02040503050406030204" pitchFamily="18" charset="0"/>
                                <a:ea typeface="Cambria Math" panose="02040503050406030204" pitchFamily="18" charset="0"/>
                              </a:rPr>
                              <m:t>=</m:t>
                            </m:r>
                            <m:r>
                              <a:rPr lang="en-IN" sz="4400" i="1">
                                <a:latin typeface="Cambria Math" panose="02040503050406030204" pitchFamily="18" charset="0"/>
                                <a:ea typeface="Cambria Math" panose="02040503050406030204" pitchFamily="18" charset="0"/>
                              </a:rPr>
                              <m:t>𝑦</m:t>
                            </m:r>
                          </m:e>
                        </m:d>
                        <m:r>
                          <a:rPr lang="en-IN" sz="4400" i="1">
                            <a:latin typeface="Cambria Math" panose="02040503050406030204" pitchFamily="18" charset="0"/>
                            <a:ea typeface="Cambria Math" panose="02040503050406030204" pitchFamily="18" charset="0"/>
                          </a:rPr>
                          <m:t>⋅</m:t>
                        </m:r>
                        <m:r>
                          <a:rPr lang="en-IN" sz="4400" i="1">
                            <a:latin typeface="Cambria Math" panose="02040503050406030204" pitchFamily="18" charset="0"/>
                            <a:ea typeface="Cambria Math" panose="02040503050406030204" pitchFamily="18" charset="0"/>
                          </a:rPr>
                          <m:t>ℙ</m:t>
                        </m:r>
                        <m:d>
                          <m:dPr>
                            <m:begChr m:val="["/>
                            <m:endChr m:val="]"/>
                            <m:ctrlPr>
                              <a:rPr lang="en-IN" sz="4400" i="1">
                                <a:latin typeface="Cambria Math" panose="02040503050406030204" pitchFamily="18" charset="0"/>
                                <a:ea typeface="Cambria Math" panose="02040503050406030204" pitchFamily="18" charset="0"/>
                              </a:rPr>
                            </m:ctrlPr>
                          </m:dPr>
                          <m:e>
                            <m:r>
                              <a:rPr lang="en-IN" sz="4400" i="1">
                                <a:latin typeface="Cambria Math" panose="02040503050406030204" pitchFamily="18" charset="0"/>
                                <a:ea typeface="Cambria Math" panose="02040503050406030204" pitchFamily="18" charset="0"/>
                              </a:rPr>
                              <m:t>𝑌</m:t>
                            </m:r>
                            <m:r>
                              <a:rPr lang="en-IN" sz="4400" i="1">
                                <a:latin typeface="Cambria Math" panose="02040503050406030204" pitchFamily="18" charset="0"/>
                                <a:ea typeface="Cambria Math" panose="02040503050406030204" pitchFamily="18" charset="0"/>
                              </a:rPr>
                              <m:t>=</m:t>
                            </m:r>
                            <m:r>
                              <a:rPr lang="en-IN" sz="4400" i="1">
                                <a:latin typeface="Cambria Math" panose="02040503050406030204" pitchFamily="18" charset="0"/>
                                <a:ea typeface="Cambria Math" panose="02040503050406030204" pitchFamily="18" charset="0"/>
                              </a:rPr>
                              <m:t>𝑦</m:t>
                            </m:r>
                          </m:e>
                        </m:d>
                      </m:num>
                      <m:den>
                        <m:r>
                          <a:rPr lang="en-IN" sz="4400" i="1">
                            <a:latin typeface="Cambria Math" panose="02040503050406030204" pitchFamily="18" charset="0"/>
                            <a:ea typeface="Cambria Math" panose="02040503050406030204" pitchFamily="18" charset="0"/>
                          </a:rPr>
                          <m:t>ℙ</m:t>
                        </m:r>
                        <m:d>
                          <m:dPr>
                            <m:begChr m:val="["/>
                            <m:endChr m:val="]"/>
                            <m:ctrlPr>
                              <a:rPr lang="en-IN" sz="4400" i="1">
                                <a:latin typeface="Cambria Math" panose="02040503050406030204" pitchFamily="18" charset="0"/>
                                <a:ea typeface="Cambria Math" panose="02040503050406030204" pitchFamily="18" charset="0"/>
                              </a:rPr>
                            </m:ctrlPr>
                          </m:dPr>
                          <m:e>
                            <m:r>
                              <a:rPr lang="en-IN" sz="4400" i="1">
                                <a:latin typeface="Cambria Math" panose="02040503050406030204" pitchFamily="18" charset="0"/>
                                <a:ea typeface="Cambria Math" panose="02040503050406030204" pitchFamily="18" charset="0"/>
                              </a:rPr>
                              <m:t>𝑋</m:t>
                            </m:r>
                            <m:r>
                              <a:rPr lang="en-IN" sz="4400" i="1">
                                <a:latin typeface="Cambria Math" panose="02040503050406030204" pitchFamily="18" charset="0"/>
                                <a:ea typeface="Cambria Math" panose="02040503050406030204" pitchFamily="18" charset="0"/>
                              </a:rPr>
                              <m:t>=</m:t>
                            </m:r>
                            <m:r>
                              <a:rPr lang="en-IN" sz="4400" i="1">
                                <a:latin typeface="Cambria Math" panose="02040503050406030204" pitchFamily="18" charset="0"/>
                                <a:ea typeface="Cambria Math" panose="02040503050406030204" pitchFamily="18" charset="0"/>
                              </a:rPr>
                              <m:t>𝑥</m:t>
                            </m:r>
                          </m:e>
                        </m:d>
                      </m:den>
                    </m:f>
                  </m:oMath>
                </a14:m>
                <a:endParaRPr lang="en-IN" dirty="0" smtClean="0"/>
              </a:p>
              <a:p>
                <a:pPr marL="0" indent="0">
                  <a:buNone/>
                </a:pPr>
                <a:r>
                  <a:rPr lang="en-IN" dirty="0" smtClean="0"/>
                  <a:t>Similarly</a:t>
                </a:r>
              </a:p>
              <a:p>
                <a:pPr marL="0" indent="0" algn="ctr">
                  <a:buNone/>
                </a:pPr>
                <a14:m>
                  <m:oMath xmlns:m="http://schemas.openxmlformats.org/officeDocument/2006/math">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f>
                      <m:fPr>
                        <m:ctrlPr>
                          <a:rPr lang="en-IN" i="1" dirty="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num>
                      <m:den>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den>
                    </m:f>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1366"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27</a:t>
            </a:fld>
            <a:endParaRPr lang="en-US"/>
          </a:p>
        </p:txBody>
      </p:sp>
    </p:spTree>
    <p:extLst>
      <p:ext uri="{BB962C8B-B14F-4D97-AF65-F5344CB8AC3E}">
        <p14:creationId xmlns:p14="http://schemas.microsoft.com/office/powerpoint/2010/main" val="3009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Joint and Conditional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In most settings, we would have defined tons of random variables on our outcomes to capture interesting things about the outcomes</a:t>
                </a:r>
              </a:p>
              <a:p>
                <a:pPr lvl="2"/>
                <a14:m>
                  <m:oMath xmlns:m="http://schemas.openxmlformats.org/officeDocument/2006/math">
                    <m:r>
                      <a:rPr lang="en-US" i="1" dirty="0" smtClean="0">
                        <a:latin typeface="Cambria Math" panose="02040503050406030204" pitchFamily="18" charset="0"/>
                      </a:rPr>
                      <m:t>𝑋</m:t>
                    </m:r>
                  </m:oMath>
                </a14:m>
                <a:r>
                  <a:rPr lang="en-US" dirty="0" smtClean="0"/>
                  <a:t>: what is the gender of the person visiting our website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𝑋</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1,2,3</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m:t>
                        </m:r>
                      </m:e>
                    </m:d>
                  </m:oMath>
                </a14:m>
                <a:endParaRPr lang="en-IN" dirty="0" smtClean="0"/>
              </a:p>
              <a:p>
                <a:pPr lvl="2"/>
                <a14:m>
                  <m:oMath xmlns:m="http://schemas.openxmlformats.org/officeDocument/2006/math">
                    <m:r>
                      <a:rPr lang="en-US" b="0" i="1" smtClean="0">
                        <a:latin typeface="Cambria Math" panose="02040503050406030204" pitchFamily="18" charset="0"/>
                      </a:rPr>
                      <m:t>𝑌</m:t>
                    </m:r>
                  </m:oMath>
                </a14:m>
                <a:r>
                  <a:rPr lang="en-IN" dirty="0" smtClean="0"/>
                  <a:t>: what is the age of the person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oMath>
                </a14:m>
                <a:endParaRPr lang="en-IN" dirty="0" smtClean="0"/>
              </a:p>
              <a:p>
                <a:pPr lvl="2"/>
                <a14:m>
                  <m:oMath xmlns:m="http://schemas.openxmlformats.org/officeDocument/2006/math">
                    <m:r>
                      <a:rPr lang="en-IN" b="0" i="1" smtClean="0">
                        <a:latin typeface="Cambria Math" panose="02040503050406030204" pitchFamily="18" charset="0"/>
                      </a:rPr>
                      <m:t>𝑍</m:t>
                    </m:r>
                  </m:oMath>
                </a14:m>
                <a:r>
                  <a:rPr lang="en-IN" dirty="0" smtClean="0"/>
                  <a:t>: how many seconds did they spend on our website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𝑆</m:t>
                        </m:r>
                      </m:e>
                      <m:sub>
                        <m:r>
                          <a:rPr lang="en-IN" b="0" i="1" smtClean="0">
                            <a:latin typeface="Cambria Math" panose="02040503050406030204" pitchFamily="18" charset="0"/>
                          </a:rPr>
                          <m:t>𝑍</m:t>
                        </m:r>
                      </m:sub>
                    </m:sSub>
                    <m:r>
                      <a:rPr lang="en-IN">
                        <a:latin typeface="Cambria Math" panose="02040503050406030204" pitchFamily="18" charset="0"/>
                      </a:rPr>
                      <m:t>=</m:t>
                    </m:r>
                    <m:r>
                      <a:rPr lang="en-IN">
                        <a:latin typeface="Cambria Math" panose="02040503050406030204" pitchFamily="18" charset="0"/>
                        <a:ea typeface="Cambria Math" panose="02040503050406030204" pitchFamily="18" charset="0"/>
                      </a:rPr>
                      <m:t>ℕ</m:t>
                    </m:r>
                  </m:oMath>
                </a14:m>
                <a:endParaRPr lang="en-IN" dirty="0" smtClean="0"/>
              </a:p>
              <a:p>
                <a:pPr lvl="2"/>
                <a14:m>
                  <m:oMath xmlns:m="http://schemas.openxmlformats.org/officeDocument/2006/math">
                    <m:r>
                      <a:rPr lang="en-IN" b="0" i="1" smtClean="0">
                        <a:latin typeface="Cambria Math" panose="02040503050406030204" pitchFamily="18" charset="0"/>
                      </a:rPr>
                      <m:t>𝐴</m:t>
                    </m:r>
                  </m:oMath>
                </a14:m>
                <a:r>
                  <a:rPr lang="en-IN" dirty="0" smtClean="0"/>
                  <a:t>: what ad were they shown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𝐴</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10</m:t>
                        </m:r>
                      </m:e>
                    </m:d>
                  </m:oMath>
                </a14:m>
                <a:endParaRPr lang="en-IN" dirty="0" smtClean="0"/>
              </a:p>
              <a:p>
                <a:pPr lvl="2"/>
                <a14:m>
                  <m:oMath xmlns:m="http://schemas.openxmlformats.org/officeDocument/2006/math">
                    <m:r>
                      <a:rPr lang="en-IN" b="0" i="1" smtClean="0">
                        <a:latin typeface="Cambria Math" panose="02040503050406030204" pitchFamily="18" charset="0"/>
                      </a:rPr>
                      <m:t>𝑃</m:t>
                    </m:r>
                  </m:oMath>
                </a14:m>
                <a:r>
                  <a:rPr lang="en-IN" dirty="0" smtClean="0"/>
                  <a:t>: what purchase did they make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𝑃</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10</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−1,1,2,…,10</m:t>
                        </m:r>
                      </m:e>
                    </m:d>
                  </m:oMath>
                </a14:m>
                <a:endParaRPr lang="en-IN" dirty="0"/>
              </a:p>
              <a:p>
                <a:r>
                  <a:rPr lang="en-IN" dirty="0" smtClean="0"/>
                  <a:t>ML </a:t>
                </a:r>
                <a:r>
                  <a:rPr lang="en-IN" dirty="0" err="1" smtClean="0"/>
                  <a:t>algos</a:t>
                </a:r>
                <a:r>
                  <a:rPr lang="en-IN" dirty="0" smtClean="0"/>
                  <a:t> like to ask and answer interesting questions about these random variables</a:t>
                </a:r>
              </a:p>
              <a:p>
                <a:r>
                  <a:rPr lang="en-IN" dirty="0" smtClean="0"/>
                  <a:t>Marginal, Joint and Conditional Probability give us the language to speak when asking and answering these questions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1156" b="-11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28</a:t>
            </a:fld>
            <a:endParaRPr lang="en-US"/>
          </a:p>
        </p:txBody>
      </p:sp>
    </p:spTree>
    <p:extLst>
      <p:ext uri="{BB962C8B-B14F-4D97-AF65-F5344CB8AC3E}">
        <p14:creationId xmlns:p14="http://schemas.microsoft.com/office/powerpoint/2010/main" val="418610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Probability to do ML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Arguably the most interesting random variable of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𝑍</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𝑃</m:t>
                    </m:r>
                  </m:oMath>
                </a14:m>
                <a:r>
                  <a:rPr lang="en-IN" dirty="0" smtClean="0"/>
                  <a:t> is </a:t>
                </a:r>
                <a14:m>
                  <m:oMath xmlns:m="http://schemas.openxmlformats.org/officeDocument/2006/math">
                    <m:r>
                      <a:rPr lang="en-IN" b="0" i="1" smtClean="0">
                        <a:latin typeface="Cambria Math" panose="02040503050406030204" pitchFamily="18" charset="0"/>
                      </a:rPr>
                      <m:t>𝑃</m:t>
                    </m:r>
                  </m:oMath>
                </a14:m>
                <a:endParaRPr lang="en-IN" dirty="0" smtClean="0"/>
              </a:p>
              <a:p>
                <a:r>
                  <a:rPr lang="en-IN" dirty="0" smtClean="0"/>
                  <a:t>Recommendation Systems (</a:t>
                </a:r>
                <a:r>
                  <a:rPr lang="en-IN" dirty="0" err="1" smtClean="0"/>
                  <a:t>RecSys</a:t>
                </a:r>
                <a:r>
                  <a:rPr lang="en-IN" dirty="0" smtClean="0"/>
                  <a:t>) would like to know what value would </a:t>
                </a:r>
                <a14:m>
                  <m:oMath xmlns:m="http://schemas.openxmlformats.org/officeDocument/2006/math">
                    <m:r>
                      <a:rPr lang="en-IN" b="0" i="1" smtClean="0">
                        <a:latin typeface="Cambria Math" panose="02040503050406030204" pitchFamily="18" charset="0"/>
                      </a:rPr>
                      <m:t>𝑃</m:t>
                    </m:r>
                  </m:oMath>
                </a14:m>
                <a:r>
                  <a:rPr lang="en-IN" dirty="0" smtClean="0"/>
                  <a:t> take if we know the values of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𝑍</m:t>
                    </m:r>
                    <m:r>
                      <a:rPr lang="en-IN" b="0" i="1" smtClean="0">
                        <a:latin typeface="Cambria Math" panose="02040503050406030204" pitchFamily="18" charset="0"/>
                      </a:rPr>
                      <m:t>,</m:t>
                    </m:r>
                    <m:r>
                      <a:rPr lang="en-IN" b="0" i="1" smtClean="0">
                        <a:latin typeface="Cambria Math" panose="02040503050406030204" pitchFamily="18" charset="0"/>
                      </a:rPr>
                      <m:t>𝐴</m:t>
                    </m:r>
                  </m:oMath>
                </a14:m>
                <a:endParaRPr lang="en-IN" dirty="0" smtClean="0"/>
              </a:p>
              <a:p>
                <a:r>
                  <a:rPr lang="en-IN" dirty="0" smtClean="0"/>
                  <a:t>Of these, the website cannot control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𝑍</m:t>
                    </m:r>
                  </m:oMath>
                </a14:m>
                <a:r>
                  <a:rPr lang="en-IN" dirty="0" smtClean="0"/>
                  <a:t> but it does control </a:t>
                </a:r>
                <a14:m>
                  <m:oMath xmlns:m="http://schemas.openxmlformats.org/officeDocument/2006/math">
                    <m:r>
                      <a:rPr lang="en-IN" b="0" i="1" smtClean="0">
                        <a:latin typeface="Cambria Math" panose="02040503050406030204" pitchFamily="18" charset="0"/>
                      </a:rPr>
                      <m:t>𝐴</m:t>
                    </m:r>
                  </m:oMath>
                </a14:m>
                <a:endParaRPr lang="en-IN" dirty="0" smtClean="0"/>
              </a:p>
              <a:p>
                <a:r>
                  <a:rPr lang="en-IN" dirty="0" smtClean="0"/>
                  <a:t>The whole enterprise of recommendation and ad placement can be summarized in the following statement</a:t>
                </a:r>
              </a:p>
              <a:p>
                <a:pPr algn="ctr"/>
                <a:r>
                  <a:rPr lang="en-IN" i="1" dirty="0" smtClean="0"/>
                  <a:t>Given values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𝑍</m:t>
                        </m:r>
                      </m:sub>
                    </m:sSub>
                  </m:oMath>
                </a14:m>
                <a:r>
                  <a:rPr lang="en-IN" i="1" dirty="0" smtClean="0"/>
                  <a:t>, find a value of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𝐴</m:t>
                        </m:r>
                      </m:sub>
                    </m:sSub>
                  </m:oMath>
                </a14:m>
                <a:r>
                  <a:rPr lang="en-IN" b="0" i="1" dirty="0" smtClean="0"/>
                  <a:t/>
                </a:r>
                <a:br>
                  <a:rPr lang="en-IN" b="0" i="1" dirty="0" smtClean="0"/>
                </a:br>
                <a:r>
                  <a:rPr lang="en-IN" i="1" dirty="0" smtClean="0"/>
                  <a:t>such that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𝑃</m:t>
                        </m:r>
                        <m:r>
                          <a:rPr lang="en-IN" b="0" i="1" smtClean="0">
                            <a:latin typeface="Cambria Math" panose="02040503050406030204" pitchFamily="18" charset="0"/>
                            <a:ea typeface="Cambria Math" panose="02040503050406030204" pitchFamily="18" charset="0"/>
                          </a:rPr>
                          <m:t>≠−1 | </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𝑧</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𝑎</m:t>
                        </m:r>
                      </m:e>
                    </m:d>
                  </m:oMath>
                </a14:m>
                <a:r>
                  <a:rPr lang="en-IN" i="1" dirty="0" smtClean="0"/>
                  <a:t> is as close to </a:t>
                </a:r>
                <a14:m>
                  <m:oMath xmlns:m="http://schemas.openxmlformats.org/officeDocument/2006/math">
                    <m:r>
                      <a:rPr lang="en-IN" b="0" i="1" smtClean="0">
                        <a:latin typeface="Cambria Math" panose="02040503050406030204" pitchFamily="18" charset="0"/>
                      </a:rPr>
                      <m:t>1</m:t>
                    </m:r>
                  </m:oMath>
                </a14:m>
                <a:r>
                  <a:rPr lang="en-IN" i="1" dirty="0" smtClean="0"/>
                  <a:t> as possible</a:t>
                </a:r>
              </a:p>
              <a:p>
                <a:r>
                  <a:rPr lang="en-IN" dirty="0" smtClean="0"/>
                  <a:t>ML </a:t>
                </a:r>
                <a:r>
                  <a:rPr lang="en-IN" dirty="0" err="1" smtClean="0"/>
                  <a:t>algos</a:t>
                </a:r>
                <a:r>
                  <a:rPr lang="en-IN" dirty="0" smtClean="0"/>
                  <a:t> for </a:t>
                </a:r>
                <a:r>
                  <a:rPr lang="en-IN" dirty="0" err="1" smtClean="0"/>
                  <a:t>RecSys</a:t>
                </a:r>
                <a:r>
                  <a:rPr lang="en-IN" dirty="0"/>
                  <a:t> </a:t>
                </a:r>
                <a:r>
                  <a:rPr lang="en-IN" dirty="0" smtClean="0"/>
                  <a:t>can learn distributions (the models for these ML </a:t>
                </a:r>
                <a:r>
                  <a:rPr lang="en-IN" dirty="0" err="1" smtClean="0"/>
                  <a:t>algos</a:t>
                </a:r>
                <a:r>
                  <a:rPr lang="en-IN" dirty="0" smtClean="0"/>
                  <a:t> are distributions) such that they mimic reality i.e. if the model says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𝑃</m:t>
                        </m:r>
                        <m:r>
                          <a:rPr lang="en-IN" i="1">
                            <a:latin typeface="Cambria Math" panose="02040503050406030204" pitchFamily="18" charset="0"/>
                            <a:ea typeface="Cambria Math" panose="02040503050406030204" pitchFamily="18" charset="0"/>
                          </a:rPr>
                          <m:t>≠−1 | </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𝑧</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𝑎</m:t>
                        </m:r>
                      </m:e>
                    </m:d>
                    <m:r>
                      <a:rPr lang="en-IN" b="0" i="1" smtClean="0">
                        <a:latin typeface="Cambria Math" panose="02040503050406030204" pitchFamily="18" charset="0"/>
                        <a:ea typeface="Cambria Math" panose="02040503050406030204" pitchFamily="18" charset="0"/>
                      </a:rPr>
                      <m:t>≈1</m:t>
                    </m:r>
                  </m:oMath>
                </a14:m>
                <a:r>
                  <a:rPr lang="en-IN" dirty="0" smtClean="0"/>
                  <a:t>, the user really does buy something</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36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29</a:t>
            </a:fld>
            <a:endParaRPr lang="en-US"/>
          </a:p>
        </p:txBody>
      </p:sp>
      <p:sp>
        <p:nvSpPr>
          <p:cNvPr id="5" name="TextBox 4"/>
          <p:cNvSpPr txBox="1"/>
          <p:nvPr/>
        </p:nvSpPr>
        <p:spPr>
          <a:xfrm>
            <a:off x="485469" y="3594509"/>
            <a:ext cx="992728" cy="2215991"/>
          </a:xfrm>
          <a:prstGeom prst="rect">
            <a:avLst/>
          </a:prstGeom>
          <a:noFill/>
        </p:spPr>
        <p:txBody>
          <a:bodyPr wrap="square" rtlCol="0">
            <a:spAutoFit/>
          </a:bodyPr>
          <a:lstStyle/>
          <a:p>
            <a:r>
              <a:rPr lang="en-IN" sz="13800" dirty="0" smtClean="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
        <p:nvSpPr>
          <p:cNvPr id="6" name="TextBox 5"/>
          <p:cNvSpPr txBox="1"/>
          <p:nvPr/>
        </p:nvSpPr>
        <p:spPr>
          <a:xfrm rot="10800000">
            <a:off x="10728959" y="3594508"/>
            <a:ext cx="992728" cy="2215991"/>
          </a:xfrm>
          <a:prstGeom prst="rect">
            <a:avLst/>
          </a:prstGeom>
          <a:noFill/>
        </p:spPr>
        <p:txBody>
          <a:bodyPr wrap="square" rtlCol="0">
            <a:spAutoFit/>
          </a:bodyPr>
          <a:lstStyle/>
          <a:p>
            <a:r>
              <a:rPr lang="en-IN" sz="13800" dirty="0" smtClean="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Tree>
    <p:extLst>
      <p:ext uri="{BB962C8B-B14F-4D97-AF65-F5344CB8AC3E}">
        <p14:creationId xmlns:p14="http://schemas.microsoft.com/office/powerpoint/2010/main" val="300446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Space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Denotes an exhaustive enumeration of all possible outcomes that either have happened or </a:t>
                </a:r>
                <a:r>
                  <a:rPr lang="en-IN" i="1" dirty="0" smtClean="0"/>
                  <a:t>could</a:t>
                </a:r>
                <a:r>
                  <a:rPr lang="en-IN" dirty="0" smtClean="0"/>
                  <a:t> happen (even if extremely unlikely)</a:t>
                </a:r>
              </a:p>
              <a:p>
                <a:r>
                  <a:rPr lang="en-IN" b="1" dirty="0" smtClean="0"/>
                  <a:t>A Toy </a:t>
                </a:r>
                <a:r>
                  <a:rPr lang="en-IN" b="1" dirty="0" err="1" smtClean="0"/>
                  <a:t>RecSys</a:t>
                </a:r>
                <a:r>
                  <a:rPr lang="en-IN" b="1" dirty="0" smtClean="0"/>
                  <a:t> Problem</a:t>
                </a:r>
                <a:r>
                  <a:rPr lang="en-IN" dirty="0" smtClean="0"/>
                  <a:t>: our website has 10 products on sale. Users visit our website, browse and are shown one ad. Depending on their experience, they either purchase one of the 10 products or don’t purchase anything. We record gender, age of customer and how many seconds they spend on the website.</a:t>
                </a:r>
              </a:p>
              <a:p>
                <a:r>
                  <a:rPr lang="en-IN" b="1" dirty="0" smtClean="0"/>
                  <a:t>Sample Space</a:t>
                </a:r>
                <a:r>
                  <a:rPr lang="en-IN" dirty="0" smtClean="0"/>
                  <a:t>: </a:t>
                </a:r>
                <a14:m>
                  <m:oMath xmlns:m="http://schemas.openxmlformats.org/officeDocument/2006/math">
                    <m:d>
                      <m:dPr>
                        <m:begChr m:val="{"/>
                        <m:endChr m:val="}"/>
                        <m:ctrlPr>
                          <a:rPr lang="en-IN" b="0" i="1" smtClean="0">
                            <a:latin typeface="Cambria Math" panose="02040503050406030204" pitchFamily="18" charset="0"/>
                          </a:rPr>
                        </m:ctrlPr>
                      </m:dPr>
                      <m:e>
                        <m:r>
                          <m:rPr>
                            <m:sty m:val="p"/>
                          </m:rPr>
                          <a:rPr lang="en-IN" b="0" i="0" smtClean="0">
                            <a:latin typeface="Cambria Math" panose="02040503050406030204" pitchFamily="18" charset="0"/>
                          </a:rPr>
                          <m:t>M</m:t>
                        </m:r>
                        <m:r>
                          <a:rPr lang="en-IN" b="0" i="0" smtClean="0">
                            <a:latin typeface="Cambria Math" panose="02040503050406030204" pitchFamily="18" charset="0"/>
                          </a:rPr>
                          <m:t>,</m:t>
                        </m:r>
                        <m:r>
                          <m:rPr>
                            <m:sty m:val="p"/>
                          </m:rPr>
                          <a:rPr lang="en-IN" b="0" i="0" smtClean="0">
                            <a:latin typeface="Cambria Math" panose="02040503050406030204" pitchFamily="18" charset="0"/>
                          </a:rPr>
                          <m:t>F</m:t>
                        </m:r>
                        <m:r>
                          <a:rPr lang="en-IN" b="0" i="0" smtClean="0">
                            <a:latin typeface="Cambria Math" panose="02040503050406030204" pitchFamily="18" charset="0"/>
                          </a:rPr>
                          <m:t>,</m:t>
                        </m:r>
                        <m:r>
                          <m:rPr>
                            <m:sty m:val="p"/>
                          </m:rPr>
                          <a:rPr lang="en-IN" b="0" i="0" smtClean="0">
                            <a:latin typeface="Cambria Math" panose="02040503050406030204" pitchFamily="18" charset="0"/>
                          </a:rPr>
                          <m:t>T</m:t>
                        </m:r>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A</m:t>
                        </m:r>
                        <m:r>
                          <a:rPr lang="en-IN" b="0" i="0" smtClean="0">
                            <a:latin typeface="Cambria Math" panose="02040503050406030204" pitchFamily="18" charset="0"/>
                            <a:ea typeface="Cambria Math" panose="02040503050406030204" pitchFamily="18" charset="0"/>
                          </a:rPr>
                          <m:t>0,…,</m:t>
                        </m:r>
                        <m:r>
                          <m:rPr>
                            <m:sty m:val="p"/>
                          </m:rPr>
                          <a:rPr lang="en-IN" b="0" i="0" smtClean="0">
                            <a:latin typeface="Cambria Math" panose="02040503050406030204" pitchFamily="18" charset="0"/>
                            <a:ea typeface="Cambria Math" panose="02040503050406030204" pitchFamily="18" charset="0"/>
                          </a:rPr>
                          <m:t>A</m:t>
                        </m:r>
                        <m:r>
                          <a:rPr lang="en-IN" b="0" i="0" smtClean="0">
                            <a:latin typeface="Cambria Math" panose="02040503050406030204" pitchFamily="18" charset="0"/>
                            <a:ea typeface="Cambria Math" panose="02040503050406030204" pitchFamily="18" charset="0"/>
                          </a:rPr>
                          <m:t>9</m:t>
                        </m:r>
                      </m:e>
                    </m:d>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P</m:t>
                    </m:r>
                    <m:r>
                      <a:rPr lang="en-IN" b="0" i="0" smtClean="0">
                        <a:latin typeface="Cambria Math" panose="02040503050406030204" pitchFamily="18" charset="0"/>
                        <a:ea typeface="Cambria Math" panose="02040503050406030204" pitchFamily="18" charset="0"/>
                      </a:rPr>
                      <m:t>0,…,</m:t>
                    </m:r>
                    <m:r>
                      <m:rPr>
                        <m:sty m:val="p"/>
                      </m:rPr>
                      <a:rPr lang="en-IN" b="0" i="0" smtClean="0">
                        <a:latin typeface="Cambria Math" panose="02040503050406030204" pitchFamily="18" charset="0"/>
                        <a:ea typeface="Cambria Math" panose="02040503050406030204" pitchFamily="18" charset="0"/>
                      </a:rPr>
                      <m:t>P</m:t>
                    </m:r>
                    <m:r>
                      <a:rPr lang="en-IN" b="0" i="0" smtClean="0">
                        <a:latin typeface="Cambria Math" panose="02040503050406030204" pitchFamily="18" charset="0"/>
                        <a:ea typeface="Cambria Math" panose="02040503050406030204" pitchFamily="18" charset="0"/>
                      </a:rPr>
                      <m:t>9</m:t>
                    </m:r>
                    <m:r>
                      <a:rPr lang="en-IN" b="0" i="1" smtClean="0">
                        <a:latin typeface="Cambria Math" panose="02040503050406030204" pitchFamily="18" charset="0"/>
                        <a:ea typeface="Cambria Math" panose="02040503050406030204" pitchFamily="18" charset="0"/>
                      </a:rPr>
                      <m:t>,∅}</m:t>
                    </m:r>
                  </m:oMath>
                </a14:m>
                <a:endParaRPr lang="en-IN" dirty="0" smtClean="0"/>
              </a:p>
              <a:p>
                <a:endParaRPr lang="en-IN" dirty="0"/>
              </a:p>
              <a:p>
                <a:r>
                  <a:rPr lang="en-IN" dirty="0" smtClean="0"/>
                  <a:t>Sample spaces are often infinite in size in real settings since they enumerate all possibilities, even very unlikely ones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21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
        <p:nvSpPr>
          <p:cNvPr id="5" name="Rectangular Callout 4"/>
          <p:cNvSpPr/>
          <p:nvPr/>
        </p:nvSpPr>
        <p:spPr>
          <a:xfrm>
            <a:off x="1994643" y="4954902"/>
            <a:ext cx="1166561" cy="562321"/>
          </a:xfrm>
          <a:prstGeom prst="wedgeRectCallout">
            <a:avLst>
              <a:gd name="adj1" fmla="val 80276"/>
              <a:gd name="adj2" fmla="val -746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Gender</a:t>
            </a:r>
            <a:endParaRPr lang="en-US" sz="2400" i="1" dirty="0">
              <a:solidFill>
                <a:schemeClr val="tx1"/>
              </a:solidFill>
              <a:latin typeface="+mj-lt"/>
            </a:endParaRPr>
          </a:p>
        </p:txBody>
      </p:sp>
      <p:sp>
        <p:nvSpPr>
          <p:cNvPr id="6" name="Rectangular Callout 5"/>
          <p:cNvSpPr/>
          <p:nvPr/>
        </p:nvSpPr>
        <p:spPr>
          <a:xfrm>
            <a:off x="3909868" y="4954902"/>
            <a:ext cx="780837" cy="562321"/>
          </a:xfrm>
          <a:prstGeom prst="wedgeRectCallout">
            <a:avLst>
              <a:gd name="adj1" fmla="val 80276"/>
              <a:gd name="adj2" fmla="val -746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Age</a:t>
            </a:r>
            <a:endParaRPr lang="en-US" sz="2400" i="1" dirty="0">
              <a:solidFill>
                <a:schemeClr val="tx1"/>
              </a:solidFill>
              <a:latin typeface="+mj-lt"/>
            </a:endParaRPr>
          </a:p>
        </p:txBody>
      </p:sp>
      <p:sp>
        <p:nvSpPr>
          <p:cNvPr id="7" name="Rectangular Callout 6"/>
          <p:cNvSpPr/>
          <p:nvPr/>
        </p:nvSpPr>
        <p:spPr>
          <a:xfrm>
            <a:off x="5761563" y="4954902"/>
            <a:ext cx="1680270" cy="562321"/>
          </a:xfrm>
          <a:prstGeom prst="wedgeRectCallout">
            <a:avLst>
              <a:gd name="adj1" fmla="val -53634"/>
              <a:gd name="adj2" fmla="val -8008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Time Spent</a:t>
            </a:r>
            <a:endParaRPr lang="en-US" sz="2400" i="1" dirty="0">
              <a:solidFill>
                <a:schemeClr val="tx1"/>
              </a:solidFill>
              <a:latin typeface="+mj-lt"/>
            </a:endParaRPr>
          </a:p>
        </p:txBody>
      </p:sp>
      <p:sp>
        <p:nvSpPr>
          <p:cNvPr id="8" name="Rectangular Callout 7"/>
          <p:cNvSpPr/>
          <p:nvPr/>
        </p:nvSpPr>
        <p:spPr>
          <a:xfrm>
            <a:off x="7908862" y="4954902"/>
            <a:ext cx="1680270" cy="562321"/>
          </a:xfrm>
          <a:prstGeom prst="wedgeRectCallout">
            <a:avLst>
              <a:gd name="adj1" fmla="val -74423"/>
              <a:gd name="adj2" fmla="val -7277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Ad Shown</a:t>
            </a:r>
            <a:endParaRPr lang="en-US" sz="2400" i="1" dirty="0">
              <a:solidFill>
                <a:schemeClr val="tx1"/>
              </a:solidFill>
              <a:latin typeface="+mj-lt"/>
            </a:endParaRPr>
          </a:p>
        </p:txBody>
      </p:sp>
      <p:sp>
        <p:nvSpPr>
          <p:cNvPr id="9" name="Rectangular Callout 8"/>
          <p:cNvSpPr/>
          <p:nvPr/>
        </p:nvSpPr>
        <p:spPr>
          <a:xfrm>
            <a:off x="10342571" y="4954902"/>
            <a:ext cx="1680270" cy="562321"/>
          </a:xfrm>
          <a:prstGeom prst="wedgeRectCallout">
            <a:avLst>
              <a:gd name="adj1" fmla="val -78703"/>
              <a:gd name="adj2" fmla="val -7278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Purchase</a:t>
            </a:r>
            <a:endParaRPr lang="en-US" sz="2400" i="1" dirty="0">
              <a:solidFill>
                <a:schemeClr val="tx1"/>
              </a:solidFill>
              <a:latin typeface="+mj-lt"/>
            </a:endParaRPr>
          </a:p>
        </p:txBody>
      </p:sp>
    </p:spTree>
    <p:extLst>
      <p:ext uri="{BB962C8B-B14F-4D97-AF65-F5344CB8AC3E}">
        <p14:creationId xmlns:p14="http://schemas.microsoft.com/office/powerpoint/2010/main" val="314781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IN" dirty="0"/>
          </a:p>
        </p:txBody>
      </p:sp>
      <p:sp>
        <p:nvSpPr>
          <p:cNvPr id="3" name="Content Placeholder 2"/>
          <p:cNvSpPr>
            <a:spLocks noGrp="1"/>
          </p:cNvSpPr>
          <p:nvPr>
            <p:ph idx="1"/>
          </p:nvPr>
        </p:nvSpPr>
        <p:spPr>
          <a:xfrm>
            <a:off x="253353" y="1111623"/>
            <a:ext cx="11938645" cy="5987819"/>
          </a:xfrm>
        </p:spPr>
        <p:txBody>
          <a:bodyPr>
            <a:normAutofit/>
          </a:bodyPr>
          <a:lstStyle/>
          <a:p>
            <a:r>
              <a:rPr lang="en-IN" dirty="0" smtClean="0"/>
              <a:t>An </a:t>
            </a:r>
            <a:r>
              <a:rPr lang="en-IN" i="1" dirty="0" smtClean="0"/>
              <a:t>event</a:t>
            </a:r>
            <a:r>
              <a:rPr lang="en-IN" dirty="0" smtClean="0"/>
              <a:t> is simply a description of useful facts about an outcome</a:t>
            </a:r>
          </a:p>
          <a:p>
            <a:pPr lvl="2"/>
            <a:r>
              <a:rPr lang="en-IN" dirty="0" smtClean="0"/>
              <a:t>“</a:t>
            </a:r>
            <a:r>
              <a:rPr lang="en-IN" i="0" dirty="0" smtClean="0"/>
              <a:t>A male user in age group 20-30 years </a:t>
            </a:r>
            <a:r>
              <a:rPr lang="en-IN" i="0" dirty="0"/>
              <a:t>visiting our </a:t>
            </a:r>
            <a:r>
              <a:rPr lang="en-IN" i="0" dirty="0" smtClean="0"/>
              <a:t>website</a:t>
            </a:r>
            <a:r>
              <a:rPr lang="en-IN" dirty="0" smtClean="0"/>
              <a:t>” is an event</a:t>
            </a:r>
          </a:p>
          <a:p>
            <a:pPr lvl="2"/>
            <a:r>
              <a:rPr lang="en-IN" dirty="0" smtClean="0"/>
              <a:t>“</a:t>
            </a:r>
            <a:r>
              <a:rPr lang="en-IN" i="0" dirty="0" smtClean="0"/>
              <a:t>A female </a:t>
            </a:r>
            <a:r>
              <a:rPr lang="en-IN" i="0" dirty="0"/>
              <a:t>user </a:t>
            </a:r>
            <a:r>
              <a:rPr lang="en-IN" i="0" dirty="0" smtClean="0"/>
              <a:t>being shown an ad for a P2 (a laptop)</a:t>
            </a:r>
            <a:r>
              <a:rPr lang="en-IN" dirty="0" smtClean="0"/>
              <a:t>” is an event</a:t>
            </a:r>
          </a:p>
          <a:p>
            <a:pPr lvl="2"/>
            <a:r>
              <a:rPr lang="en-IN" dirty="0" smtClean="0"/>
              <a:t>“</a:t>
            </a:r>
            <a:r>
              <a:rPr lang="en-IN" i="0" dirty="0" smtClean="0"/>
              <a:t>A </a:t>
            </a:r>
            <a:r>
              <a:rPr lang="en-IN" i="0" dirty="0"/>
              <a:t>user </a:t>
            </a:r>
            <a:r>
              <a:rPr lang="en-IN" i="0" dirty="0" smtClean="0"/>
              <a:t>buying something that was shown as </a:t>
            </a:r>
            <a:r>
              <a:rPr lang="en-IN" i="0" dirty="0"/>
              <a:t>an </a:t>
            </a:r>
            <a:r>
              <a:rPr lang="en-IN" i="0" dirty="0" smtClean="0"/>
              <a:t>ad</a:t>
            </a:r>
            <a:r>
              <a:rPr lang="en-IN" dirty="0" smtClean="0"/>
              <a:t>” is an event</a:t>
            </a:r>
          </a:p>
          <a:p>
            <a:pPr lvl="2"/>
            <a:r>
              <a:rPr lang="en-IN" dirty="0" smtClean="0"/>
              <a:t>“</a:t>
            </a:r>
            <a:r>
              <a:rPr lang="en-IN" i="0" dirty="0" smtClean="0"/>
              <a:t>A </a:t>
            </a:r>
            <a:r>
              <a:rPr lang="en-IN" i="0" dirty="0"/>
              <a:t>user buying </a:t>
            </a:r>
            <a:r>
              <a:rPr lang="en-IN" i="0" dirty="0" smtClean="0"/>
              <a:t>something that was not shown as an ad</a:t>
            </a:r>
            <a:r>
              <a:rPr lang="en-IN" dirty="0" smtClean="0"/>
              <a:t>” is an event</a:t>
            </a:r>
          </a:p>
          <a:p>
            <a:pPr lvl="2"/>
            <a:r>
              <a:rPr lang="en-IN" dirty="0" smtClean="0"/>
              <a:t>“</a:t>
            </a:r>
            <a:r>
              <a:rPr lang="en-IN" i="0" dirty="0" smtClean="0"/>
              <a:t>A </a:t>
            </a:r>
            <a:r>
              <a:rPr lang="en-IN" i="0" dirty="0"/>
              <a:t>user </a:t>
            </a:r>
            <a:r>
              <a:rPr lang="en-IN" i="0" dirty="0" smtClean="0"/>
              <a:t>spending more than 200 seconds on the website</a:t>
            </a:r>
            <a:r>
              <a:rPr lang="en-IN" dirty="0" smtClean="0"/>
              <a:t>” is an event</a:t>
            </a:r>
          </a:p>
          <a:p>
            <a:r>
              <a:rPr lang="en-IN" dirty="0" smtClean="0"/>
              <a:t>ML can be used to do several useful things</a:t>
            </a:r>
          </a:p>
          <a:p>
            <a:pPr lvl="2"/>
            <a:r>
              <a:rPr lang="en-IN" dirty="0" smtClean="0"/>
              <a:t>Tell us how frequently does an event occur/if one event more likely than other</a:t>
            </a:r>
          </a:p>
          <a:p>
            <a:pPr lvl="4"/>
            <a:r>
              <a:rPr lang="en-IN" dirty="0" smtClean="0"/>
              <a:t>What fraction of male customers aged 35-40 purchase P6 (a phone) if shown an ad?</a:t>
            </a:r>
          </a:p>
          <a:p>
            <a:pPr lvl="4"/>
            <a:r>
              <a:rPr lang="en-IN" dirty="0" smtClean="0"/>
              <a:t>What fraction of female customers purchase P2 (a laptop) whether ad shown or not?</a:t>
            </a:r>
          </a:p>
          <a:p>
            <a:pPr lvl="4"/>
            <a:r>
              <a:rPr lang="en-IN" dirty="0" smtClean="0"/>
              <a:t>Is it more likely that a purchase will be made if I show a mobile ad or a laptop ad?</a:t>
            </a:r>
          </a:p>
          <a:p>
            <a:pPr lvl="4"/>
            <a:r>
              <a:rPr lang="en-IN" dirty="0" smtClean="0"/>
              <a:t>Is it more likely that a 20-25 year old will purchase if I show a mobile vs laptop ad?</a:t>
            </a:r>
          </a:p>
          <a:p>
            <a:pPr lvl="2"/>
            <a:r>
              <a:rPr lang="en-IN" dirty="0" smtClean="0"/>
              <a:t>Tell us how confident is the ML algorithm while giving the above replies</a:t>
            </a:r>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011" y="36191"/>
            <a:ext cx="1787788" cy="1787788"/>
          </a:xfrm>
          <a:prstGeom prst="rect">
            <a:avLst/>
          </a:prstGeom>
        </p:spPr>
      </p:pic>
      <p:sp>
        <p:nvSpPr>
          <p:cNvPr id="6" name="Rectangular Callout 5"/>
          <p:cNvSpPr/>
          <p:nvPr/>
        </p:nvSpPr>
        <p:spPr>
          <a:xfrm>
            <a:off x="1055022" y="36191"/>
            <a:ext cx="9458989" cy="1536970"/>
          </a:xfrm>
          <a:prstGeom prst="wedgeRectCallout">
            <a:avLst>
              <a:gd name="adj1" fmla="val 59172"/>
              <a:gd name="adj2" fmla="val 2936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Notice that events may choose to precisely describe certain aspects and neglect others e.g. in the events given here, some events are very specific about the gender of the user, others are not. Some are concerned about whether a purchase was made, others are merely tracking time spent etc.</a:t>
            </a:r>
            <a:endParaRPr lang="en-IN" sz="2400" dirty="0">
              <a:solidFill>
                <a:schemeClr val="tx1"/>
              </a:solidFill>
              <a:latin typeface="+mj-lt"/>
            </a:endParaRPr>
          </a:p>
        </p:txBody>
      </p:sp>
    </p:spTree>
    <p:extLst>
      <p:ext uri="{BB962C8B-B14F-4D97-AF65-F5344CB8AC3E}">
        <p14:creationId xmlns:p14="http://schemas.microsoft.com/office/powerpoint/2010/main" val="164348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p:stCondLst>
                              <p:cond delay="0"/>
                            </p:stCondLst>
                            <p:childTnLst>
                              <p:par>
                                <p:cTn id="60" presetID="22" presetClass="entr" presetSubtype="2" fill="hold" grpId="0"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right)">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a:t>
            </a:r>
            <a:r>
              <a:rPr lang="en-IN" dirty="0"/>
              <a:t>Variables</a:t>
            </a:r>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Random variables are simply a way to express </a:t>
            </a:r>
            <a:r>
              <a:rPr lang="en-IN" dirty="0"/>
              <a:t>useful facts about events </a:t>
            </a:r>
            <a:r>
              <a:rPr lang="en-IN" b="1" dirty="0"/>
              <a:t>as </a:t>
            </a:r>
            <a:r>
              <a:rPr lang="en-IN" b="1" dirty="0" smtClean="0"/>
              <a:t>numbers </a:t>
            </a:r>
            <a:r>
              <a:rPr lang="en-IN" dirty="0" smtClean="0"/>
              <a:t>so that we can do math with them</a:t>
            </a:r>
          </a:p>
          <a:p>
            <a:r>
              <a:rPr lang="en-IN" dirty="0" smtClean="0"/>
              <a:t>Random variables can be categorical or numerical</a:t>
            </a:r>
            <a:endParaRPr lang="en-IN" dirty="0"/>
          </a:p>
          <a:p>
            <a:pPr lvl="2"/>
            <a:r>
              <a:rPr lang="en-IN" b="1" dirty="0" smtClean="0"/>
              <a:t>Categorical</a:t>
            </a:r>
            <a:r>
              <a:rPr lang="en-IN" dirty="0" smtClean="0"/>
              <a:t>: X = 1 </a:t>
            </a:r>
            <a:r>
              <a:rPr lang="en-IN" dirty="0"/>
              <a:t>if </a:t>
            </a:r>
            <a:r>
              <a:rPr lang="en-IN" dirty="0" smtClean="0"/>
              <a:t>female</a:t>
            </a:r>
            <a:r>
              <a:rPr lang="en-IN" dirty="0"/>
              <a:t>, </a:t>
            </a:r>
            <a:r>
              <a:rPr lang="en-IN" dirty="0" smtClean="0"/>
              <a:t>X = 2 if male, X = 3 if transgender</a:t>
            </a:r>
          </a:p>
          <a:p>
            <a:pPr lvl="2"/>
            <a:r>
              <a:rPr lang="en-IN" b="1" dirty="0" smtClean="0"/>
              <a:t>Numerical</a:t>
            </a:r>
            <a:r>
              <a:rPr lang="en-IN" dirty="0" smtClean="0"/>
              <a:t> (</a:t>
            </a:r>
            <a:r>
              <a:rPr lang="en-IN" b="1" dirty="0" smtClean="0"/>
              <a:t>Discrete</a:t>
            </a:r>
            <a:r>
              <a:rPr lang="en-IN" dirty="0" smtClean="0"/>
              <a:t>): Y = age of person in years</a:t>
            </a:r>
          </a:p>
          <a:p>
            <a:pPr lvl="2"/>
            <a:r>
              <a:rPr lang="en-IN" b="1" dirty="0" smtClean="0"/>
              <a:t>Numerical</a:t>
            </a:r>
            <a:r>
              <a:rPr lang="en-IN" dirty="0" smtClean="0"/>
              <a:t> (</a:t>
            </a:r>
            <a:r>
              <a:rPr lang="en-IN" b="1" dirty="0" smtClean="0"/>
              <a:t>Continuous</a:t>
            </a:r>
            <a:r>
              <a:rPr lang="en-IN" dirty="0" smtClean="0"/>
              <a:t>): Z = number of seconds spent on the website</a:t>
            </a:r>
          </a:p>
          <a:p>
            <a:pPr lvl="2"/>
            <a:r>
              <a:rPr lang="en-IN" b="1" dirty="0" smtClean="0"/>
              <a:t>Indicator</a:t>
            </a:r>
            <a:r>
              <a:rPr lang="en-IN" dirty="0" smtClean="0"/>
              <a:t>: W = 1 if purchase made on ad shown, W = 0 otherwise</a:t>
            </a:r>
            <a:endParaRPr lang="en-IN" dirty="0"/>
          </a:p>
          <a:p>
            <a:r>
              <a:rPr lang="en-IN" b="1" dirty="0" smtClean="0"/>
              <a:t>Example Outcome</a:t>
            </a:r>
            <a:r>
              <a:rPr lang="en-IN" dirty="0" smtClean="0"/>
              <a:t>: </a:t>
            </a:r>
            <a:r>
              <a:rPr lang="en-IN" dirty="0"/>
              <a:t>A male </a:t>
            </a:r>
            <a:r>
              <a:rPr lang="en-IN" dirty="0" smtClean="0"/>
              <a:t>customer aged 25 years spent 18 minutes on our website but did not purchase the product whose ad was shown</a:t>
            </a:r>
          </a:p>
          <a:p>
            <a:r>
              <a:rPr lang="en-IN" dirty="0" smtClean="0"/>
              <a:t>X = 2, Y = 25, Z = 1080, W = 0</a:t>
            </a:r>
          </a:p>
          <a:p>
            <a:r>
              <a:rPr lang="en-IN" dirty="0" smtClean="0"/>
              <a:t>Can arrange many random variables as vectors too e.g. [2, 25, 1080, 0]</a:t>
            </a:r>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857" y="178691"/>
            <a:ext cx="1787143" cy="1787143"/>
          </a:xfrm>
          <a:prstGeom prst="rect">
            <a:avLst/>
          </a:prstGeom>
        </p:spPr>
      </p:pic>
      <p:sp>
        <p:nvSpPr>
          <p:cNvPr id="6" name="Rectangular Callout 5"/>
          <p:cNvSpPr/>
          <p:nvPr/>
        </p:nvSpPr>
        <p:spPr>
          <a:xfrm>
            <a:off x="1327437" y="221457"/>
            <a:ext cx="9180162" cy="1248750"/>
          </a:xfrm>
          <a:prstGeom prst="wedgeRectCallout">
            <a:avLst>
              <a:gd name="adj1" fmla="val 57073"/>
              <a:gd name="adj2" fmla="val 387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 could have also defined a random variable such that S = 1 if purchase made (whether or not on ad shown) and S = 0 otherwise. What I define as a random variable (or even an event) is totally up to my creativity</a:t>
            </a:r>
            <a:endParaRPr lang="en-US" sz="2400" dirty="0">
              <a:solidFill>
                <a:schemeClr val="tx1"/>
              </a:solidFill>
              <a:latin typeface="+mj-lt"/>
            </a:endParaRPr>
          </a:p>
        </p:txBody>
      </p:sp>
      <p:grpSp>
        <p:nvGrpSpPr>
          <p:cNvPr id="7" name="Group 6"/>
          <p:cNvGrpSpPr/>
          <p:nvPr/>
        </p:nvGrpSpPr>
        <p:grpSpPr>
          <a:xfrm>
            <a:off x="10621576" y="2102270"/>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1327437" y="2187057"/>
            <a:ext cx="9168581" cy="1154142"/>
          </a:xfrm>
          <a:prstGeom prst="wedgeRectCallout">
            <a:avLst>
              <a:gd name="adj1" fmla="val 59374"/>
              <a:gd name="adj2" fmla="val 4307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We had earlier seen that features for data points in ML may be categorical, numerical etc. This is no accident. Random variables can indeed be seen as giving us “features” for the outcome of the experiment</a:t>
            </a:r>
            <a:endParaRPr lang="en-US" sz="2400" i="1" dirty="0">
              <a:solidFill>
                <a:schemeClr val="tx1"/>
              </a:solidFill>
              <a:latin typeface="+mj-lt"/>
            </a:endParaRPr>
          </a:p>
        </p:txBody>
      </p:sp>
    </p:spTree>
    <p:extLst>
      <p:ext uri="{BB962C8B-B14F-4D97-AF65-F5344CB8AC3E}">
        <p14:creationId xmlns:p14="http://schemas.microsoft.com/office/powerpoint/2010/main" val="332055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right)">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Distribution</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For the purpose of ML, </a:t>
            </a:r>
            <a:r>
              <a:rPr lang="en-IN" dirty="0"/>
              <a:t>a probability </a:t>
            </a:r>
            <a:r>
              <a:rPr lang="en-IN" dirty="0" smtClean="0"/>
              <a:t>distribution serves two purposes</a:t>
            </a:r>
          </a:p>
          <a:p>
            <a:r>
              <a:rPr lang="en-IN" dirty="0" smtClean="0"/>
              <a:t>Given an event it can tell us how likely is that event</a:t>
            </a:r>
          </a:p>
          <a:p>
            <a:pPr lvl="2"/>
            <a:r>
              <a:rPr lang="en-IN" dirty="0" smtClean="0"/>
              <a:t>Given </a:t>
            </a:r>
            <a:r>
              <a:rPr lang="en-IN" dirty="0"/>
              <a:t>two events, </a:t>
            </a:r>
            <a:r>
              <a:rPr lang="en-IN" dirty="0" smtClean="0"/>
              <a:t>this also allows us to ask which one is more likely</a:t>
            </a:r>
          </a:p>
          <a:p>
            <a:pPr lvl="2"/>
            <a:r>
              <a:rPr lang="en-IN" dirty="0" smtClean="0"/>
              <a:t>Note that random variables can be used to define events too e.g. W = 1 is an event (that a purchase was made on the product whose ad was shown)</a:t>
            </a:r>
          </a:p>
          <a:p>
            <a:r>
              <a:rPr lang="en-IN" dirty="0" smtClean="0"/>
              <a:t>Generate a sample outcome</a:t>
            </a:r>
          </a:p>
          <a:p>
            <a:pPr lvl="2"/>
            <a:r>
              <a:rPr lang="en-IN" dirty="0" smtClean="0"/>
              <a:t>We want outcomes that are more likely to be generated more often than those that are rare e.g. “120 year old man who is shown an ad for P8, spent 1000 seconds but did not purchasing anything” is not a very likely outcome</a:t>
            </a:r>
          </a:p>
          <a:p>
            <a:pPr lvl="2"/>
            <a:r>
              <a:rPr lang="en-IN" dirty="0" smtClean="0"/>
              <a:t>Sometimes, we may be interested in a sample outcome with some restrictions e.g. we can request for a random “female customer who is shown an ad for P6”. In this case, we only want outcomes that satisfy the above but would like those that are more likely, to be generated more often</a:t>
            </a:r>
          </a:p>
          <a:p>
            <a:pPr lvl="2"/>
            <a:endParaRPr lang="en-IN" dirty="0" smtClean="0"/>
          </a:p>
          <a:p>
            <a:pPr lvl="2"/>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grpSp>
        <p:nvGrpSpPr>
          <p:cNvPr id="7" name="Group 6"/>
          <p:cNvGrpSpPr/>
          <p:nvPr/>
        </p:nvGrpSpPr>
        <p:grpSpPr>
          <a:xfrm>
            <a:off x="10621576" y="36190"/>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5183027" y="248732"/>
            <a:ext cx="5202049" cy="868956"/>
          </a:xfrm>
          <a:prstGeom prst="wedgeRectCallout">
            <a:avLst>
              <a:gd name="adj1" fmla="val 64668"/>
              <a:gd name="adj2" fmla="val 54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starters, a 120 year old human being is almost certainly a woman not a man</a:t>
            </a:r>
            <a:endParaRPr lang="en-US" sz="2400" i="1" dirty="0">
              <a:solidFill>
                <a:schemeClr val="tx1"/>
              </a:solidFill>
              <a:latin typeface="+mj-l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857" y="1578596"/>
            <a:ext cx="1787143" cy="1787143"/>
          </a:xfrm>
          <a:prstGeom prst="rect">
            <a:avLst/>
          </a:prstGeom>
        </p:spPr>
      </p:pic>
      <p:sp>
        <p:nvSpPr>
          <p:cNvPr id="15" name="Rectangular Callout 14"/>
          <p:cNvSpPr/>
          <p:nvPr/>
        </p:nvSpPr>
        <p:spPr>
          <a:xfrm>
            <a:off x="1202076" y="1621362"/>
            <a:ext cx="9305523" cy="1248750"/>
          </a:xfrm>
          <a:prstGeom prst="wedgeRectCallout">
            <a:avLst>
              <a:gd name="adj1" fmla="val 57073"/>
              <a:gd name="adj2" fmla="val 387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 this case, we are interested in getting samples of female customers who are shown an ad for P6. For example, if such customers are more likely to buy P6 then we would like W = 1 more frequently for these samples too!</a:t>
            </a:r>
            <a:endParaRPr lang="en-US" sz="2400" dirty="0">
              <a:solidFill>
                <a:schemeClr val="tx1"/>
              </a:solidFill>
              <a:latin typeface="+mj-lt"/>
            </a:endParaRPr>
          </a:p>
        </p:txBody>
      </p:sp>
    </p:spTree>
    <p:extLst>
      <p:ext uri="{BB962C8B-B14F-4D97-AF65-F5344CB8AC3E}">
        <p14:creationId xmlns:p14="http://schemas.microsoft.com/office/powerpoint/2010/main" val="60926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right)">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Started</a:t>
            </a:r>
            <a:endParaRPr lang="en-IN" dirty="0"/>
          </a:p>
        </p:txBody>
      </p:sp>
      <mc:AlternateContent xmlns:mc="http://schemas.openxmlformats.org/markup-compatibility/2006" xmlns:a14="http://schemas.microsoft.com/office/drawing/2010/main">
        <mc:Choice Requires="a14">
          <p:sp>
            <p:nvSpPr>
              <p:cNvPr id="63" name="Content Placeholder 62"/>
              <p:cNvSpPr>
                <a:spLocks noGrp="1"/>
              </p:cNvSpPr>
              <p:nvPr>
                <p:ph idx="1"/>
              </p:nvPr>
            </p:nvSpPr>
            <p:spPr>
              <a:xfrm>
                <a:off x="253354" y="1111624"/>
                <a:ext cx="5915206" cy="5300823"/>
              </a:xfrm>
            </p:spPr>
            <p:txBody>
              <a:bodyPr/>
              <a:lstStyle/>
              <a:p>
                <a:r>
                  <a:rPr lang="en-IN" dirty="0" smtClean="0">
                    <a:latin typeface="+mj-lt"/>
                    <a:ea typeface="Cambria Math" panose="02040503050406030204" pitchFamily="18" charset="0"/>
                  </a:rPr>
                  <a:t>Sample space: </a:t>
                </a:r>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G</m:t>
                        </m:r>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B</m:t>
                        </m:r>
                      </m:e>
                    </m:d>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6</m:t>
                        </m:r>
                      </m:e>
                    </m:d>
                  </m:oMath>
                </a14:m>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14</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7</m:t>
                        </m:r>
                      </m:num>
                      <m:den>
                        <m:r>
                          <a:rPr lang="en-IN" b="0" i="1" smtClean="0">
                            <a:latin typeface="Cambria Math" panose="02040503050406030204" pitchFamily="18" charset="0"/>
                            <a:ea typeface="Cambria Math" panose="02040503050406030204" pitchFamily="18" charset="0"/>
                          </a:rPr>
                          <m:t>12</m:t>
                        </m:r>
                      </m:den>
                    </m:f>
                  </m:oMath>
                </a14:m>
                <a:endParaRPr lang="en-IN" b="0" dirty="0" smtClean="0">
                  <a:ea typeface="Cambria Math" panose="02040503050406030204" pitchFamily="18" charset="0"/>
                </a:endParaRP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4</m:t>
                        </m:r>
                      </m:num>
                      <m:den>
                        <m:r>
                          <a:rPr lang="en-IN" i="1">
                            <a:latin typeface="Cambria Math" panose="02040503050406030204" pitchFamily="18" charset="0"/>
                            <a:ea typeface="Cambria Math" panose="02040503050406030204" pitchFamily="18" charset="0"/>
                          </a:rPr>
                          <m:t>24</m:t>
                        </m:r>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6</m:t>
                        </m:r>
                      </m:den>
                    </m:f>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G</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6</m:t>
                        </m:r>
                      </m:num>
                      <m:den>
                        <m:r>
                          <a:rPr lang="en-IN" i="1">
                            <a:latin typeface="Cambria Math" panose="02040503050406030204" pitchFamily="18" charset="0"/>
                            <a:ea typeface="Cambria Math" panose="02040503050406030204" pitchFamily="18" charset="0"/>
                          </a:rPr>
                          <m:t>24</m:t>
                        </m:r>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4</m:t>
                        </m:r>
                      </m:den>
                    </m:f>
                  </m:oMath>
                </a14:m>
                <a:endParaRPr lang="en-IN" dirty="0" smtClean="0"/>
              </a:p>
              <a:p>
                <a:r>
                  <a:rPr lang="en-IN" dirty="0" smtClean="0">
                    <a:ea typeface="Cambria Math" panose="02040503050406030204" pitchFamily="18" charset="0"/>
                  </a:rPr>
                  <a:t>Note: </a:t>
                </a:r>
                <a14:m>
                  <m:oMath xmlns:m="http://schemas.openxmlformats.org/officeDocument/2006/math">
                    <m:r>
                      <a:rPr lang="en-IN" i="1" smtClean="0">
                        <a:latin typeface="Cambria Math" panose="02040503050406030204" pitchFamily="18" charset="0"/>
                        <a:ea typeface="Cambria Math" panose="02040503050406030204" pitchFamily="18" charset="0"/>
                      </a:rPr>
                      <m:t>ℙ</m:t>
                    </m:r>
                    <m:r>
                      <a:rPr lang="en-IN" b="0" i="1" smtClean="0">
                        <a:latin typeface="Cambria Math" panose="02040503050406030204" pitchFamily="18" charset="0"/>
                        <a:ea typeface="Cambria Math" panose="02040503050406030204" pitchFamily="18" charset="0"/>
                      </a:rPr>
                      <m:t>≥0</m:t>
                    </m:r>
                  </m:oMath>
                </a14:m>
                <a:r>
                  <a:rPr lang="en-IN" dirty="0" smtClean="0"/>
                  <a:t> always</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0" smtClean="0">
                            <a:latin typeface="Cambria Math" panose="02040503050406030204" pitchFamily="18" charset="0"/>
                            <a:ea typeface="Cambria Math" panose="02040503050406030204" pitchFamily="18" charset="0"/>
                          </a:rPr>
                          <m:t>1</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6</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6</m:t>
                        </m:r>
                      </m:e>
                    </m:d>
                  </m:oMath>
                </a14:m>
                <a:endParaRPr lang="en-IN" dirty="0" smtClean="0">
                  <a:ea typeface="Cambria Math" panose="02040503050406030204" pitchFamily="18"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r>
                          <a:rPr lang="en-IN" b="0" i="1" smtClean="0">
                            <a:latin typeface="Cambria Math" panose="02040503050406030204" pitchFamily="18" charset="0"/>
                            <a:ea typeface="Cambria Math" panose="02040503050406030204" pitchFamily="18" charset="0"/>
                          </a:rPr>
                          <m:t>∧5</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3</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8</m:t>
                        </m:r>
                      </m:den>
                    </m:f>
                  </m:oMath>
                </a14:m>
                <a:endParaRPr lang="en-IN" dirty="0">
                  <a:ea typeface="Cambria Math" panose="02040503050406030204" pitchFamily="18" charset="0"/>
                </a:endParaRPr>
              </a:p>
            </p:txBody>
          </p:sp>
        </mc:Choice>
        <mc:Fallback xmlns="">
          <p:sp>
            <p:nvSpPr>
              <p:cNvPr id="63" name="Content Placeholder 62"/>
              <p:cNvSpPr>
                <a:spLocks noGrp="1" noRot="1" noChangeAspect="1" noMove="1" noResize="1" noEditPoints="1" noAdjustHandles="1" noChangeArrowheads="1" noChangeShapeType="1" noTextEdit="1"/>
              </p:cNvSpPr>
              <p:nvPr>
                <p:ph idx="1"/>
              </p:nvPr>
            </p:nvSpPr>
            <p:spPr>
              <a:xfrm>
                <a:off x="253354" y="1111624"/>
                <a:ext cx="5915206" cy="5300823"/>
              </a:xfrm>
              <a:blipFill>
                <a:blip r:embed="rId2"/>
                <a:stretch>
                  <a:fillRect l="-1134"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grpSp>
        <p:nvGrpSpPr>
          <p:cNvPr id="69" name="Group 68"/>
          <p:cNvGrpSpPr/>
          <p:nvPr/>
        </p:nvGrpSpPr>
        <p:grpSpPr>
          <a:xfrm>
            <a:off x="6173922" y="1111624"/>
            <a:ext cx="770562" cy="4093341"/>
            <a:chOff x="6173922" y="1111624"/>
            <a:chExt cx="770562" cy="4093341"/>
          </a:xfrm>
        </p:grpSpPr>
        <p:sp>
          <p:nvSpPr>
            <p:cNvPr id="5" name="Oval 4"/>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8" name="Oval 37"/>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44" name="Oval 43"/>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50" name="Oval 49"/>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68" name="Group 67"/>
          <p:cNvGrpSpPr/>
          <p:nvPr/>
        </p:nvGrpSpPr>
        <p:grpSpPr>
          <a:xfrm>
            <a:off x="7154689" y="1111624"/>
            <a:ext cx="770562" cy="4093341"/>
            <a:chOff x="7192390" y="1111624"/>
            <a:chExt cx="770562" cy="4093341"/>
          </a:xfrm>
        </p:grpSpPr>
        <p:sp>
          <p:nvSpPr>
            <p:cNvPr id="6" name="Oval 5"/>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9" name="Oval 38"/>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45" name="Oval 44"/>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51" name="Oval 50"/>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67" name="Group 66"/>
          <p:cNvGrpSpPr/>
          <p:nvPr/>
        </p:nvGrpSpPr>
        <p:grpSpPr>
          <a:xfrm>
            <a:off x="8135456" y="1111624"/>
            <a:ext cx="770562" cy="4093341"/>
            <a:chOff x="8159651" y="1111624"/>
            <a:chExt cx="770562" cy="4093341"/>
          </a:xfrm>
        </p:grpSpPr>
        <p:sp>
          <p:nvSpPr>
            <p:cNvPr id="8" name="Oval 7"/>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40" name="Oval 39"/>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46" name="Oval 45"/>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52" name="Oval 51"/>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66" name="Group 65"/>
          <p:cNvGrpSpPr/>
          <p:nvPr/>
        </p:nvGrpSpPr>
        <p:grpSpPr>
          <a:xfrm>
            <a:off x="9116223" y="1111624"/>
            <a:ext cx="770562" cy="4093341"/>
            <a:chOff x="9140294" y="1111624"/>
            <a:chExt cx="770562" cy="4093341"/>
          </a:xfrm>
        </p:grpSpPr>
        <p:sp>
          <p:nvSpPr>
            <p:cNvPr id="9" name="Oval 8"/>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41" name="Oval 40"/>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47" name="Oval 46"/>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53" name="Oval 52"/>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65" name="Group 64"/>
          <p:cNvGrpSpPr/>
          <p:nvPr/>
        </p:nvGrpSpPr>
        <p:grpSpPr>
          <a:xfrm>
            <a:off x="10096990" y="1111624"/>
            <a:ext cx="770562" cy="4093341"/>
            <a:chOff x="10120937" y="1111624"/>
            <a:chExt cx="770562" cy="4093341"/>
          </a:xfrm>
        </p:grpSpPr>
        <p:sp>
          <p:nvSpPr>
            <p:cNvPr id="16" name="Oval 1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42" name="Oval 41"/>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48" name="Oval 4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54" name="Oval 53"/>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64" name="Group 63"/>
          <p:cNvGrpSpPr/>
          <p:nvPr/>
        </p:nvGrpSpPr>
        <p:grpSpPr>
          <a:xfrm>
            <a:off x="11077758" y="1111624"/>
            <a:ext cx="770562" cy="4093341"/>
            <a:chOff x="11077758" y="1111624"/>
            <a:chExt cx="770562" cy="4093341"/>
          </a:xfrm>
        </p:grpSpPr>
        <p:sp>
          <p:nvSpPr>
            <p:cNvPr id="17" name="Oval 16"/>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43" name="Oval 42"/>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49" name="Oval 48"/>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55" name="Oval 54"/>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nvGrpSpPr>
          <p:cNvPr id="56" name="Group 55"/>
          <p:cNvGrpSpPr/>
          <p:nvPr/>
        </p:nvGrpSpPr>
        <p:grpSpPr>
          <a:xfrm>
            <a:off x="10621576" y="5541996"/>
            <a:ext cx="1468606" cy="1238929"/>
            <a:chOff x="12383748" y="1219011"/>
            <a:chExt cx="1862104" cy="1570887"/>
          </a:xfrm>
        </p:grpSpPr>
        <p:sp>
          <p:nvSpPr>
            <p:cNvPr id="57" name="Freeform 5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5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Rectangular Callout 61"/>
          <p:cNvSpPr/>
          <p:nvPr/>
        </p:nvSpPr>
        <p:spPr>
          <a:xfrm>
            <a:off x="4017196" y="5799441"/>
            <a:ext cx="6387661" cy="868956"/>
          </a:xfrm>
          <a:prstGeom prst="wedgeRectCallout">
            <a:avLst>
              <a:gd name="adj1" fmla="val 64668"/>
              <a:gd name="adj2" fmla="val 54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Initially, to get used to things, it is good to think of probability in terms of </a:t>
            </a:r>
            <a:r>
              <a:rPr lang="en-IN" sz="2400" i="1" dirty="0" smtClean="0">
                <a:solidFill>
                  <a:schemeClr val="tx1"/>
                </a:solidFill>
                <a:latin typeface="+mj-lt"/>
              </a:rPr>
              <a:t>proportions</a:t>
            </a:r>
            <a:r>
              <a:rPr lang="en-IN" sz="2400" dirty="0" smtClean="0">
                <a:solidFill>
                  <a:schemeClr val="tx1"/>
                </a:solidFill>
                <a:latin typeface="+mj-lt"/>
              </a:rPr>
              <a:t> or </a:t>
            </a:r>
            <a:r>
              <a:rPr lang="en-IN" sz="2400" i="1" dirty="0" smtClean="0">
                <a:solidFill>
                  <a:schemeClr val="tx1"/>
                </a:solidFill>
                <a:latin typeface="+mj-lt"/>
              </a:rPr>
              <a:t>frequency</a:t>
            </a:r>
            <a:endParaRPr lang="en-US" sz="2400" i="1" dirty="0">
              <a:solidFill>
                <a:schemeClr val="tx1"/>
              </a:solidFill>
              <a:latin typeface="+mj-lt"/>
            </a:endParaRPr>
          </a:p>
        </p:txBody>
      </p:sp>
    </p:spTree>
    <p:extLst>
      <p:ext uri="{BB962C8B-B14F-4D97-AF65-F5344CB8AC3E}">
        <p14:creationId xmlns:p14="http://schemas.microsoft.com/office/powerpoint/2010/main" val="277650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right)">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as Proportions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5798125" cy="5746376"/>
              </a:xfrm>
            </p:spPr>
            <p:txBody>
              <a:bodyPr>
                <a:normAutofit/>
              </a:bodyPr>
              <a:lstStyle/>
              <a:p>
                <a:r>
                  <a:rPr lang="en-IN" b="1" dirty="0" smtClean="0"/>
                  <a:t>Sample/Outcome</a:t>
                </a:r>
                <a:r>
                  <a:rPr lang="en-IN" dirty="0" smtClean="0"/>
                  <a:t>: pick one ball</a:t>
                </a:r>
              </a:p>
              <a:p>
                <a:r>
                  <a:rPr lang="en-IN" b="1" dirty="0">
                    <a:ea typeface="Cambria Math" panose="02040503050406030204" pitchFamily="18" charset="0"/>
                  </a:rPr>
                  <a:t>Sample space</a:t>
                </a:r>
                <a:r>
                  <a:rPr lang="en-IN" dirty="0">
                    <a:ea typeface="Cambria Math" panose="02040503050406030204" pitchFamily="18" charset="0"/>
                  </a:rPr>
                  <a:t>: </a:t>
                </a: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6</m:t>
                        </m:r>
                      </m:e>
                    </m:d>
                  </m:oMath>
                </a14:m>
                <a:endParaRPr lang="en-IN" dirty="0" smtClean="0"/>
              </a:p>
              <a:p>
                <a:r>
                  <a:rPr lang="en-IN" dirty="0" smtClean="0"/>
                  <a:t>Assume that picking any ball is equally likely. In other words, the probability of picking any ball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24</m:t>
                        </m:r>
                      </m:den>
                    </m:f>
                  </m:oMath>
                </a14:m>
                <a:r>
                  <a:rPr lang="en-IN" dirty="0" smtClean="0"/>
                  <a:t> since there are only 24 balls</a:t>
                </a:r>
              </a:p>
              <a:p>
                <a:r>
                  <a:rPr lang="en-IN" dirty="0" smtClean="0"/>
                  <a:t>Use this toy setting to get comfortable with concepts since in this case, probability of some event is simply the proportion of the outcomes when that happens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5798125" cy="5746376"/>
              </a:xfrm>
              <a:blipFill>
                <a:blip r:embed="rId2"/>
                <a:stretch>
                  <a:fillRect l="-1157" t="-2545" r="-241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nvGrpSpPr>
          <p:cNvPr id="35" name="Group 34"/>
          <p:cNvGrpSpPr/>
          <p:nvPr/>
        </p:nvGrpSpPr>
        <p:grpSpPr>
          <a:xfrm>
            <a:off x="10621576" y="5541996"/>
            <a:ext cx="1468606" cy="1238929"/>
            <a:chOff x="12383748" y="1219011"/>
            <a:chExt cx="1862104" cy="1570887"/>
          </a:xfrm>
        </p:grpSpPr>
        <p:sp>
          <p:nvSpPr>
            <p:cNvPr id="36" name="Freeform 3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reeform 3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3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Rectangular Callout 40"/>
          <p:cNvSpPr/>
          <p:nvPr/>
        </p:nvSpPr>
        <p:spPr>
          <a:xfrm>
            <a:off x="5363110" y="5799441"/>
            <a:ext cx="5041747" cy="868956"/>
          </a:xfrm>
          <a:prstGeom prst="wedgeRectCallout">
            <a:avLst>
              <a:gd name="adj1" fmla="val 64668"/>
              <a:gd name="adj2" fmla="val 54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now, we will only look at discrete random variables (categorical/numeric)</a:t>
            </a:r>
            <a:endParaRPr lang="en-US" sz="2400" i="1" dirty="0">
              <a:solidFill>
                <a:schemeClr val="tx1"/>
              </a:solidFill>
              <a:latin typeface="+mj-lt"/>
            </a:endParaRPr>
          </a:p>
        </p:txBody>
      </p:sp>
    </p:spTree>
    <p:extLst>
      <p:ext uri="{BB962C8B-B14F-4D97-AF65-F5344CB8AC3E}">
        <p14:creationId xmlns:p14="http://schemas.microsoft.com/office/powerpoint/2010/main" val="912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as Proportions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5915206" cy="5300823"/>
              </a:xfrm>
            </p:spPr>
            <p:txBody>
              <a:bodyPr/>
              <a:lstStyle/>
              <a:p>
                <a:r>
                  <a:rPr lang="en-IN" b="1" dirty="0" smtClean="0"/>
                  <a:t>Sample/Outcome</a:t>
                </a:r>
                <a:r>
                  <a:rPr lang="en-IN" dirty="0" smtClean="0"/>
                  <a:t>: pick one ball</a:t>
                </a:r>
              </a:p>
              <a:p>
                <a:r>
                  <a:rPr lang="en-IN" b="1" dirty="0">
                    <a:ea typeface="Cambria Math" panose="02040503050406030204" pitchFamily="18" charset="0"/>
                  </a:rPr>
                  <a:t>Sample space</a:t>
                </a:r>
                <a:r>
                  <a:rPr lang="en-IN" dirty="0">
                    <a:ea typeface="Cambria Math" panose="02040503050406030204" pitchFamily="18" charset="0"/>
                  </a:rPr>
                  <a:t>: </a:t>
                </a: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6</m:t>
                        </m:r>
                      </m:e>
                    </m:d>
                  </m:oMath>
                </a14:m>
                <a:endParaRPr lang="en-IN" dirty="0" smtClean="0"/>
              </a:p>
              <a:p>
                <a:r>
                  <a:rPr lang="en-IN" dirty="0" smtClean="0"/>
                  <a:t>Define two random variables (</a:t>
                </a:r>
                <a:r>
                  <a:rPr lang="en-IN" dirty="0" err="1" smtClean="0"/>
                  <a:t>r.v</a:t>
                </a:r>
                <a:r>
                  <a:rPr lang="en-IN" dirty="0" smtClean="0"/>
                  <a:t>.)</a:t>
                </a:r>
              </a:p>
              <a:p>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oMath>
                </a14:m>
                <a:r>
                  <a:rPr lang="en-IN" dirty="0" smtClean="0"/>
                  <a:t> number on the ball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oMath>
                </a14:m>
                <a:endParaRPr lang="en-IN" dirty="0" smtClean="0"/>
              </a:p>
              <a:p>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m:t>
                    </m:r>
                  </m:oMath>
                </a14:m>
                <a:r>
                  <a:rPr lang="en-IN" dirty="0" smtClean="0"/>
                  <a:t> colour of the ball</a:t>
                </a:r>
                <a:br>
                  <a:rPr lang="en-IN" dirty="0" smtClean="0"/>
                </a:br>
                <a14:m>
                  <m:oMath xmlns:m="http://schemas.openxmlformats.org/officeDocument/2006/math">
                    <m:d>
                      <m:dPr>
                        <m:begChr m:val="{"/>
                        <m:endChr m:val="}"/>
                        <m:ctrlPr>
                          <a:rPr lang="en-IN" i="1">
                            <a:latin typeface="Cambria Math" panose="02040503050406030204" pitchFamily="18" charset="0"/>
                            <a:ea typeface="Cambria Math" panose="02040503050406030204" pitchFamily="18" charset="0"/>
                          </a:rPr>
                        </m:ctrlPr>
                      </m:dPr>
                      <m:e>
                        <m:r>
                          <m:rPr>
                            <m:sty m:val="p"/>
                          </m:rPr>
                          <a:rPr lang="en-IN">
                            <a:latin typeface="Cambria Math" panose="02040503050406030204" pitchFamily="18" charset="0"/>
                            <a:ea typeface="Cambria Math" panose="02040503050406030204" pitchFamily="18" charset="0"/>
                          </a:rPr>
                          <m:t>R</m:t>
                        </m:r>
                        <m:r>
                          <a:rPr lang="en-IN" b="0" i="0" smtClean="0">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G</m:t>
                        </m:r>
                        <m:r>
                          <a:rPr lang="en-IN" b="0" i="0" smtClean="0">
                            <a:latin typeface="Cambria Math" panose="02040503050406030204" pitchFamily="18" charset="0"/>
                            <a:ea typeface="Cambria Math" panose="02040503050406030204" pitchFamily="18" charset="0"/>
                          </a:rPr>
                          <m:t>=2</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r>
                          <a:rPr lang="en-IN" b="0" i="0" smtClean="0">
                            <a:latin typeface="Cambria Math" panose="02040503050406030204" pitchFamily="18" charset="0"/>
                            <a:ea typeface="Cambria Math" panose="02040503050406030204" pitchFamily="18" charset="0"/>
                          </a:rPr>
                          <m:t>=3</m:t>
                        </m:r>
                      </m:e>
                    </m:d>
                  </m:oMath>
                </a14:m>
                <a:endParaRPr lang="en-IN" dirty="0" smtClean="0"/>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oMath>
                </a14:m>
                <a:r>
                  <a:rPr lang="en-IN" dirty="0" smtClean="0"/>
                  <a:t> proportion of samples for which we have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=1</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4</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6</m:t>
                        </m:r>
                      </m:den>
                    </m:f>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5915206" cy="5300823"/>
              </a:xfrm>
              <a:blipFill>
                <a:blip r:embed="rId2"/>
                <a:stretch>
                  <a:fillRect l="-1134"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grpSp>
        <p:nvGrpSpPr>
          <p:cNvPr id="5" name="Group 4"/>
          <p:cNvGrpSpPr/>
          <p:nvPr/>
        </p:nvGrpSpPr>
        <p:grpSpPr>
          <a:xfrm>
            <a:off x="6173922" y="1111624"/>
            <a:ext cx="770562" cy="4093341"/>
            <a:chOff x="6173922" y="1111624"/>
            <a:chExt cx="770562" cy="4093341"/>
          </a:xfrm>
        </p:grpSpPr>
        <p:sp>
          <p:nvSpPr>
            <p:cNvPr id="6" name="Oval 5"/>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 name="Oval 6"/>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10" name="Group 9"/>
          <p:cNvGrpSpPr/>
          <p:nvPr/>
        </p:nvGrpSpPr>
        <p:grpSpPr>
          <a:xfrm>
            <a:off x="7154689" y="1111624"/>
            <a:ext cx="770562" cy="4093341"/>
            <a:chOff x="7192390" y="1111624"/>
            <a:chExt cx="770562" cy="4093341"/>
          </a:xfrm>
        </p:grpSpPr>
        <p:sp>
          <p:nvSpPr>
            <p:cNvPr id="11" name="Oval 10"/>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5" name="Group 14"/>
          <p:cNvGrpSpPr/>
          <p:nvPr/>
        </p:nvGrpSpPr>
        <p:grpSpPr>
          <a:xfrm>
            <a:off x="8135456" y="1111624"/>
            <a:ext cx="770562" cy="4093341"/>
            <a:chOff x="8159651" y="1111624"/>
            <a:chExt cx="770562" cy="4093341"/>
          </a:xfrm>
        </p:grpSpPr>
        <p:sp>
          <p:nvSpPr>
            <p:cNvPr id="16" name="Oval 1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20" name="Group 19"/>
          <p:cNvGrpSpPr/>
          <p:nvPr/>
        </p:nvGrpSpPr>
        <p:grpSpPr>
          <a:xfrm>
            <a:off x="9116223" y="1111624"/>
            <a:ext cx="770562" cy="4093341"/>
            <a:chOff x="9140294" y="1111624"/>
            <a:chExt cx="770562" cy="4093341"/>
          </a:xfrm>
        </p:grpSpPr>
        <p:sp>
          <p:nvSpPr>
            <p:cNvPr id="21" name="Oval 20"/>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25" name="Group 24"/>
          <p:cNvGrpSpPr/>
          <p:nvPr/>
        </p:nvGrpSpPr>
        <p:grpSpPr>
          <a:xfrm>
            <a:off x="10096990" y="1111624"/>
            <a:ext cx="770562" cy="4093341"/>
            <a:chOff x="10120937" y="1111624"/>
            <a:chExt cx="770562" cy="4093341"/>
          </a:xfrm>
        </p:grpSpPr>
        <p:sp>
          <p:nvSpPr>
            <p:cNvPr id="26" name="Oval 2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8" name="Oval 2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9" name="Oval 28"/>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30" name="Group 29"/>
          <p:cNvGrpSpPr/>
          <p:nvPr/>
        </p:nvGrpSpPr>
        <p:grpSpPr>
          <a:xfrm>
            <a:off x="11077758" y="1111624"/>
            <a:ext cx="770562" cy="4093341"/>
            <a:chOff x="11077758" y="1111624"/>
            <a:chExt cx="770562" cy="4093341"/>
          </a:xfrm>
        </p:grpSpPr>
        <p:sp>
          <p:nvSpPr>
            <p:cNvPr id="31" name="Oval 30"/>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2" name="Oval 31"/>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3" name="Oval 32"/>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4" name="Oval 33"/>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spTree>
    <p:extLst>
      <p:ext uri="{BB962C8B-B14F-4D97-AF65-F5344CB8AC3E}">
        <p14:creationId xmlns:p14="http://schemas.microsoft.com/office/powerpoint/2010/main" val="65931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935</TotalTime>
  <Words>6712</Words>
  <Application>Microsoft Office PowerPoint</Application>
  <PresentationFormat>Widescreen</PresentationFormat>
  <Paragraphs>614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Century</vt:lpstr>
      <vt:lpstr>Wingdings</vt:lpstr>
      <vt:lpstr>Metropolitan</vt:lpstr>
      <vt:lpstr>Probability Refresher</vt:lpstr>
      <vt:lpstr>What is Probability</vt:lpstr>
      <vt:lpstr>Sample Space</vt:lpstr>
      <vt:lpstr>Events</vt:lpstr>
      <vt:lpstr>Random Variables</vt:lpstr>
      <vt:lpstr>Probability Distribution</vt:lpstr>
      <vt:lpstr>Getting Started</vt:lpstr>
      <vt:lpstr>Probability as Proportions</vt:lpstr>
      <vt:lpstr>Probability as Proportions</vt:lpstr>
      <vt:lpstr>Probability as Proportions</vt:lpstr>
      <vt:lpstr>Probability beyond Proportions</vt:lpstr>
      <vt:lpstr>Rules of Probability</vt:lpstr>
      <vt:lpstr>Rules of Probability</vt:lpstr>
      <vt:lpstr>Probability Mass Function (PMF)</vt:lpstr>
      <vt:lpstr>Joint Probability</vt:lpstr>
      <vt:lpstr>A PMF for the Joint Distribution?</vt:lpstr>
      <vt:lpstr>Joint Distributions on more R.V.s</vt:lpstr>
      <vt:lpstr>Marginal Probability</vt:lpstr>
      <vt:lpstr>Obtaining Marginal PMF from Joint PMF</vt:lpstr>
      <vt:lpstr>Conditional Probability</vt:lpstr>
      <vt:lpstr>Conditional Probability</vt:lpstr>
      <vt:lpstr>Conditional Probability</vt:lpstr>
      <vt:lpstr>A PMF for the Conditional Distribution?</vt:lpstr>
      <vt:lpstr>Marginal Conditional Probability????</vt:lpstr>
      <vt:lpstr>Marginal Conditional Probability????</vt:lpstr>
      <vt:lpstr>Rules of Probability</vt:lpstr>
      <vt:lpstr>Bayes Theorem</vt:lpstr>
      <vt:lpstr>Marginal, Joint and Conditional Probability</vt:lpstr>
      <vt:lpstr>Using Probability to do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108</cp:revision>
  <dcterms:created xsi:type="dcterms:W3CDTF">2018-07-30T05:08:11Z</dcterms:created>
  <dcterms:modified xsi:type="dcterms:W3CDTF">2020-02-03T14:34:42Z</dcterms:modified>
</cp:coreProperties>
</file>