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77" r:id="rId3"/>
    <p:sldId id="278" r:id="rId4"/>
    <p:sldId id="259" r:id="rId5"/>
    <p:sldId id="281" r:id="rId6"/>
    <p:sldId id="268" r:id="rId7"/>
    <p:sldId id="269" r:id="rId8"/>
    <p:sldId id="270" r:id="rId9"/>
    <p:sldId id="271" r:id="rId10"/>
    <p:sldId id="272" r:id="rId11"/>
    <p:sldId id="261"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C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4" autoAdjust="0"/>
    <p:restoredTop sz="94660"/>
  </p:normalViewPr>
  <p:slideViewPr>
    <p:cSldViewPr snapToGrid="0">
      <p:cViewPr varScale="1">
        <p:scale>
          <a:sx n="65" d="100"/>
          <a:sy n="65" d="100"/>
        </p:scale>
        <p:origin x="66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1/22/2020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1/22/2020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1/22/2020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1/22/2020</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tags" Target="../tags/tag6.xml"/><Relationship Id="rId21" Type="http://schemas.openxmlformats.org/officeDocument/2006/relationships/image" Target="../media/image22.png"/><Relationship Id="rId7" Type="http://schemas.openxmlformats.org/officeDocument/2006/relationships/tags" Target="../tags/tag10.xml"/><Relationship Id="rId12" Type="http://schemas.openxmlformats.org/officeDocument/2006/relationships/slideLayout" Target="../slideLayouts/slideLayout2.xml"/><Relationship Id="rId17" Type="http://schemas.openxmlformats.org/officeDocument/2006/relationships/image" Target="../media/image19.png"/><Relationship Id="rId2" Type="http://schemas.openxmlformats.org/officeDocument/2006/relationships/tags" Target="../tags/tag5.xml"/><Relationship Id="rId16" Type="http://schemas.openxmlformats.org/officeDocument/2006/relationships/image" Target="../media/image18.png"/><Relationship Id="rId20" Type="http://schemas.openxmlformats.org/officeDocument/2006/relationships/image" Target="../media/image6.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image" Target="../media/image17.png"/><Relationship Id="rId10" Type="http://schemas.openxmlformats.org/officeDocument/2006/relationships/tags" Target="../tags/tag13.xml"/><Relationship Id="rId19" Type="http://schemas.openxmlformats.org/officeDocument/2006/relationships/image" Target="../media/image21.png"/><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image" Target="../media/image17.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16.png"/><Relationship Id="rId17" Type="http://schemas.openxmlformats.org/officeDocument/2006/relationships/image" Target="../media/image23.png"/><Relationship Id="rId2" Type="http://schemas.openxmlformats.org/officeDocument/2006/relationships/tags" Target="../tags/tag16.xml"/><Relationship Id="rId16" Type="http://schemas.openxmlformats.org/officeDocument/2006/relationships/image" Target="../media/image21.png"/><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15.png"/><Relationship Id="rId5" Type="http://schemas.openxmlformats.org/officeDocument/2006/relationships/tags" Target="../tags/tag19.xml"/><Relationship Id="rId15" Type="http://schemas.openxmlformats.org/officeDocument/2006/relationships/image" Target="../media/image20.png"/><Relationship Id="rId10" Type="http://schemas.openxmlformats.org/officeDocument/2006/relationships/slideLayout" Target="../slideLayouts/slideLayout2.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1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4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30.png"/><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Nearest Neighbors</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
            </a:r>
            <a:r>
              <a:rPr lang="en-US" i="1" dirty="0" smtClean="0"/>
              <a:t>fold</a:t>
            </a:r>
            <a:r>
              <a:rPr lang="en-US" dirty="0" smtClean="0"/>
              <a:t> Cross Validation</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grpSp>
        <p:nvGrpSpPr>
          <p:cNvPr id="5" name="Group 4"/>
          <p:cNvGrpSpPr/>
          <p:nvPr/>
        </p:nvGrpSpPr>
        <p:grpSpPr>
          <a:xfrm>
            <a:off x="797997" y="1636383"/>
            <a:ext cx="1687398" cy="4191601"/>
            <a:chOff x="797997" y="1196922"/>
            <a:chExt cx="1687398" cy="4191601"/>
          </a:xfrm>
        </p:grpSpPr>
        <p:sp>
          <p:nvSpPr>
            <p:cNvPr id="6" name="Rectangle 5"/>
            <p:cNvSpPr/>
            <p:nvPr/>
          </p:nvSpPr>
          <p:spPr>
            <a:xfrm>
              <a:off x="797997" y="1196922"/>
              <a:ext cx="1687398" cy="235670"/>
            </a:xfrm>
            <a:prstGeom prst="rect">
              <a:avLst/>
            </a:prstGeom>
            <a:solidFill>
              <a:schemeClr val="accent5">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7" name="Rectangle 6"/>
            <p:cNvSpPr/>
            <p:nvPr/>
          </p:nvSpPr>
          <p:spPr>
            <a:xfrm>
              <a:off x="797997" y="1432592"/>
              <a:ext cx="1687398" cy="235670"/>
            </a:xfrm>
            <a:prstGeom prst="rect">
              <a:avLst/>
            </a:prstGeom>
            <a:solidFill>
              <a:schemeClr val="accent5">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8" name="Rectangle 7"/>
            <p:cNvSpPr/>
            <p:nvPr/>
          </p:nvSpPr>
          <p:spPr>
            <a:xfrm>
              <a:off x="797997" y="1668262"/>
              <a:ext cx="1687398" cy="235670"/>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9" name="Rectangle 8"/>
            <p:cNvSpPr/>
            <p:nvPr/>
          </p:nvSpPr>
          <p:spPr>
            <a:xfrm>
              <a:off x="797997" y="1888495"/>
              <a:ext cx="1687398" cy="235670"/>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10" name="Rectangle 9"/>
            <p:cNvSpPr/>
            <p:nvPr/>
          </p:nvSpPr>
          <p:spPr>
            <a:xfrm>
              <a:off x="797997" y="2124165"/>
              <a:ext cx="1687398" cy="235670"/>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11" name="Rectangle 10"/>
            <p:cNvSpPr/>
            <p:nvPr/>
          </p:nvSpPr>
          <p:spPr>
            <a:xfrm>
              <a:off x="797997" y="2359835"/>
              <a:ext cx="1687398" cy="235670"/>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12" name="Rectangle 11"/>
            <p:cNvSpPr/>
            <p:nvPr/>
          </p:nvSpPr>
          <p:spPr>
            <a:xfrm>
              <a:off x="797997" y="2595505"/>
              <a:ext cx="1687398" cy="235670"/>
            </a:xfrm>
            <a:prstGeom prst="rect">
              <a:avLst/>
            </a:prstGeom>
            <a:solidFill>
              <a:schemeClr val="accent6">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13" name="Rectangle 12"/>
            <p:cNvSpPr/>
            <p:nvPr/>
          </p:nvSpPr>
          <p:spPr>
            <a:xfrm>
              <a:off x="797997" y="2831175"/>
              <a:ext cx="1687398" cy="235670"/>
            </a:xfrm>
            <a:prstGeom prst="rect">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14" name="Rectangle 13"/>
            <p:cNvSpPr/>
            <p:nvPr/>
          </p:nvSpPr>
          <p:spPr>
            <a:xfrm>
              <a:off x="797997" y="3066845"/>
              <a:ext cx="1687398" cy="235670"/>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15" name="Rectangle 14"/>
            <p:cNvSpPr/>
            <p:nvPr/>
          </p:nvSpPr>
          <p:spPr>
            <a:xfrm>
              <a:off x="797997" y="3287078"/>
              <a:ext cx="1687398" cy="235670"/>
            </a:xfrm>
            <a:prstGeom prst="rect">
              <a:avLst/>
            </a:prstGeom>
            <a:solidFill>
              <a:schemeClr val="accent6">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16" name="Rectangle 15"/>
            <p:cNvSpPr/>
            <p:nvPr/>
          </p:nvSpPr>
          <p:spPr>
            <a:xfrm>
              <a:off x="797997" y="3522748"/>
              <a:ext cx="1687398" cy="235670"/>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17" name="Rectangle 16"/>
            <p:cNvSpPr/>
            <p:nvPr/>
          </p:nvSpPr>
          <p:spPr>
            <a:xfrm>
              <a:off x="797997" y="3758418"/>
              <a:ext cx="1687398" cy="235670"/>
            </a:xfrm>
            <a:prstGeom prst="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18" name="Rectangle 17"/>
            <p:cNvSpPr/>
            <p:nvPr/>
          </p:nvSpPr>
          <p:spPr>
            <a:xfrm>
              <a:off x="797997" y="3989940"/>
              <a:ext cx="1687398" cy="235670"/>
            </a:xfrm>
            <a:prstGeom prst="rect">
              <a:avLst/>
            </a:prstGeom>
            <a:solidFill>
              <a:schemeClr val="accent2">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19" name="Rectangle 18"/>
            <p:cNvSpPr/>
            <p:nvPr/>
          </p:nvSpPr>
          <p:spPr>
            <a:xfrm>
              <a:off x="797997" y="4225610"/>
              <a:ext cx="1687398" cy="235670"/>
            </a:xfrm>
            <a:prstGeom prst="rect">
              <a:avLst/>
            </a:prstGeom>
            <a:solidFill>
              <a:schemeClr val="accent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20" name="Rectangle 19"/>
            <p:cNvSpPr/>
            <p:nvPr/>
          </p:nvSpPr>
          <p:spPr>
            <a:xfrm>
              <a:off x="797997" y="4461280"/>
              <a:ext cx="1687398" cy="235670"/>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21" name="Rectangle 20"/>
            <p:cNvSpPr/>
            <p:nvPr/>
          </p:nvSpPr>
          <p:spPr>
            <a:xfrm>
              <a:off x="797997" y="4681513"/>
              <a:ext cx="1687398" cy="235670"/>
            </a:xfrm>
            <a:prstGeom prst="rect">
              <a:avLst/>
            </a:prstGeom>
            <a:solidFill>
              <a:schemeClr val="accent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22" name="Rectangle 21"/>
            <p:cNvSpPr/>
            <p:nvPr/>
          </p:nvSpPr>
          <p:spPr>
            <a:xfrm>
              <a:off x="797997" y="4917183"/>
              <a:ext cx="1687398" cy="23567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23" name="Rectangle 22"/>
            <p:cNvSpPr/>
            <p:nvPr/>
          </p:nvSpPr>
          <p:spPr>
            <a:xfrm>
              <a:off x="797997" y="5152853"/>
              <a:ext cx="1687398" cy="235670"/>
            </a:xfrm>
            <a:prstGeom prst="rect">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nvGrpSpPr>
          <p:cNvPr id="24" name="Group 23"/>
          <p:cNvGrpSpPr/>
          <p:nvPr/>
        </p:nvGrpSpPr>
        <p:grpSpPr>
          <a:xfrm>
            <a:off x="797997" y="1636383"/>
            <a:ext cx="1687398" cy="4191601"/>
            <a:chOff x="797997" y="1196922"/>
            <a:chExt cx="1687398" cy="4191601"/>
          </a:xfrm>
        </p:grpSpPr>
        <p:sp>
          <p:nvSpPr>
            <p:cNvPr id="25" name="Rectangle 24"/>
            <p:cNvSpPr/>
            <p:nvPr/>
          </p:nvSpPr>
          <p:spPr>
            <a:xfrm>
              <a:off x="797997" y="1196922"/>
              <a:ext cx="1687398" cy="235670"/>
            </a:xfrm>
            <a:prstGeom prst="rect">
              <a:avLst/>
            </a:prstGeom>
            <a:solidFill>
              <a:schemeClr val="accent5">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26" name="Rectangle 25"/>
            <p:cNvSpPr/>
            <p:nvPr/>
          </p:nvSpPr>
          <p:spPr>
            <a:xfrm>
              <a:off x="797997" y="1432592"/>
              <a:ext cx="1687398" cy="235670"/>
            </a:xfrm>
            <a:prstGeom prst="rect">
              <a:avLst/>
            </a:prstGeom>
            <a:solidFill>
              <a:schemeClr val="accent5">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27" name="Rectangle 26"/>
            <p:cNvSpPr/>
            <p:nvPr/>
          </p:nvSpPr>
          <p:spPr>
            <a:xfrm>
              <a:off x="797997" y="1668262"/>
              <a:ext cx="1687398" cy="235670"/>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28" name="Rectangle 27"/>
            <p:cNvSpPr/>
            <p:nvPr/>
          </p:nvSpPr>
          <p:spPr>
            <a:xfrm>
              <a:off x="797997" y="1888495"/>
              <a:ext cx="1687398" cy="235670"/>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29" name="Rectangle 28"/>
            <p:cNvSpPr/>
            <p:nvPr/>
          </p:nvSpPr>
          <p:spPr>
            <a:xfrm>
              <a:off x="797997" y="2124165"/>
              <a:ext cx="1687398" cy="235670"/>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30" name="Rectangle 29"/>
            <p:cNvSpPr/>
            <p:nvPr/>
          </p:nvSpPr>
          <p:spPr>
            <a:xfrm>
              <a:off x="797997" y="2359835"/>
              <a:ext cx="1687398" cy="235670"/>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31" name="Rectangle 30"/>
            <p:cNvSpPr/>
            <p:nvPr/>
          </p:nvSpPr>
          <p:spPr>
            <a:xfrm>
              <a:off x="797997" y="2595505"/>
              <a:ext cx="1687398" cy="235670"/>
            </a:xfrm>
            <a:prstGeom prst="rect">
              <a:avLst/>
            </a:prstGeom>
            <a:solidFill>
              <a:schemeClr val="accent6">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32" name="Rectangle 31"/>
            <p:cNvSpPr/>
            <p:nvPr/>
          </p:nvSpPr>
          <p:spPr>
            <a:xfrm>
              <a:off x="797997" y="2831175"/>
              <a:ext cx="1687398" cy="235670"/>
            </a:xfrm>
            <a:prstGeom prst="rect">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33" name="Rectangle 32"/>
            <p:cNvSpPr/>
            <p:nvPr/>
          </p:nvSpPr>
          <p:spPr>
            <a:xfrm>
              <a:off x="797997" y="3066845"/>
              <a:ext cx="1687398" cy="235670"/>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34" name="Rectangle 33"/>
            <p:cNvSpPr/>
            <p:nvPr/>
          </p:nvSpPr>
          <p:spPr>
            <a:xfrm>
              <a:off x="797997" y="3287078"/>
              <a:ext cx="1687398" cy="235670"/>
            </a:xfrm>
            <a:prstGeom prst="rect">
              <a:avLst/>
            </a:prstGeom>
            <a:solidFill>
              <a:schemeClr val="accent6">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35" name="Rectangle 34"/>
            <p:cNvSpPr/>
            <p:nvPr/>
          </p:nvSpPr>
          <p:spPr>
            <a:xfrm>
              <a:off x="797997" y="3522748"/>
              <a:ext cx="1687398" cy="235670"/>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36" name="Rectangle 35"/>
            <p:cNvSpPr/>
            <p:nvPr/>
          </p:nvSpPr>
          <p:spPr>
            <a:xfrm>
              <a:off x="797997" y="3758418"/>
              <a:ext cx="1687398" cy="235670"/>
            </a:xfrm>
            <a:prstGeom prst="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37" name="Rectangle 36"/>
            <p:cNvSpPr/>
            <p:nvPr/>
          </p:nvSpPr>
          <p:spPr>
            <a:xfrm>
              <a:off x="797997" y="3989940"/>
              <a:ext cx="1687398" cy="235670"/>
            </a:xfrm>
            <a:prstGeom prst="rect">
              <a:avLst/>
            </a:prstGeom>
            <a:solidFill>
              <a:schemeClr val="accent2">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38" name="Rectangle 37"/>
            <p:cNvSpPr/>
            <p:nvPr/>
          </p:nvSpPr>
          <p:spPr>
            <a:xfrm>
              <a:off x="797997" y="4225610"/>
              <a:ext cx="1687398" cy="235670"/>
            </a:xfrm>
            <a:prstGeom prst="rect">
              <a:avLst/>
            </a:prstGeom>
            <a:solidFill>
              <a:schemeClr val="accent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39" name="Rectangle 38"/>
            <p:cNvSpPr/>
            <p:nvPr/>
          </p:nvSpPr>
          <p:spPr>
            <a:xfrm>
              <a:off x="797997" y="4461280"/>
              <a:ext cx="1687398" cy="235670"/>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40" name="Rectangle 39"/>
            <p:cNvSpPr/>
            <p:nvPr/>
          </p:nvSpPr>
          <p:spPr>
            <a:xfrm>
              <a:off x="797997" y="4681513"/>
              <a:ext cx="1687398" cy="235670"/>
            </a:xfrm>
            <a:prstGeom prst="rect">
              <a:avLst/>
            </a:prstGeom>
            <a:solidFill>
              <a:schemeClr val="accent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41" name="Rectangle 40"/>
            <p:cNvSpPr/>
            <p:nvPr/>
          </p:nvSpPr>
          <p:spPr>
            <a:xfrm>
              <a:off x="797997" y="4917183"/>
              <a:ext cx="1687398" cy="23567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42" name="Rectangle 41"/>
            <p:cNvSpPr/>
            <p:nvPr/>
          </p:nvSpPr>
          <p:spPr>
            <a:xfrm>
              <a:off x="797997" y="5152853"/>
              <a:ext cx="1687398" cy="235670"/>
            </a:xfrm>
            <a:prstGeom prst="rect">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nvGrpSpPr>
          <p:cNvPr id="43" name="Group 42"/>
          <p:cNvGrpSpPr/>
          <p:nvPr/>
        </p:nvGrpSpPr>
        <p:grpSpPr>
          <a:xfrm>
            <a:off x="826275" y="1636383"/>
            <a:ext cx="1687398" cy="1398583"/>
            <a:chOff x="797997" y="1333200"/>
            <a:chExt cx="1687398" cy="1398583"/>
          </a:xfrm>
        </p:grpSpPr>
        <p:sp>
          <p:nvSpPr>
            <p:cNvPr id="44" name="Rectangle 43"/>
            <p:cNvSpPr/>
            <p:nvPr/>
          </p:nvSpPr>
          <p:spPr>
            <a:xfrm>
              <a:off x="797997" y="1333200"/>
              <a:ext cx="1687398" cy="235670"/>
            </a:xfrm>
            <a:prstGeom prst="rect">
              <a:avLst/>
            </a:prstGeom>
            <a:solidFill>
              <a:schemeClr val="accent5">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45" name="Rectangle 44"/>
            <p:cNvSpPr/>
            <p:nvPr/>
          </p:nvSpPr>
          <p:spPr>
            <a:xfrm>
              <a:off x="797997" y="1568870"/>
              <a:ext cx="1687398" cy="235670"/>
            </a:xfrm>
            <a:prstGeom prst="rect">
              <a:avLst/>
            </a:prstGeom>
            <a:solidFill>
              <a:schemeClr val="accent5">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46" name="Rectangle 45"/>
            <p:cNvSpPr/>
            <p:nvPr/>
          </p:nvSpPr>
          <p:spPr>
            <a:xfrm>
              <a:off x="797997" y="1804540"/>
              <a:ext cx="1687398" cy="235670"/>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47" name="Rectangle 46"/>
            <p:cNvSpPr/>
            <p:nvPr/>
          </p:nvSpPr>
          <p:spPr>
            <a:xfrm>
              <a:off x="797997" y="2024773"/>
              <a:ext cx="1687398" cy="235670"/>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48" name="Rectangle 47"/>
            <p:cNvSpPr/>
            <p:nvPr/>
          </p:nvSpPr>
          <p:spPr>
            <a:xfrm>
              <a:off x="797997" y="2260443"/>
              <a:ext cx="1687398" cy="235670"/>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49" name="Rectangle 48"/>
            <p:cNvSpPr/>
            <p:nvPr/>
          </p:nvSpPr>
          <p:spPr>
            <a:xfrm>
              <a:off x="797997" y="2496113"/>
              <a:ext cx="1687398" cy="235670"/>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nvGrpSpPr>
          <p:cNvPr id="50" name="Group 49"/>
          <p:cNvGrpSpPr/>
          <p:nvPr/>
        </p:nvGrpSpPr>
        <p:grpSpPr>
          <a:xfrm>
            <a:off x="826275" y="3034966"/>
            <a:ext cx="1687398" cy="1398583"/>
            <a:chOff x="797997" y="2731783"/>
            <a:chExt cx="1687398" cy="1398583"/>
          </a:xfrm>
        </p:grpSpPr>
        <p:sp>
          <p:nvSpPr>
            <p:cNvPr id="51" name="Rectangle 50"/>
            <p:cNvSpPr/>
            <p:nvPr/>
          </p:nvSpPr>
          <p:spPr>
            <a:xfrm>
              <a:off x="797997" y="2731783"/>
              <a:ext cx="1687398" cy="235670"/>
            </a:xfrm>
            <a:prstGeom prst="rect">
              <a:avLst/>
            </a:prstGeom>
            <a:solidFill>
              <a:schemeClr val="accent6">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52" name="Rectangle 51"/>
            <p:cNvSpPr/>
            <p:nvPr/>
          </p:nvSpPr>
          <p:spPr>
            <a:xfrm>
              <a:off x="797997" y="2967453"/>
              <a:ext cx="1687398" cy="235670"/>
            </a:xfrm>
            <a:prstGeom prst="rect">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53" name="Rectangle 52"/>
            <p:cNvSpPr/>
            <p:nvPr/>
          </p:nvSpPr>
          <p:spPr>
            <a:xfrm>
              <a:off x="797997" y="3203123"/>
              <a:ext cx="1687398" cy="235670"/>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54" name="Rectangle 53"/>
            <p:cNvSpPr/>
            <p:nvPr/>
          </p:nvSpPr>
          <p:spPr>
            <a:xfrm>
              <a:off x="797997" y="3423356"/>
              <a:ext cx="1687398" cy="235670"/>
            </a:xfrm>
            <a:prstGeom prst="rect">
              <a:avLst/>
            </a:prstGeom>
            <a:solidFill>
              <a:schemeClr val="accent6">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55" name="Rectangle 54"/>
            <p:cNvSpPr/>
            <p:nvPr/>
          </p:nvSpPr>
          <p:spPr>
            <a:xfrm>
              <a:off x="797997" y="3659026"/>
              <a:ext cx="1687398" cy="235670"/>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56" name="Rectangle 55"/>
            <p:cNvSpPr/>
            <p:nvPr/>
          </p:nvSpPr>
          <p:spPr>
            <a:xfrm>
              <a:off x="797997" y="3894696"/>
              <a:ext cx="1687398" cy="235670"/>
            </a:xfrm>
            <a:prstGeom prst="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nvGrpSpPr>
          <p:cNvPr id="57" name="Group 56"/>
          <p:cNvGrpSpPr/>
          <p:nvPr/>
        </p:nvGrpSpPr>
        <p:grpSpPr>
          <a:xfrm>
            <a:off x="826275" y="4429401"/>
            <a:ext cx="1687398" cy="1398583"/>
            <a:chOff x="797997" y="4126218"/>
            <a:chExt cx="1687398" cy="1398583"/>
          </a:xfrm>
        </p:grpSpPr>
        <p:sp>
          <p:nvSpPr>
            <p:cNvPr id="58" name="Rectangle 57"/>
            <p:cNvSpPr/>
            <p:nvPr/>
          </p:nvSpPr>
          <p:spPr>
            <a:xfrm>
              <a:off x="797997" y="4126218"/>
              <a:ext cx="1687398" cy="235670"/>
            </a:xfrm>
            <a:prstGeom prst="rect">
              <a:avLst/>
            </a:prstGeom>
            <a:solidFill>
              <a:schemeClr val="accent2">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59" name="Rectangle 58"/>
            <p:cNvSpPr/>
            <p:nvPr/>
          </p:nvSpPr>
          <p:spPr>
            <a:xfrm>
              <a:off x="797997" y="4361888"/>
              <a:ext cx="1687398" cy="235670"/>
            </a:xfrm>
            <a:prstGeom prst="rect">
              <a:avLst/>
            </a:prstGeom>
            <a:solidFill>
              <a:schemeClr val="accent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60" name="Rectangle 59"/>
            <p:cNvSpPr/>
            <p:nvPr/>
          </p:nvSpPr>
          <p:spPr>
            <a:xfrm>
              <a:off x="797997" y="4597558"/>
              <a:ext cx="1687398" cy="235670"/>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61" name="Rectangle 60"/>
            <p:cNvSpPr/>
            <p:nvPr/>
          </p:nvSpPr>
          <p:spPr>
            <a:xfrm>
              <a:off x="797997" y="4817791"/>
              <a:ext cx="1687398" cy="235670"/>
            </a:xfrm>
            <a:prstGeom prst="rect">
              <a:avLst/>
            </a:prstGeom>
            <a:solidFill>
              <a:schemeClr val="accent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62" name="Rectangle 61"/>
            <p:cNvSpPr/>
            <p:nvPr/>
          </p:nvSpPr>
          <p:spPr>
            <a:xfrm>
              <a:off x="797997" y="5053461"/>
              <a:ext cx="1687398" cy="23567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63" name="Rectangle 62"/>
            <p:cNvSpPr/>
            <p:nvPr/>
          </p:nvSpPr>
          <p:spPr>
            <a:xfrm>
              <a:off x="797997" y="5289131"/>
              <a:ext cx="1687398" cy="235670"/>
            </a:xfrm>
            <a:prstGeom prst="rect">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nvGrpSpPr>
          <p:cNvPr id="64" name="Group 63"/>
          <p:cNvGrpSpPr/>
          <p:nvPr/>
        </p:nvGrpSpPr>
        <p:grpSpPr>
          <a:xfrm>
            <a:off x="812136" y="1636383"/>
            <a:ext cx="1687398" cy="1398583"/>
            <a:chOff x="797997" y="1333200"/>
            <a:chExt cx="1687398" cy="1398583"/>
          </a:xfrm>
        </p:grpSpPr>
        <p:sp>
          <p:nvSpPr>
            <p:cNvPr id="65" name="Rectangle 64"/>
            <p:cNvSpPr/>
            <p:nvPr/>
          </p:nvSpPr>
          <p:spPr>
            <a:xfrm>
              <a:off x="797997" y="1333200"/>
              <a:ext cx="1687398" cy="235670"/>
            </a:xfrm>
            <a:prstGeom prst="rect">
              <a:avLst/>
            </a:prstGeom>
            <a:solidFill>
              <a:schemeClr val="accent5">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66" name="Rectangle 65"/>
            <p:cNvSpPr/>
            <p:nvPr/>
          </p:nvSpPr>
          <p:spPr>
            <a:xfrm>
              <a:off x="797997" y="1568870"/>
              <a:ext cx="1687398" cy="235670"/>
            </a:xfrm>
            <a:prstGeom prst="rect">
              <a:avLst/>
            </a:prstGeom>
            <a:solidFill>
              <a:schemeClr val="accent5">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67" name="Rectangle 66"/>
            <p:cNvSpPr/>
            <p:nvPr/>
          </p:nvSpPr>
          <p:spPr>
            <a:xfrm>
              <a:off x="797997" y="1804540"/>
              <a:ext cx="1687398" cy="235670"/>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68" name="Rectangle 67"/>
            <p:cNvSpPr/>
            <p:nvPr/>
          </p:nvSpPr>
          <p:spPr>
            <a:xfrm>
              <a:off x="797997" y="2024773"/>
              <a:ext cx="1687398" cy="235670"/>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69" name="Rectangle 68"/>
            <p:cNvSpPr/>
            <p:nvPr/>
          </p:nvSpPr>
          <p:spPr>
            <a:xfrm>
              <a:off x="797997" y="2260443"/>
              <a:ext cx="1687398" cy="235670"/>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70" name="Rectangle 69"/>
            <p:cNvSpPr/>
            <p:nvPr/>
          </p:nvSpPr>
          <p:spPr>
            <a:xfrm>
              <a:off x="797997" y="2496113"/>
              <a:ext cx="1687398" cy="235670"/>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nvGrpSpPr>
          <p:cNvPr id="71" name="Group 70"/>
          <p:cNvGrpSpPr/>
          <p:nvPr/>
        </p:nvGrpSpPr>
        <p:grpSpPr>
          <a:xfrm>
            <a:off x="812136" y="3034966"/>
            <a:ext cx="1687398" cy="1398583"/>
            <a:chOff x="797997" y="2731783"/>
            <a:chExt cx="1687398" cy="1398583"/>
          </a:xfrm>
        </p:grpSpPr>
        <p:sp>
          <p:nvSpPr>
            <p:cNvPr id="72" name="Rectangle 71"/>
            <p:cNvSpPr/>
            <p:nvPr/>
          </p:nvSpPr>
          <p:spPr>
            <a:xfrm>
              <a:off x="797997" y="2731783"/>
              <a:ext cx="1687398" cy="235670"/>
            </a:xfrm>
            <a:prstGeom prst="rect">
              <a:avLst/>
            </a:prstGeom>
            <a:solidFill>
              <a:schemeClr val="accent6">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73" name="Rectangle 72"/>
            <p:cNvSpPr/>
            <p:nvPr/>
          </p:nvSpPr>
          <p:spPr>
            <a:xfrm>
              <a:off x="797997" y="2967453"/>
              <a:ext cx="1687398" cy="235670"/>
            </a:xfrm>
            <a:prstGeom prst="rect">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74" name="Rectangle 73"/>
            <p:cNvSpPr/>
            <p:nvPr/>
          </p:nvSpPr>
          <p:spPr>
            <a:xfrm>
              <a:off x="797997" y="3203123"/>
              <a:ext cx="1687398" cy="235670"/>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75" name="Rectangle 74"/>
            <p:cNvSpPr/>
            <p:nvPr/>
          </p:nvSpPr>
          <p:spPr>
            <a:xfrm>
              <a:off x="797997" y="3423356"/>
              <a:ext cx="1687398" cy="235670"/>
            </a:xfrm>
            <a:prstGeom prst="rect">
              <a:avLst/>
            </a:prstGeom>
            <a:solidFill>
              <a:schemeClr val="accent6">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76" name="Rectangle 75"/>
            <p:cNvSpPr/>
            <p:nvPr/>
          </p:nvSpPr>
          <p:spPr>
            <a:xfrm>
              <a:off x="797997" y="3659026"/>
              <a:ext cx="1687398" cy="235670"/>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77" name="Rectangle 76"/>
            <p:cNvSpPr/>
            <p:nvPr/>
          </p:nvSpPr>
          <p:spPr>
            <a:xfrm>
              <a:off x="797997" y="3894696"/>
              <a:ext cx="1687398" cy="235670"/>
            </a:xfrm>
            <a:prstGeom prst="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nvGrpSpPr>
          <p:cNvPr id="78" name="Group 77"/>
          <p:cNvGrpSpPr/>
          <p:nvPr/>
        </p:nvGrpSpPr>
        <p:grpSpPr>
          <a:xfrm>
            <a:off x="812136" y="4429401"/>
            <a:ext cx="1687398" cy="1398583"/>
            <a:chOff x="797997" y="4126218"/>
            <a:chExt cx="1687398" cy="1398583"/>
          </a:xfrm>
        </p:grpSpPr>
        <p:sp>
          <p:nvSpPr>
            <p:cNvPr id="79" name="Rectangle 78"/>
            <p:cNvSpPr/>
            <p:nvPr/>
          </p:nvSpPr>
          <p:spPr>
            <a:xfrm>
              <a:off x="797997" y="4126218"/>
              <a:ext cx="1687398" cy="235670"/>
            </a:xfrm>
            <a:prstGeom prst="rect">
              <a:avLst/>
            </a:prstGeom>
            <a:solidFill>
              <a:schemeClr val="accent2">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80" name="Rectangle 79"/>
            <p:cNvSpPr/>
            <p:nvPr/>
          </p:nvSpPr>
          <p:spPr>
            <a:xfrm>
              <a:off x="797997" y="4361888"/>
              <a:ext cx="1687398" cy="235670"/>
            </a:xfrm>
            <a:prstGeom prst="rect">
              <a:avLst/>
            </a:prstGeom>
            <a:solidFill>
              <a:schemeClr val="accent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81" name="Rectangle 80"/>
            <p:cNvSpPr/>
            <p:nvPr/>
          </p:nvSpPr>
          <p:spPr>
            <a:xfrm>
              <a:off x="797997" y="4597558"/>
              <a:ext cx="1687398" cy="235670"/>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82" name="Rectangle 81"/>
            <p:cNvSpPr/>
            <p:nvPr/>
          </p:nvSpPr>
          <p:spPr>
            <a:xfrm>
              <a:off x="797997" y="4817791"/>
              <a:ext cx="1687398" cy="235670"/>
            </a:xfrm>
            <a:prstGeom prst="rect">
              <a:avLst/>
            </a:prstGeom>
            <a:solidFill>
              <a:schemeClr val="accent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83" name="Rectangle 82"/>
            <p:cNvSpPr/>
            <p:nvPr/>
          </p:nvSpPr>
          <p:spPr>
            <a:xfrm>
              <a:off x="797997" y="5053461"/>
              <a:ext cx="1687398" cy="23567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84" name="Rectangle 83"/>
            <p:cNvSpPr/>
            <p:nvPr/>
          </p:nvSpPr>
          <p:spPr>
            <a:xfrm>
              <a:off x="797997" y="5289131"/>
              <a:ext cx="1687398" cy="235670"/>
            </a:xfrm>
            <a:prstGeom prst="rect">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nvGrpSpPr>
          <p:cNvPr id="85" name="Group 84"/>
          <p:cNvGrpSpPr/>
          <p:nvPr/>
        </p:nvGrpSpPr>
        <p:grpSpPr>
          <a:xfrm>
            <a:off x="812136" y="1636383"/>
            <a:ext cx="1687398" cy="1398583"/>
            <a:chOff x="797997" y="1333200"/>
            <a:chExt cx="1687398" cy="1398583"/>
          </a:xfrm>
        </p:grpSpPr>
        <p:sp>
          <p:nvSpPr>
            <p:cNvPr id="86" name="Rectangle 85"/>
            <p:cNvSpPr/>
            <p:nvPr/>
          </p:nvSpPr>
          <p:spPr>
            <a:xfrm>
              <a:off x="797997" y="1333200"/>
              <a:ext cx="1687398" cy="235670"/>
            </a:xfrm>
            <a:prstGeom prst="rect">
              <a:avLst/>
            </a:prstGeom>
            <a:solidFill>
              <a:schemeClr val="accent5">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87" name="Rectangle 86"/>
            <p:cNvSpPr/>
            <p:nvPr/>
          </p:nvSpPr>
          <p:spPr>
            <a:xfrm>
              <a:off x="797997" y="1568870"/>
              <a:ext cx="1687398" cy="235670"/>
            </a:xfrm>
            <a:prstGeom prst="rect">
              <a:avLst/>
            </a:prstGeom>
            <a:solidFill>
              <a:schemeClr val="accent5">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88" name="Rectangle 87"/>
            <p:cNvSpPr/>
            <p:nvPr/>
          </p:nvSpPr>
          <p:spPr>
            <a:xfrm>
              <a:off x="797997" y="1804540"/>
              <a:ext cx="1687398" cy="235670"/>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89" name="Rectangle 88"/>
            <p:cNvSpPr/>
            <p:nvPr/>
          </p:nvSpPr>
          <p:spPr>
            <a:xfrm>
              <a:off x="797997" y="2024773"/>
              <a:ext cx="1687398" cy="235670"/>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90" name="Rectangle 89"/>
            <p:cNvSpPr/>
            <p:nvPr/>
          </p:nvSpPr>
          <p:spPr>
            <a:xfrm>
              <a:off x="797997" y="2260443"/>
              <a:ext cx="1687398" cy="235670"/>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91" name="Rectangle 90"/>
            <p:cNvSpPr/>
            <p:nvPr/>
          </p:nvSpPr>
          <p:spPr>
            <a:xfrm>
              <a:off x="797997" y="2496113"/>
              <a:ext cx="1687398" cy="235670"/>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nvGrpSpPr>
          <p:cNvPr id="92" name="Group 91"/>
          <p:cNvGrpSpPr/>
          <p:nvPr/>
        </p:nvGrpSpPr>
        <p:grpSpPr>
          <a:xfrm>
            <a:off x="812136" y="3034966"/>
            <a:ext cx="1687398" cy="1398583"/>
            <a:chOff x="797997" y="2731783"/>
            <a:chExt cx="1687398" cy="1398583"/>
          </a:xfrm>
        </p:grpSpPr>
        <p:sp>
          <p:nvSpPr>
            <p:cNvPr id="93" name="Rectangle 92"/>
            <p:cNvSpPr/>
            <p:nvPr/>
          </p:nvSpPr>
          <p:spPr>
            <a:xfrm>
              <a:off x="797997" y="2731783"/>
              <a:ext cx="1687398" cy="235670"/>
            </a:xfrm>
            <a:prstGeom prst="rect">
              <a:avLst/>
            </a:prstGeom>
            <a:solidFill>
              <a:schemeClr val="accent6">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94" name="Rectangle 93"/>
            <p:cNvSpPr/>
            <p:nvPr/>
          </p:nvSpPr>
          <p:spPr>
            <a:xfrm>
              <a:off x="797997" y="2967453"/>
              <a:ext cx="1687398" cy="235670"/>
            </a:xfrm>
            <a:prstGeom prst="rect">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95" name="Rectangle 94"/>
            <p:cNvSpPr/>
            <p:nvPr/>
          </p:nvSpPr>
          <p:spPr>
            <a:xfrm>
              <a:off x="797997" y="3203123"/>
              <a:ext cx="1687398" cy="235670"/>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96" name="Rectangle 95"/>
            <p:cNvSpPr/>
            <p:nvPr/>
          </p:nvSpPr>
          <p:spPr>
            <a:xfrm>
              <a:off x="797997" y="3423356"/>
              <a:ext cx="1687398" cy="235670"/>
            </a:xfrm>
            <a:prstGeom prst="rect">
              <a:avLst/>
            </a:prstGeom>
            <a:solidFill>
              <a:schemeClr val="accent6">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97" name="Rectangle 96"/>
            <p:cNvSpPr/>
            <p:nvPr/>
          </p:nvSpPr>
          <p:spPr>
            <a:xfrm>
              <a:off x="797997" y="3659026"/>
              <a:ext cx="1687398" cy="235670"/>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98" name="Rectangle 97"/>
            <p:cNvSpPr/>
            <p:nvPr/>
          </p:nvSpPr>
          <p:spPr>
            <a:xfrm>
              <a:off x="797997" y="3894696"/>
              <a:ext cx="1687398" cy="235670"/>
            </a:xfrm>
            <a:prstGeom prst="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nvGrpSpPr>
          <p:cNvPr id="99" name="Group 98"/>
          <p:cNvGrpSpPr/>
          <p:nvPr/>
        </p:nvGrpSpPr>
        <p:grpSpPr>
          <a:xfrm>
            <a:off x="812136" y="4429401"/>
            <a:ext cx="1687398" cy="1398583"/>
            <a:chOff x="797997" y="4126218"/>
            <a:chExt cx="1687398" cy="1398583"/>
          </a:xfrm>
        </p:grpSpPr>
        <p:sp>
          <p:nvSpPr>
            <p:cNvPr id="100" name="Rectangle 99"/>
            <p:cNvSpPr/>
            <p:nvPr/>
          </p:nvSpPr>
          <p:spPr>
            <a:xfrm>
              <a:off x="797997" y="4126218"/>
              <a:ext cx="1687398" cy="235670"/>
            </a:xfrm>
            <a:prstGeom prst="rect">
              <a:avLst/>
            </a:prstGeom>
            <a:solidFill>
              <a:schemeClr val="accent2">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101" name="Rectangle 100"/>
            <p:cNvSpPr/>
            <p:nvPr/>
          </p:nvSpPr>
          <p:spPr>
            <a:xfrm>
              <a:off x="797997" y="4361888"/>
              <a:ext cx="1687398" cy="235670"/>
            </a:xfrm>
            <a:prstGeom prst="rect">
              <a:avLst/>
            </a:prstGeom>
            <a:solidFill>
              <a:schemeClr val="accent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102" name="Rectangle 101"/>
            <p:cNvSpPr/>
            <p:nvPr/>
          </p:nvSpPr>
          <p:spPr>
            <a:xfrm>
              <a:off x="797997" y="4597558"/>
              <a:ext cx="1687398" cy="235670"/>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103" name="Rectangle 102"/>
            <p:cNvSpPr/>
            <p:nvPr/>
          </p:nvSpPr>
          <p:spPr>
            <a:xfrm>
              <a:off x="797997" y="4817791"/>
              <a:ext cx="1687398" cy="235670"/>
            </a:xfrm>
            <a:prstGeom prst="rect">
              <a:avLst/>
            </a:prstGeom>
            <a:solidFill>
              <a:schemeClr val="accent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104" name="Rectangle 103"/>
            <p:cNvSpPr/>
            <p:nvPr/>
          </p:nvSpPr>
          <p:spPr>
            <a:xfrm>
              <a:off x="797997" y="5053461"/>
              <a:ext cx="1687398" cy="23567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105" name="Rectangle 104"/>
            <p:cNvSpPr/>
            <p:nvPr/>
          </p:nvSpPr>
          <p:spPr>
            <a:xfrm>
              <a:off x="797997" y="5289131"/>
              <a:ext cx="1687398" cy="235670"/>
            </a:xfrm>
            <a:prstGeom prst="rect">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sp>
        <p:nvSpPr>
          <p:cNvPr id="106" name="TextBox 105"/>
          <p:cNvSpPr txBox="1"/>
          <p:nvPr/>
        </p:nvSpPr>
        <p:spPr>
          <a:xfrm>
            <a:off x="3877529" y="788458"/>
            <a:ext cx="1434164" cy="646331"/>
          </a:xfrm>
          <a:prstGeom prst="rect">
            <a:avLst/>
          </a:prstGeom>
          <a:noFill/>
        </p:spPr>
        <p:txBody>
          <a:bodyPr wrap="square" rtlCol="0">
            <a:spAutoFit/>
          </a:bodyPr>
          <a:lstStyle/>
          <a:p>
            <a:pPr algn="ctr"/>
            <a:r>
              <a:rPr lang="en-IN" sz="3600" dirty="0" smtClean="0">
                <a:latin typeface="+mj-lt"/>
              </a:rPr>
              <a:t>Split 1</a:t>
            </a:r>
            <a:endParaRPr lang="en-US" sz="3600" dirty="0">
              <a:latin typeface="+mj-lt"/>
            </a:endParaRPr>
          </a:p>
        </p:txBody>
      </p:sp>
      <p:sp>
        <p:nvSpPr>
          <p:cNvPr id="107" name="TextBox 106"/>
          <p:cNvSpPr txBox="1"/>
          <p:nvPr/>
        </p:nvSpPr>
        <p:spPr>
          <a:xfrm>
            <a:off x="6763579" y="788458"/>
            <a:ext cx="1577322" cy="646331"/>
          </a:xfrm>
          <a:prstGeom prst="rect">
            <a:avLst/>
          </a:prstGeom>
          <a:noFill/>
        </p:spPr>
        <p:txBody>
          <a:bodyPr wrap="square" rtlCol="0">
            <a:spAutoFit/>
          </a:bodyPr>
          <a:lstStyle/>
          <a:p>
            <a:pPr algn="ctr"/>
            <a:r>
              <a:rPr lang="en-IN" sz="3600" dirty="0" smtClean="0">
                <a:latin typeface="+mj-lt"/>
              </a:rPr>
              <a:t>Split 2</a:t>
            </a:r>
            <a:endParaRPr lang="en-US" sz="3600" dirty="0">
              <a:latin typeface="+mj-lt"/>
            </a:endParaRPr>
          </a:p>
        </p:txBody>
      </p:sp>
      <p:sp>
        <p:nvSpPr>
          <p:cNvPr id="108" name="TextBox 107"/>
          <p:cNvSpPr txBox="1"/>
          <p:nvPr/>
        </p:nvSpPr>
        <p:spPr>
          <a:xfrm>
            <a:off x="9756998" y="788458"/>
            <a:ext cx="1505743" cy="646331"/>
          </a:xfrm>
          <a:prstGeom prst="rect">
            <a:avLst/>
          </a:prstGeom>
          <a:noFill/>
        </p:spPr>
        <p:txBody>
          <a:bodyPr wrap="square" rtlCol="0">
            <a:spAutoFit/>
          </a:bodyPr>
          <a:lstStyle/>
          <a:p>
            <a:pPr algn="ctr"/>
            <a:r>
              <a:rPr lang="en-IN" sz="3600" dirty="0" smtClean="0">
                <a:latin typeface="+mj-lt"/>
              </a:rPr>
              <a:t>Split 3</a:t>
            </a:r>
            <a:endParaRPr lang="en-US" sz="3600" dirty="0">
              <a:latin typeface="+mj-lt"/>
            </a:endParaRPr>
          </a:p>
        </p:txBody>
      </p:sp>
      <p:sp>
        <p:nvSpPr>
          <p:cNvPr id="109" name="Rectangle 108"/>
          <p:cNvSpPr/>
          <p:nvPr/>
        </p:nvSpPr>
        <p:spPr>
          <a:xfrm>
            <a:off x="3966119" y="4191218"/>
            <a:ext cx="1275838" cy="463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solidFill>
                  <a:schemeClr val="tx1"/>
                </a:solidFill>
                <a:latin typeface="+mj-lt"/>
              </a:rPr>
              <a:t>Train</a:t>
            </a:r>
            <a:endParaRPr lang="en-US" sz="1600" dirty="0">
              <a:solidFill>
                <a:schemeClr val="tx1"/>
              </a:solidFill>
              <a:latin typeface="+mj-lt"/>
            </a:endParaRPr>
          </a:p>
        </p:txBody>
      </p:sp>
      <p:sp>
        <p:nvSpPr>
          <p:cNvPr id="110" name="Rectangle 109"/>
          <p:cNvSpPr/>
          <p:nvPr/>
        </p:nvSpPr>
        <p:spPr>
          <a:xfrm>
            <a:off x="6923748" y="4191218"/>
            <a:ext cx="1275838" cy="463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solidFill>
                  <a:schemeClr val="tx1"/>
                </a:solidFill>
                <a:latin typeface="+mj-lt"/>
              </a:rPr>
              <a:t>Train</a:t>
            </a:r>
            <a:endParaRPr lang="en-US" sz="1600" dirty="0">
              <a:solidFill>
                <a:schemeClr val="tx1"/>
              </a:solidFill>
              <a:latin typeface="+mj-lt"/>
            </a:endParaRPr>
          </a:p>
        </p:txBody>
      </p:sp>
      <p:sp>
        <p:nvSpPr>
          <p:cNvPr id="111" name="Rectangle 110"/>
          <p:cNvSpPr/>
          <p:nvPr/>
        </p:nvSpPr>
        <p:spPr>
          <a:xfrm>
            <a:off x="9881377" y="4191218"/>
            <a:ext cx="1275838" cy="463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solidFill>
                  <a:schemeClr val="tx1"/>
                </a:solidFill>
                <a:latin typeface="+mj-lt"/>
              </a:rPr>
              <a:t>Train</a:t>
            </a:r>
            <a:endParaRPr lang="en-US" sz="1600" dirty="0">
              <a:solidFill>
                <a:schemeClr val="tx1"/>
              </a:solidFill>
              <a:latin typeface="+mj-lt"/>
            </a:endParaRPr>
          </a:p>
        </p:txBody>
      </p:sp>
      <p:sp>
        <p:nvSpPr>
          <p:cNvPr id="112" name="Rectangle 111"/>
          <p:cNvSpPr/>
          <p:nvPr/>
        </p:nvSpPr>
        <p:spPr>
          <a:xfrm>
            <a:off x="3639261" y="6287707"/>
            <a:ext cx="1910699" cy="463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solidFill>
                  <a:schemeClr val="tx1"/>
                </a:solidFill>
                <a:latin typeface="+mj-lt"/>
              </a:rPr>
              <a:t>Validation</a:t>
            </a:r>
            <a:endParaRPr lang="en-US" sz="1600" dirty="0">
              <a:solidFill>
                <a:schemeClr val="tx1"/>
              </a:solidFill>
              <a:latin typeface="+mj-lt"/>
            </a:endParaRPr>
          </a:p>
        </p:txBody>
      </p:sp>
      <p:sp>
        <p:nvSpPr>
          <p:cNvPr id="113" name="Rectangle 112"/>
          <p:cNvSpPr/>
          <p:nvPr/>
        </p:nvSpPr>
        <p:spPr>
          <a:xfrm>
            <a:off x="6533423" y="6287707"/>
            <a:ext cx="2056487" cy="463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mj-lt"/>
              </a:rPr>
              <a:t>Validation</a:t>
            </a:r>
            <a:endParaRPr lang="en-US" sz="1600" dirty="0">
              <a:solidFill>
                <a:schemeClr val="tx1"/>
              </a:solidFill>
              <a:latin typeface="+mj-lt"/>
            </a:endParaRPr>
          </a:p>
        </p:txBody>
      </p:sp>
      <p:sp>
        <p:nvSpPr>
          <p:cNvPr id="114" name="Rectangle 113"/>
          <p:cNvSpPr/>
          <p:nvPr/>
        </p:nvSpPr>
        <p:spPr>
          <a:xfrm>
            <a:off x="9578361" y="6287707"/>
            <a:ext cx="1881869" cy="463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mj-lt"/>
              </a:rPr>
              <a:t>Validation</a:t>
            </a:r>
            <a:endParaRPr lang="en-US" sz="1600" dirty="0">
              <a:solidFill>
                <a:schemeClr val="tx1"/>
              </a:solidFill>
              <a:latin typeface="+mj-lt"/>
            </a:endParaRPr>
          </a:p>
        </p:txBody>
      </p:sp>
      <p:pic>
        <p:nvPicPr>
          <p:cNvPr id="115" name="Picture 1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7385" y="48167"/>
            <a:ext cx="1789458" cy="1789458"/>
          </a:xfrm>
          <a:prstGeom prst="rect">
            <a:avLst/>
          </a:prstGeom>
        </p:spPr>
      </p:pic>
      <mc:AlternateContent xmlns:mc="http://schemas.openxmlformats.org/markup-compatibility/2006" xmlns:a14="http://schemas.microsoft.com/office/drawing/2010/main">
        <mc:Choice Requires="a14">
          <p:sp>
            <p:nvSpPr>
              <p:cNvPr id="116" name="Rectangular Callout 115"/>
              <p:cNvSpPr/>
              <p:nvPr/>
            </p:nvSpPr>
            <p:spPr>
              <a:xfrm>
                <a:off x="2713357" y="166400"/>
                <a:ext cx="7642306" cy="1598359"/>
              </a:xfrm>
              <a:prstGeom prst="wedgeRectCallout">
                <a:avLst>
                  <a:gd name="adj1" fmla="val 62912"/>
                  <a:gd name="adj2" fmla="val 1942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In this case, we choose the </a:t>
                </a:r>
                <a:r>
                  <a:rPr lang="en-IN" sz="2400" dirty="0" err="1" smtClean="0">
                    <a:solidFill>
                      <a:schemeClr val="tx1"/>
                    </a:solidFill>
                    <a:latin typeface="+mj-lt"/>
                  </a:rPr>
                  <a:t>hyperparameter</a:t>
                </a:r>
                <a:r>
                  <a:rPr lang="en-IN" sz="2400" dirty="0" smtClean="0">
                    <a:solidFill>
                      <a:schemeClr val="tx1"/>
                    </a:solidFill>
                    <a:latin typeface="+mj-lt"/>
                  </a:rPr>
                  <a:t> value (e.g. value of </a:t>
                </a:r>
                <a14:m>
                  <m:oMath xmlns:m="http://schemas.openxmlformats.org/officeDocument/2006/math">
                    <m:r>
                      <a:rPr lang="en-IN" sz="2400" b="0" i="1" smtClean="0">
                        <a:solidFill>
                          <a:schemeClr val="tx1"/>
                        </a:solidFill>
                        <a:latin typeface="Cambria Math" panose="02040503050406030204" pitchFamily="18" charset="0"/>
                      </a:rPr>
                      <m:t>𝑘</m:t>
                    </m:r>
                  </m:oMath>
                </a14:m>
                <a:r>
                  <a:rPr lang="en-IN" sz="2400" dirty="0" smtClean="0">
                    <a:solidFill>
                      <a:schemeClr val="tx1"/>
                    </a:solidFill>
                    <a:latin typeface="+mj-lt"/>
                  </a:rPr>
                  <a:t>) which gives the highest average validation accuracy across all splits. Clearly this is more expensive than simple held-out validation but offers less chance of an unlucky split</a:t>
                </a:r>
                <a:endParaRPr lang="en-IN" sz="2400" dirty="0">
                  <a:solidFill>
                    <a:schemeClr val="tx1"/>
                  </a:solidFill>
                  <a:latin typeface="+mj-lt"/>
                </a:endParaRPr>
              </a:p>
            </p:txBody>
          </p:sp>
        </mc:Choice>
        <mc:Fallback xmlns="">
          <p:sp>
            <p:nvSpPr>
              <p:cNvPr id="116" name="Rectangular Callout 115"/>
              <p:cNvSpPr>
                <a:spLocks noRot="1" noChangeAspect="1" noMove="1" noResize="1" noEditPoints="1" noAdjustHandles="1" noChangeArrowheads="1" noChangeShapeType="1" noTextEdit="1"/>
              </p:cNvSpPr>
              <p:nvPr/>
            </p:nvSpPr>
            <p:spPr>
              <a:xfrm>
                <a:off x="2713357" y="166400"/>
                <a:ext cx="7642306" cy="1598359"/>
              </a:xfrm>
              <a:prstGeom prst="wedgeRectCallout">
                <a:avLst>
                  <a:gd name="adj1" fmla="val 62912"/>
                  <a:gd name="adj2" fmla="val 19424"/>
                </a:avLst>
              </a:prstGeom>
              <a:blipFill>
                <a:blip r:embed="rId3"/>
                <a:stretch>
                  <a:fillRect l="-422" t="-373" b="-6343"/>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67028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42" presetClass="path" presetSubtype="0" accel="50000" decel="50000" fill="hold" nodeType="withEffect">
                                  <p:stCondLst>
                                    <p:cond delay="0"/>
                                  </p:stCondLst>
                                  <p:childTnLst>
                                    <p:animMotion origin="layout" path="M 2.70833E-6 7.40741E-7 L 0.24179 -0.03542 " pathEditMode="relative" rAng="0" ptsTypes="AA">
                                      <p:cBhvr>
                                        <p:cTn id="12" dur="1000" fill="hold"/>
                                        <p:tgtEl>
                                          <p:spTgt spid="64"/>
                                        </p:tgtEl>
                                        <p:attrNameLst>
                                          <p:attrName>ppt_x</p:attrName>
                                          <p:attrName>ppt_y</p:attrName>
                                        </p:attrNameLst>
                                      </p:cBhvr>
                                      <p:rCtr x="12083" y="-1782"/>
                                    </p:animMotion>
                                  </p:childTnLst>
                                </p:cTn>
                              </p:par>
                              <p:par>
                                <p:cTn id="13" presetID="42" presetClass="path" presetSubtype="0" accel="50000" decel="50000" fill="hold" nodeType="withEffect">
                                  <p:stCondLst>
                                    <p:cond delay="0"/>
                                  </p:stCondLst>
                                  <p:childTnLst>
                                    <p:animMotion origin="layout" path="M -0.00052 4.81481E-6 L 0.24179 -0.23635 " pathEditMode="relative" rAng="0" ptsTypes="AA">
                                      <p:cBhvr>
                                        <p:cTn id="14" dur="1000" fill="hold"/>
                                        <p:tgtEl>
                                          <p:spTgt spid="78"/>
                                        </p:tgtEl>
                                        <p:attrNameLst>
                                          <p:attrName>ppt_x</p:attrName>
                                          <p:attrName>ppt_y</p:attrName>
                                        </p:attrNameLst>
                                      </p:cBhvr>
                                      <p:rCtr x="12109" y="-11829"/>
                                    </p:animMotion>
                                  </p:childTnLst>
                                </p:cTn>
                              </p:par>
                              <p:par>
                                <p:cTn id="15" presetID="42" presetClass="path" presetSubtype="0" accel="50000" decel="50000" fill="hold" nodeType="withEffect">
                                  <p:stCondLst>
                                    <p:cond delay="0"/>
                                  </p:stCondLst>
                                  <p:childTnLst>
                                    <p:animMotion origin="layout" path="M 2.70833E-6 -4.44444E-6 L 0.24179 0.27107 " pathEditMode="relative" rAng="0" ptsTypes="AA">
                                      <p:cBhvr>
                                        <p:cTn id="16" dur="1000" fill="hold"/>
                                        <p:tgtEl>
                                          <p:spTgt spid="71"/>
                                        </p:tgtEl>
                                        <p:attrNameLst>
                                          <p:attrName>ppt_x</p:attrName>
                                          <p:attrName>ppt_y</p:attrName>
                                        </p:attrNameLst>
                                      </p:cBhvr>
                                      <p:rCtr x="12083" y="13542"/>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par>
                                <p:cTn id="25" presetID="42" presetClass="path" presetSubtype="0" accel="50000" decel="50000" fill="hold" nodeType="withEffect">
                                  <p:stCondLst>
                                    <p:cond delay="0"/>
                                  </p:stCondLst>
                                  <p:childTnLst>
                                    <p:animMotion origin="layout" path="M 2.70833E-6 -4.44444E-6 L 0.48359 -0.23935 " pathEditMode="relative" rAng="0" ptsTypes="AA">
                                      <p:cBhvr>
                                        <p:cTn id="26" dur="1000" fill="hold"/>
                                        <p:tgtEl>
                                          <p:spTgt spid="92"/>
                                        </p:tgtEl>
                                        <p:attrNameLst>
                                          <p:attrName>ppt_x</p:attrName>
                                          <p:attrName>ppt_y</p:attrName>
                                        </p:attrNameLst>
                                      </p:cBhvr>
                                      <p:rCtr x="24180" y="-11968"/>
                                    </p:animMotion>
                                  </p:childTnLst>
                                </p:cTn>
                              </p:par>
                              <p:par>
                                <p:cTn id="27" presetID="42" presetClass="path" presetSubtype="0" accel="50000" decel="50000" fill="hold" nodeType="withEffect">
                                  <p:stCondLst>
                                    <p:cond delay="0"/>
                                  </p:stCondLst>
                                  <p:childTnLst>
                                    <p:animMotion origin="layout" path="M -0.00013 0.00093 L 0.48359 0.17014 " pathEditMode="relative" rAng="0" ptsTypes="AA">
                                      <p:cBhvr>
                                        <p:cTn id="28" dur="1000" fill="hold"/>
                                        <p:tgtEl>
                                          <p:spTgt spid="85"/>
                                        </p:tgtEl>
                                        <p:attrNameLst>
                                          <p:attrName>ppt_x</p:attrName>
                                          <p:attrName>ppt_y</p:attrName>
                                        </p:attrNameLst>
                                      </p:cBhvr>
                                      <p:rCtr x="24180" y="8449"/>
                                    </p:animMotion>
                                  </p:childTnLst>
                                </p:cTn>
                              </p:par>
                              <p:par>
                                <p:cTn id="29" presetID="42" presetClass="path" presetSubtype="0" accel="50000" decel="50000" fill="hold" nodeType="withEffect">
                                  <p:stCondLst>
                                    <p:cond delay="0"/>
                                  </p:stCondLst>
                                  <p:childTnLst>
                                    <p:animMotion origin="layout" path="M 2.70833E-6 4.81481E-6 L 0.48359 0.0655 " pathEditMode="relative" rAng="0" ptsTypes="AA">
                                      <p:cBhvr>
                                        <p:cTn id="30" dur="1000" fill="hold"/>
                                        <p:tgtEl>
                                          <p:spTgt spid="99"/>
                                        </p:tgtEl>
                                        <p:attrNameLst>
                                          <p:attrName>ppt_x</p:attrName>
                                          <p:attrName>ppt_y</p:attrName>
                                        </p:attrNameLst>
                                      </p:cBhvr>
                                      <p:rCtr x="24180" y="3264"/>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42" presetClass="path" presetSubtype="0" accel="50000" decel="50000" fill="hold" nodeType="withEffect">
                                  <p:stCondLst>
                                    <p:cond delay="0"/>
                                  </p:stCondLst>
                                  <p:childTnLst>
                                    <p:animMotion origin="layout" path="M 1.04167E-6 7.40741E-7 L 0.72513 0.475 " pathEditMode="relative" rAng="0" ptsTypes="AA">
                                      <p:cBhvr>
                                        <p:cTn id="40" dur="1000" fill="hold"/>
                                        <p:tgtEl>
                                          <p:spTgt spid="43"/>
                                        </p:tgtEl>
                                        <p:attrNameLst>
                                          <p:attrName>ppt_x</p:attrName>
                                          <p:attrName>ppt_y</p:attrName>
                                        </p:attrNameLst>
                                      </p:cBhvr>
                                      <p:rCtr x="36250" y="23750"/>
                                    </p:animMotion>
                                  </p:childTnLst>
                                </p:cTn>
                              </p:par>
                              <p:par>
                                <p:cTn id="41" presetID="42" presetClass="path" presetSubtype="0" accel="50000" decel="50000" fill="hold" nodeType="withEffect">
                                  <p:stCondLst>
                                    <p:cond delay="0"/>
                                  </p:stCondLst>
                                  <p:childTnLst>
                                    <p:animMotion origin="layout" path="M 1.04167E-6 4.81481E-6 L 0.72513 -0.44028 " pathEditMode="relative" rAng="0" ptsTypes="AA">
                                      <p:cBhvr>
                                        <p:cTn id="42" dur="1000" fill="hold"/>
                                        <p:tgtEl>
                                          <p:spTgt spid="57"/>
                                        </p:tgtEl>
                                        <p:attrNameLst>
                                          <p:attrName>ppt_x</p:attrName>
                                          <p:attrName>ppt_y</p:attrName>
                                        </p:attrNameLst>
                                      </p:cBhvr>
                                      <p:rCtr x="36250" y="-22014"/>
                                    </p:animMotion>
                                  </p:childTnLst>
                                </p:cTn>
                              </p:par>
                              <p:par>
                                <p:cTn id="43" presetID="42" presetClass="path" presetSubtype="0" accel="50000" decel="50000" fill="hold" nodeType="withEffect">
                                  <p:stCondLst>
                                    <p:cond delay="0"/>
                                  </p:stCondLst>
                                  <p:childTnLst>
                                    <p:animMotion origin="layout" path="M 0.00156 -0.00138 L 0.72513 -0.03541 " pathEditMode="relative" rAng="0" ptsTypes="AA">
                                      <p:cBhvr>
                                        <p:cTn id="44" dur="1000" fill="hold"/>
                                        <p:tgtEl>
                                          <p:spTgt spid="50"/>
                                        </p:tgtEl>
                                        <p:attrNameLst>
                                          <p:attrName>ppt_x</p:attrName>
                                          <p:attrName>ppt_y</p:attrName>
                                        </p:attrNameLst>
                                      </p:cBhvr>
                                      <p:rCtr x="36172" y="-1713"/>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grpId="0" nodeType="clickEffect">
                                  <p:stCondLst>
                                    <p:cond delay="0"/>
                                  </p:stCondLst>
                                  <p:childTnLst>
                                    <p:set>
                                      <p:cBhvr>
                                        <p:cTn id="84" dur="1" fill="hold">
                                          <p:stCondLst>
                                            <p:cond delay="0"/>
                                          </p:stCondLst>
                                        </p:cTn>
                                        <p:tgtEl>
                                          <p:spTgt spid="116"/>
                                        </p:tgtEl>
                                        <p:attrNameLst>
                                          <p:attrName>style.visibility</p:attrName>
                                        </p:attrNameLst>
                                      </p:cBhvr>
                                      <p:to>
                                        <p:strVal val="visible"/>
                                      </p:to>
                                    </p:set>
                                    <p:animEffect transition="in" filter="wipe(right)">
                                      <p:cBhvr>
                                        <p:cTn id="85" dur="500"/>
                                        <p:tgtEl>
                                          <p:spTgt spid="116"/>
                                        </p:tgtEl>
                                      </p:cBhvr>
                                    </p:animEffect>
                                  </p:childTnLst>
                                </p:cTn>
                              </p:par>
                              <p:par>
                                <p:cTn id="86" presetID="1" presetClass="entr" presetSubtype="0" fill="hold" nodeType="withEffect">
                                  <p:stCondLst>
                                    <p:cond delay="0"/>
                                  </p:stCondLst>
                                  <p:childTnLst>
                                    <p:set>
                                      <p:cBhvr>
                                        <p:cTn id="87"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P spid="108" grpId="0"/>
      <p:bldP spid="109" grpId="0"/>
      <p:bldP spid="110" grpId="0"/>
      <p:bldP spid="111" grpId="0"/>
      <p:bldP spid="112" grpId="0"/>
      <p:bldP spid="113" grpId="0"/>
      <p:bldP spid="114" grpId="0"/>
      <p:bldP spid="1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with NN – Lessons</a:t>
            </a:r>
            <a:endParaRPr lang="en-IN" dirty="0"/>
          </a:p>
        </p:txBody>
      </p:sp>
      <p:sp>
        <p:nvSpPr>
          <p:cNvPr id="3" name="Content Placeholder 2"/>
          <p:cNvSpPr>
            <a:spLocks noGrp="1"/>
          </p:cNvSpPr>
          <p:nvPr>
            <p:ph idx="1"/>
          </p:nvPr>
        </p:nvSpPr>
        <p:spPr/>
        <p:txBody>
          <a:bodyPr/>
          <a:lstStyle/>
          <a:p>
            <a:r>
              <a:rPr lang="en-IN" dirty="0" smtClean="0"/>
              <a:t>One of the oldest </a:t>
            </a:r>
            <a:r>
              <a:rPr lang="en-IN" dirty="0"/>
              <a:t>learning algorithms - Fix and Hodges (1951</a:t>
            </a:r>
            <a:r>
              <a:rPr lang="en-IN" dirty="0" smtClean="0"/>
              <a:t>)</a:t>
            </a:r>
          </a:p>
          <a:p>
            <a:r>
              <a:rPr lang="en-IN" dirty="0" smtClean="0"/>
              <a:t>Very intuitive, in fact – theoretically, it is the best algorithm possible</a:t>
            </a:r>
          </a:p>
          <a:p>
            <a:r>
              <a:rPr lang="en-IN" dirty="0" smtClean="0"/>
              <a:t>In practice it performs well if there is lots and lots of training data</a:t>
            </a:r>
          </a:p>
          <a:p>
            <a:r>
              <a:rPr lang="en-IN" dirty="0" smtClean="0"/>
              <a:t>However, not used directly since it takes a lot of time to make a prediction on new test point (finding nearest neighbour expensive)</a:t>
            </a:r>
          </a:p>
          <a:p>
            <a:r>
              <a:rPr lang="en-IN" dirty="0" smtClean="0"/>
              <a:t>Instead, clever ways used to speed up calculation of nearest </a:t>
            </a:r>
            <a:r>
              <a:rPr lang="en-IN" dirty="0" err="1" smtClean="0"/>
              <a:t>neighbor</a:t>
            </a:r>
            <a:endParaRPr lang="en-IN" dirty="0" smtClean="0"/>
          </a:p>
          <a:p>
            <a:endParaRPr lang="en-IN" dirty="0" smtClean="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244" y="5190079"/>
            <a:ext cx="1651009" cy="1651009"/>
          </a:xfrm>
          <a:prstGeom prst="rect">
            <a:avLst/>
          </a:prstGeom>
        </p:spPr>
      </p:pic>
      <p:sp>
        <p:nvSpPr>
          <p:cNvPr id="6" name="Rectangular Callout 5"/>
          <p:cNvSpPr/>
          <p:nvPr/>
        </p:nvSpPr>
        <p:spPr>
          <a:xfrm>
            <a:off x="1226867" y="4290634"/>
            <a:ext cx="5238421" cy="1568687"/>
          </a:xfrm>
          <a:prstGeom prst="wedgeRectCallout">
            <a:avLst>
              <a:gd name="adj1" fmla="val -58949"/>
              <a:gd name="adj2" fmla="val 7408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Makes sense. </a:t>
            </a:r>
            <a:r>
              <a:rPr lang="en-US" sz="2400" dirty="0" smtClean="0">
                <a:solidFill>
                  <a:schemeClr val="tx1"/>
                </a:solidFill>
                <a:latin typeface="+mj-lt"/>
              </a:rPr>
              <a:t>If there are 2M training points, each a 10K-dim vector, then naively finding nearest neighbor takes 20B operations i.e. ~20 seconds  @ 2GHz</a:t>
            </a:r>
            <a:endParaRPr lang="en-IN" sz="2400" dirty="0">
              <a:solidFill>
                <a:schemeClr val="tx1"/>
              </a:solidFill>
              <a:latin typeface="+mj-l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0862" y="5158485"/>
            <a:ext cx="1800918" cy="1800918"/>
          </a:xfrm>
          <a:prstGeom prst="rect">
            <a:avLst/>
          </a:prstGeom>
        </p:spPr>
      </p:pic>
      <p:grpSp>
        <p:nvGrpSpPr>
          <p:cNvPr id="9" name="Group 8"/>
          <p:cNvGrpSpPr/>
          <p:nvPr/>
        </p:nvGrpSpPr>
        <p:grpSpPr>
          <a:xfrm>
            <a:off x="152964" y="3007474"/>
            <a:ext cx="1468606" cy="1238929"/>
            <a:chOff x="12383748" y="1219011"/>
            <a:chExt cx="1862104" cy="1570887"/>
          </a:xfrm>
        </p:grpSpPr>
        <p:sp>
          <p:nvSpPr>
            <p:cNvPr id="10" name="Freeform 9"/>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11"/>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ular Callout 14"/>
          <p:cNvSpPr/>
          <p:nvPr/>
        </p:nvSpPr>
        <p:spPr>
          <a:xfrm>
            <a:off x="1590012" y="1534500"/>
            <a:ext cx="4932246" cy="1369115"/>
          </a:xfrm>
          <a:prstGeom prst="wedgeRectCallout">
            <a:avLst>
              <a:gd name="adj1" fmla="val -56684"/>
              <a:gd name="adj2" fmla="val 12722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Also notice, with NN, all training need to be stored. In </a:t>
            </a:r>
            <a:r>
              <a:rPr lang="en-IN" sz="2400" dirty="0" err="1" smtClean="0">
                <a:solidFill>
                  <a:schemeClr val="tx1"/>
                </a:solidFill>
                <a:latin typeface="+mj-lt"/>
              </a:rPr>
              <a:t>LwP</a:t>
            </a:r>
            <a:r>
              <a:rPr lang="en-IN" sz="2400" dirty="0" smtClean="0">
                <a:solidFill>
                  <a:schemeClr val="tx1"/>
                </a:solidFill>
                <a:latin typeface="+mj-lt"/>
              </a:rPr>
              <a:t>, I could throw away training points – lightweight!</a:t>
            </a:r>
            <a:endParaRPr lang="en-IN" sz="2400" dirty="0">
              <a:solidFill>
                <a:schemeClr val="tx1"/>
              </a:solidFill>
              <a:latin typeface="+mj-lt"/>
            </a:endParaRPr>
          </a:p>
        </p:txBody>
      </p:sp>
      <p:sp>
        <p:nvSpPr>
          <p:cNvPr id="17" name="Rectangular Callout 16"/>
          <p:cNvSpPr/>
          <p:nvPr/>
        </p:nvSpPr>
        <p:spPr>
          <a:xfrm>
            <a:off x="1226866" y="6002246"/>
            <a:ext cx="5238422" cy="712289"/>
          </a:xfrm>
          <a:prstGeom prst="wedgeRectCallout">
            <a:avLst>
              <a:gd name="adj1" fmla="val -59734"/>
              <a:gd name="adj2" fmla="val 340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Wait! So what is the “model” for NN?</a:t>
            </a:r>
            <a:endParaRPr lang="en-IN" sz="2400" dirty="0">
              <a:solidFill>
                <a:schemeClr val="tx1"/>
              </a:solidFill>
              <a:latin typeface="+mj-lt"/>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27385" y="5133084"/>
            <a:ext cx="1789458" cy="1789458"/>
          </a:xfrm>
          <a:prstGeom prst="rect">
            <a:avLst/>
          </a:prstGeom>
        </p:spPr>
      </p:pic>
      <p:sp>
        <p:nvSpPr>
          <p:cNvPr id="8" name="Rectangular Callout 7"/>
          <p:cNvSpPr/>
          <p:nvPr/>
        </p:nvSpPr>
        <p:spPr>
          <a:xfrm>
            <a:off x="6548362" y="5575300"/>
            <a:ext cx="3579339" cy="1145650"/>
          </a:xfrm>
          <a:prstGeom prst="wedgeRectCallout">
            <a:avLst>
              <a:gd name="adj1" fmla="val 70632"/>
              <a:gd name="adj2" fmla="val 1293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Imagine if a bank website took 20 seconds to verify if a credit transaction is valid!</a:t>
            </a:r>
            <a:endParaRPr lang="en-IN" sz="2400" dirty="0">
              <a:solidFill>
                <a:schemeClr val="tx1"/>
              </a:solidFill>
              <a:latin typeface="+mj-lt"/>
            </a:endParaRPr>
          </a:p>
        </p:txBody>
      </p:sp>
      <p:sp>
        <p:nvSpPr>
          <p:cNvPr id="19" name="Rectangular Callout 18"/>
          <p:cNvSpPr/>
          <p:nvPr/>
        </p:nvSpPr>
        <p:spPr>
          <a:xfrm>
            <a:off x="6548362" y="4570940"/>
            <a:ext cx="4180597" cy="899445"/>
          </a:xfrm>
          <a:prstGeom prst="wedgeRectCallout">
            <a:avLst>
              <a:gd name="adj1" fmla="val 51344"/>
              <a:gd name="adj2" fmla="val 11679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The entire training set is the model – NNs have huge models</a:t>
            </a:r>
            <a:endParaRPr lang="en-IN" sz="2400" dirty="0">
              <a:solidFill>
                <a:schemeClr val="tx1"/>
              </a:solidFill>
              <a:latin typeface="+mj-lt"/>
            </a:endParaRPr>
          </a:p>
        </p:txBody>
      </p:sp>
      <p:sp>
        <p:nvSpPr>
          <p:cNvPr id="20" name="Rectangular Callout 19"/>
          <p:cNvSpPr/>
          <p:nvPr/>
        </p:nvSpPr>
        <p:spPr>
          <a:xfrm>
            <a:off x="2095786" y="2965446"/>
            <a:ext cx="4932246" cy="1220273"/>
          </a:xfrm>
          <a:prstGeom prst="wedgeRectCallout">
            <a:avLst>
              <a:gd name="adj1" fmla="val -67757"/>
              <a:gd name="adj2" fmla="val 4145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Correct! NN requires huge storage too! Note that the model size goes up with the amount of training data </a:t>
            </a:r>
            <a:r>
              <a:rPr lang="en-IN" sz="2400" dirty="0" smtClean="0">
                <a:solidFill>
                  <a:schemeClr val="tx1"/>
                </a:solidFill>
                <a:latin typeface="+mj-lt"/>
                <a:sym typeface="Wingdings" panose="05000000000000000000" pitchFamily="2" charset="2"/>
              </a:rPr>
              <a:t></a:t>
            </a:r>
            <a:endParaRPr lang="en-IN" sz="2400" dirty="0">
              <a:solidFill>
                <a:schemeClr val="tx1"/>
              </a:solidFill>
              <a:latin typeface="+mj-lt"/>
            </a:endParaRPr>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81654" y="2495881"/>
            <a:ext cx="1667234" cy="1794753"/>
          </a:xfrm>
          <a:prstGeom prst="rect">
            <a:avLst/>
          </a:prstGeom>
        </p:spPr>
      </p:pic>
      <p:sp>
        <p:nvSpPr>
          <p:cNvPr id="23" name="Rectangular Callout 22"/>
          <p:cNvSpPr/>
          <p:nvPr/>
        </p:nvSpPr>
        <p:spPr>
          <a:xfrm>
            <a:off x="6607109" y="890325"/>
            <a:ext cx="3579339" cy="2013290"/>
          </a:xfrm>
          <a:prstGeom prst="wedgeRectCallout">
            <a:avLst>
              <a:gd name="adj1" fmla="val 80540"/>
              <a:gd name="adj2" fmla="val 8643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Compare this to </a:t>
            </a:r>
            <a:r>
              <a:rPr lang="en-IN" sz="2400" dirty="0" err="1" smtClean="0">
                <a:solidFill>
                  <a:schemeClr val="tx1"/>
                </a:solidFill>
                <a:latin typeface="+mj-lt"/>
              </a:rPr>
              <a:t>LwP</a:t>
            </a:r>
            <a:r>
              <a:rPr lang="en-IN" sz="2400" dirty="0" smtClean="0">
                <a:solidFill>
                  <a:schemeClr val="tx1"/>
                </a:solidFill>
                <a:latin typeface="+mj-lt"/>
              </a:rPr>
              <a:t> where model had 2 vectors no matter how many training points – such models are called </a:t>
            </a:r>
            <a:r>
              <a:rPr lang="en-IN" sz="2400" i="1" dirty="0" smtClean="0">
                <a:solidFill>
                  <a:schemeClr val="tx1"/>
                </a:solidFill>
                <a:latin typeface="+mj-lt"/>
              </a:rPr>
              <a:t>parametric models</a:t>
            </a:r>
            <a:endParaRPr lang="en-IN" sz="2400" dirty="0">
              <a:solidFill>
                <a:schemeClr val="tx1"/>
              </a:solidFill>
              <a:latin typeface="+mj-lt"/>
            </a:endParaRPr>
          </a:p>
        </p:txBody>
      </p:sp>
      <p:sp>
        <p:nvSpPr>
          <p:cNvPr id="22" name="Rectangular Callout 21"/>
          <p:cNvSpPr/>
          <p:nvPr/>
        </p:nvSpPr>
        <p:spPr>
          <a:xfrm>
            <a:off x="7188051" y="2972727"/>
            <a:ext cx="3401222" cy="1499622"/>
          </a:xfrm>
          <a:prstGeom prst="wedgeRectCallout">
            <a:avLst>
              <a:gd name="adj1" fmla="val 71670"/>
              <a:gd name="adj2" fmla="val 253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Models whose size depends on the amount of training data are called </a:t>
            </a:r>
            <a:r>
              <a:rPr lang="en-IN" sz="2400" i="1" dirty="0" smtClean="0">
                <a:solidFill>
                  <a:schemeClr val="tx1"/>
                </a:solidFill>
                <a:latin typeface="+mj-lt"/>
              </a:rPr>
              <a:t>non-parametric </a:t>
            </a:r>
            <a:r>
              <a:rPr lang="en-IN" sz="2400" dirty="0" smtClean="0">
                <a:solidFill>
                  <a:schemeClr val="tx1"/>
                </a:solidFill>
                <a:latin typeface="+mj-lt"/>
              </a:rPr>
              <a:t>models</a:t>
            </a:r>
            <a:endParaRPr lang="en-IN" sz="2400" dirty="0">
              <a:solidFill>
                <a:schemeClr val="tx1"/>
              </a:solidFill>
              <a:latin typeface="+mj-lt"/>
            </a:endParaRPr>
          </a:p>
        </p:txBody>
      </p:sp>
    </p:spTree>
    <p:extLst>
      <p:ext uri="{BB962C8B-B14F-4D97-AF65-F5344CB8AC3E}">
        <p14:creationId xmlns:p14="http://schemas.microsoft.com/office/powerpoint/2010/main" val="198803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right)">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7"/>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right)">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left)">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right)">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wipe(right)">
                                      <p:cBhvr>
                                        <p:cTn id="8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5" grpId="0" animBg="1"/>
      <p:bldP spid="17" grpId="0" animBg="1"/>
      <p:bldP spid="8" grpId="0" animBg="1"/>
      <p:bldP spid="19" grpId="0" animBg="1"/>
      <p:bldP spid="20" grpId="0" animBg="1"/>
      <p:bldP spid="23"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Regression with Weighted</a:t>
            </a:r>
            <a:endParaRPr lang="en-IN" dirty="0"/>
          </a:p>
        </p:txBody>
      </p:sp>
      <p:sp>
        <p:nvSpPr>
          <p:cNvPr id="137" name="TextBox 136"/>
          <p:cNvSpPr txBox="1"/>
          <p:nvPr/>
        </p:nvSpPr>
        <p:spPr>
          <a:xfrm>
            <a:off x="4560807" y="52183"/>
            <a:ext cx="2558556" cy="923330"/>
          </a:xfrm>
          <a:prstGeom prst="rect">
            <a:avLst/>
          </a:prstGeom>
          <a:solidFill>
            <a:schemeClr val="bg1"/>
          </a:solidFill>
        </p:spPr>
        <p:txBody>
          <a:bodyPr wrap="square" rtlCol="0">
            <a:spAutoFit/>
          </a:bodyPr>
          <a:lstStyle/>
          <a:p>
            <a:r>
              <a:rPr lang="en-IN" sz="5400" dirty="0" err="1" smtClean="0">
                <a:solidFill>
                  <a:srgbClr val="7030A0"/>
                </a:solidFill>
                <a:latin typeface="+mj-lt"/>
              </a:rPr>
              <a:t>rNN</a:t>
            </a:r>
            <a:endParaRPr lang="en-IN" sz="5400" dirty="0">
              <a:solidFill>
                <a:srgbClr val="7030A0"/>
              </a:solidFill>
              <a:latin typeface="+mj-lt"/>
            </a:endParaRPr>
          </a:p>
        </p:txBody>
      </p:sp>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sp>
        <p:nvSpPr>
          <p:cNvPr id="71" name="Oval 70"/>
          <p:cNvSpPr/>
          <p:nvPr/>
        </p:nvSpPr>
        <p:spPr>
          <a:xfrm>
            <a:off x="7426363" y="1622904"/>
            <a:ext cx="1123749" cy="1123749"/>
          </a:xfrm>
          <a:prstGeom prst="ellipse">
            <a:avLst/>
          </a:prstGeom>
          <a:solidFill>
            <a:srgbClr val="7030A0">
              <a:alpha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72" name="Group 71"/>
          <p:cNvGrpSpPr/>
          <p:nvPr/>
        </p:nvGrpSpPr>
        <p:grpSpPr>
          <a:xfrm>
            <a:off x="1789798" y="1006074"/>
            <a:ext cx="9247697" cy="2830681"/>
            <a:chOff x="1789798" y="1006074"/>
            <a:chExt cx="9247697" cy="2830681"/>
          </a:xfrm>
        </p:grpSpPr>
        <p:sp>
          <p:nvSpPr>
            <p:cNvPr id="73" name="Oval 72"/>
            <p:cNvSpPr/>
            <p:nvPr/>
          </p:nvSpPr>
          <p:spPr>
            <a:xfrm>
              <a:off x="2328421" y="1006075"/>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4" name="Oval 73"/>
            <p:cNvSpPr/>
            <p:nvPr/>
          </p:nvSpPr>
          <p:spPr>
            <a:xfrm>
              <a:off x="3007150" y="1675378"/>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5" name="Oval 74"/>
            <p:cNvSpPr/>
            <p:nvPr/>
          </p:nvSpPr>
          <p:spPr>
            <a:xfrm>
              <a:off x="1789798" y="2467230"/>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6" name="Oval 75"/>
            <p:cNvSpPr/>
            <p:nvPr/>
          </p:nvSpPr>
          <p:spPr>
            <a:xfrm>
              <a:off x="3844842" y="1325290"/>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7" name="Oval 76"/>
            <p:cNvSpPr/>
            <p:nvPr/>
          </p:nvSpPr>
          <p:spPr>
            <a:xfrm>
              <a:off x="4344462" y="2543300"/>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8" name="Oval 77"/>
            <p:cNvSpPr/>
            <p:nvPr/>
          </p:nvSpPr>
          <p:spPr>
            <a:xfrm>
              <a:off x="3318235" y="3114308"/>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9" name="Oval 78"/>
            <p:cNvSpPr/>
            <p:nvPr/>
          </p:nvSpPr>
          <p:spPr>
            <a:xfrm>
              <a:off x="2286000" y="3440920"/>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0" name="Oval 79"/>
            <p:cNvSpPr/>
            <p:nvPr/>
          </p:nvSpPr>
          <p:spPr>
            <a:xfrm>
              <a:off x="4547139" y="329489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 name="Oval 80"/>
            <p:cNvSpPr/>
            <p:nvPr/>
          </p:nvSpPr>
          <p:spPr>
            <a:xfrm>
              <a:off x="7408174" y="131716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2" name="Oval 81"/>
            <p:cNvSpPr/>
            <p:nvPr/>
          </p:nvSpPr>
          <p:spPr>
            <a:xfrm>
              <a:off x="8407415" y="215013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3" name="Oval 82"/>
            <p:cNvSpPr/>
            <p:nvPr/>
          </p:nvSpPr>
          <p:spPr>
            <a:xfrm>
              <a:off x="9076718" y="108897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4" name="Oval 83"/>
            <p:cNvSpPr/>
            <p:nvPr/>
          </p:nvSpPr>
          <p:spPr>
            <a:xfrm>
              <a:off x="10311630" y="170954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5" name="Oval 84"/>
            <p:cNvSpPr/>
            <p:nvPr/>
          </p:nvSpPr>
          <p:spPr>
            <a:xfrm>
              <a:off x="7624987" y="2814608"/>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6" name="Oval 85"/>
            <p:cNvSpPr/>
            <p:nvPr/>
          </p:nvSpPr>
          <p:spPr>
            <a:xfrm>
              <a:off x="8765633" y="352567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7" name="Oval 86"/>
            <p:cNvSpPr/>
            <p:nvPr/>
          </p:nvSpPr>
          <p:spPr>
            <a:xfrm>
              <a:off x="9887424" y="232457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8" name="Oval 87"/>
            <p:cNvSpPr/>
            <p:nvPr/>
          </p:nvSpPr>
          <p:spPr>
            <a:xfrm>
              <a:off x="10726410" y="3191019"/>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 name="Oval 88"/>
            <p:cNvSpPr/>
            <p:nvPr/>
          </p:nvSpPr>
          <p:spPr>
            <a:xfrm>
              <a:off x="5361571" y="1756870"/>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 name="Oval 89"/>
            <p:cNvSpPr/>
            <p:nvPr/>
          </p:nvSpPr>
          <p:spPr>
            <a:xfrm>
              <a:off x="5683068" y="2778315"/>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1" name="Oval 90"/>
            <p:cNvSpPr/>
            <p:nvPr/>
          </p:nvSpPr>
          <p:spPr>
            <a:xfrm>
              <a:off x="6808278" y="3285377"/>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2" name="Oval 91"/>
            <p:cNvSpPr/>
            <p:nvPr/>
          </p:nvSpPr>
          <p:spPr>
            <a:xfrm>
              <a:off x="6548149" y="2169032"/>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3" name="Oval 92"/>
            <p:cNvSpPr/>
            <p:nvPr/>
          </p:nvSpPr>
          <p:spPr>
            <a:xfrm>
              <a:off x="6054838" y="100607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94" name="Oval 93"/>
          <p:cNvSpPr/>
          <p:nvPr/>
        </p:nvSpPr>
        <p:spPr>
          <a:xfrm>
            <a:off x="7832695" y="2029236"/>
            <a:ext cx="311085" cy="311085"/>
          </a:xfrm>
          <a:prstGeom prst="ellipse">
            <a:avLst/>
          </a:prstGeom>
          <a:solidFill>
            <a:sysClr val="windowText" lastClr="00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95" name="Group 94"/>
          <p:cNvGrpSpPr/>
          <p:nvPr/>
        </p:nvGrpSpPr>
        <p:grpSpPr>
          <a:xfrm>
            <a:off x="1789798" y="1006073"/>
            <a:ext cx="9247697" cy="2830681"/>
            <a:chOff x="1789798" y="1006074"/>
            <a:chExt cx="9247697" cy="2830681"/>
          </a:xfrm>
        </p:grpSpPr>
        <p:sp>
          <p:nvSpPr>
            <p:cNvPr id="96" name="Oval 95"/>
            <p:cNvSpPr/>
            <p:nvPr/>
          </p:nvSpPr>
          <p:spPr>
            <a:xfrm>
              <a:off x="2328421" y="1006075"/>
              <a:ext cx="311085" cy="311085"/>
            </a:xfrm>
            <a:prstGeom prst="ellipse">
              <a:avLst/>
            </a:prstGeom>
            <a:solidFill>
              <a:srgbClr val="ED7D3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7" name="Oval 96"/>
            <p:cNvSpPr/>
            <p:nvPr/>
          </p:nvSpPr>
          <p:spPr>
            <a:xfrm>
              <a:off x="3007150" y="1675378"/>
              <a:ext cx="311085" cy="311085"/>
            </a:xfrm>
            <a:prstGeom prst="ellipse">
              <a:avLst/>
            </a:prstGeom>
            <a:solidFill>
              <a:srgbClr val="ED7D31">
                <a:alpha val="75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8" name="Oval 97"/>
            <p:cNvSpPr/>
            <p:nvPr/>
          </p:nvSpPr>
          <p:spPr>
            <a:xfrm>
              <a:off x="1789798" y="2467230"/>
              <a:ext cx="311085" cy="311085"/>
            </a:xfrm>
            <a:prstGeom prst="ellipse">
              <a:avLst/>
            </a:prstGeom>
            <a:solidFill>
              <a:srgbClr val="ED7D3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 name="Oval 98"/>
            <p:cNvSpPr/>
            <p:nvPr/>
          </p:nvSpPr>
          <p:spPr>
            <a:xfrm>
              <a:off x="3844842" y="1325290"/>
              <a:ext cx="311085" cy="311085"/>
            </a:xfrm>
            <a:prstGeom prst="ellipse">
              <a:avLst/>
            </a:prstGeom>
            <a:solidFill>
              <a:srgbClr val="ED7D31">
                <a:alpha val="5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0" name="Oval 99"/>
            <p:cNvSpPr/>
            <p:nvPr/>
          </p:nvSpPr>
          <p:spPr>
            <a:xfrm>
              <a:off x="4344462" y="2543300"/>
              <a:ext cx="311085" cy="311085"/>
            </a:xfrm>
            <a:prstGeom prst="ellipse">
              <a:avLst/>
            </a:prstGeom>
            <a:solidFill>
              <a:srgbClr val="ED7D31">
                <a:alpha val="5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1" name="Oval 100"/>
            <p:cNvSpPr/>
            <p:nvPr/>
          </p:nvSpPr>
          <p:spPr>
            <a:xfrm>
              <a:off x="3318235" y="3114308"/>
              <a:ext cx="311085" cy="311085"/>
            </a:xfrm>
            <a:prstGeom prst="ellipse">
              <a:avLst/>
            </a:prstGeom>
            <a:solidFill>
              <a:srgbClr val="ED7D31">
                <a:alpha val="75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2" name="Oval 101"/>
            <p:cNvSpPr/>
            <p:nvPr/>
          </p:nvSpPr>
          <p:spPr>
            <a:xfrm>
              <a:off x="2286000" y="3440920"/>
              <a:ext cx="311085" cy="311085"/>
            </a:xfrm>
            <a:prstGeom prst="ellipse">
              <a:avLst/>
            </a:prstGeom>
            <a:solidFill>
              <a:srgbClr val="ED7D3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3" name="Oval 102"/>
            <p:cNvSpPr/>
            <p:nvPr/>
          </p:nvSpPr>
          <p:spPr>
            <a:xfrm>
              <a:off x="4547139" y="3294894"/>
              <a:ext cx="311085" cy="311085"/>
            </a:xfrm>
            <a:prstGeom prst="ellipse">
              <a:avLst/>
            </a:prstGeom>
            <a:solidFill>
              <a:srgbClr val="ED7D31">
                <a:alpha val="5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4" name="Oval 103"/>
            <p:cNvSpPr/>
            <p:nvPr/>
          </p:nvSpPr>
          <p:spPr>
            <a:xfrm>
              <a:off x="7408174" y="1317160"/>
              <a:ext cx="311085" cy="311085"/>
            </a:xfrm>
            <a:prstGeom prst="ellipse">
              <a:avLst/>
            </a:prstGeom>
            <a:solidFill>
              <a:srgbClr val="FADECB"/>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5" name="Oval 104"/>
            <p:cNvSpPr/>
            <p:nvPr/>
          </p:nvSpPr>
          <p:spPr>
            <a:xfrm>
              <a:off x="8407415" y="2150134"/>
              <a:ext cx="311085" cy="311085"/>
            </a:xfrm>
            <a:prstGeom prst="ellipse">
              <a:avLst/>
            </a:prstGeom>
            <a:solidFill>
              <a:srgbClr val="F29E65"/>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6" name="Oval 105"/>
            <p:cNvSpPr/>
            <p:nvPr/>
          </p:nvSpPr>
          <p:spPr>
            <a:xfrm>
              <a:off x="9076718" y="1088970"/>
              <a:ext cx="311085" cy="311085"/>
            </a:xfrm>
            <a:prstGeom prst="ellipse">
              <a:avLst/>
            </a:prstGeom>
            <a:solidFill>
              <a:srgbClr val="ED7D31">
                <a:alpha val="75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7" name="Oval 106"/>
            <p:cNvSpPr/>
            <p:nvPr/>
          </p:nvSpPr>
          <p:spPr>
            <a:xfrm>
              <a:off x="10311630" y="1709545"/>
              <a:ext cx="311085" cy="311085"/>
            </a:xfrm>
            <a:prstGeom prst="ellipse">
              <a:avLst/>
            </a:prstGeom>
            <a:solidFill>
              <a:srgbClr val="ED7D3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 name="Oval 107"/>
            <p:cNvSpPr/>
            <p:nvPr/>
          </p:nvSpPr>
          <p:spPr>
            <a:xfrm>
              <a:off x="7624987" y="2813917"/>
              <a:ext cx="311085" cy="311085"/>
            </a:xfrm>
            <a:prstGeom prst="ellipse">
              <a:avLst/>
            </a:prstGeom>
            <a:solidFill>
              <a:srgbClr val="FADECB"/>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9" name="Oval 108"/>
            <p:cNvSpPr/>
            <p:nvPr/>
          </p:nvSpPr>
          <p:spPr>
            <a:xfrm>
              <a:off x="8765633" y="3525670"/>
              <a:ext cx="311085" cy="311085"/>
            </a:xfrm>
            <a:prstGeom prst="ellipse">
              <a:avLst/>
            </a:prstGeom>
            <a:solidFill>
              <a:srgbClr val="ED7D31">
                <a:alpha val="5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0" name="Oval 109"/>
            <p:cNvSpPr/>
            <p:nvPr/>
          </p:nvSpPr>
          <p:spPr>
            <a:xfrm>
              <a:off x="9887424" y="2324575"/>
              <a:ext cx="311085" cy="311085"/>
            </a:xfrm>
            <a:prstGeom prst="ellipse">
              <a:avLst/>
            </a:prstGeom>
            <a:solidFill>
              <a:srgbClr val="ED7D31">
                <a:alpha val="75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1" name="Oval 110"/>
            <p:cNvSpPr/>
            <p:nvPr/>
          </p:nvSpPr>
          <p:spPr>
            <a:xfrm>
              <a:off x="10726410" y="3191019"/>
              <a:ext cx="311085" cy="311085"/>
            </a:xfrm>
            <a:prstGeom prst="ellipse">
              <a:avLst/>
            </a:prstGeom>
            <a:solidFill>
              <a:srgbClr val="ED7D31"/>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2" name="Oval 111"/>
            <p:cNvSpPr/>
            <p:nvPr/>
          </p:nvSpPr>
          <p:spPr>
            <a:xfrm>
              <a:off x="5361571" y="1756870"/>
              <a:ext cx="311085" cy="311085"/>
            </a:xfrm>
            <a:prstGeom prst="ellipse">
              <a:avLst/>
            </a:prstGeom>
            <a:solidFill>
              <a:srgbClr val="ED7D31">
                <a:alpha val="75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3" name="Oval 112"/>
            <p:cNvSpPr/>
            <p:nvPr/>
          </p:nvSpPr>
          <p:spPr>
            <a:xfrm>
              <a:off x="5683068" y="2778315"/>
              <a:ext cx="311085" cy="311085"/>
            </a:xfrm>
            <a:prstGeom prst="ellipse">
              <a:avLst/>
            </a:prstGeom>
            <a:solidFill>
              <a:srgbClr val="ED7D31">
                <a:alpha val="25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4" name="Oval 113"/>
            <p:cNvSpPr/>
            <p:nvPr/>
          </p:nvSpPr>
          <p:spPr>
            <a:xfrm>
              <a:off x="6808278" y="3285377"/>
              <a:ext cx="311085" cy="311085"/>
            </a:xfrm>
            <a:prstGeom prst="ellipse">
              <a:avLst/>
            </a:prstGeom>
            <a:solidFill>
              <a:srgbClr val="ED7D31">
                <a:alpha val="75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5" name="Oval 114"/>
            <p:cNvSpPr/>
            <p:nvPr/>
          </p:nvSpPr>
          <p:spPr>
            <a:xfrm>
              <a:off x="6548149" y="2169032"/>
              <a:ext cx="311085" cy="311085"/>
            </a:xfrm>
            <a:prstGeom prst="ellipse">
              <a:avLst/>
            </a:prstGeom>
            <a:solidFill>
              <a:srgbClr val="ED7D31">
                <a:alpha val="1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6" name="Oval 115"/>
            <p:cNvSpPr/>
            <p:nvPr/>
          </p:nvSpPr>
          <p:spPr>
            <a:xfrm>
              <a:off x="6054838" y="1006074"/>
              <a:ext cx="311085" cy="311085"/>
            </a:xfrm>
            <a:prstGeom prst="ellipse">
              <a:avLst/>
            </a:prstGeom>
            <a:solidFill>
              <a:srgbClr val="ED7D31">
                <a:alpha val="1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17" name="Group 116"/>
          <p:cNvGrpSpPr/>
          <p:nvPr/>
        </p:nvGrpSpPr>
        <p:grpSpPr>
          <a:xfrm>
            <a:off x="4714977" y="4616340"/>
            <a:ext cx="4260925" cy="327304"/>
            <a:chOff x="4714977" y="4616340"/>
            <a:chExt cx="4260925" cy="327304"/>
          </a:xfrm>
        </p:grpSpPr>
        <p:sp>
          <p:nvSpPr>
            <p:cNvPr id="118" name="Oval 117"/>
            <p:cNvSpPr/>
            <p:nvPr/>
          </p:nvSpPr>
          <p:spPr>
            <a:xfrm>
              <a:off x="8664817" y="4632559"/>
              <a:ext cx="311085" cy="311085"/>
            </a:xfrm>
            <a:prstGeom prst="ellipse">
              <a:avLst/>
            </a:prstGeom>
            <a:solidFill>
              <a:srgbClr val="ED7D31">
                <a:alpha val="25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9" name="Oval 118"/>
            <p:cNvSpPr/>
            <p:nvPr/>
          </p:nvSpPr>
          <p:spPr>
            <a:xfrm>
              <a:off x="4714977" y="4618711"/>
              <a:ext cx="311085" cy="311085"/>
            </a:xfrm>
            <a:prstGeom prst="ellipse">
              <a:avLst/>
            </a:prstGeom>
            <a:solidFill>
              <a:srgbClr val="ED7D31">
                <a:alpha val="25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0" name="Oval 119"/>
            <p:cNvSpPr/>
            <p:nvPr/>
          </p:nvSpPr>
          <p:spPr>
            <a:xfrm>
              <a:off x="6689897" y="4616340"/>
              <a:ext cx="311085" cy="311085"/>
            </a:xfrm>
            <a:prstGeom prst="ellipse">
              <a:avLst/>
            </a:prstGeom>
            <a:solidFill>
              <a:srgbClr val="ED7D31">
                <a:alpha val="75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121" name="Oval 120"/>
          <p:cNvSpPr/>
          <p:nvPr/>
        </p:nvSpPr>
        <p:spPr>
          <a:xfrm>
            <a:off x="1974915" y="4621171"/>
            <a:ext cx="311085" cy="311085"/>
          </a:xfrm>
          <a:prstGeom prst="ellipse">
            <a:avLst/>
          </a:prstGeom>
          <a:solidFill>
            <a:sysClr val="windowText" lastClr="000000"/>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22" name="Group 121"/>
          <p:cNvGrpSpPr/>
          <p:nvPr/>
        </p:nvGrpSpPr>
        <p:grpSpPr>
          <a:xfrm>
            <a:off x="2768167" y="4401624"/>
            <a:ext cx="7053367" cy="758990"/>
            <a:chOff x="2768167" y="4401624"/>
            <a:chExt cx="7053367" cy="758990"/>
          </a:xfrm>
        </p:grpSpPr>
        <p:pic>
          <p:nvPicPr>
            <p:cNvPr id="123" name="Picture 122"/>
            <p:cNvPicPr>
              <a:picLocks noChangeAspect="1"/>
            </p:cNvPicPr>
            <p:nvPr>
              <p:custDataLst>
                <p:tags r:id="rId9"/>
              </p:custDataLst>
            </p:nvPr>
          </p:nvPicPr>
          <p:blipFill>
            <a:blip r:embed="rId13">
              <a:extLst>
                <a:ext uri="{28A0092B-C50C-407E-A947-70E740481C1C}">
                  <a14:useLocalDpi xmlns:a14="http://schemas.microsoft.com/office/drawing/2010/main" val="0"/>
                </a:ext>
              </a:extLst>
            </a:blip>
            <a:stretch>
              <a:fillRect/>
            </a:stretch>
          </p:blipFill>
          <p:spPr>
            <a:xfrm>
              <a:off x="3869343" y="4401624"/>
              <a:ext cx="269762" cy="758989"/>
            </a:xfrm>
            <a:prstGeom prst="rect">
              <a:avLst/>
            </a:prstGeom>
          </p:spPr>
        </p:pic>
        <p:pic>
          <p:nvPicPr>
            <p:cNvPr id="124" name="Picture 123"/>
            <p:cNvPicPr>
              <a:picLocks noChangeAspect="1"/>
            </p:cNvPicPr>
            <p:nvPr>
              <p:custDataLst>
                <p:tags r:id="rId10"/>
              </p:custDataLst>
            </p:nvPr>
          </p:nvPicPr>
          <p:blipFill>
            <a:blip r:embed="rId14">
              <a:extLst>
                <a:ext uri="{28A0092B-C50C-407E-A947-70E740481C1C}">
                  <a14:useLocalDpi xmlns:a14="http://schemas.microsoft.com/office/drawing/2010/main" val="0"/>
                </a:ext>
              </a:extLst>
            </a:blip>
            <a:stretch>
              <a:fillRect/>
            </a:stretch>
          </p:blipFill>
          <p:spPr>
            <a:xfrm>
              <a:off x="2768167" y="4682153"/>
              <a:ext cx="512091" cy="178317"/>
            </a:xfrm>
            <a:prstGeom prst="rect">
              <a:avLst/>
            </a:prstGeom>
          </p:spPr>
        </p:pic>
        <p:pic>
          <p:nvPicPr>
            <p:cNvPr id="125" name="Picture 124"/>
            <p:cNvPicPr>
              <a:picLocks noChangeAspect="1"/>
            </p:cNvPicPr>
            <p:nvPr>
              <p:custDataLst>
                <p:tags r:id="rId11"/>
              </p:custDataLst>
            </p:nvPr>
          </p:nvPicPr>
          <p:blipFill>
            <a:blip r:embed="rId15">
              <a:extLst>
                <a:ext uri="{28A0092B-C50C-407E-A947-70E740481C1C}">
                  <a14:useLocalDpi xmlns:a14="http://schemas.microsoft.com/office/drawing/2010/main" val="0"/>
                </a:ext>
              </a:extLst>
            </a:blip>
            <a:stretch>
              <a:fillRect/>
            </a:stretch>
          </p:blipFill>
          <p:spPr>
            <a:xfrm>
              <a:off x="9551772" y="4401625"/>
              <a:ext cx="269762" cy="758989"/>
            </a:xfrm>
            <a:prstGeom prst="rect">
              <a:avLst/>
            </a:prstGeom>
          </p:spPr>
        </p:pic>
      </p:grpSp>
      <p:grpSp>
        <p:nvGrpSpPr>
          <p:cNvPr id="126" name="Group 125"/>
          <p:cNvGrpSpPr/>
          <p:nvPr/>
        </p:nvGrpSpPr>
        <p:grpSpPr>
          <a:xfrm>
            <a:off x="5342715" y="4529645"/>
            <a:ext cx="2487011" cy="502945"/>
            <a:chOff x="5601934" y="4531277"/>
            <a:chExt cx="2487011" cy="502945"/>
          </a:xfrm>
        </p:grpSpPr>
        <p:pic>
          <p:nvPicPr>
            <p:cNvPr id="127" name="Picture 126"/>
            <p:cNvPicPr>
              <a:picLocks noChangeAspect="1"/>
            </p:cNvPicPr>
            <p:nvPr>
              <p:custDataLst>
                <p:tags r:id="rId7"/>
              </p:custDataLst>
            </p:nvPr>
          </p:nvPicPr>
          <p:blipFill>
            <a:blip r:embed="rId16">
              <a:extLst>
                <a:ext uri="{28A0092B-C50C-407E-A947-70E740481C1C}">
                  <a14:useLocalDpi xmlns:a14="http://schemas.microsoft.com/office/drawing/2010/main" val="0"/>
                </a:ext>
              </a:extLst>
            </a:blip>
            <a:stretch>
              <a:fillRect/>
            </a:stretch>
          </p:blipFill>
          <p:spPr>
            <a:xfrm>
              <a:off x="5601934" y="4531277"/>
              <a:ext cx="512091" cy="502945"/>
            </a:xfrm>
            <a:prstGeom prst="rect">
              <a:avLst/>
            </a:prstGeom>
          </p:spPr>
        </p:pic>
        <p:pic>
          <p:nvPicPr>
            <p:cNvPr id="128" name="Picture 127"/>
            <p:cNvPicPr>
              <a:picLocks noChangeAspect="1"/>
            </p:cNvPicPr>
            <p:nvPr>
              <p:custDataLst>
                <p:tags r:id="rId8"/>
              </p:custDataLst>
            </p:nvPr>
          </p:nvPicPr>
          <p:blipFill>
            <a:blip r:embed="rId16">
              <a:extLst>
                <a:ext uri="{28A0092B-C50C-407E-A947-70E740481C1C}">
                  <a14:useLocalDpi xmlns:a14="http://schemas.microsoft.com/office/drawing/2010/main" val="0"/>
                </a:ext>
              </a:extLst>
            </a:blip>
            <a:stretch>
              <a:fillRect/>
            </a:stretch>
          </p:blipFill>
          <p:spPr>
            <a:xfrm>
              <a:off x="7576854" y="4531277"/>
              <a:ext cx="512091" cy="502945"/>
            </a:xfrm>
            <a:prstGeom prst="rect">
              <a:avLst/>
            </a:prstGeom>
          </p:spPr>
        </p:pic>
      </p:grpSp>
      <p:grpSp>
        <p:nvGrpSpPr>
          <p:cNvPr id="129" name="Group 128"/>
          <p:cNvGrpSpPr/>
          <p:nvPr/>
        </p:nvGrpSpPr>
        <p:grpSpPr>
          <a:xfrm>
            <a:off x="4313445" y="4382671"/>
            <a:ext cx="4080895" cy="777280"/>
            <a:chOff x="4313445" y="4382671"/>
            <a:chExt cx="4080895" cy="777280"/>
          </a:xfrm>
        </p:grpSpPr>
        <p:pic>
          <p:nvPicPr>
            <p:cNvPr id="130" name="Picture 129"/>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4313445" y="4382671"/>
              <a:ext cx="189748" cy="777280"/>
            </a:xfrm>
            <a:prstGeom prst="rect">
              <a:avLst/>
            </a:prstGeom>
          </p:spPr>
        </p:pic>
        <p:pic>
          <p:nvPicPr>
            <p:cNvPr id="131" name="Picture 130"/>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6312099" y="4382671"/>
              <a:ext cx="189748" cy="777280"/>
            </a:xfrm>
            <a:prstGeom prst="rect">
              <a:avLst/>
            </a:prstGeom>
          </p:spPr>
        </p:pic>
        <p:pic>
          <p:nvPicPr>
            <p:cNvPr id="132" name="Picture 131"/>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8204592" y="4382671"/>
              <a:ext cx="189748" cy="777280"/>
            </a:xfrm>
            <a:prstGeom prst="rect">
              <a:avLst/>
            </a:prstGeom>
          </p:spPr>
        </p:pic>
      </p:grpSp>
      <p:grpSp>
        <p:nvGrpSpPr>
          <p:cNvPr id="133" name="Group 132"/>
          <p:cNvGrpSpPr/>
          <p:nvPr/>
        </p:nvGrpSpPr>
        <p:grpSpPr>
          <a:xfrm>
            <a:off x="4312412" y="4382670"/>
            <a:ext cx="4080895" cy="777280"/>
            <a:chOff x="4312412" y="4382670"/>
            <a:chExt cx="4080895" cy="777280"/>
          </a:xfrm>
        </p:grpSpPr>
        <p:pic>
          <p:nvPicPr>
            <p:cNvPr id="134" name="Picture 133"/>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tretch>
              <a:fillRect/>
            </a:stretch>
          </p:blipFill>
          <p:spPr>
            <a:xfrm>
              <a:off x="4312412" y="4382670"/>
              <a:ext cx="189748" cy="777280"/>
            </a:xfrm>
            <a:prstGeom prst="rect">
              <a:avLst/>
            </a:prstGeom>
          </p:spPr>
        </p:pic>
        <p:pic>
          <p:nvPicPr>
            <p:cNvPr id="135" name="Picture 134"/>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6311066" y="4382670"/>
              <a:ext cx="189748" cy="777280"/>
            </a:xfrm>
            <a:prstGeom prst="rect">
              <a:avLst/>
            </a:prstGeom>
          </p:spPr>
        </p:pic>
        <p:pic>
          <p:nvPicPr>
            <p:cNvPr id="136" name="Picture 135"/>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8203559" y="4382670"/>
              <a:ext cx="189748" cy="777280"/>
            </a:xfrm>
            <a:prstGeom prst="rect">
              <a:avLst/>
            </a:prstGeom>
          </p:spPr>
        </p:pic>
      </p:grpSp>
      <p:grpSp>
        <p:nvGrpSpPr>
          <p:cNvPr id="138" name="Group 137"/>
          <p:cNvGrpSpPr/>
          <p:nvPr/>
        </p:nvGrpSpPr>
        <p:grpSpPr>
          <a:xfrm>
            <a:off x="152964" y="5619071"/>
            <a:ext cx="1468606" cy="1238929"/>
            <a:chOff x="12383748" y="1219011"/>
            <a:chExt cx="1862104" cy="1570887"/>
          </a:xfrm>
        </p:grpSpPr>
        <p:sp>
          <p:nvSpPr>
            <p:cNvPr id="139" name="Freeform 138"/>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Freeform 139"/>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Freeform 140"/>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Oval 141"/>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Oval 142"/>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4" name="Rectangular Callout 143"/>
          <p:cNvSpPr/>
          <p:nvPr/>
        </p:nvSpPr>
        <p:spPr>
          <a:xfrm>
            <a:off x="2095786" y="5628398"/>
            <a:ext cx="4594111" cy="1220273"/>
          </a:xfrm>
          <a:prstGeom prst="wedgeRectCallout">
            <a:avLst>
              <a:gd name="adj1" fmla="val -67757"/>
              <a:gd name="adj2" fmla="val 4145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In regression, each point needs to be given a real-valued score instead of a label like spam/non-spam</a:t>
            </a:r>
            <a:endParaRPr lang="en-IN" sz="2400" dirty="0">
              <a:solidFill>
                <a:schemeClr val="tx1"/>
              </a:solidFill>
              <a:latin typeface="+mj-lt"/>
            </a:endParaRPr>
          </a:p>
        </p:txBody>
      </p:sp>
      <p:pic>
        <p:nvPicPr>
          <p:cNvPr id="145" name="Picture 14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581654" y="5032590"/>
            <a:ext cx="1667234" cy="1794753"/>
          </a:xfrm>
          <a:prstGeom prst="rect">
            <a:avLst/>
          </a:prstGeom>
        </p:spPr>
      </p:pic>
      <p:sp>
        <p:nvSpPr>
          <p:cNvPr id="146" name="Rectangular Callout 145"/>
          <p:cNvSpPr/>
          <p:nvPr/>
        </p:nvSpPr>
        <p:spPr>
          <a:xfrm>
            <a:off x="7574474" y="5619071"/>
            <a:ext cx="3014799" cy="1232832"/>
          </a:xfrm>
          <a:prstGeom prst="wedgeRectCallout">
            <a:avLst>
              <a:gd name="adj1" fmla="val 75221"/>
              <a:gd name="adj2" fmla="val 394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E.g. when data point is a student and we wish to predict their marks</a:t>
            </a:r>
            <a:endParaRPr lang="en-IN" sz="2400" dirty="0">
              <a:solidFill>
                <a:schemeClr val="tx1"/>
              </a:solidFill>
              <a:latin typeface="+mj-lt"/>
            </a:endParaRPr>
          </a:p>
        </p:txBody>
      </p:sp>
      <p:sp>
        <p:nvSpPr>
          <p:cNvPr id="148" name="Rectangular Callout 147"/>
          <p:cNvSpPr/>
          <p:nvPr/>
        </p:nvSpPr>
        <p:spPr>
          <a:xfrm>
            <a:off x="2082663" y="5628398"/>
            <a:ext cx="4838343" cy="1220273"/>
          </a:xfrm>
          <a:prstGeom prst="wedgeRectCallout">
            <a:avLst>
              <a:gd name="adj1" fmla="val -67757"/>
              <a:gd name="adj2" fmla="val 4145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Once you have found the neighbours, you can average their scores to predict a score for the test data point</a:t>
            </a:r>
            <a:endParaRPr lang="en-IN" sz="2400" dirty="0">
              <a:solidFill>
                <a:schemeClr val="tx1"/>
              </a:solidFill>
              <a:latin typeface="+mj-lt"/>
            </a:endParaRPr>
          </a:p>
        </p:txBody>
      </p:sp>
      <p:sp>
        <p:nvSpPr>
          <p:cNvPr id="149" name="Rectangular Callout 148"/>
          <p:cNvSpPr/>
          <p:nvPr/>
        </p:nvSpPr>
        <p:spPr>
          <a:xfrm>
            <a:off x="2084662" y="5628398"/>
            <a:ext cx="4838343" cy="1220273"/>
          </a:xfrm>
          <a:prstGeom prst="wedgeRectCallout">
            <a:avLst>
              <a:gd name="adj1" fmla="val -67757"/>
              <a:gd name="adj2" fmla="val 4145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Or else, you may give the score </a:t>
            </a:r>
            <a:r>
              <a:rPr lang="en-US" sz="2400" dirty="0" smtClean="0">
                <a:solidFill>
                  <a:schemeClr val="tx1"/>
                </a:solidFill>
                <a:latin typeface="+mj-lt"/>
              </a:rPr>
              <a:t>of </a:t>
            </a:r>
            <a:r>
              <a:rPr lang="en-US" sz="2400" dirty="0">
                <a:solidFill>
                  <a:schemeClr val="tx1"/>
                </a:solidFill>
                <a:latin typeface="+mj-lt"/>
              </a:rPr>
              <a:t>closer </a:t>
            </a:r>
            <a:r>
              <a:rPr lang="en-US" sz="2400" dirty="0" err="1">
                <a:solidFill>
                  <a:schemeClr val="tx1"/>
                </a:solidFill>
                <a:latin typeface="+mj-lt"/>
              </a:rPr>
              <a:t>neighbours</a:t>
            </a:r>
            <a:r>
              <a:rPr lang="en-US" sz="2400" dirty="0">
                <a:solidFill>
                  <a:schemeClr val="tx1"/>
                </a:solidFill>
                <a:latin typeface="+mj-lt"/>
              </a:rPr>
              <a:t> more weight and those of far </a:t>
            </a:r>
            <a:r>
              <a:rPr lang="en-US" sz="2400" dirty="0" err="1">
                <a:solidFill>
                  <a:schemeClr val="tx1"/>
                </a:solidFill>
                <a:latin typeface="+mj-lt"/>
              </a:rPr>
              <a:t>neighbours</a:t>
            </a:r>
            <a:r>
              <a:rPr lang="en-US" sz="2400" dirty="0">
                <a:solidFill>
                  <a:schemeClr val="tx1"/>
                </a:solidFill>
                <a:latin typeface="+mj-lt"/>
              </a:rPr>
              <a:t> less weight</a:t>
            </a:r>
          </a:p>
        </p:txBody>
      </p:sp>
      <p:pic>
        <p:nvPicPr>
          <p:cNvPr id="150" name="Picture 14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0394671" y="2828617"/>
            <a:ext cx="1787723" cy="1787723"/>
          </a:xfrm>
          <a:prstGeom prst="rect">
            <a:avLst/>
          </a:prstGeom>
        </p:spPr>
      </p:pic>
      <p:sp>
        <p:nvSpPr>
          <p:cNvPr id="151" name="Rectangular Callout 150"/>
          <p:cNvSpPr/>
          <p:nvPr/>
        </p:nvSpPr>
        <p:spPr>
          <a:xfrm>
            <a:off x="7523881" y="3326748"/>
            <a:ext cx="3014799" cy="1232832"/>
          </a:xfrm>
          <a:prstGeom prst="wedgeRectCallout">
            <a:avLst>
              <a:gd name="adj1" fmla="val 75221"/>
              <a:gd name="adj2" fmla="val 394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Can I use this trick with </a:t>
            </a:r>
            <a:r>
              <a:rPr lang="en-IN" sz="2400" dirty="0" err="1" smtClean="0">
                <a:solidFill>
                  <a:schemeClr val="tx1"/>
                </a:solidFill>
                <a:latin typeface="+mj-lt"/>
              </a:rPr>
              <a:t>kNN</a:t>
            </a:r>
            <a:r>
              <a:rPr lang="en-IN" sz="2400" dirty="0" smtClean="0">
                <a:solidFill>
                  <a:schemeClr val="tx1"/>
                </a:solidFill>
                <a:latin typeface="+mj-lt"/>
              </a:rPr>
              <a:t>? Can I use it while doing classification?</a:t>
            </a:r>
            <a:endParaRPr lang="en-IN" sz="2400" dirty="0">
              <a:solidFill>
                <a:schemeClr val="tx1"/>
              </a:solidFill>
              <a:latin typeface="+mj-lt"/>
            </a:endParaRPr>
          </a:p>
        </p:txBody>
      </p:sp>
      <p:sp>
        <p:nvSpPr>
          <p:cNvPr id="152" name="Rectangular Callout 151"/>
          <p:cNvSpPr/>
          <p:nvPr/>
        </p:nvSpPr>
        <p:spPr>
          <a:xfrm>
            <a:off x="2082747" y="5628398"/>
            <a:ext cx="4838343" cy="1220273"/>
          </a:xfrm>
          <a:prstGeom prst="wedgeRectCallout">
            <a:avLst>
              <a:gd name="adj1" fmla="val -67757"/>
              <a:gd name="adj2" fmla="val 4145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Yes, and yes. Need to be a bit careful while doing weighted classification since adding labels makes no sense</a:t>
            </a:r>
            <a:endParaRPr lang="en-US" sz="2400" dirty="0">
              <a:solidFill>
                <a:schemeClr val="tx1"/>
              </a:solidFill>
              <a:latin typeface="+mj-lt"/>
            </a:endParaRPr>
          </a:p>
        </p:txBody>
      </p:sp>
      <p:cxnSp>
        <p:nvCxnSpPr>
          <p:cNvPr id="154" name="Straight Connector 153"/>
          <p:cNvCxnSpPr>
            <a:endCxn id="104" idx="5"/>
          </p:cNvCxnSpPr>
          <p:nvPr/>
        </p:nvCxnSpPr>
        <p:spPr>
          <a:xfrm flipH="1" flipV="1">
            <a:off x="7673702" y="1582687"/>
            <a:ext cx="205378" cy="47031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94" idx="6"/>
            <a:endCxn id="105" idx="1"/>
          </p:cNvCxnSpPr>
          <p:nvPr/>
        </p:nvCxnSpPr>
        <p:spPr>
          <a:xfrm>
            <a:off x="8143780" y="2184779"/>
            <a:ext cx="309192" cy="1091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94" idx="3"/>
            <a:endCxn id="108" idx="0"/>
          </p:cNvCxnSpPr>
          <p:nvPr/>
        </p:nvCxnSpPr>
        <p:spPr>
          <a:xfrm flipH="1">
            <a:off x="7780530" y="2294764"/>
            <a:ext cx="97722" cy="51915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9" name="Rectangular Callout 168"/>
          <p:cNvSpPr/>
          <p:nvPr/>
        </p:nvSpPr>
        <p:spPr>
          <a:xfrm>
            <a:off x="8975902" y="1058165"/>
            <a:ext cx="3108392" cy="815827"/>
          </a:xfrm>
          <a:prstGeom prst="wedgeRectCallout">
            <a:avLst>
              <a:gd name="adj1" fmla="val -56243"/>
              <a:gd name="adj2" fmla="val 9370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This neighbour being closer gets more weight</a:t>
            </a:r>
            <a:endParaRPr lang="en-IN" sz="2400" dirty="0">
              <a:solidFill>
                <a:schemeClr val="tx1"/>
              </a:solidFill>
              <a:latin typeface="+mj-lt"/>
            </a:endParaRPr>
          </a:p>
        </p:txBody>
      </p:sp>
    </p:spTree>
    <p:extLst>
      <p:ext uri="{BB962C8B-B14F-4D97-AF65-F5344CB8AC3E}">
        <p14:creationId xmlns:p14="http://schemas.microsoft.com/office/powerpoint/2010/main" val="41997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2"/>
                                        </p:tgtEl>
                                      </p:cBhvr>
                                    </p:animEffect>
                                    <p:set>
                                      <p:cBhvr>
                                        <p:cTn id="12" dur="1" fill="hold">
                                          <p:stCondLst>
                                            <p:cond delay="499"/>
                                          </p:stCondLst>
                                        </p:cTn>
                                        <p:tgtEl>
                                          <p:spTgt spid="72"/>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500"/>
                                        <p:tgtEl>
                                          <p:spTgt spid="9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4"/>
                                        </p:tgtEl>
                                        <p:attrNameLst>
                                          <p:attrName>style.visibility</p:attrName>
                                        </p:attrNameLst>
                                      </p:cBhvr>
                                      <p:to>
                                        <p:strVal val="visible"/>
                                      </p:to>
                                    </p:set>
                                    <p:animEffect transition="in" filter="wipe(left)">
                                      <p:cBhvr>
                                        <p:cTn id="24" dur="500"/>
                                        <p:tgtEl>
                                          <p:spTgt spid="14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wipe(right)">
                                      <p:cBhvr>
                                        <p:cTn id="33" dur="500"/>
                                        <p:tgtEl>
                                          <p:spTgt spid="14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500"/>
                                        <p:tgtEl>
                                          <p:spTgt spid="71"/>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mph" presetSubtype="0" fill="hold" grpId="1" nodeType="clickEffect">
                                  <p:stCondLst>
                                    <p:cond delay="0"/>
                                  </p:stCondLst>
                                  <p:childTnLst>
                                    <p:animScale>
                                      <p:cBhvr>
                                        <p:cTn id="46" dur="1000" fill="hold"/>
                                        <p:tgtEl>
                                          <p:spTgt spid="71"/>
                                        </p:tgtEl>
                                      </p:cBhvr>
                                      <p:by x="200000" y="200000"/>
                                    </p:animScale>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fade">
                                      <p:cBhvr>
                                        <p:cTn id="51" dur="500"/>
                                        <p:tgtEl>
                                          <p:spTgt spid="1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1"/>
                                        </p:tgtEl>
                                        <p:attrNameLst>
                                          <p:attrName>style.visibility</p:attrName>
                                        </p:attrNameLst>
                                      </p:cBhvr>
                                      <p:to>
                                        <p:strVal val="visible"/>
                                      </p:to>
                                    </p:set>
                                    <p:animEffect transition="in" filter="fade">
                                      <p:cBhvr>
                                        <p:cTn id="56" dur="500"/>
                                        <p:tgtEl>
                                          <p:spTgt spid="121"/>
                                        </p:tgtEl>
                                      </p:cBhvr>
                                    </p:animEffect>
                                  </p:childTnLst>
                                </p:cTn>
                              </p:par>
                              <p:par>
                                <p:cTn id="57" presetID="10" presetClass="entr" presetSubtype="0" fill="hold" nodeType="withEffect">
                                  <p:stCondLst>
                                    <p:cond delay="0"/>
                                  </p:stCondLst>
                                  <p:childTnLst>
                                    <p:set>
                                      <p:cBhvr>
                                        <p:cTn id="58" dur="1" fill="hold">
                                          <p:stCondLst>
                                            <p:cond delay="0"/>
                                          </p:stCondLst>
                                        </p:cTn>
                                        <p:tgtEl>
                                          <p:spTgt spid="122"/>
                                        </p:tgtEl>
                                        <p:attrNameLst>
                                          <p:attrName>style.visibility</p:attrName>
                                        </p:attrNameLst>
                                      </p:cBhvr>
                                      <p:to>
                                        <p:strVal val="visible"/>
                                      </p:to>
                                    </p:set>
                                    <p:animEffect transition="in" filter="fade">
                                      <p:cBhvr>
                                        <p:cTn id="59" dur="500"/>
                                        <p:tgtEl>
                                          <p:spTgt spid="122"/>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44"/>
                                        </p:tgtEl>
                                        <p:attrNameLst>
                                          <p:attrName>style.visibility</p:attrName>
                                        </p:attrNameLst>
                                      </p:cBhvr>
                                      <p:to>
                                        <p:strVal val="hidden"/>
                                      </p:to>
                                    </p:set>
                                  </p:childTnLst>
                                </p:cTn>
                              </p:par>
                            </p:childTnLst>
                          </p:cTn>
                        </p:par>
                        <p:par>
                          <p:cTn id="64" fill="hold">
                            <p:stCondLst>
                              <p:cond delay="0"/>
                            </p:stCondLst>
                            <p:childTnLst>
                              <p:par>
                                <p:cTn id="65" presetID="22" presetClass="entr" presetSubtype="8" fill="hold" grpId="0" nodeType="afterEffect">
                                  <p:stCondLst>
                                    <p:cond delay="0"/>
                                  </p:stCondLst>
                                  <p:childTnLst>
                                    <p:set>
                                      <p:cBhvr>
                                        <p:cTn id="66" dur="1" fill="hold">
                                          <p:stCondLst>
                                            <p:cond delay="0"/>
                                          </p:stCondLst>
                                        </p:cTn>
                                        <p:tgtEl>
                                          <p:spTgt spid="148"/>
                                        </p:tgtEl>
                                        <p:attrNameLst>
                                          <p:attrName>style.visibility</p:attrName>
                                        </p:attrNameLst>
                                      </p:cBhvr>
                                      <p:to>
                                        <p:strVal val="visible"/>
                                      </p:to>
                                    </p:set>
                                    <p:animEffect transition="in" filter="wipe(left)">
                                      <p:cBhvr>
                                        <p:cTn id="67" dur="500"/>
                                        <p:tgtEl>
                                          <p:spTgt spid="14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6"/>
                                        </p:tgtEl>
                                        <p:attrNameLst>
                                          <p:attrName>style.visibility</p:attrName>
                                        </p:attrNameLst>
                                      </p:cBhvr>
                                      <p:to>
                                        <p:strVal val="visible"/>
                                      </p:to>
                                    </p:set>
                                    <p:animEffect transition="in" filter="fade">
                                      <p:cBhvr>
                                        <p:cTn id="72" dur="500"/>
                                        <p:tgtEl>
                                          <p:spTgt spid="126"/>
                                        </p:tgtEl>
                                      </p:cBhvr>
                                    </p:animEffect>
                                  </p:childTnLst>
                                </p:cTn>
                              </p:par>
                              <p:par>
                                <p:cTn id="73" presetID="10" presetClass="entr" presetSubtype="0" fill="hold" nodeType="withEffect">
                                  <p:stCondLst>
                                    <p:cond delay="0"/>
                                  </p:stCondLst>
                                  <p:childTnLst>
                                    <p:set>
                                      <p:cBhvr>
                                        <p:cTn id="74" dur="1" fill="hold">
                                          <p:stCondLst>
                                            <p:cond delay="0"/>
                                          </p:stCondLst>
                                        </p:cTn>
                                        <p:tgtEl>
                                          <p:spTgt spid="129"/>
                                        </p:tgtEl>
                                        <p:attrNameLst>
                                          <p:attrName>style.visibility</p:attrName>
                                        </p:attrNameLst>
                                      </p:cBhvr>
                                      <p:to>
                                        <p:strVal val="visible"/>
                                      </p:to>
                                    </p:set>
                                    <p:animEffect transition="in" filter="fade">
                                      <p:cBhvr>
                                        <p:cTn id="75" dur="500"/>
                                        <p:tgtEl>
                                          <p:spTgt spid="129"/>
                                        </p:tgtEl>
                                      </p:cBhvr>
                                    </p:animEffect>
                                  </p:childTnLst>
                                </p:cTn>
                              </p:par>
                            </p:childTnLst>
                          </p:cTn>
                        </p:par>
                      </p:childTnLst>
                    </p:cTn>
                  </p:par>
                  <p:par>
                    <p:cTn id="76" fill="hold">
                      <p:stCondLst>
                        <p:cond delay="indefinite"/>
                      </p:stCondLst>
                      <p:childTnLst>
                        <p:par>
                          <p:cTn id="77" fill="hold">
                            <p:stCondLst>
                              <p:cond delay="0"/>
                            </p:stCondLst>
                            <p:childTnLst>
                              <p:par>
                                <p:cTn id="78" presetID="19" presetClass="emph" presetSubtype="0" fill="hold" grpId="1" nodeType="clickEffect">
                                  <p:stCondLst>
                                    <p:cond delay="0"/>
                                  </p:stCondLst>
                                  <p:childTnLst>
                                    <p:animClr clrSpc="rgb" dir="cw">
                                      <p:cBhvr override="childStyle">
                                        <p:cTn id="79" dur="500" fill="hold"/>
                                        <p:tgtEl>
                                          <p:spTgt spid="121"/>
                                        </p:tgtEl>
                                        <p:attrNameLst>
                                          <p:attrName>style.color</p:attrName>
                                        </p:attrNameLst>
                                      </p:cBhvr>
                                      <p:to>
                                        <a:srgbClr val="F8CBAD"/>
                                      </p:to>
                                    </p:animClr>
                                    <p:animClr clrSpc="rgb" dir="cw">
                                      <p:cBhvr>
                                        <p:cTn id="80" dur="500" fill="hold"/>
                                        <p:tgtEl>
                                          <p:spTgt spid="121"/>
                                        </p:tgtEl>
                                        <p:attrNameLst>
                                          <p:attrName>fillcolor</p:attrName>
                                        </p:attrNameLst>
                                      </p:cBhvr>
                                      <p:to>
                                        <a:srgbClr val="F8CBAD"/>
                                      </p:to>
                                    </p:animClr>
                                    <p:set>
                                      <p:cBhvr>
                                        <p:cTn id="81" dur="500" fill="hold"/>
                                        <p:tgtEl>
                                          <p:spTgt spid="121"/>
                                        </p:tgtEl>
                                        <p:attrNameLst>
                                          <p:attrName>fill.type</p:attrName>
                                        </p:attrNameLst>
                                      </p:cBhvr>
                                      <p:to>
                                        <p:strVal val="solid"/>
                                      </p:to>
                                    </p:set>
                                    <p:set>
                                      <p:cBhvr>
                                        <p:cTn id="82" dur="500" fill="hold"/>
                                        <p:tgtEl>
                                          <p:spTgt spid="121"/>
                                        </p:tgtEl>
                                        <p:attrNameLst>
                                          <p:attrName>fill.on</p:attrName>
                                        </p:attrNameLst>
                                      </p:cBhvr>
                                      <p:to>
                                        <p:strVal val="true"/>
                                      </p:to>
                                    </p:set>
                                  </p:childTnLst>
                                </p:cTn>
                              </p:par>
                              <p:par>
                                <p:cTn id="83" presetID="19" presetClass="emph" presetSubtype="0" fill="hold" grpId="1" nodeType="withEffect">
                                  <p:stCondLst>
                                    <p:cond delay="0"/>
                                  </p:stCondLst>
                                  <p:childTnLst>
                                    <p:animClr clrSpc="rgb" dir="cw">
                                      <p:cBhvr override="childStyle">
                                        <p:cTn id="84" dur="500" fill="hold"/>
                                        <p:tgtEl>
                                          <p:spTgt spid="94"/>
                                        </p:tgtEl>
                                        <p:attrNameLst>
                                          <p:attrName>style.color</p:attrName>
                                        </p:attrNameLst>
                                      </p:cBhvr>
                                      <p:to>
                                        <a:srgbClr val="F8CBAD"/>
                                      </p:to>
                                    </p:animClr>
                                    <p:animClr clrSpc="rgb" dir="cw">
                                      <p:cBhvr>
                                        <p:cTn id="85" dur="500" fill="hold"/>
                                        <p:tgtEl>
                                          <p:spTgt spid="94"/>
                                        </p:tgtEl>
                                        <p:attrNameLst>
                                          <p:attrName>fillcolor</p:attrName>
                                        </p:attrNameLst>
                                      </p:cBhvr>
                                      <p:to>
                                        <a:srgbClr val="F8CBAD"/>
                                      </p:to>
                                    </p:animClr>
                                    <p:set>
                                      <p:cBhvr>
                                        <p:cTn id="86" dur="500" fill="hold"/>
                                        <p:tgtEl>
                                          <p:spTgt spid="94"/>
                                        </p:tgtEl>
                                        <p:attrNameLst>
                                          <p:attrName>fill.type</p:attrName>
                                        </p:attrNameLst>
                                      </p:cBhvr>
                                      <p:to>
                                        <p:strVal val="solid"/>
                                      </p:to>
                                    </p:set>
                                    <p:set>
                                      <p:cBhvr>
                                        <p:cTn id="87" dur="500" fill="hold"/>
                                        <p:tgtEl>
                                          <p:spTgt spid="94"/>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63" presetClass="path" presetSubtype="0" accel="50000" decel="50000" fill="hold" grpId="0" nodeType="clickEffect">
                                  <p:stCondLst>
                                    <p:cond delay="0"/>
                                  </p:stCondLst>
                                  <p:childTnLst>
                                    <p:animMotion origin="layout" path="M 3.54167E-6 1.48148E-6 L 0.21054 1.48148E-6 " pathEditMode="relative" rAng="0" ptsTypes="AA">
                                      <p:cBhvr>
                                        <p:cTn id="91" dur="1000" fill="hold"/>
                                        <p:tgtEl>
                                          <p:spTgt spid="137"/>
                                        </p:tgtEl>
                                        <p:attrNameLst>
                                          <p:attrName>ppt_x</p:attrName>
                                          <p:attrName>ppt_y</p:attrName>
                                        </p:attrNameLst>
                                      </p:cBhvr>
                                      <p:rCtr x="10521" y="0"/>
                                    </p:animMotion>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148"/>
                                        </p:tgtEl>
                                        <p:attrNameLst>
                                          <p:attrName>style.visibility</p:attrName>
                                        </p:attrNameLst>
                                      </p:cBhvr>
                                      <p:to>
                                        <p:strVal val="hidden"/>
                                      </p:to>
                                    </p:set>
                                  </p:childTnLst>
                                </p:cTn>
                              </p:par>
                            </p:childTnLst>
                          </p:cTn>
                        </p:par>
                        <p:par>
                          <p:cTn id="96" fill="hold">
                            <p:stCondLst>
                              <p:cond delay="0"/>
                            </p:stCondLst>
                            <p:childTnLst>
                              <p:par>
                                <p:cTn id="97" presetID="22" presetClass="entr" presetSubtype="8" fill="hold" grpId="0" nodeType="afterEffect">
                                  <p:stCondLst>
                                    <p:cond delay="0"/>
                                  </p:stCondLst>
                                  <p:childTnLst>
                                    <p:set>
                                      <p:cBhvr>
                                        <p:cTn id="98" dur="1" fill="hold">
                                          <p:stCondLst>
                                            <p:cond delay="0"/>
                                          </p:stCondLst>
                                        </p:cTn>
                                        <p:tgtEl>
                                          <p:spTgt spid="149"/>
                                        </p:tgtEl>
                                        <p:attrNameLst>
                                          <p:attrName>style.visibility</p:attrName>
                                        </p:attrNameLst>
                                      </p:cBhvr>
                                      <p:to>
                                        <p:strVal val="visible"/>
                                      </p:to>
                                    </p:set>
                                    <p:animEffect transition="in" filter="wipe(left)">
                                      <p:cBhvr>
                                        <p:cTn id="99" dur="500"/>
                                        <p:tgtEl>
                                          <p:spTgt spid="149"/>
                                        </p:tgtEl>
                                      </p:cBhvr>
                                    </p:animEffect>
                                  </p:childTnLst>
                                </p:cTn>
                              </p:par>
                            </p:childTnLst>
                          </p:cTn>
                        </p:par>
                        <p:par>
                          <p:cTn id="100" fill="hold">
                            <p:stCondLst>
                              <p:cond delay="500"/>
                            </p:stCondLst>
                            <p:childTnLst>
                              <p:par>
                                <p:cTn id="101" presetID="22" presetClass="entr" presetSubtype="4" fill="hold" nodeType="afterEffect">
                                  <p:stCondLst>
                                    <p:cond delay="0"/>
                                  </p:stCondLst>
                                  <p:childTnLst>
                                    <p:set>
                                      <p:cBhvr>
                                        <p:cTn id="102" dur="1" fill="hold">
                                          <p:stCondLst>
                                            <p:cond delay="0"/>
                                          </p:stCondLst>
                                        </p:cTn>
                                        <p:tgtEl>
                                          <p:spTgt spid="154"/>
                                        </p:tgtEl>
                                        <p:attrNameLst>
                                          <p:attrName>style.visibility</p:attrName>
                                        </p:attrNameLst>
                                      </p:cBhvr>
                                      <p:to>
                                        <p:strVal val="visible"/>
                                      </p:to>
                                    </p:set>
                                    <p:animEffect transition="in" filter="wipe(down)">
                                      <p:cBhvr>
                                        <p:cTn id="103" dur="500"/>
                                        <p:tgtEl>
                                          <p:spTgt spid="154"/>
                                        </p:tgtEl>
                                      </p:cBhvr>
                                    </p:animEffect>
                                  </p:childTnLst>
                                </p:cTn>
                              </p:par>
                              <p:par>
                                <p:cTn id="104" presetID="22" presetClass="entr" presetSubtype="8" fill="hold" nodeType="withEffect">
                                  <p:stCondLst>
                                    <p:cond delay="0"/>
                                  </p:stCondLst>
                                  <p:childTnLst>
                                    <p:set>
                                      <p:cBhvr>
                                        <p:cTn id="105" dur="1" fill="hold">
                                          <p:stCondLst>
                                            <p:cond delay="0"/>
                                          </p:stCondLst>
                                        </p:cTn>
                                        <p:tgtEl>
                                          <p:spTgt spid="160"/>
                                        </p:tgtEl>
                                        <p:attrNameLst>
                                          <p:attrName>style.visibility</p:attrName>
                                        </p:attrNameLst>
                                      </p:cBhvr>
                                      <p:to>
                                        <p:strVal val="visible"/>
                                      </p:to>
                                    </p:set>
                                    <p:animEffect transition="in" filter="wipe(left)">
                                      <p:cBhvr>
                                        <p:cTn id="106" dur="500"/>
                                        <p:tgtEl>
                                          <p:spTgt spid="160"/>
                                        </p:tgtEl>
                                      </p:cBhvr>
                                    </p:animEffect>
                                  </p:childTnLst>
                                </p:cTn>
                              </p:par>
                              <p:par>
                                <p:cTn id="107" presetID="22" presetClass="entr" presetSubtype="1" fill="hold" nodeType="withEffect">
                                  <p:stCondLst>
                                    <p:cond delay="0"/>
                                  </p:stCondLst>
                                  <p:childTnLst>
                                    <p:set>
                                      <p:cBhvr>
                                        <p:cTn id="108" dur="1" fill="hold">
                                          <p:stCondLst>
                                            <p:cond delay="0"/>
                                          </p:stCondLst>
                                        </p:cTn>
                                        <p:tgtEl>
                                          <p:spTgt spid="164"/>
                                        </p:tgtEl>
                                        <p:attrNameLst>
                                          <p:attrName>style.visibility</p:attrName>
                                        </p:attrNameLst>
                                      </p:cBhvr>
                                      <p:to>
                                        <p:strVal val="visible"/>
                                      </p:to>
                                    </p:set>
                                    <p:animEffect transition="in" filter="wipe(up)">
                                      <p:cBhvr>
                                        <p:cTn id="109" dur="500"/>
                                        <p:tgtEl>
                                          <p:spTgt spid="164"/>
                                        </p:tgtEl>
                                      </p:cBhvr>
                                    </p:animEffect>
                                  </p:childTnLst>
                                </p:cTn>
                              </p:par>
                            </p:childTnLst>
                          </p:cTn>
                        </p:par>
                        <p:par>
                          <p:cTn id="110" fill="hold">
                            <p:stCondLst>
                              <p:cond delay="1000"/>
                            </p:stCondLst>
                            <p:childTnLst>
                              <p:par>
                                <p:cTn id="111" presetID="22" presetClass="entr" presetSubtype="2" fill="hold" grpId="0" nodeType="afterEffect">
                                  <p:stCondLst>
                                    <p:cond delay="0"/>
                                  </p:stCondLst>
                                  <p:childTnLst>
                                    <p:set>
                                      <p:cBhvr>
                                        <p:cTn id="112" dur="1" fill="hold">
                                          <p:stCondLst>
                                            <p:cond delay="0"/>
                                          </p:stCondLst>
                                        </p:cTn>
                                        <p:tgtEl>
                                          <p:spTgt spid="169"/>
                                        </p:tgtEl>
                                        <p:attrNameLst>
                                          <p:attrName>style.visibility</p:attrName>
                                        </p:attrNameLst>
                                      </p:cBhvr>
                                      <p:to>
                                        <p:strVal val="visible"/>
                                      </p:to>
                                    </p:set>
                                    <p:animEffect transition="in" filter="wipe(right)">
                                      <p:cBhvr>
                                        <p:cTn id="113" dur="500"/>
                                        <p:tgtEl>
                                          <p:spTgt spid="169"/>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nodeType="clickEffect">
                                  <p:stCondLst>
                                    <p:cond delay="0"/>
                                  </p:stCondLst>
                                  <p:childTnLst>
                                    <p:animEffect transition="out" filter="fade">
                                      <p:cBhvr>
                                        <p:cTn id="117" dur="500"/>
                                        <p:tgtEl>
                                          <p:spTgt spid="129"/>
                                        </p:tgtEl>
                                      </p:cBhvr>
                                    </p:animEffect>
                                    <p:set>
                                      <p:cBhvr>
                                        <p:cTn id="118" dur="1" fill="hold">
                                          <p:stCondLst>
                                            <p:cond delay="499"/>
                                          </p:stCondLst>
                                        </p:cTn>
                                        <p:tgtEl>
                                          <p:spTgt spid="129"/>
                                        </p:tgtEl>
                                        <p:attrNameLst>
                                          <p:attrName>style.visibility</p:attrName>
                                        </p:attrNameLst>
                                      </p:cBhvr>
                                      <p:to>
                                        <p:strVal val="hidden"/>
                                      </p:to>
                                    </p:set>
                                  </p:childTnLst>
                                </p:cTn>
                              </p:par>
                              <p:par>
                                <p:cTn id="119" presetID="10" presetClass="entr" presetSubtype="0" fill="hold" nodeType="withEffect">
                                  <p:stCondLst>
                                    <p:cond delay="0"/>
                                  </p:stCondLst>
                                  <p:childTnLst>
                                    <p:set>
                                      <p:cBhvr>
                                        <p:cTn id="120" dur="1" fill="hold">
                                          <p:stCondLst>
                                            <p:cond delay="0"/>
                                          </p:stCondLst>
                                        </p:cTn>
                                        <p:tgtEl>
                                          <p:spTgt spid="133"/>
                                        </p:tgtEl>
                                        <p:attrNameLst>
                                          <p:attrName>style.visibility</p:attrName>
                                        </p:attrNameLst>
                                      </p:cBhvr>
                                      <p:to>
                                        <p:strVal val="visible"/>
                                      </p:to>
                                    </p:set>
                                    <p:animEffect transition="in" filter="fade">
                                      <p:cBhvr>
                                        <p:cTn id="121" dur="500"/>
                                        <p:tgtEl>
                                          <p:spTgt spid="133"/>
                                        </p:tgtEl>
                                      </p:cBhvr>
                                    </p:animEffect>
                                  </p:childTnLst>
                                </p:cTn>
                              </p:par>
                            </p:childTnLst>
                          </p:cTn>
                        </p:par>
                      </p:childTnLst>
                    </p:cTn>
                  </p:par>
                  <p:par>
                    <p:cTn id="122" fill="hold">
                      <p:stCondLst>
                        <p:cond delay="indefinite"/>
                      </p:stCondLst>
                      <p:childTnLst>
                        <p:par>
                          <p:cTn id="123" fill="hold">
                            <p:stCondLst>
                              <p:cond delay="0"/>
                            </p:stCondLst>
                            <p:childTnLst>
                              <p:par>
                                <p:cTn id="124" presetID="19" presetClass="emph" presetSubtype="0" fill="hold" grpId="2" nodeType="clickEffect">
                                  <p:stCondLst>
                                    <p:cond delay="0"/>
                                  </p:stCondLst>
                                  <p:childTnLst>
                                    <p:animClr clrSpc="rgb" dir="cw">
                                      <p:cBhvr override="childStyle">
                                        <p:cTn id="125" dur="500" fill="hold"/>
                                        <p:tgtEl>
                                          <p:spTgt spid="94"/>
                                        </p:tgtEl>
                                        <p:attrNameLst>
                                          <p:attrName>style.color</p:attrName>
                                        </p:attrNameLst>
                                      </p:cBhvr>
                                      <p:to>
                                        <a:srgbClr val="F29E65"/>
                                      </p:to>
                                    </p:animClr>
                                    <p:animClr clrSpc="rgb" dir="cw">
                                      <p:cBhvr>
                                        <p:cTn id="126" dur="500" fill="hold"/>
                                        <p:tgtEl>
                                          <p:spTgt spid="94"/>
                                        </p:tgtEl>
                                        <p:attrNameLst>
                                          <p:attrName>fillcolor</p:attrName>
                                        </p:attrNameLst>
                                      </p:cBhvr>
                                      <p:to>
                                        <a:srgbClr val="F29E65"/>
                                      </p:to>
                                    </p:animClr>
                                    <p:set>
                                      <p:cBhvr>
                                        <p:cTn id="127" dur="500" fill="hold"/>
                                        <p:tgtEl>
                                          <p:spTgt spid="94"/>
                                        </p:tgtEl>
                                        <p:attrNameLst>
                                          <p:attrName>fill.type</p:attrName>
                                        </p:attrNameLst>
                                      </p:cBhvr>
                                      <p:to>
                                        <p:strVal val="solid"/>
                                      </p:to>
                                    </p:set>
                                    <p:set>
                                      <p:cBhvr>
                                        <p:cTn id="128" dur="500" fill="hold"/>
                                        <p:tgtEl>
                                          <p:spTgt spid="94"/>
                                        </p:tgtEl>
                                        <p:attrNameLst>
                                          <p:attrName>fill.on</p:attrName>
                                        </p:attrNameLst>
                                      </p:cBhvr>
                                      <p:to>
                                        <p:strVal val="true"/>
                                      </p:to>
                                    </p:set>
                                  </p:childTnLst>
                                </p:cTn>
                              </p:par>
                              <p:par>
                                <p:cTn id="129" presetID="19" presetClass="emph" presetSubtype="0" fill="hold" grpId="2" nodeType="withEffect">
                                  <p:stCondLst>
                                    <p:cond delay="0"/>
                                  </p:stCondLst>
                                  <p:childTnLst>
                                    <p:animClr clrSpc="rgb" dir="cw">
                                      <p:cBhvr override="childStyle">
                                        <p:cTn id="130" dur="500" fill="hold"/>
                                        <p:tgtEl>
                                          <p:spTgt spid="121"/>
                                        </p:tgtEl>
                                        <p:attrNameLst>
                                          <p:attrName>style.color</p:attrName>
                                        </p:attrNameLst>
                                      </p:cBhvr>
                                      <p:to>
                                        <a:srgbClr val="F29E65"/>
                                      </p:to>
                                    </p:animClr>
                                    <p:animClr clrSpc="rgb" dir="cw">
                                      <p:cBhvr>
                                        <p:cTn id="131" dur="500" fill="hold"/>
                                        <p:tgtEl>
                                          <p:spTgt spid="121"/>
                                        </p:tgtEl>
                                        <p:attrNameLst>
                                          <p:attrName>fillcolor</p:attrName>
                                        </p:attrNameLst>
                                      </p:cBhvr>
                                      <p:to>
                                        <a:srgbClr val="F29E65"/>
                                      </p:to>
                                    </p:animClr>
                                    <p:set>
                                      <p:cBhvr>
                                        <p:cTn id="132" dur="500" fill="hold"/>
                                        <p:tgtEl>
                                          <p:spTgt spid="121"/>
                                        </p:tgtEl>
                                        <p:attrNameLst>
                                          <p:attrName>fill.type</p:attrName>
                                        </p:attrNameLst>
                                      </p:cBhvr>
                                      <p:to>
                                        <p:strVal val="solid"/>
                                      </p:to>
                                    </p:set>
                                    <p:set>
                                      <p:cBhvr>
                                        <p:cTn id="133" dur="500" fill="hold"/>
                                        <p:tgtEl>
                                          <p:spTgt spid="121"/>
                                        </p:tgtEl>
                                        <p:attrNameLst>
                                          <p:attrName>fill.on</p:attrName>
                                        </p:attrNameLst>
                                      </p:cBhvr>
                                      <p:to>
                                        <p:strVal val="tru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150"/>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2" fill="hold" grpId="0" nodeType="clickEffect">
                                  <p:stCondLst>
                                    <p:cond delay="0"/>
                                  </p:stCondLst>
                                  <p:childTnLst>
                                    <p:set>
                                      <p:cBhvr>
                                        <p:cTn id="141" dur="1" fill="hold">
                                          <p:stCondLst>
                                            <p:cond delay="0"/>
                                          </p:stCondLst>
                                        </p:cTn>
                                        <p:tgtEl>
                                          <p:spTgt spid="151"/>
                                        </p:tgtEl>
                                        <p:attrNameLst>
                                          <p:attrName>style.visibility</p:attrName>
                                        </p:attrNameLst>
                                      </p:cBhvr>
                                      <p:to>
                                        <p:strVal val="visible"/>
                                      </p:to>
                                    </p:set>
                                    <p:animEffect transition="in" filter="wipe(right)">
                                      <p:cBhvr>
                                        <p:cTn id="142" dur="500"/>
                                        <p:tgtEl>
                                          <p:spTgt spid="151"/>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149"/>
                                        </p:tgtEl>
                                        <p:attrNameLst>
                                          <p:attrName>style.visibility</p:attrName>
                                        </p:attrNameLst>
                                      </p:cBhvr>
                                      <p:to>
                                        <p:strVal val="hidden"/>
                                      </p:to>
                                    </p:set>
                                  </p:childTnLst>
                                </p:cTn>
                              </p:par>
                            </p:childTnLst>
                          </p:cTn>
                        </p:par>
                        <p:par>
                          <p:cTn id="147" fill="hold">
                            <p:stCondLst>
                              <p:cond delay="0"/>
                            </p:stCondLst>
                            <p:childTnLst>
                              <p:par>
                                <p:cTn id="148" presetID="22" presetClass="entr" presetSubtype="8" fill="hold" grpId="0" nodeType="afterEffect">
                                  <p:stCondLst>
                                    <p:cond delay="0"/>
                                  </p:stCondLst>
                                  <p:childTnLst>
                                    <p:set>
                                      <p:cBhvr>
                                        <p:cTn id="149" dur="1" fill="hold">
                                          <p:stCondLst>
                                            <p:cond delay="0"/>
                                          </p:stCondLst>
                                        </p:cTn>
                                        <p:tgtEl>
                                          <p:spTgt spid="152"/>
                                        </p:tgtEl>
                                        <p:attrNameLst>
                                          <p:attrName>style.visibility</p:attrName>
                                        </p:attrNameLst>
                                      </p:cBhvr>
                                      <p:to>
                                        <p:strVal val="visible"/>
                                      </p:to>
                                    </p:set>
                                    <p:animEffect transition="in" filter="wipe(left)">
                                      <p:cBhvr>
                                        <p:cTn id="150"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71" grpId="0" animBg="1"/>
      <p:bldP spid="71" grpId="1" animBg="1"/>
      <p:bldP spid="94" grpId="0" animBg="1"/>
      <p:bldP spid="94" grpId="1" animBg="1"/>
      <p:bldP spid="94" grpId="2" animBg="1"/>
      <p:bldP spid="121" grpId="0" animBg="1"/>
      <p:bldP spid="121" grpId="1" animBg="1"/>
      <p:bldP spid="121" grpId="2" animBg="1"/>
      <p:bldP spid="144" grpId="0" animBg="1"/>
      <p:bldP spid="144" grpId="1" animBg="1"/>
      <p:bldP spid="146" grpId="0" animBg="1"/>
      <p:bldP spid="148" grpId="0" animBg="1"/>
      <p:bldP spid="148" grpId="1" animBg="1"/>
      <p:bldP spid="149" grpId="0" animBg="1"/>
      <p:bldP spid="149" grpId="1" animBg="1"/>
      <p:bldP spid="151" grpId="0" animBg="1"/>
      <p:bldP spid="152" grpId="0" animBg="1"/>
      <p:bldP spid="1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with Weighted </a:t>
            </a:r>
            <a:r>
              <a:rPr lang="en-IN" dirty="0" err="1" smtClean="0"/>
              <a:t>rNN</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sp>
        <p:nvSpPr>
          <p:cNvPr id="5" name="Oval 4"/>
          <p:cNvSpPr/>
          <p:nvPr/>
        </p:nvSpPr>
        <p:spPr>
          <a:xfrm>
            <a:off x="5652300" y="2452155"/>
            <a:ext cx="1123749" cy="1123749"/>
          </a:xfrm>
          <a:prstGeom prst="ellipse">
            <a:avLst/>
          </a:prstGeom>
          <a:solidFill>
            <a:srgbClr val="7030A0">
              <a:alpha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6" name="Group 5"/>
          <p:cNvGrpSpPr/>
          <p:nvPr/>
        </p:nvGrpSpPr>
        <p:grpSpPr>
          <a:xfrm>
            <a:off x="1789798" y="1006074"/>
            <a:ext cx="9247697" cy="2830681"/>
            <a:chOff x="1789798" y="1006074"/>
            <a:chExt cx="9247697" cy="2830681"/>
          </a:xfrm>
        </p:grpSpPr>
        <p:sp>
          <p:nvSpPr>
            <p:cNvPr id="7" name="Oval 6"/>
            <p:cNvSpPr/>
            <p:nvPr/>
          </p:nvSpPr>
          <p:spPr>
            <a:xfrm>
              <a:off x="2328421" y="1006075"/>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Oval 7"/>
            <p:cNvSpPr/>
            <p:nvPr/>
          </p:nvSpPr>
          <p:spPr>
            <a:xfrm>
              <a:off x="3007150" y="1675378"/>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Oval 8"/>
            <p:cNvSpPr/>
            <p:nvPr/>
          </p:nvSpPr>
          <p:spPr>
            <a:xfrm>
              <a:off x="1789798" y="2467230"/>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Oval 9"/>
            <p:cNvSpPr/>
            <p:nvPr/>
          </p:nvSpPr>
          <p:spPr>
            <a:xfrm>
              <a:off x="3844842" y="1325290"/>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Oval 10"/>
            <p:cNvSpPr/>
            <p:nvPr/>
          </p:nvSpPr>
          <p:spPr>
            <a:xfrm>
              <a:off x="4344462" y="2543300"/>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 name="Oval 11"/>
            <p:cNvSpPr/>
            <p:nvPr/>
          </p:nvSpPr>
          <p:spPr>
            <a:xfrm>
              <a:off x="3318235" y="3114308"/>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 name="Oval 12"/>
            <p:cNvSpPr/>
            <p:nvPr/>
          </p:nvSpPr>
          <p:spPr>
            <a:xfrm>
              <a:off x="2286000" y="3440920"/>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 name="Oval 13"/>
            <p:cNvSpPr/>
            <p:nvPr/>
          </p:nvSpPr>
          <p:spPr>
            <a:xfrm>
              <a:off x="4547139" y="329489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 name="Oval 14"/>
            <p:cNvSpPr/>
            <p:nvPr/>
          </p:nvSpPr>
          <p:spPr>
            <a:xfrm>
              <a:off x="7408174" y="131716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 name="Oval 15"/>
            <p:cNvSpPr/>
            <p:nvPr/>
          </p:nvSpPr>
          <p:spPr>
            <a:xfrm>
              <a:off x="8407415" y="215013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 name="Oval 16"/>
            <p:cNvSpPr/>
            <p:nvPr/>
          </p:nvSpPr>
          <p:spPr>
            <a:xfrm>
              <a:off x="9076718" y="108897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 name="Oval 17"/>
            <p:cNvSpPr/>
            <p:nvPr/>
          </p:nvSpPr>
          <p:spPr>
            <a:xfrm>
              <a:off x="10311630" y="170954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 name="Oval 18"/>
            <p:cNvSpPr/>
            <p:nvPr/>
          </p:nvSpPr>
          <p:spPr>
            <a:xfrm>
              <a:off x="7732105" y="270294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 name="Oval 19"/>
            <p:cNvSpPr/>
            <p:nvPr/>
          </p:nvSpPr>
          <p:spPr>
            <a:xfrm>
              <a:off x="8765633" y="352567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 name="Oval 20"/>
            <p:cNvSpPr/>
            <p:nvPr/>
          </p:nvSpPr>
          <p:spPr>
            <a:xfrm>
              <a:off x="9887424" y="232457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 name="Oval 21"/>
            <p:cNvSpPr/>
            <p:nvPr/>
          </p:nvSpPr>
          <p:spPr>
            <a:xfrm>
              <a:off x="10726410" y="3191019"/>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 name="Oval 22"/>
            <p:cNvSpPr/>
            <p:nvPr/>
          </p:nvSpPr>
          <p:spPr>
            <a:xfrm>
              <a:off x="5361571" y="1756870"/>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 name="Oval 23"/>
            <p:cNvSpPr/>
            <p:nvPr/>
          </p:nvSpPr>
          <p:spPr>
            <a:xfrm>
              <a:off x="5683068" y="2778315"/>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 name="Oval 24"/>
            <p:cNvSpPr/>
            <p:nvPr/>
          </p:nvSpPr>
          <p:spPr>
            <a:xfrm>
              <a:off x="6808278" y="3285377"/>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6" name="Oval 25"/>
            <p:cNvSpPr/>
            <p:nvPr/>
          </p:nvSpPr>
          <p:spPr>
            <a:xfrm>
              <a:off x="6548149" y="2169032"/>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7" name="Oval 26"/>
            <p:cNvSpPr/>
            <p:nvPr/>
          </p:nvSpPr>
          <p:spPr>
            <a:xfrm>
              <a:off x="6054838" y="100607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
        <p:nvSpPr>
          <p:cNvPr id="28" name="Oval 27"/>
          <p:cNvSpPr/>
          <p:nvPr/>
        </p:nvSpPr>
        <p:spPr>
          <a:xfrm>
            <a:off x="6058632" y="2858487"/>
            <a:ext cx="311085" cy="311085"/>
          </a:xfrm>
          <a:prstGeom prst="ellipse">
            <a:avLst/>
          </a:prstGeom>
          <a:solidFill>
            <a:sysClr val="windowText" lastClr="00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9" name="Oval 28"/>
          <p:cNvSpPr/>
          <p:nvPr/>
        </p:nvSpPr>
        <p:spPr>
          <a:xfrm>
            <a:off x="1974915" y="4621171"/>
            <a:ext cx="311085" cy="311085"/>
          </a:xfrm>
          <a:prstGeom prst="ellipse">
            <a:avLst/>
          </a:prstGeom>
          <a:solidFill>
            <a:sysClr val="windowText" lastClr="00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30" name="Group 29"/>
          <p:cNvGrpSpPr/>
          <p:nvPr/>
        </p:nvGrpSpPr>
        <p:grpSpPr>
          <a:xfrm>
            <a:off x="2768167" y="4401624"/>
            <a:ext cx="7053367" cy="758990"/>
            <a:chOff x="2768167" y="4401624"/>
            <a:chExt cx="7053367" cy="758990"/>
          </a:xfrm>
        </p:grpSpPr>
        <p:pic>
          <p:nvPicPr>
            <p:cNvPr id="31" name="Picture 30"/>
            <p:cNvPicPr>
              <a:picLocks noChangeAspect="1"/>
            </p:cNvPicPr>
            <p:nvPr>
              <p:custDataLst>
                <p:tags r:id="rId7"/>
              </p:custDataLst>
            </p:nvPr>
          </p:nvPicPr>
          <p:blipFill>
            <a:blip r:embed="rId11">
              <a:extLst>
                <a:ext uri="{28A0092B-C50C-407E-A947-70E740481C1C}">
                  <a14:useLocalDpi xmlns:a14="http://schemas.microsoft.com/office/drawing/2010/main" val="0"/>
                </a:ext>
              </a:extLst>
            </a:blip>
            <a:stretch>
              <a:fillRect/>
            </a:stretch>
          </p:blipFill>
          <p:spPr>
            <a:xfrm>
              <a:off x="3869343" y="4401624"/>
              <a:ext cx="269762" cy="758989"/>
            </a:xfrm>
            <a:prstGeom prst="rect">
              <a:avLst/>
            </a:prstGeom>
          </p:spPr>
        </p:pic>
        <p:pic>
          <p:nvPicPr>
            <p:cNvPr id="32" name="Picture 31"/>
            <p:cNvPicPr>
              <a:picLocks noChangeAspect="1"/>
            </p:cNvPicPr>
            <p:nvPr>
              <p:custDataLst>
                <p:tags r:id="rId8"/>
              </p:custDataLst>
            </p:nvPr>
          </p:nvPicPr>
          <p:blipFill>
            <a:blip r:embed="rId12">
              <a:extLst>
                <a:ext uri="{28A0092B-C50C-407E-A947-70E740481C1C}">
                  <a14:useLocalDpi xmlns:a14="http://schemas.microsoft.com/office/drawing/2010/main" val="0"/>
                </a:ext>
              </a:extLst>
            </a:blip>
            <a:stretch>
              <a:fillRect/>
            </a:stretch>
          </p:blipFill>
          <p:spPr>
            <a:xfrm>
              <a:off x="2768167" y="4682153"/>
              <a:ext cx="512091" cy="178317"/>
            </a:xfrm>
            <a:prstGeom prst="rect">
              <a:avLst/>
            </a:prstGeom>
          </p:spPr>
        </p:pic>
        <p:pic>
          <p:nvPicPr>
            <p:cNvPr id="33" name="Picture 32"/>
            <p:cNvPicPr>
              <a:picLocks noChangeAspect="1"/>
            </p:cNvPicPr>
            <p:nvPr>
              <p:custDataLst>
                <p:tags r:id="rId9"/>
              </p:custDataLst>
            </p:nvPr>
          </p:nvPicPr>
          <p:blipFill>
            <a:blip r:embed="rId13">
              <a:extLst>
                <a:ext uri="{28A0092B-C50C-407E-A947-70E740481C1C}">
                  <a14:useLocalDpi xmlns:a14="http://schemas.microsoft.com/office/drawing/2010/main" val="0"/>
                </a:ext>
              </a:extLst>
            </a:blip>
            <a:stretch>
              <a:fillRect/>
            </a:stretch>
          </p:blipFill>
          <p:spPr>
            <a:xfrm>
              <a:off x="9551772" y="4401625"/>
              <a:ext cx="269762" cy="758989"/>
            </a:xfrm>
            <a:prstGeom prst="rect">
              <a:avLst/>
            </a:prstGeom>
          </p:spPr>
        </p:pic>
      </p:grpSp>
      <p:grpSp>
        <p:nvGrpSpPr>
          <p:cNvPr id="34" name="Group 33"/>
          <p:cNvGrpSpPr/>
          <p:nvPr/>
        </p:nvGrpSpPr>
        <p:grpSpPr>
          <a:xfrm>
            <a:off x="4714977" y="4616340"/>
            <a:ext cx="4260925" cy="327304"/>
            <a:chOff x="4714977" y="4616340"/>
            <a:chExt cx="4260925" cy="327304"/>
          </a:xfrm>
        </p:grpSpPr>
        <p:sp>
          <p:nvSpPr>
            <p:cNvPr id="35" name="Oval 34"/>
            <p:cNvSpPr/>
            <p:nvPr/>
          </p:nvSpPr>
          <p:spPr>
            <a:xfrm>
              <a:off x="8664817" y="4632559"/>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 name="Oval 35"/>
            <p:cNvSpPr/>
            <p:nvPr/>
          </p:nvSpPr>
          <p:spPr>
            <a:xfrm>
              <a:off x="4714977" y="4618711"/>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 name="Oval 36"/>
            <p:cNvSpPr/>
            <p:nvPr/>
          </p:nvSpPr>
          <p:spPr>
            <a:xfrm>
              <a:off x="6689897" y="4616340"/>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42" name="Group 41"/>
          <p:cNvGrpSpPr/>
          <p:nvPr/>
        </p:nvGrpSpPr>
        <p:grpSpPr>
          <a:xfrm>
            <a:off x="4313445" y="4382671"/>
            <a:ext cx="4080895" cy="777280"/>
            <a:chOff x="4313445" y="4382671"/>
            <a:chExt cx="4080895" cy="777280"/>
          </a:xfrm>
        </p:grpSpPr>
        <p:pic>
          <p:nvPicPr>
            <p:cNvPr id="43" name="Picture 42"/>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313445" y="4382671"/>
              <a:ext cx="189748" cy="777280"/>
            </a:xfrm>
            <a:prstGeom prst="rect">
              <a:avLst/>
            </a:prstGeom>
          </p:spPr>
        </p:pic>
        <p:pic>
          <p:nvPicPr>
            <p:cNvPr id="44" name="Picture 43"/>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312099" y="4382671"/>
              <a:ext cx="189748" cy="777280"/>
            </a:xfrm>
            <a:prstGeom prst="rect">
              <a:avLst/>
            </a:prstGeom>
          </p:spPr>
        </p:pic>
        <p:pic>
          <p:nvPicPr>
            <p:cNvPr id="45" name="Picture 44"/>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8204592" y="4382671"/>
              <a:ext cx="189748" cy="777280"/>
            </a:xfrm>
            <a:prstGeom prst="rect">
              <a:avLst/>
            </a:prstGeom>
          </p:spPr>
        </p:pic>
      </p:grpSp>
      <p:grpSp>
        <p:nvGrpSpPr>
          <p:cNvPr id="49" name="Group 48"/>
          <p:cNvGrpSpPr/>
          <p:nvPr/>
        </p:nvGrpSpPr>
        <p:grpSpPr>
          <a:xfrm>
            <a:off x="4313445" y="4380319"/>
            <a:ext cx="4080895" cy="777280"/>
            <a:chOff x="4312412" y="4382670"/>
            <a:chExt cx="4080895" cy="777280"/>
          </a:xfrm>
        </p:grpSpPr>
        <p:pic>
          <p:nvPicPr>
            <p:cNvPr id="50" name="Picture 49"/>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4312412" y="4382670"/>
              <a:ext cx="189748" cy="777280"/>
            </a:xfrm>
            <a:prstGeom prst="rect">
              <a:avLst/>
            </a:prstGeom>
          </p:spPr>
        </p:pic>
        <p:pic>
          <p:nvPicPr>
            <p:cNvPr id="51" name="Picture 50"/>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6311066" y="4382670"/>
              <a:ext cx="189748" cy="777280"/>
            </a:xfrm>
            <a:prstGeom prst="rect">
              <a:avLst/>
            </a:prstGeom>
          </p:spPr>
        </p:pic>
        <p:pic>
          <p:nvPicPr>
            <p:cNvPr id="52" name="Picture 51"/>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8203559" y="4382670"/>
              <a:ext cx="189748" cy="777280"/>
            </a:xfrm>
            <a:prstGeom prst="rect">
              <a:avLst/>
            </a:prstGeom>
          </p:spPr>
        </p:pic>
      </p:grpSp>
      <p:cxnSp>
        <p:nvCxnSpPr>
          <p:cNvPr id="53" name="Straight Connector 52"/>
          <p:cNvCxnSpPr>
            <a:stCxn id="28" idx="2"/>
            <a:endCxn id="24" idx="6"/>
          </p:cNvCxnSpPr>
          <p:nvPr/>
        </p:nvCxnSpPr>
        <p:spPr>
          <a:xfrm flipH="1" flipV="1">
            <a:off x="5994153" y="2933858"/>
            <a:ext cx="64479" cy="8017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26" idx="3"/>
          </p:cNvCxnSpPr>
          <p:nvPr/>
        </p:nvCxnSpPr>
        <p:spPr>
          <a:xfrm flipV="1">
            <a:off x="6312099" y="2434560"/>
            <a:ext cx="281607" cy="44230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5"/>
            <a:endCxn id="25" idx="1"/>
          </p:cNvCxnSpPr>
          <p:nvPr/>
        </p:nvCxnSpPr>
        <p:spPr>
          <a:xfrm>
            <a:off x="6324160" y="3124015"/>
            <a:ext cx="529675" cy="20691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152964" y="5619071"/>
            <a:ext cx="1468606" cy="1238929"/>
            <a:chOff x="12383748" y="1219011"/>
            <a:chExt cx="1862104" cy="1570887"/>
          </a:xfrm>
        </p:grpSpPr>
        <p:sp>
          <p:nvSpPr>
            <p:cNvPr id="67" name="Freeform 66"/>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Freeform 67"/>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Freeform 68"/>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2" name="Rectangular Callout 71"/>
          <p:cNvSpPr/>
          <p:nvPr/>
        </p:nvSpPr>
        <p:spPr>
          <a:xfrm>
            <a:off x="2082747" y="5854649"/>
            <a:ext cx="5325427" cy="994022"/>
          </a:xfrm>
          <a:prstGeom prst="wedgeRectCallout">
            <a:avLst>
              <a:gd name="adj1" fmla="val -67757"/>
              <a:gd name="adj2" fmla="val 4145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Green gets 1/3 + 1/3 = 2/3 votes whereas Red gets 1/3 votes – Green wins!!</a:t>
            </a:r>
            <a:endParaRPr lang="en-US" sz="2400" dirty="0">
              <a:solidFill>
                <a:schemeClr val="tx1"/>
              </a:solidFill>
              <a:latin typeface="+mj-lt"/>
            </a:endParaRPr>
          </a:p>
        </p:txBody>
      </p:sp>
      <p:sp>
        <p:nvSpPr>
          <p:cNvPr id="73" name="Rectangular Callout 72"/>
          <p:cNvSpPr/>
          <p:nvPr/>
        </p:nvSpPr>
        <p:spPr>
          <a:xfrm>
            <a:off x="2088550" y="5854649"/>
            <a:ext cx="5325427" cy="994022"/>
          </a:xfrm>
          <a:prstGeom prst="wedgeRectCallout">
            <a:avLst>
              <a:gd name="adj1" fmla="val -67757"/>
              <a:gd name="adj2" fmla="val 4145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Green gets 1/5 + 1/5 = 2/5 votes whereas Red gets 3/5 votes – Red wins!!</a:t>
            </a:r>
            <a:endParaRPr lang="en-US" sz="2400" dirty="0">
              <a:solidFill>
                <a:schemeClr val="tx1"/>
              </a:solidFill>
              <a:latin typeface="+mj-lt"/>
            </a:endParaRPr>
          </a:p>
        </p:txBody>
      </p:sp>
      <p:sp>
        <p:nvSpPr>
          <p:cNvPr id="74" name="Rectangular Callout 73"/>
          <p:cNvSpPr/>
          <p:nvPr/>
        </p:nvSpPr>
        <p:spPr>
          <a:xfrm>
            <a:off x="2220950" y="1839887"/>
            <a:ext cx="3108392" cy="815827"/>
          </a:xfrm>
          <a:prstGeom prst="wedgeRectCallout">
            <a:avLst>
              <a:gd name="adj1" fmla="val 60103"/>
              <a:gd name="adj2" fmla="val 7859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This neighbour being closer gets more weight</a:t>
            </a:r>
            <a:endParaRPr lang="en-IN" sz="2400" dirty="0">
              <a:solidFill>
                <a:schemeClr val="tx1"/>
              </a:solidFill>
              <a:latin typeface="+mj-lt"/>
            </a:endParaRPr>
          </a:p>
        </p:txBody>
      </p:sp>
      <p:pic>
        <p:nvPicPr>
          <p:cNvPr id="76" name="Picture 7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558617" y="5032589"/>
            <a:ext cx="1771296" cy="1771296"/>
          </a:xfrm>
          <a:prstGeom prst="rect">
            <a:avLst/>
          </a:prstGeom>
        </p:spPr>
      </p:pic>
      <p:sp>
        <p:nvSpPr>
          <p:cNvPr id="77" name="Rectangular Callout 76"/>
          <p:cNvSpPr/>
          <p:nvPr/>
        </p:nvSpPr>
        <p:spPr>
          <a:xfrm>
            <a:off x="7574474" y="5619071"/>
            <a:ext cx="3014799" cy="1232832"/>
          </a:xfrm>
          <a:prstGeom prst="wedgeRectCallout">
            <a:avLst>
              <a:gd name="adj1" fmla="val 77266"/>
              <a:gd name="adj2" fmla="val 144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This method elegantly works even if there are more than 2 classes!</a:t>
            </a:r>
            <a:endParaRPr lang="en-IN" sz="2400" dirty="0">
              <a:solidFill>
                <a:schemeClr val="tx1"/>
              </a:solidFill>
              <a:latin typeface="+mj-lt"/>
            </a:endParaRPr>
          </a:p>
        </p:txBody>
      </p:sp>
    </p:spTree>
    <p:extLst>
      <p:ext uri="{BB962C8B-B14F-4D97-AF65-F5344CB8AC3E}">
        <p14:creationId xmlns:p14="http://schemas.microsoft.com/office/powerpoint/2010/main" val="135291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mph" presetSubtype="0" fill="hold" grpId="1" nodeType="clickEffect">
                                  <p:stCondLst>
                                    <p:cond delay="0"/>
                                  </p:stCondLst>
                                  <p:childTnLst>
                                    <p:animScale>
                                      <p:cBhvr>
                                        <p:cTn id="20" dur="1000" fill="hold"/>
                                        <p:tgtEl>
                                          <p:spTgt spid="5"/>
                                        </p:tgtEl>
                                      </p:cBhvr>
                                      <p:by x="200000" y="2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left)">
                                      <p:cBhvr>
                                        <p:cTn id="47" dur="500"/>
                                        <p:tgtEl>
                                          <p:spTgt spid="72"/>
                                        </p:tgtEl>
                                      </p:cBhvr>
                                    </p:animEffect>
                                  </p:childTnLst>
                                </p:cTn>
                              </p:par>
                            </p:childTnLst>
                          </p:cTn>
                        </p:par>
                      </p:childTnLst>
                    </p:cTn>
                  </p:par>
                  <p:par>
                    <p:cTn id="48" fill="hold">
                      <p:stCondLst>
                        <p:cond delay="indefinite"/>
                      </p:stCondLst>
                      <p:childTnLst>
                        <p:par>
                          <p:cTn id="49" fill="hold">
                            <p:stCondLst>
                              <p:cond delay="0"/>
                            </p:stCondLst>
                            <p:childTnLst>
                              <p:par>
                                <p:cTn id="50" presetID="19" presetClass="emph" presetSubtype="0" fill="hold" grpId="1" nodeType="clickEffect">
                                  <p:stCondLst>
                                    <p:cond delay="0"/>
                                  </p:stCondLst>
                                  <p:childTnLst>
                                    <p:animClr clrSpc="rgb" dir="cw">
                                      <p:cBhvr override="childStyle">
                                        <p:cTn id="51" dur="500" fill="hold"/>
                                        <p:tgtEl>
                                          <p:spTgt spid="29"/>
                                        </p:tgtEl>
                                        <p:attrNameLst>
                                          <p:attrName>style.color</p:attrName>
                                        </p:attrNameLst>
                                      </p:cBhvr>
                                      <p:to>
                                        <a:srgbClr val="2ECC71"/>
                                      </p:to>
                                    </p:animClr>
                                    <p:animClr clrSpc="rgb" dir="cw">
                                      <p:cBhvr>
                                        <p:cTn id="52" dur="500" fill="hold"/>
                                        <p:tgtEl>
                                          <p:spTgt spid="29"/>
                                        </p:tgtEl>
                                        <p:attrNameLst>
                                          <p:attrName>fillcolor</p:attrName>
                                        </p:attrNameLst>
                                      </p:cBhvr>
                                      <p:to>
                                        <a:srgbClr val="2ECC71"/>
                                      </p:to>
                                    </p:animClr>
                                    <p:set>
                                      <p:cBhvr>
                                        <p:cTn id="53" dur="500" fill="hold"/>
                                        <p:tgtEl>
                                          <p:spTgt spid="29"/>
                                        </p:tgtEl>
                                        <p:attrNameLst>
                                          <p:attrName>fill.type</p:attrName>
                                        </p:attrNameLst>
                                      </p:cBhvr>
                                      <p:to>
                                        <p:strVal val="solid"/>
                                      </p:to>
                                    </p:set>
                                    <p:set>
                                      <p:cBhvr>
                                        <p:cTn id="54" dur="500" fill="hold"/>
                                        <p:tgtEl>
                                          <p:spTgt spid="29"/>
                                        </p:tgtEl>
                                        <p:attrNameLst>
                                          <p:attrName>fill.on</p:attrName>
                                        </p:attrNameLst>
                                      </p:cBhvr>
                                      <p:to>
                                        <p:strVal val="true"/>
                                      </p:to>
                                    </p:set>
                                  </p:childTnLst>
                                </p:cTn>
                              </p:par>
                              <p:par>
                                <p:cTn id="55" presetID="19" presetClass="emph" presetSubtype="0" fill="hold" grpId="1" nodeType="withEffect">
                                  <p:stCondLst>
                                    <p:cond delay="0"/>
                                  </p:stCondLst>
                                  <p:childTnLst>
                                    <p:animClr clrSpc="rgb" dir="cw">
                                      <p:cBhvr override="childStyle">
                                        <p:cTn id="56" dur="500" fill="hold"/>
                                        <p:tgtEl>
                                          <p:spTgt spid="28"/>
                                        </p:tgtEl>
                                        <p:attrNameLst>
                                          <p:attrName>style.color</p:attrName>
                                        </p:attrNameLst>
                                      </p:cBhvr>
                                      <p:to>
                                        <a:srgbClr val="2ECC71"/>
                                      </p:to>
                                    </p:animClr>
                                    <p:animClr clrSpc="rgb" dir="cw">
                                      <p:cBhvr>
                                        <p:cTn id="57" dur="500" fill="hold"/>
                                        <p:tgtEl>
                                          <p:spTgt spid="28"/>
                                        </p:tgtEl>
                                        <p:attrNameLst>
                                          <p:attrName>fillcolor</p:attrName>
                                        </p:attrNameLst>
                                      </p:cBhvr>
                                      <p:to>
                                        <a:srgbClr val="2ECC71"/>
                                      </p:to>
                                    </p:animClr>
                                    <p:set>
                                      <p:cBhvr>
                                        <p:cTn id="58" dur="500" fill="hold"/>
                                        <p:tgtEl>
                                          <p:spTgt spid="28"/>
                                        </p:tgtEl>
                                        <p:attrNameLst>
                                          <p:attrName>fill.type</p:attrName>
                                        </p:attrNameLst>
                                      </p:cBhvr>
                                      <p:to>
                                        <p:strVal val="solid"/>
                                      </p:to>
                                    </p:set>
                                    <p:set>
                                      <p:cBhvr>
                                        <p:cTn id="59" dur="500" fill="hold"/>
                                        <p:tgtEl>
                                          <p:spTgt spid="28"/>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wipe(right)">
                                      <p:cBhvr>
                                        <p:cTn id="64" dur="500"/>
                                        <p:tgtEl>
                                          <p:spTgt spid="53"/>
                                        </p:tgtEl>
                                      </p:cBhvr>
                                    </p:animEffect>
                                  </p:childTnLst>
                                </p:cTn>
                              </p:par>
                              <p:par>
                                <p:cTn id="65" presetID="22" presetClass="entr" presetSubtype="8" fill="hold" nodeType="with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nodeType="with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wipe(left)">
                                      <p:cBhvr>
                                        <p:cTn id="70" dur="500"/>
                                        <p:tgtEl>
                                          <p:spTgt spid="55"/>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74"/>
                                        </p:tgtEl>
                                        <p:attrNameLst>
                                          <p:attrName>style.visibility</p:attrName>
                                        </p:attrNameLst>
                                      </p:cBhvr>
                                      <p:to>
                                        <p:strVal val="visible"/>
                                      </p:to>
                                    </p:set>
                                    <p:animEffect transition="in" filter="wipe(left)">
                                      <p:cBhvr>
                                        <p:cTn id="74" dur="500"/>
                                        <p:tgtEl>
                                          <p:spTgt spid="7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500"/>
                                        <p:tgtEl>
                                          <p:spTgt spid="42"/>
                                        </p:tgtEl>
                                      </p:cBhvr>
                                    </p:animEffect>
                                    <p:set>
                                      <p:cBhvr>
                                        <p:cTn id="79" dur="1" fill="hold">
                                          <p:stCondLst>
                                            <p:cond delay="499"/>
                                          </p:stCondLst>
                                        </p:cTn>
                                        <p:tgtEl>
                                          <p:spTgt spid="42"/>
                                        </p:tgtEl>
                                        <p:attrNameLst>
                                          <p:attrName>style.visibility</p:attrName>
                                        </p:attrNameLst>
                                      </p:cBhvr>
                                      <p:to>
                                        <p:strVal val="hidden"/>
                                      </p:to>
                                    </p:set>
                                  </p:childTnLst>
                                </p:cTn>
                              </p:par>
                              <p:par>
                                <p:cTn id="80" presetID="10"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72"/>
                                        </p:tgtEl>
                                        <p:attrNameLst>
                                          <p:attrName>style.visibility</p:attrName>
                                        </p:attrNameLst>
                                      </p:cBhvr>
                                      <p:to>
                                        <p:strVal val="hidden"/>
                                      </p:to>
                                    </p:set>
                                  </p:childTnLst>
                                </p:cTn>
                              </p:par>
                            </p:childTnLst>
                          </p:cTn>
                        </p:par>
                        <p:par>
                          <p:cTn id="87" fill="hold">
                            <p:stCondLst>
                              <p:cond delay="0"/>
                            </p:stCondLst>
                            <p:childTnLst>
                              <p:par>
                                <p:cTn id="88" presetID="22" presetClass="entr" presetSubtype="8" fill="hold" grpId="0" nodeType="after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left)">
                                      <p:cBhvr>
                                        <p:cTn id="90" dur="500"/>
                                        <p:tgtEl>
                                          <p:spTgt spid="73"/>
                                        </p:tgtEl>
                                      </p:cBhvr>
                                    </p:animEffect>
                                  </p:childTnLst>
                                </p:cTn>
                              </p:par>
                            </p:childTnLst>
                          </p:cTn>
                        </p:par>
                      </p:childTnLst>
                    </p:cTn>
                  </p:par>
                  <p:par>
                    <p:cTn id="91" fill="hold">
                      <p:stCondLst>
                        <p:cond delay="indefinite"/>
                      </p:stCondLst>
                      <p:childTnLst>
                        <p:par>
                          <p:cTn id="92" fill="hold">
                            <p:stCondLst>
                              <p:cond delay="0"/>
                            </p:stCondLst>
                            <p:childTnLst>
                              <p:par>
                                <p:cTn id="93" presetID="19" presetClass="emph" presetSubtype="0" fill="hold" grpId="2" nodeType="clickEffect">
                                  <p:stCondLst>
                                    <p:cond delay="0"/>
                                  </p:stCondLst>
                                  <p:childTnLst>
                                    <p:animClr clrSpc="rgb" dir="cw">
                                      <p:cBhvr override="childStyle">
                                        <p:cTn id="94" dur="500" fill="hold"/>
                                        <p:tgtEl>
                                          <p:spTgt spid="28"/>
                                        </p:tgtEl>
                                        <p:attrNameLst>
                                          <p:attrName>style.color</p:attrName>
                                        </p:attrNameLst>
                                      </p:cBhvr>
                                      <p:to>
                                        <a:srgbClr val="FF0000"/>
                                      </p:to>
                                    </p:animClr>
                                    <p:animClr clrSpc="rgb" dir="cw">
                                      <p:cBhvr>
                                        <p:cTn id="95" dur="500" fill="hold"/>
                                        <p:tgtEl>
                                          <p:spTgt spid="28"/>
                                        </p:tgtEl>
                                        <p:attrNameLst>
                                          <p:attrName>fillcolor</p:attrName>
                                        </p:attrNameLst>
                                      </p:cBhvr>
                                      <p:to>
                                        <a:srgbClr val="FF0000"/>
                                      </p:to>
                                    </p:animClr>
                                    <p:set>
                                      <p:cBhvr>
                                        <p:cTn id="96" dur="500" fill="hold"/>
                                        <p:tgtEl>
                                          <p:spTgt spid="28"/>
                                        </p:tgtEl>
                                        <p:attrNameLst>
                                          <p:attrName>fill.type</p:attrName>
                                        </p:attrNameLst>
                                      </p:cBhvr>
                                      <p:to>
                                        <p:strVal val="solid"/>
                                      </p:to>
                                    </p:set>
                                    <p:set>
                                      <p:cBhvr>
                                        <p:cTn id="97" dur="500" fill="hold"/>
                                        <p:tgtEl>
                                          <p:spTgt spid="28"/>
                                        </p:tgtEl>
                                        <p:attrNameLst>
                                          <p:attrName>fill.on</p:attrName>
                                        </p:attrNameLst>
                                      </p:cBhvr>
                                      <p:to>
                                        <p:strVal val="true"/>
                                      </p:to>
                                    </p:set>
                                  </p:childTnLst>
                                </p:cTn>
                              </p:par>
                              <p:par>
                                <p:cTn id="98" presetID="19" presetClass="emph" presetSubtype="0" fill="hold" grpId="2" nodeType="withEffect">
                                  <p:stCondLst>
                                    <p:cond delay="0"/>
                                  </p:stCondLst>
                                  <p:childTnLst>
                                    <p:animClr clrSpc="rgb" dir="cw">
                                      <p:cBhvr override="childStyle">
                                        <p:cTn id="99" dur="500" fill="hold"/>
                                        <p:tgtEl>
                                          <p:spTgt spid="29"/>
                                        </p:tgtEl>
                                        <p:attrNameLst>
                                          <p:attrName>style.color</p:attrName>
                                        </p:attrNameLst>
                                      </p:cBhvr>
                                      <p:to>
                                        <a:srgbClr val="FF0000"/>
                                      </p:to>
                                    </p:animClr>
                                    <p:animClr clrSpc="rgb" dir="cw">
                                      <p:cBhvr>
                                        <p:cTn id="100" dur="500" fill="hold"/>
                                        <p:tgtEl>
                                          <p:spTgt spid="29"/>
                                        </p:tgtEl>
                                        <p:attrNameLst>
                                          <p:attrName>fillcolor</p:attrName>
                                        </p:attrNameLst>
                                      </p:cBhvr>
                                      <p:to>
                                        <a:srgbClr val="FF0000"/>
                                      </p:to>
                                    </p:animClr>
                                    <p:set>
                                      <p:cBhvr>
                                        <p:cTn id="101" dur="500" fill="hold"/>
                                        <p:tgtEl>
                                          <p:spTgt spid="29"/>
                                        </p:tgtEl>
                                        <p:attrNameLst>
                                          <p:attrName>fill.type</p:attrName>
                                        </p:attrNameLst>
                                      </p:cBhvr>
                                      <p:to>
                                        <p:strVal val="solid"/>
                                      </p:to>
                                    </p:set>
                                    <p:set>
                                      <p:cBhvr>
                                        <p:cTn id="102" dur="500" fill="hold"/>
                                        <p:tgtEl>
                                          <p:spTgt spid="29"/>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grpId="0" nodeType="clickEffect">
                                  <p:stCondLst>
                                    <p:cond delay="0"/>
                                  </p:stCondLst>
                                  <p:childTnLst>
                                    <p:set>
                                      <p:cBhvr>
                                        <p:cTn id="110" dur="1" fill="hold">
                                          <p:stCondLst>
                                            <p:cond delay="0"/>
                                          </p:stCondLst>
                                        </p:cTn>
                                        <p:tgtEl>
                                          <p:spTgt spid="77"/>
                                        </p:tgtEl>
                                        <p:attrNameLst>
                                          <p:attrName>style.visibility</p:attrName>
                                        </p:attrNameLst>
                                      </p:cBhvr>
                                      <p:to>
                                        <p:strVal val="visible"/>
                                      </p:to>
                                    </p:set>
                                    <p:animEffect transition="in" filter="wipe(right)">
                                      <p:cBhvr>
                                        <p:cTn id="11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28" grpId="0" animBg="1"/>
      <p:bldP spid="28" grpId="1" animBg="1"/>
      <p:bldP spid="28" grpId="2" animBg="1"/>
      <p:bldP spid="29" grpId="0" animBg="1"/>
      <p:bldP spid="29" grpId="1" animBg="1"/>
      <p:bldP spid="29" grpId="2" animBg="1"/>
      <p:bldP spid="72" grpId="0" animBg="1"/>
      <p:bldP spid="72" grpId="1" animBg="1"/>
      <p:bldP spid="73" grpId="0" animBg="1"/>
      <p:bldP spid="74" grpId="0" animBg="1"/>
      <p:bldP spid="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Nearest Neighbour Classifier</a:t>
            </a:r>
            <a:endParaRPr lang="en-IN" dirty="0"/>
          </a:p>
        </p:txBody>
      </p:sp>
      <p:sp>
        <p:nvSpPr>
          <p:cNvPr id="6" name="Text Placeholder 5"/>
          <p:cNvSpPr>
            <a:spLocks noGrp="1"/>
          </p:cNvSpPr>
          <p:nvPr>
            <p:ph type="body" idx="1"/>
          </p:nvPr>
        </p:nvSpPr>
        <p:spPr>
          <a:xfrm>
            <a:off x="603504" y="1975389"/>
            <a:ext cx="11250178" cy="4435686"/>
          </a:xfrm>
        </p:spPr>
        <p:txBody>
          <a:bodyPr>
            <a:normAutofit/>
          </a:bodyPr>
          <a:lstStyle/>
          <a:p>
            <a:r>
              <a:rPr lang="en-IN" dirty="0" smtClean="0"/>
              <a:t>A really extreme form of learning with prototypes</a:t>
            </a:r>
          </a:p>
          <a:p>
            <a:r>
              <a:rPr lang="en-IN" dirty="0" smtClean="0"/>
              <a:t>Recall that we commented that having multiple (say 2-3) prototypes may help when there is lots of diversity in a class</a:t>
            </a:r>
          </a:p>
          <a:p>
            <a:r>
              <a:rPr lang="en-IN" dirty="0" smtClean="0"/>
              <a:t>With NN, every single training point becomes a prototype </a:t>
            </a:r>
            <a:r>
              <a:rPr lang="en-IN" dirty="0" smtClean="0">
                <a:sym typeface="Wingdings" panose="05000000000000000000" pitchFamily="2" charset="2"/>
              </a:rPr>
              <a:t></a:t>
            </a:r>
          </a:p>
          <a:p>
            <a:r>
              <a:rPr lang="en-IN" dirty="0" smtClean="0">
                <a:sym typeface="Wingdings" panose="05000000000000000000" pitchFamily="2" charset="2"/>
              </a:rPr>
              <a:t>The basic mantra here seems to be</a:t>
            </a:r>
          </a:p>
          <a:p>
            <a:pPr marL="0" indent="0" algn="ctr">
              <a:buNone/>
            </a:pPr>
            <a:r>
              <a:rPr lang="en-IN" i="1" dirty="0"/>
              <a:t>If </a:t>
            </a:r>
            <a:r>
              <a:rPr lang="en-IN" i="1" dirty="0" smtClean="0"/>
              <a:t>the training email that most resembles a </a:t>
            </a:r>
            <a:r>
              <a:rPr lang="en-IN" i="1" dirty="0"/>
              <a:t>new email </a:t>
            </a:r>
            <a:r>
              <a:rPr lang="en-IN" i="1" dirty="0" smtClean="0"/>
              <a:t>was spam, maybe the new email is spam too. Else, if a normal training email</a:t>
            </a:r>
            <a:br>
              <a:rPr lang="en-IN" i="1" dirty="0" smtClean="0"/>
            </a:br>
            <a:r>
              <a:rPr lang="en-IN" i="1" dirty="0" smtClean="0"/>
              <a:t>most resembles the new email, maybe the new email is normal</a:t>
            </a:r>
            <a:endParaRPr lang="en-IN" dirty="0" smtClean="0">
              <a:sym typeface="Wingdings" panose="05000000000000000000" pitchFamily="2" charset="2"/>
            </a:endParaRPr>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
        <p:nvSpPr>
          <p:cNvPr id="7" name="TextBox 6"/>
          <p:cNvSpPr txBox="1"/>
          <p:nvPr/>
        </p:nvSpPr>
        <p:spPr>
          <a:xfrm>
            <a:off x="107140" y="4112414"/>
            <a:ext cx="992728" cy="2215991"/>
          </a:xfrm>
          <a:prstGeom prst="rect">
            <a:avLst/>
          </a:prstGeom>
          <a:noFill/>
        </p:spPr>
        <p:txBody>
          <a:bodyPr wrap="square" rtlCol="0">
            <a:spAutoFit/>
          </a:bodyPr>
          <a:lstStyle/>
          <a:p>
            <a:r>
              <a:rPr lang="en-IN" sz="13800" dirty="0" smtClean="0">
                <a:solidFill>
                  <a:schemeClr val="bg1">
                    <a:lumMod val="85000"/>
                  </a:schemeClr>
                </a:solidFill>
                <a:latin typeface="Century" panose="02040604050505020304" pitchFamily="18" charset="0"/>
              </a:rPr>
              <a:t>“</a:t>
            </a:r>
            <a:endParaRPr lang="en-US" sz="13800" dirty="0">
              <a:solidFill>
                <a:schemeClr val="bg1">
                  <a:lumMod val="85000"/>
                </a:schemeClr>
              </a:solidFill>
              <a:latin typeface="Century" panose="02040604050505020304" pitchFamily="18" charset="0"/>
            </a:endParaRPr>
          </a:p>
        </p:txBody>
      </p:sp>
      <p:sp>
        <p:nvSpPr>
          <p:cNvPr id="8" name="TextBox 7"/>
          <p:cNvSpPr txBox="1"/>
          <p:nvPr/>
        </p:nvSpPr>
        <p:spPr>
          <a:xfrm rot="10800000">
            <a:off x="11275504" y="4387273"/>
            <a:ext cx="992728" cy="2215991"/>
          </a:xfrm>
          <a:prstGeom prst="rect">
            <a:avLst/>
          </a:prstGeom>
          <a:noFill/>
        </p:spPr>
        <p:txBody>
          <a:bodyPr wrap="square" rtlCol="0">
            <a:spAutoFit/>
          </a:bodyPr>
          <a:lstStyle/>
          <a:p>
            <a:r>
              <a:rPr lang="en-IN" sz="13800" dirty="0" smtClean="0">
                <a:solidFill>
                  <a:schemeClr val="bg1">
                    <a:lumMod val="85000"/>
                  </a:schemeClr>
                </a:solidFill>
                <a:latin typeface="Century" panose="02040604050505020304" pitchFamily="18" charset="0"/>
              </a:rPr>
              <a:t>“</a:t>
            </a:r>
            <a:endParaRPr lang="en-US" sz="13800" dirty="0">
              <a:solidFill>
                <a:schemeClr val="bg1">
                  <a:lumMod val="85000"/>
                </a:schemeClr>
              </a:solidFill>
              <a:latin typeface="Century" panose="02040604050505020304" pitchFamily="18" charset="0"/>
            </a:endParaRPr>
          </a:p>
        </p:txBody>
      </p:sp>
    </p:spTree>
    <p:extLst>
      <p:ext uri="{BB962C8B-B14F-4D97-AF65-F5344CB8AC3E}">
        <p14:creationId xmlns:p14="http://schemas.microsoft.com/office/powerpoint/2010/main" val="209956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1" y="-722445"/>
            <a:ext cx="12954000" cy="8172450"/>
          </a:xfrm>
          <a:prstGeom prst="rect">
            <a:avLst/>
          </a:prstGeom>
        </p:spPr>
      </p:pic>
      <p:sp>
        <p:nvSpPr>
          <p:cNvPr id="5" name="Title 4"/>
          <p:cNvSpPr>
            <a:spLocks noGrp="1"/>
          </p:cNvSpPr>
          <p:nvPr>
            <p:ph type="title"/>
          </p:nvPr>
        </p:nvSpPr>
        <p:spPr/>
        <p:txBody>
          <a:bodyPr/>
          <a:lstStyle/>
          <a:p>
            <a:r>
              <a:rPr lang="en-IN" dirty="0" smtClean="0"/>
              <a:t>Learning with the 1-NN Classifier</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grpSp>
        <p:nvGrpSpPr>
          <p:cNvPr id="8" name="Group 7"/>
          <p:cNvGrpSpPr/>
          <p:nvPr/>
        </p:nvGrpSpPr>
        <p:grpSpPr>
          <a:xfrm>
            <a:off x="1740292" y="924163"/>
            <a:ext cx="9368612" cy="2951595"/>
            <a:chOff x="1778000" y="924163"/>
            <a:chExt cx="9368612" cy="2951595"/>
          </a:xfrm>
        </p:grpSpPr>
        <p:sp>
          <p:nvSpPr>
            <p:cNvPr id="9" name="Oval 24"/>
            <p:cNvSpPr>
              <a:spLocks noChangeAspect="1"/>
            </p:cNvSpPr>
            <p:nvPr/>
          </p:nvSpPr>
          <p:spPr>
            <a:xfrm>
              <a:off x="2316623" y="924163"/>
              <a:ext cx="432000" cy="43200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5"/>
            <p:cNvSpPr>
              <a:spLocks noChangeAspect="1"/>
            </p:cNvSpPr>
            <p:nvPr/>
          </p:nvSpPr>
          <p:spPr>
            <a:xfrm>
              <a:off x="2995352" y="1593466"/>
              <a:ext cx="432000" cy="43200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26"/>
            <p:cNvSpPr>
              <a:spLocks noChangeAspect="1"/>
            </p:cNvSpPr>
            <p:nvPr/>
          </p:nvSpPr>
          <p:spPr>
            <a:xfrm>
              <a:off x="1778000" y="2385318"/>
              <a:ext cx="432000" cy="43200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7"/>
            <p:cNvSpPr>
              <a:spLocks noChangeAspect="1"/>
            </p:cNvSpPr>
            <p:nvPr/>
          </p:nvSpPr>
          <p:spPr>
            <a:xfrm>
              <a:off x="3833044" y="1243378"/>
              <a:ext cx="432000" cy="43200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28"/>
            <p:cNvSpPr>
              <a:spLocks noChangeAspect="1"/>
            </p:cNvSpPr>
            <p:nvPr/>
          </p:nvSpPr>
          <p:spPr>
            <a:xfrm>
              <a:off x="4332664" y="2461388"/>
              <a:ext cx="432000" cy="43200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29"/>
            <p:cNvSpPr>
              <a:spLocks noChangeAspect="1"/>
            </p:cNvSpPr>
            <p:nvPr/>
          </p:nvSpPr>
          <p:spPr>
            <a:xfrm>
              <a:off x="3306437" y="3032396"/>
              <a:ext cx="432000" cy="43200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30"/>
            <p:cNvSpPr>
              <a:spLocks noChangeAspect="1"/>
            </p:cNvSpPr>
            <p:nvPr/>
          </p:nvSpPr>
          <p:spPr>
            <a:xfrm>
              <a:off x="2274202" y="3359008"/>
              <a:ext cx="432000" cy="43200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31"/>
            <p:cNvSpPr>
              <a:spLocks noChangeAspect="1"/>
            </p:cNvSpPr>
            <p:nvPr/>
          </p:nvSpPr>
          <p:spPr>
            <a:xfrm>
              <a:off x="4535341" y="3212982"/>
              <a:ext cx="432000" cy="43200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32"/>
            <p:cNvSpPr>
              <a:spLocks noChangeAspect="1"/>
            </p:cNvSpPr>
            <p:nvPr/>
          </p:nvSpPr>
          <p:spPr>
            <a:xfrm>
              <a:off x="7396376" y="1235248"/>
              <a:ext cx="432000" cy="432000"/>
            </a:xfrm>
            <a:prstGeom prst="star5">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33"/>
            <p:cNvSpPr>
              <a:spLocks noChangeAspect="1"/>
            </p:cNvSpPr>
            <p:nvPr/>
          </p:nvSpPr>
          <p:spPr>
            <a:xfrm>
              <a:off x="8395617" y="2068222"/>
              <a:ext cx="432000" cy="432000"/>
            </a:xfrm>
            <a:prstGeom prst="star5">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34"/>
            <p:cNvSpPr>
              <a:spLocks noChangeAspect="1"/>
            </p:cNvSpPr>
            <p:nvPr/>
          </p:nvSpPr>
          <p:spPr>
            <a:xfrm>
              <a:off x="9064920" y="1007058"/>
              <a:ext cx="432000" cy="432000"/>
            </a:xfrm>
            <a:prstGeom prst="star5">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35"/>
            <p:cNvSpPr>
              <a:spLocks noChangeAspect="1"/>
            </p:cNvSpPr>
            <p:nvPr/>
          </p:nvSpPr>
          <p:spPr>
            <a:xfrm>
              <a:off x="10299832" y="1627633"/>
              <a:ext cx="432000" cy="432000"/>
            </a:xfrm>
            <a:prstGeom prst="star5">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36"/>
            <p:cNvSpPr>
              <a:spLocks noChangeAspect="1"/>
            </p:cNvSpPr>
            <p:nvPr/>
          </p:nvSpPr>
          <p:spPr>
            <a:xfrm>
              <a:off x="7720307" y="2621033"/>
              <a:ext cx="432000" cy="432000"/>
            </a:xfrm>
            <a:prstGeom prst="star5">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37"/>
            <p:cNvSpPr>
              <a:spLocks noChangeAspect="1"/>
            </p:cNvSpPr>
            <p:nvPr/>
          </p:nvSpPr>
          <p:spPr>
            <a:xfrm>
              <a:off x="8753835" y="3443758"/>
              <a:ext cx="432000" cy="432000"/>
            </a:xfrm>
            <a:prstGeom prst="star5">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38"/>
            <p:cNvSpPr>
              <a:spLocks noChangeAspect="1"/>
            </p:cNvSpPr>
            <p:nvPr/>
          </p:nvSpPr>
          <p:spPr>
            <a:xfrm>
              <a:off x="9875626" y="2242663"/>
              <a:ext cx="432000" cy="432000"/>
            </a:xfrm>
            <a:prstGeom prst="star5">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39"/>
            <p:cNvSpPr>
              <a:spLocks noChangeAspect="1"/>
            </p:cNvSpPr>
            <p:nvPr/>
          </p:nvSpPr>
          <p:spPr>
            <a:xfrm>
              <a:off x="10714612" y="3109107"/>
              <a:ext cx="432000" cy="432000"/>
            </a:xfrm>
            <a:prstGeom prst="star5">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1789798" y="1006075"/>
            <a:ext cx="9247697" cy="2830680"/>
            <a:chOff x="1789798" y="1006075"/>
            <a:chExt cx="9247697" cy="2830680"/>
          </a:xfrm>
          <a:solidFill>
            <a:srgbClr val="FF0000"/>
          </a:solidFill>
        </p:grpSpPr>
        <p:sp>
          <p:nvSpPr>
            <p:cNvPr id="26" name="Oval 25"/>
            <p:cNvSpPr/>
            <p:nvPr/>
          </p:nvSpPr>
          <p:spPr>
            <a:xfrm>
              <a:off x="2328421" y="1006075"/>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07150" y="1675378"/>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789798" y="2467230"/>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844842" y="1325290"/>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344462" y="2543300"/>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318235" y="3114308"/>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286000" y="3440920"/>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547139" y="3294894"/>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408174" y="1317160"/>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407415" y="2150134"/>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9076718" y="1088970"/>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0311630" y="1709545"/>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732105" y="2702945"/>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8765633" y="3525670"/>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9887424" y="2324575"/>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0726410" y="3191019"/>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Connector 41"/>
          <p:cNvCxnSpPr/>
          <p:nvPr/>
        </p:nvCxnSpPr>
        <p:spPr>
          <a:xfrm flipV="1">
            <a:off x="9744891" y="-721462"/>
            <a:ext cx="1228810" cy="2530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744891" y="1800070"/>
            <a:ext cx="1054058" cy="7843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10808746" y="2150134"/>
            <a:ext cx="1592830" cy="4192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887424" y="2569426"/>
            <a:ext cx="921322" cy="9093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9330267" y="1800070"/>
            <a:ext cx="414624" cy="2595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9243212" y="2051020"/>
            <a:ext cx="87055" cy="8026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9232260" y="2828989"/>
            <a:ext cx="655165" cy="6452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9887424" y="3464398"/>
            <a:ext cx="653958" cy="3965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8594101" y="2849368"/>
            <a:ext cx="649112" cy="1747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6714067" y="3014031"/>
            <a:ext cx="1874558" cy="23961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7830404" y="2142055"/>
            <a:ext cx="736751" cy="871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855111" y="1472702"/>
            <a:ext cx="546115" cy="6774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395316" y="1470845"/>
            <a:ext cx="929404" cy="5973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114599" y="-722445"/>
            <a:ext cx="280717" cy="22032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6207292" y="2150134"/>
            <a:ext cx="1650310" cy="3929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6175107" y="2518661"/>
            <a:ext cx="34703" cy="1801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175107" y="2674663"/>
            <a:ext cx="543636" cy="27355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774517" y="1480193"/>
            <a:ext cx="432775" cy="1062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5770766" y="-722445"/>
            <a:ext cx="72" cy="22026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3822290" y="1480194"/>
            <a:ext cx="1944797" cy="7961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093633" y="2698037"/>
            <a:ext cx="2071678" cy="5419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3668406" y="2267683"/>
            <a:ext cx="153884" cy="2189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3289169" y="1006075"/>
            <a:ext cx="539731" cy="12616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349460" y="1014345"/>
            <a:ext cx="927126" cy="9386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2360841" y="1941977"/>
            <a:ext cx="488944" cy="7326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2853466" y="2485652"/>
            <a:ext cx="836070" cy="1799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3679357" y="2486601"/>
            <a:ext cx="414276" cy="7533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3698121" y="3239950"/>
            <a:ext cx="404000" cy="2586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750378" y="2828989"/>
            <a:ext cx="954819" cy="29749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2752384" y="2657321"/>
            <a:ext cx="85014" cy="1797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flipV="1">
            <a:off x="-525613" y="908845"/>
            <a:ext cx="2891288" cy="10331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531811" y="2849369"/>
            <a:ext cx="3281678" cy="1595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283259" y="-733395"/>
            <a:ext cx="359819" cy="17394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6616033" y="5387262"/>
            <a:ext cx="102712" cy="1953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692642" y="5749042"/>
            <a:ext cx="59622" cy="14518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152964" y="5537748"/>
            <a:ext cx="1468606" cy="1238929"/>
            <a:chOff x="12383748" y="1219011"/>
            <a:chExt cx="1862104" cy="1570887"/>
          </a:xfrm>
        </p:grpSpPr>
        <p:sp>
          <p:nvSpPr>
            <p:cNvPr id="78" name="Freeform 7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Freeform 7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Freeform 7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3" name="Rectangular Callout 82"/>
          <p:cNvSpPr/>
          <p:nvPr/>
        </p:nvSpPr>
        <p:spPr>
          <a:xfrm>
            <a:off x="2156923" y="5267555"/>
            <a:ext cx="5489811" cy="1369115"/>
          </a:xfrm>
          <a:prstGeom prst="wedgeRectCallout">
            <a:avLst>
              <a:gd name="adj1" fmla="val -69559"/>
              <a:gd name="adj2" fmla="val 5487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1NN faces much of the same difficulties as learning with prototypes does. In the next class we will study these techniques more</a:t>
            </a:r>
            <a:endParaRPr lang="en-IN" sz="2400" dirty="0">
              <a:solidFill>
                <a:schemeClr val="tx1"/>
              </a:solidFill>
              <a:latin typeface="+mj-lt"/>
            </a:endParaRPr>
          </a:p>
        </p:txBody>
      </p:sp>
      <p:cxnSp>
        <p:nvCxnSpPr>
          <p:cNvPr id="84" name="Straight Connector 83"/>
          <p:cNvCxnSpPr>
            <a:stCxn id="85" idx="7"/>
            <a:endCxn id="15" idx="2"/>
          </p:cNvCxnSpPr>
          <p:nvPr/>
        </p:nvCxnSpPr>
        <p:spPr>
          <a:xfrm flipV="1">
            <a:off x="1823871" y="3791007"/>
            <a:ext cx="495128" cy="466665"/>
          </a:xfrm>
          <a:prstGeom prst="line">
            <a:avLst/>
          </a:prstGeom>
          <a:noFill/>
          <a:ln w="38100" cap="flat" cmpd="sng" algn="ctr">
            <a:solidFill>
              <a:sysClr val="windowText" lastClr="000000"/>
            </a:solidFill>
            <a:prstDash val="lgDash"/>
            <a:miter lim="800000"/>
          </a:ln>
          <a:effectLst/>
        </p:spPr>
      </p:cxnSp>
      <p:sp>
        <p:nvSpPr>
          <p:cNvPr id="85" name="Oval 84"/>
          <p:cNvSpPr/>
          <p:nvPr/>
        </p:nvSpPr>
        <p:spPr>
          <a:xfrm>
            <a:off x="1558343" y="4212115"/>
            <a:ext cx="311085" cy="311085"/>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90" name="Straight Connector 89"/>
          <p:cNvCxnSpPr>
            <a:stCxn id="91" idx="7"/>
            <a:endCxn id="34" idx="3"/>
          </p:cNvCxnSpPr>
          <p:nvPr/>
        </p:nvCxnSpPr>
        <p:spPr>
          <a:xfrm flipV="1">
            <a:off x="6591312" y="1582688"/>
            <a:ext cx="862419" cy="547933"/>
          </a:xfrm>
          <a:prstGeom prst="line">
            <a:avLst/>
          </a:prstGeom>
          <a:noFill/>
          <a:ln w="38100" cap="flat" cmpd="sng" algn="ctr">
            <a:solidFill>
              <a:sysClr val="windowText" lastClr="000000"/>
            </a:solidFill>
            <a:prstDash val="lgDash"/>
            <a:miter lim="800000"/>
          </a:ln>
          <a:effectLst/>
        </p:spPr>
      </p:cxnSp>
      <p:sp>
        <p:nvSpPr>
          <p:cNvPr id="91" name="Oval 90"/>
          <p:cNvSpPr/>
          <p:nvPr/>
        </p:nvSpPr>
        <p:spPr>
          <a:xfrm>
            <a:off x="6325784" y="2085064"/>
            <a:ext cx="311085" cy="311085"/>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1382" y="3853101"/>
            <a:ext cx="1796605" cy="1796605"/>
          </a:xfrm>
          <a:prstGeom prst="rect">
            <a:avLst/>
          </a:prstGeom>
        </p:spPr>
      </p:pic>
      <p:sp>
        <p:nvSpPr>
          <p:cNvPr id="87" name="Rectangular Callout 86"/>
          <p:cNvSpPr/>
          <p:nvPr/>
        </p:nvSpPr>
        <p:spPr>
          <a:xfrm>
            <a:off x="4637733" y="3717726"/>
            <a:ext cx="6039171" cy="1499622"/>
          </a:xfrm>
          <a:prstGeom prst="wedgeRectCallout">
            <a:avLst>
              <a:gd name="adj1" fmla="val 62134"/>
              <a:gd name="adj2" fmla="val 4499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The honeycomb structure we see here demarcates what region of space finds a particular data point as its nearest neighbour. This is called a </a:t>
            </a:r>
            <a:r>
              <a:rPr lang="en-IN" sz="2400" i="1" dirty="0" err="1" smtClean="0">
                <a:solidFill>
                  <a:schemeClr val="tx1"/>
                </a:solidFill>
                <a:latin typeface="+mj-lt"/>
              </a:rPr>
              <a:t>Voronoi</a:t>
            </a:r>
            <a:r>
              <a:rPr lang="en-IN" sz="2400" i="1" dirty="0" smtClean="0">
                <a:solidFill>
                  <a:schemeClr val="tx1"/>
                </a:solidFill>
                <a:latin typeface="+mj-lt"/>
              </a:rPr>
              <a:t> tessellation</a:t>
            </a:r>
            <a:r>
              <a:rPr lang="en-IN" sz="2400" dirty="0" smtClean="0">
                <a:solidFill>
                  <a:schemeClr val="tx1"/>
                </a:solidFill>
                <a:latin typeface="+mj-lt"/>
              </a:rPr>
              <a:t> of the space.</a:t>
            </a:r>
            <a:endParaRPr lang="en-IN" sz="2400" dirty="0">
              <a:solidFill>
                <a:schemeClr val="tx1"/>
              </a:solidFill>
              <a:latin typeface="+mj-lt"/>
            </a:endParaRPr>
          </a:p>
        </p:txBody>
      </p:sp>
    </p:spTree>
    <p:extLst>
      <p:ext uri="{BB962C8B-B14F-4D97-AF65-F5344CB8AC3E}">
        <p14:creationId xmlns:p14="http://schemas.microsoft.com/office/powerpoint/2010/main" val="303386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wipe(down)">
                                      <p:cBhvr>
                                        <p:cTn id="20" dur="500"/>
                                        <p:tgtEl>
                                          <p:spTgt spid="84"/>
                                        </p:tgtEl>
                                      </p:cBhvr>
                                    </p:animEffect>
                                  </p:childTnLst>
                                </p:cTn>
                              </p:par>
                            </p:childTnLst>
                          </p:cTn>
                        </p:par>
                      </p:childTnLst>
                    </p:cTn>
                  </p:par>
                  <p:par>
                    <p:cTn id="21" fill="hold">
                      <p:stCondLst>
                        <p:cond delay="indefinite"/>
                      </p:stCondLst>
                      <p:childTnLst>
                        <p:par>
                          <p:cTn id="22" fill="hold">
                            <p:stCondLst>
                              <p:cond delay="0"/>
                            </p:stCondLst>
                            <p:childTnLst>
                              <p:par>
                                <p:cTn id="23" presetID="19" presetClass="emph" presetSubtype="0" fill="hold" grpId="1" nodeType="clickEffect">
                                  <p:stCondLst>
                                    <p:cond delay="0"/>
                                  </p:stCondLst>
                                  <p:childTnLst>
                                    <p:animClr clrSpc="rgb" dir="cw">
                                      <p:cBhvr override="childStyle">
                                        <p:cTn id="24" dur="500" fill="hold"/>
                                        <p:tgtEl>
                                          <p:spTgt spid="85"/>
                                        </p:tgtEl>
                                        <p:attrNameLst>
                                          <p:attrName>style.color</p:attrName>
                                        </p:attrNameLst>
                                      </p:cBhvr>
                                      <p:to>
                                        <a:srgbClr val="FF0000"/>
                                      </p:to>
                                    </p:animClr>
                                    <p:animClr clrSpc="rgb" dir="cw">
                                      <p:cBhvr>
                                        <p:cTn id="25" dur="500" fill="hold"/>
                                        <p:tgtEl>
                                          <p:spTgt spid="85"/>
                                        </p:tgtEl>
                                        <p:attrNameLst>
                                          <p:attrName>fillcolor</p:attrName>
                                        </p:attrNameLst>
                                      </p:cBhvr>
                                      <p:to>
                                        <a:srgbClr val="FF0000"/>
                                      </p:to>
                                    </p:animClr>
                                    <p:set>
                                      <p:cBhvr>
                                        <p:cTn id="26" dur="500" fill="hold"/>
                                        <p:tgtEl>
                                          <p:spTgt spid="85"/>
                                        </p:tgtEl>
                                        <p:attrNameLst>
                                          <p:attrName>fill.type</p:attrName>
                                        </p:attrNameLst>
                                      </p:cBhvr>
                                      <p:to>
                                        <p:strVal val="solid"/>
                                      </p:to>
                                    </p:set>
                                    <p:set>
                                      <p:cBhvr>
                                        <p:cTn id="27" dur="500" fill="hold"/>
                                        <p:tgtEl>
                                          <p:spTgt spid="85"/>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fade">
                                      <p:cBhvr>
                                        <p:cTn id="32" dur="500"/>
                                        <p:tgtEl>
                                          <p:spTgt spid="9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wipe(down)">
                                      <p:cBhvr>
                                        <p:cTn id="37" dur="500"/>
                                        <p:tgtEl>
                                          <p:spTgt spid="90"/>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1" nodeType="clickEffect">
                                  <p:stCondLst>
                                    <p:cond delay="0"/>
                                  </p:stCondLst>
                                  <p:childTnLst>
                                    <p:animClr clrSpc="rgb" dir="cw">
                                      <p:cBhvr override="childStyle">
                                        <p:cTn id="41" dur="500" fill="hold"/>
                                        <p:tgtEl>
                                          <p:spTgt spid="91"/>
                                        </p:tgtEl>
                                        <p:attrNameLst>
                                          <p:attrName>style.color</p:attrName>
                                        </p:attrNameLst>
                                      </p:cBhvr>
                                      <p:to>
                                        <a:srgbClr val="00B050"/>
                                      </p:to>
                                    </p:animClr>
                                    <p:animClr clrSpc="rgb" dir="cw">
                                      <p:cBhvr>
                                        <p:cTn id="42" dur="500" fill="hold"/>
                                        <p:tgtEl>
                                          <p:spTgt spid="91"/>
                                        </p:tgtEl>
                                        <p:attrNameLst>
                                          <p:attrName>fillcolor</p:attrName>
                                        </p:attrNameLst>
                                      </p:cBhvr>
                                      <p:to>
                                        <a:srgbClr val="00B050"/>
                                      </p:to>
                                    </p:animClr>
                                    <p:set>
                                      <p:cBhvr>
                                        <p:cTn id="43" dur="500" fill="hold"/>
                                        <p:tgtEl>
                                          <p:spTgt spid="91"/>
                                        </p:tgtEl>
                                        <p:attrNameLst>
                                          <p:attrName>fill.type</p:attrName>
                                        </p:attrNameLst>
                                      </p:cBhvr>
                                      <p:to>
                                        <p:strVal val="solid"/>
                                      </p:to>
                                    </p:set>
                                    <p:set>
                                      <p:cBhvr>
                                        <p:cTn id="44" dur="500" fill="hold"/>
                                        <p:tgtEl>
                                          <p:spTgt spid="91"/>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2" nodeType="clickEffect">
                                  <p:stCondLst>
                                    <p:cond delay="0"/>
                                  </p:stCondLst>
                                  <p:childTnLst>
                                    <p:set>
                                      <p:cBhvr>
                                        <p:cTn id="48" dur="1" fill="hold">
                                          <p:stCondLst>
                                            <p:cond delay="0"/>
                                          </p:stCondLst>
                                        </p:cTn>
                                        <p:tgtEl>
                                          <p:spTgt spid="9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90"/>
                                        </p:tgtEl>
                                        <p:attrNameLst>
                                          <p:attrName>style.visibility</p:attrName>
                                        </p:attrNameLst>
                                      </p:cBhvr>
                                      <p:to>
                                        <p:strVal val="hidden"/>
                                      </p:to>
                                    </p:set>
                                  </p:childTnLst>
                                </p:cTn>
                              </p:par>
                              <p:par>
                                <p:cTn id="51" presetID="1" presetClass="exit" presetSubtype="0" fill="hold" grpId="2" nodeType="withEffect">
                                  <p:stCondLst>
                                    <p:cond delay="0"/>
                                  </p:stCondLst>
                                  <p:childTnLst>
                                    <p:set>
                                      <p:cBhvr>
                                        <p:cTn id="52" dur="1" fill="hold">
                                          <p:stCondLst>
                                            <p:cond delay="0"/>
                                          </p:stCondLst>
                                        </p:cTn>
                                        <p:tgtEl>
                                          <p:spTgt spid="85"/>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8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wipe(left)">
                                      <p:cBhvr>
                                        <p:cTn id="59" dur="500"/>
                                        <p:tgtEl>
                                          <p:spTgt spid="72"/>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wipe(left)">
                                      <p:cBhvr>
                                        <p:cTn id="63" dur="500"/>
                                        <p:tgtEl>
                                          <p:spTgt spid="65"/>
                                        </p:tgtEl>
                                      </p:cBhvr>
                                    </p:animEffect>
                                  </p:childTnLst>
                                </p:cTn>
                              </p:par>
                              <p:par>
                                <p:cTn id="64" presetID="22" presetClass="entr" presetSubtype="8"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wipe(left)">
                                      <p:cBhvr>
                                        <p:cTn id="66" dur="500"/>
                                        <p:tgtEl>
                                          <p:spTgt spid="66"/>
                                        </p:tgtEl>
                                      </p:cBhvr>
                                    </p:animEffect>
                                  </p:childTnLst>
                                </p:cTn>
                              </p:par>
                            </p:childTnLst>
                          </p:cTn>
                        </p:par>
                        <p:par>
                          <p:cTn id="67" fill="hold">
                            <p:stCondLst>
                              <p:cond delay="1000"/>
                            </p:stCondLst>
                            <p:childTnLst>
                              <p:par>
                                <p:cTn id="68" presetID="22" presetClass="entr" presetSubtype="1" fill="hold" nodeType="after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wipe(up)">
                                      <p:cBhvr>
                                        <p:cTn id="70" dur="500"/>
                                        <p:tgtEl>
                                          <p:spTgt spid="71"/>
                                        </p:tgtEl>
                                      </p:cBhvr>
                                    </p:animEffect>
                                  </p:childTnLst>
                                </p:cTn>
                              </p:par>
                            </p:childTnLst>
                          </p:cTn>
                        </p:par>
                        <p:par>
                          <p:cTn id="71" fill="hold">
                            <p:stCondLst>
                              <p:cond delay="1500"/>
                            </p:stCondLst>
                            <p:childTnLst>
                              <p:par>
                                <p:cTn id="72" presetID="22" presetClass="entr" presetSubtype="1" fill="hold"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up)">
                                      <p:cBhvr>
                                        <p:cTn id="74" dur="500"/>
                                        <p:tgtEl>
                                          <p:spTgt spid="73"/>
                                        </p:tgtEl>
                                      </p:cBhvr>
                                    </p:animEffect>
                                  </p:childTnLst>
                                </p:cTn>
                              </p:par>
                              <p:par>
                                <p:cTn id="75" presetID="22" presetClass="entr" presetSubtype="1" fill="hold" nodeType="with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wipe(up)">
                                      <p:cBhvr>
                                        <p:cTn id="77" dur="500"/>
                                        <p:tgtEl>
                                          <p:spTgt spid="70"/>
                                        </p:tgtEl>
                                      </p:cBhvr>
                                    </p:animEffect>
                                  </p:childTnLst>
                                </p:cTn>
                              </p:par>
                            </p:childTnLst>
                          </p:cTn>
                        </p:par>
                        <p:par>
                          <p:cTn id="78" fill="hold">
                            <p:stCondLst>
                              <p:cond delay="2000"/>
                            </p:stCondLst>
                            <p:childTnLst>
                              <p:par>
                                <p:cTn id="79" presetID="22" presetClass="entr" presetSubtype="1" fill="hold" nodeType="after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wipe(up)">
                                      <p:cBhvr>
                                        <p:cTn id="81" dur="500"/>
                                        <p:tgtEl>
                                          <p:spTgt spid="76"/>
                                        </p:tgtEl>
                                      </p:cBhvr>
                                    </p:animEffect>
                                  </p:childTnLst>
                                </p:cTn>
                              </p:par>
                            </p:childTnLst>
                          </p:cTn>
                        </p:par>
                        <p:par>
                          <p:cTn id="82" fill="hold">
                            <p:stCondLst>
                              <p:cond delay="2500"/>
                            </p:stCondLst>
                            <p:childTnLst>
                              <p:par>
                                <p:cTn id="83" presetID="22" presetClass="entr" presetSubtype="8" fill="hold" nodeType="after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wipe(left)">
                                      <p:cBhvr>
                                        <p:cTn id="85" dur="500"/>
                                        <p:tgtEl>
                                          <p:spTgt spid="67"/>
                                        </p:tgtEl>
                                      </p:cBhvr>
                                    </p:animEffect>
                                  </p:childTnLst>
                                </p:cTn>
                              </p:par>
                            </p:childTnLst>
                          </p:cTn>
                        </p:par>
                        <p:par>
                          <p:cTn id="86" fill="hold">
                            <p:stCondLst>
                              <p:cond delay="3000"/>
                            </p:stCondLst>
                            <p:childTnLst>
                              <p:par>
                                <p:cTn id="87" presetID="22" presetClass="entr" presetSubtype="4" fill="hold" nodeType="after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wipe(down)">
                                      <p:cBhvr>
                                        <p:cTn id="89" dur="500"/>
                                        <p:tgtEl>
                                          <p:spTgt spid="63"/>
                                        </p:tgtEl>
                                      </p:cBhvr>
                                    </p:animEffect>
                                  </p:childTnLst>
                                </p:cTn>
                              </p:par>
                              <p:par>
                                <p:cTn id="90" presetID="22" presetClass="entr" presetSubtype="1"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wipe(up)">
                                      <p:cBhvr>
                                        <p:cTn id="92" dur="500"/>
                                        <p:tgtEl>
                                          <p:spTgt spid="68"/>
                                        </p:tgtEl>
                                      </p:cBhvr>
                                    </p:animEffect>
                                  </p:childTnLst>
                                </p:cTn>
                              </p:par>
                            </p:childTnLst>
                          </p:cTn>
                        </p:par>
                        <p:par>
                          <p:cTn id="93" fill="hold">
                            <p:stCondLst>
                              <p:cond delay="3500"/>
                            </p:stCondLst>
                            <p:childTnLst>
                              <p:par>
                                <p:cTn id="94" presetID="22" presetClass="entr" presetSubtype="4" fill="hold"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down)">
                                      <p:cBhvr>
                                        <p:cTn id="96" dur="500"/>
                                        <p:tgtEl>
                                          <p:spTgt spid="64"/>
                                        </p:tgtEl>
                                      </p:cBhvr>
                                    </p:animEffect>
                                  </p:childTnLst>
                                </p:cTn>
                              </p:par>
                              <p:par>
                                <p:cTn id="97" presetID="22" presetClass="entr" presetSubtype="4" fill="hold" nodeType="withEffect">
                                  <p:stCondLst>
                                    <p:cond delay="0"/>
                                  </p:stCondLst>
                                  <p:childTnLst>
                                    <p:set>
                                      <p:cBhvr>
                                        <p:cTn id="98" dur="1" fill="hold">
                                          <p:stCondLst>
                                            <p:cond delay="0"/>
                                          </p:stCondLst>
                                        </p:cTn>
                                        <p:tgtEl>
                                          <p:spTgt spid="61"/>
                                        </p:tgtEl>
                                        <p:attrNameLst>
                                          <p:attrName>style.visibility</p:attrName>
                                        </p:attrNameLst>
                                      </p:cBhvr>
                                      <p:to>
                                        <p:strVal val="visible"/>
                                      </p:to>
                                    </p:set>
                                    <p:animEffect transition="in" filter="wipe(down)">
                                      <p:cBhvr>
                                        <p:cTn id="99" dur="500"/>
                                        <p:tgtEl>
                                          <p:spTgt spid="61"/>
                                        </p:tgtEl>
                                      </p:cBhvr>
                                    </p:animEffect>
                                  </p:childTnLst>
                                </p:cTn>
                              </p:par>
                            </p:childTnLst>
                          </p:cTn>
                        </p:par>
                        <p:par>
                          <p:cTn id="100" fill="hold">
                            <p:stCondLst>
                              <p:cond delay="4000"/>
                            </p:stCondLst>
                            <p:childTnLst>
                              <p:par>
                                <p:cTn id="101" presetID="22" presetClass="entr" presetSubtype="4" fill="hold" nodeType="afterEffect">
                                  <p:stCondLst>
                                    <p:cond delay="0"/>
                                  </p:stCondLst>
                                  <p:childTnLst>
                                    <p:set>
                                      <p:cBhvr>
                                        <p:cTn id="102" dur="1" fill="hold">
                                          <p:stCondLst>
                                            <p:cond delay="0"/>
                                          </p:stCondLst>
                                        </p:cTn>
                                        <p:tgtEl>
                                          <p:spTgt spid="74"/>
                                        </p:tgtEl>
                                        <p:attrNameLst>
                                          <p:attrName>style.visibility</p:attrName>
                                        </p:attrNameLst>
                                      </p:cBhvr>
                                      <p:to>
                                        <p:strVal val="visible"/>
                                      </p:to>
                                    </p:set>
                                    <p:animEffect transition="in" filter="wipe(down)">
                                      <p:cBhvr>
                                        <p:cTn id="103" dur="500"/>
                                        <p:tgtEl>
                                          <p:spTgt spid="74"/>
                                        </p:tgtEl>
                                      </p:cBhvr>
                                    </p:animEffect>
                                  </p:childTnLst>
                                </p:cTn>
                              </p:par>
                              <p:par>
                                <p:cTn id="104" presetID="22" presetClass="entr" presetSubtype="4" fill="hold" nodeType="withEffect">
                                  <p:stCondLst>
                                    <p:cond delay="0"/>
                                  </p:stCondLst>
                                  <p:childTnLst>
                                    <p:set>
                                      <p:cBhvr>
                                        <p:cTn id="105" dur="1" fill="hold">
                                          <p:stCondLst>
                                            <p:cond delay="0"/>
                                          </p:stCondLst>
                                        </p:cTn>
                                        <p:tgtEl>
                                          <p:spTgt spid="60"/>
                                        </p:tgtEl>
                                        <p:attrNameLst>
                                          <p:attrName>style.visibility</p:attrName>
                                        </p:attrNameLst>
                                      </p:cBhvr>
                                      <p:to>
                                        <p:strVal val="visible"/>
                                      </p:to>
                                    </p:set>
                                    <p:animEffect transition="in" filter="wipe(down)">
                                      <p:cBhvr>
                                        <p:cTn id="106" dur="500"/>
                                        <p:tgtEl>
                                          <p:spTgt spid="60"/>
                                        </p:tgtEl>
                                      </p:cBhvr>
                                    </p:animEffect>
                                  </p:childTnLst>
                                </p:cTn>
                              </p:par>
                            </p:childTnLst>
                          </p:cTn>
                        </p:par>
                        <p:par>
                          <p:cTn id="107" fill="hold">
                            <p:stCondLst>
                              <p:cond delay="4500"/>
                            </p:stCondLst>
                            <p:childTnLst>
                              <p:par>
                                <p:cTn id="108" presetID="22" presetClass="entr" presetSubtype="1" fill="hold" nodeType="afterEffect">
                                  <p:stCondLst>
                                    <p:cond delay="0"/>
                                  </p:stCondLst>
                                  <p:childTnLst>
                                    <p:set>
                                      <p:cBhvr>
                                        <p:cTn id="109" dur="1" fill="hold">
                                          <p:stCondLst>
                                            <p:cond delay="0"/>
                                          </p:stCondLst>
                                        </p:cTn>
                                        <p:tgtEl>
                                          <p:spTgt spid="69"/>
                                        </p:tgtEl>
                                        <p:attrNameLst>
                                          <p:attrName>style.visibility</p:attrName>
                                        </p:attrNameLst>
                                      </p:cBhvr>
                                      <p:to>
                                        <p:strVal val="visible"/>
                                      </p:to>
                                    </p:set>
                                    <p:animEffect transition="in" filter="wipe(up)">
                                      <p:cBhvr>
                                        <p:cTn id="110" dur="500"/>
                                        <p:tgtEl>
                                          <p:spTgt spid="69"/>
                                        </p:tgtEl>
                                      </p:cBhvr>
                                    </p:animEffect>
                                  </p:childTnLst>
                                </p:cTn>
                              </p:par>
                              <p:par>
                                <p:cTn id="111" presetID="22" presetClass="entr" presetSubtype="8" fill="hold" nodeType="withEffect">
                                  <p:stCondLst>
                                    <p:cond delay="0"/>
                                  </p:stCondLst>
                                  <p:childTnLst>
                                    <p:set>
                                      <p:cBhvr>
                                        <p:cTn id="112" dur="1" fill="hold">
                                          <p:stCondLst>
                                            <p:cond delay="0"/>
                                          </p:stCondLst>
                                        </p:cTn>
                                        <p:tgtEl>
                                          <p:spTgt spid="62"/>
                                        </p:tgtEl>
                                        <p:attrNameLst>
                                          <p:attrName>style.visibility</p:attrName>
                                        </p:attrNameLst>
                                      </p:cBhvr>
                                      <p:to>
                                        <p:strVal val="visible"/>
                                      </p:to>
                                    </p:set>
                                    <p:animEffect transition="in" filter="wipe(left)">
                                      <p:cBhvr>
                                        <p:cTn id="113" dur="500"/>
                                        <p:tgtEl>
                                          <p:spTgt spid="62"/>
                                        </p:tgtEl>
                                      </p:cBhvr>
                                    </p:animEffect>
                                  </p:childTnLst>
                                </p:cTn>
                              </p:par>
                            </p:childTnLst>
                          </p:cTn>
                        </p:par>
                        <p:par>
                          <p:cTn id="114" fill="hold">
                            <p:stCondLst>
                              <p:cond delay="5000"/>
                            </p:stCondLst>
                            <p:childTnLst>
                              <p:par>
                                <p:cTn id="115" presetID="22" presetClass="entr" presetSubtype="4" fill="hold" nodeType="afterEffect">
                                  <p:stCondLst>
                                    <p:cond delay="0"/>
                                  </p:stCondLst>
                                  <p:childTnLst>
                                    <p:set>
                                      <p:cBhvr>
                                        <p:cTn id="116" dur="1" fill="hold">
                                          <p:stCondLst>
                                            <p:cond delay="0"/>
                                          </p:stCondLst>
                                        </p:cTn>
                                        <p:tgtEl>
                                          <p:spTgt spid="57"/>
                                        </p:tgtEl>
                                        <p:attrNameLst>
                                          <p:attrName>style.visibility</p:attrName>
                                        </p:attrNameLst>
                                      </p:cBhvr>
                                      <p:to>
                                        <p:strVal val="visible"/>
                                      </p:to>
                                    </p:set>
                                    <p:animEffect transition="in" filter="wipe(down)">
                                      <p:cBhvr>
                                        <p:cTn id="117" dur="500"/>
                                        <p:tgtEl>
                                          <p:spTgt spid="57"/>
                                        </p:tgtEl>
                                      </p:cBhvr>
                                    </p:animEffect>
                                  </p:childTnLst>
                                </p:cTn>
                              </p:par>
                            </p:childTnLst>
                          </p:cTn>
                        </p:par>
                        <p:par>
                          <p:cTn id="118" fill="hold">
                            <p:stCondLst>
                              <p:cond delay="5500"/>
                            </p:stCondLst>
                            <p:childTnLst>
                              <p:par>
                                <p:cTn id="119" presetID="22" presetClass="entr" presetSubtype="4" fill="hold" nodeType="afterEffect">
                                  <p:stCondLst>
                                    <p:cond delay="0"/>
                                  </p:stCondLst>
                                  <p:childTnLst>
                                    <p:set>
                                      <p:cBhvr>
                                        <p:cTn id="120" dur="1" fill="hold">
                                          <p:stCondLst>
                                            <p:cond delay="0"/>
                                          </p:stCondLst>
                                        </p:cTn>
                                        <p:tgtEl>
                                          <p:spTgt spid="59"/>
                                        </p:tgtEl>
                                        <p:attrNameLst>
                                          <p:attrName>style.visibility</p:attrName>
                                        </p:attrNameLst>
                                      </p:cBhvr>
                                      <p:to>
                                        <p:strVal val="visible"/>
                                      </p:to>
                                    </p:set>
                                    <p:animEffect transition="in" filter="wipe(down)">
                                      <p:cBhvr>
                                        <p:cTn id="121" dur="500"/>
                                        <p:tgtEl>
                                          <p:spTgt spid="59"/>
                                        </p:tgtEl>
                                      </p:cBhvr>
                                    </p:animEffect>
                                  </p:childTnLst>
                                </p:cTn>
                              </p:par>
                              <p:par>
                                <p:cTn id="122" presetID="22" presetClass="entr" presetSubtype="8" fill="hold" nodeType="with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wipe(left)">
                                      <p:cBhvr>
                                        <p:cTn id="124" dur="500"/>
                                        <p:tgtEl>
                                          <p:spTgt spid="56"/>
                                        </p:tgtEl>
                                      </p:cBhvr>
                                    </p:animEffect>
                                  </p:childTnLst>
                                </p:cTn>
                              </p:par>
                            </p:childTnLst>
                          </p:cTn>
                        </p:par>
                        <p:par>
                          <p:cTn id="125" fill="hold">
                            <p:stCondLst>
                              <p:cond delay="6000"/>
                            </p:stCondLst>
                            <p:childTnLst>
                              <p:par>
                                <p:cTn id="126" presetID="22" presetClass="entr" presetSubtype="1" fill="hold" nodeType="afterEffect">
                                  <p:stCondLst>
                                    <p:cond delay="0"/>
                                  </p:stCondLst>
                                  <p:childTnLst>
                                    <p:set>
                                      <p:cBhvr>
                                        <p:cTn id="127" dur="1" fill="hold">
                                          <p:stCondLst>
                                            <p:cond delay="0"/>
                                          </p:stCondLst>
                                        </p:cTn>
                                        <p:tgtEl>
                                          <p:spTgt spid="58"/>
                                        </p:tgtEl>
                                        <p:attrNameLst>
                                          <p:attrName>style.visibility</p:attrName>
                                        </p:attrNameLst>
                                      </p:cBhvr>
                                      <p:to>
                                        <p:strVal val="visible"/>
                                      </p:to>
                                    </p:set>
                                    <p:animEffect transition="in" filter="wipe(up)">
                                      <p:cBhvr>
                                        <p:cTn id="128" dur="500"/>
                                        <p:tgtEl>
                                          <p:spTgt spid="58"/>
                                        </p:tgtEl>
                                      </p:cBhvr>
                                    </p:animEffect>
                                  </p:childTnLst>
                                </p:cTn>
                              </p:par>
                            </p:childTnLst>
                          </p:cTn>
                        </p:par>
                        <p:par>
                          <p:cTn id="129" fill="hold">
                            <p:stCondLst>
                              <p:cond delay="6500"/>
                            </p:stCondLst>
                            <p:childTnLst>
                              <p:par>
                                <p:cTn id="130" presetID="22" presetClass="entr" presetSubtype="1" fill="hold" nodeType="afterEffect">
                                  <p:stCondLst>
                                    <p:cond delay="0"/>
                                  </p:stCondLst>
                                  <p:childTnLst>
                                    <p:set>
                                      <p:cBhvr>
                                        <p:cTn id="131" dur="1" fill="hold">
                                          <p:stCondLst>
                                            <p:cond delay="0"/>
                                          </p:stCondLst>
                                        </p:cTn>
                                        <p:tgtEl>
                                          <p:spTgt spid="75"/>
                                        </p:tgtEl>
                                        <p:attrNameLst>
                                          <p:attrName>style.visibility</p:attrName>
                                        </p:attrNameLst>
                                      </p:cBhvr>
                                      <p:to>
                                        <p:strVal val="visible"/>
                                      </p:to>
                                    </p:set>
                                    <p:animEffect transition="in" filter="wipe(up)">
                                      <p:cBhvr>
                                        <p:cTn id="132" dur="500"/>
                                        <p:tgtEl>
                                          <p:spTgt spid="75"/>
                                        </p:tgtEl>
                                      </p:cBhvr>
                                    </p:animEffect>
                                  </p:childTnLst>
                                </p:cTn>
                              </p:par>
                              <p:par>
                                <p:cTn id="133" presetID="22" presetClass="entr" presetSubtype="4" fill="hold" nodeType="withEffect">
                                  <p:stCondLst>
                                    <p:cond delay="0"/>
                                  </p:stCondLst>
                                  <p:childTnLst>
                                    <p:set>
                                      <p:cBhvr>
                                        <p:cTn id="134" dur="1" fill="hold">
                                          <p:stCondLst>
                                            <p:cond delay="0"/>
                                          </p:stCondLst>
                                        </p:cTn>
                                        <p:tgtEl>
                                          <p:spTgt spid="51"/>
                                        </p:tgtEl>
                                        <p:attrNameLst>
                                          <p:attrName>style.visibility</p:attrName>
                                        </p:attrNameLst>
                                      </p:cBhvr>
                                      <p:to>
                                        <p:strVal val="visible"/>
                                      </p:to>
                                    </p:set>
                                    <p:animEffect transition="in" filter="wipe(down)">
                                      <p:cBhvr>
                                        <p:cTn id="135" dur="500"/>
                                        <p:tgtEl>
                                          <p:spTgt spid="51"/>
                                        </p:tgtEl>
                                      </p:cBhvr>
                                    </p:animEffect>
                                  </p:childTnLst>
                                </p:cTn>
                              </p:par>
                            </p:childTnLst>
                          </p:cTn>
                        </p:par>
                        <p:par>
                          <p:cTn id="136" fill="hold">
                            <p:stCondLst>
                              <p:cond delay="7000"/>
                            </p:stCondLst>
                            <p:childTnLst>
                              <p:par>
                                <p:cTn id="137" presetID="22" presetClass="entr" presetSubtype="8" fill="hold" nodeType="afterEffect">
                                  <p:stCondLst>
                                    <p:cond delay="0"/>
                                  </p:stCondLst>
                                  <p:childTnLst>
                                    <p:set>
                                      <p:cBhvr>
                                        <p:cTn id="138" dur="1" fill="hold">
                                          <p:stCondLst>
                                            <p:cond delay="0"/>
                                          </p:stCondLst>
                                        </p:cTn>
                                        <p:tgtEl>
                                          <p:spTgt spid="53"/>
                                        </p:tgtEl>
                                        <p:attrNameLst>
                                          <p:attrName>style.visibility</p:attrName>
                                        </p:attrNameLst>
                                      </p:cBhvr>
                                      <p:to>
                                        <p:strVal val="visible"/>
                                      </p:to>
                                    </p:set>
                                    <p:animEffect transition="in" filter="wipe(left)">
                                      <p:cBhvr>
                                        <p:cTn id="139" dur="500"/>
                                        <p:tgtEl>
                                          <p:spTgt spid="53"/>
                                        </p:tgtEl>
                                      </p:cBhvr>
                                    </p:animEffect>
                                  </p:childTnLst>
                                </p:cTn>
                              </p:par>
                              <p:par>
                                <p:cTn id="140" presetID="22" presetClass="entr" presetSubtype="1" fill="hold" nodeType="withEffect">
                                  <p:stCondLst>
                                    <p:cond delay="0"/>
                                  </p:stCondLst>
                                  <p:childTnLst>
                                    <p:set>
                                      <p:cBhvr>
                                        <p:cTn id="141" dur="1" fill="hold">
                                          <p:stCondLst>
                                            <p:cond delay="0"/>
                                          </p:stCondLst>
                                        </p:cTn>
                                        <p:tgtEl>
                                          <p:spTgt spid="52"/>
                                        </p:tgtEl>
                                        <p:attrNameLst>
                                          <p:attrName>style.visibility</p:attrName>
                                        </p:attrNameLst>
                                      </p:cBhvr>
                                      <p:to>
                                        <p:strVal val="visible"/>
                                      </p:to>
                                    </p:set>
                                    <p:animEffect transition="in" filter="wipe(up)">
                                      <p:cBhvr>
                                        <p:cTn id="142" dur="500"/>
                                        <p:tgtEl>
                                          <p:spTgt spid="52"/>
                                        </p:tgtEl>
                                      </p:cBhvr>
                                    </p:animEffect>
                                  </p:childTnLst>
                                </p:cTn>
                              </p:par>
                            </p:childTnLst>
                          </p:cTn>
                        </p:par>
                        <p:par>
                          <p:cTn id="143" fill="hold">
                            <p:stCondLst>
                              <p:cond delay="7500"/>
                            </p:stCondLst>
                            <p:childTnLst>
                              <p:par>
                                <p:cTn id="144" presetID="22" presetClass="entr" presetSubtype="4" fill="hold" nodeType="afterEffect">
                                  <p:stCondLst>
                                    <p:cond delay="0"/>
                                  </p:stCondLst>
                                  <p:childTnLst>
                                    <p:set>
                                      <p:cBhvr>
                                        <p:cTn id="145" dur="1" fill="hold">
                                          <p:stCondLst>
                                            <p:cond delay="0"/>
                                          </p:stCondLst>
                                        </p:cTn>
                                        <p:tgtEl>
                                          <p:spTgt spid="55"/>
                                        </p:tgtEl>
                                        <p:attrNameLst>
                                          <p:attrName>style.visibility</p:attrName>
                                        </p:attrNameLst>
                                      </p:cBhvr>
                                      <p:to>
                                        <p:strVal val="visible"/>
                                      </p:to>
                                    </p:set>
                                    <p:animEffect transition="in" filter="wipe(down)">
                                      <p:cBhvr>
                                        <p:cTn id="146" dur="500"/>
                                        <p:tgtEl>
                                          <p:spTgt spid="55"/>
                                        </p:tgtEl>
                                      </p:cBhvr>
                                    </p:animEffect>
                                  </p:childTnLst>
                                </p:cTn>
                              </p:par>
                              <p:par>
                                <p:cTn id="147" presetID="22" presetClass="entr" presetSubtype="8" fill="hold" nodeType="withEffect">
                                  <p:stCondLst>
                                    <p:cond delay="0"/>
                                  </p:stCondLst>
                                  <p:childTnLst>
                                    <p:set>
                                      <p:cBhvr>
                                        <p:cTn id="148" dur="1" fill="hold">
                                          <p:stCondLst>
                                            <p:cond delay="0"/>
                                          </p:stCondLst>
                                        </p:cTn>
                                        <p:tgtEl>
                                          <p:spTgt spid="54"/>
                                        </p:tgtEl>
                                        <p:attrNameLst>
                                          <p:attrName>style.visibility</p:attrName>
                                        </p:attrNameLst>
                                      </p:cBhvr>
                                      <p:to>
                                        <p:strVal val="visible"/>
                                      </p:to>
                                    </p:set>
                                    <p:animEffect transition="in" filter="wipe(left)">
                                      <p:cBhvr>
                                        <p:cTn id="149" dur="500"/>
                                        <p:tgtEl>
                                          <p:spTgt spid="54"/>
                                        </p:tgtEl>
                                      </p:cBhvr>
                                    </p:animEffect>
                                  </p:childTnLst>
                                </p:cTn>
                              </p:par>
                            </p:childTnLst>
                          </p:cTn>
                        </p:par>
                        <p:par>
                          <p:cTn id="150" fill="hold">
                            <p:stCondLst>
                              <p:cond delay="8000"/>
                            </p:stCondLst>
                            <p:childTnLst>
                              <p:par>
                                <p:cTn id="151" presetID="22" presetClass="entr" presetSubtype="8" fill="hold" nodeType="afterEffect">
                                  <p:stCondLst>
                                    <p:cond delay="0"/>
                                  </p:stCondLst>
                                  <p:childTnLst>
                                    <p:set>
                                      <p:cBhvr>
                                        <p:cTn id="152" dur="1" fill="hold">
                                          <p:stCondLst>
                                            <p:cond delay="0"/>
                                          </p:stCondLst>
                                        </p:cTn>
                                        <p:tgtEl>
                                          <p:spTgt spid="50"/>
                                        </p:tgtEl>
                                        <p:attrNameLst>
                                          <p:attrName>style.visibility</p:attrName>
                                        </p:attrNameLst>
                                      </p:cBhvr>
                                      <p:to>
                                        <p:strVal val="visible"/>
                                      </p:to>
                                    </p:set>
                                    <p:animEffect transition="in" filter="wipe(left)">
                                      <p:cBhvr>
                                        <p:cTn id="153" dur="500"/>
                                        <p:tgtEl>
                                          <p:spTgt spid="50"/>
                                        </p:tgtEl>
                                      </p:cBhvr>
                                    </p:animEffect>
                                  </p:childTnLst>
                                </p:cTn>
                              </p:par>
                            </p:childTnLst>
                          </p:cTn>
                        </p:par>
                        <p:par>
                          <p:cTn id="154" fill="hold">
                            <p:stCondLst>
                              <p:cond delay="8500"/>
                            </p:stCondLst>
                            <p:childTnLst>
                              <p:par>
                                <p:cTn id="155" presetID="22" presetClass="entr" presetSubtype="4" fill="hold" nodeType="afterEffect">
                                  <p:stCondLst>
                                    <p:cond delay="0"/>
                                  </p:stCondLst>
                                  <p:childTnLst>
                                    <p:set>
                                      <p:cBhvr>
                                        <p:cTn id="156" dur="1" fill="hold">
                                          <p:stCondLst>
                                            <p:cond delay="0"/>
                                          </p:stCondLst>
                                        </p:cTn>
                                        <p:tgtEl>
                                          <p:spTgt spid="47"/>
                                        </p:tgtEl>
                                        <p:attrNameLst>
                                          <p:attrName>style.visibility</p:attrName>
                                        </p:attrNameLst>
                                      </p:cBhvr>
                                      <p:to>
                                        <p:strVal val="visible"/>
                                      </p:to>
                                    </p:set>
                                    <p:animEffect transition="in" filter="wipe(down)">
                                      <p:cBhvr>
                                        <p:cTn id="157" dur="500"/>
                                        <p:tgtEl>
                                          <p:spTgt spid="47"/>
                                        </p:tgtEl>
                                      </p:cBhvr>
                                    </p:animEffect>
                                  </p:childTnLst>
                                </p:cTn>
                              </p:par>
                              <p:par>
                                <p:cTn id="158" presetID="22" presetClass="entr" presetSubtype="1" fill="hold" nodeType="withEffect">
                                  <p:stCondLst>
                                    <p:cond delay="0"/>
                                  </p:stCondLst>
                                  <p:childTnLst>
                                    <p:set>
                                      <p:cBhvr>
                                        <p:cTn id="159" dur="1" fill="hold">
                                          <p:stCondLst>
                                            <p:cond delay="0"/>
                                          </p:stCondLst>
                                        </p:cTn>
                                        <p:tgtEl>
                                          <p:spTgt spid="48"/>
                                        </p:tgtEl>
                                        <p:attrNameLst>
                                          <p:attrName>style.visibility</p:attrName>
                                        </p:attrNameLst>
                                      </p:cBhvr>
                                      <p:to>
                                        <p:strVal val="visible"/>
                                      </p:to>
                                    </p:set>
                                    <p:animEffect transition="in" filter="wipe(up)">
                                      <p:cBhvr>
                                        <p:cTn id="160" dur="500"/>
                                        <p:tgtEl>
                                          <p:spTgt spid="48"/>
                                        </p:tgtEl>
                                      </p:cBhvr>
                                    </p:animEffect>
                                  </p:childTnLst>
                                </p:cTn>
                              </p:par>
                            </p:childTnLst>
                          </p:cTn>
                        </p:par>
                        <p:par>
                          <p:cTn id="161" fill="hold">
                            <p:stCondLst>
                              <p:cond delay="9000"/>
                            </p:stCondLst>
                            <p:childTnLst>
                              <p:par>
                                <p:cTn id="162" presetID="22" presetClass="entr" presetSubtype="8" fill="hold" nodeType="afterEffect">
                                  <p:stCondLst>
                                    <p:cond delay="0"/>
                                  </p:stCondLst>
                                  <p:childTnLst>
                                    <p:set>
                                      <p:cBhvr>
                                        <p:cTn id="163" dur="1" fill="hold">
                                          <p:stCondLst>
                                            <p:cond delay="0"/>
                                          </p:stCondLst>
                                        </p:cTn>
                                        <p:tgtEl>
                                          <p:spTgt spid="46"/>
                                        </p:tgtEl>
                                        <p:attrNameLst>
                                          <p:attrName>style.visibility</p:attrName>
                                        </p:attrNameLst>
                                      </p:cBhvr>
                                      <p:to>
                                        <p:strVal val="visible"/>
                                      </p:to>
                                    </p:set>
                                    <p:animEffect transition="in" filter="wipe(left)">
                                      <p:cBhvr>
                                        <p:cTn id="164" dur="500"/>
                                        <p:tgtEl>
                                          <p:spTgt spid="46"/>
                                        </p:tgtEl>
                                      </p:cBhvr>
                                    </p:animEffect>
                                  </p:childTnLst>
                                </p:cTn>
                              </p:par>
                            </p:childTnLst>
                          </p:cTn>
                        </p:par>
                        <p:par>
                          <p:cTn id="165" fill="hold">
                            <p:stCondLst>
                              <p:cond delay="9500"/>
                            </p:stCondLst>
                            <p:childTnLst>
                              <p:par>
                                <p:cTn id="166" presetID="22" presetClass="entr" presetSubtype="4" fill="hold" nodeType="afterEffect">
                                  <p:stCondLst>
                                    <p:cond delay="0"/>
                                  </p:stCondLst>
                                  <p:childTnLst>
                                    <p:set>
                                      <p:cBhvr>
                                        <p:cTn id="167" dur="1" fill="hold">
                                          <p:stCondLst>
                                            <p:cond delay="0"/>
                                          </p:stCondLst>
                                        </p:cTn>
                                        <p:tgtEl>
                                          <p:spTgt spid="42"/>
                                        </p:tgtEl>
                                        <p:attrNameLst>
                                          <p:attrName>style.visibility</p:attrName>
                                        </p:attrNameLst>
                                      </p:cBhvr>
                                      <p:to>
                                        <p:strVal val="visible"/>
                                      </p:to>
                                    </p:set>
                                    <p:animEffect transition="in" filter="wipe(down)">
                                      <p:cBhvr>
                                        <p:cTn id="168" dur="500"/>
                                        <p:tgtEl>
                                          <p:spTgt spid="42"/>
                                        </p:tgtEl>
                                      </p:cBhvr>
                                    </p:animEffect>
                                  </p:childTnLst>
                                </p:cTn>
                              </p:par>
                              <p:par>
                                <p:cTn id="169" presetID="22" presetClass="entr" presetSubtype="8" fill="hold" nodeType="withEffect">
                                  <p:stCondLst>
                                    <p:cond delay="0"/>
                                  </p:stCondLst>
                                  <p:childTnLst>
                                    <p:set>
                                      <p:cBhvr>
                                        <p:cTn id="170" dur="1" fill="hold">
                                          <p:stCondLst>
                                            <p:cond delay="0"/>
                                          </p:stCondLst>
                                        </p:cTn>
                                        <p:tgtEl>
                                          <p:spTgt spid="43"/>
                                        </p:tgtEl>
                                        <p:attrNameLst>
                                          <p:attrName>style.visibility</p:attrName>
                                        </p:attrNameLst>
                                      </p:cBhvr>
                                      <p:to>
                                        <p:strVal val="visible"/>
                                      </p:to>
                                    </p:set>
                                    <p:animEffect transition="in" filter="wipe(left)">
                                      <p:cBhvr>
                                        <p:cTn id="171" dur="500"/>
                                        <p:tgtEl>
                                          <p:spTgt spid="43"/>
                                        </p:tgtEl>
                                      </p:cBhvr>
                                    </p:animEffect>
                                  </p:childTnLst>
                                </p:cTn>
                              </p:par>
                            </p:childTnLst>
                          </p:cTn>
                        </p:par>
                        <p:par>
                          <p:cTn id="172" fill="hold">
                            <p:stCondLst>
                              <p:cond delay="10000"/>
                            </p:stCondLst>
                            <p:childTnLst>
                              <p:par>
                                <p:cTn id="173" presetID="22" presetClass="entr" presetSubtype="8" fill="hold" nodeType="afterEffect">
                                  <p:stCondLst>
                                    <p:cond delay="0"/>
                                  </p:stCondLst>
                                  <p:childTnLst>
                                    <p:set>
                                      <p:cBhvr>
                                        <p:cTn id="174" dur="1" fill="hold">
                                          <p:stCondLst>
                                            <p:cond delay="0"/>
                                          </p:stCondLst>
                                        </p:cTn>
                                        <p:tgtEl>
                                          <p:spTgt spid="45"/>
                                        </p:tgtEl>
                                        <p:attrNameLst>
                                          <p:attrName>style.visibility</p:attrName>
                                        </p:attrNameLst>
                                      </p:cBhvr>
                                      <p:to>
                                        <p:strVal val="visible"/>
                                      </p:to>
                                    </p:set>
                                    <p:animEffect transition="in" filter="wipe(left)">
                                      <p:cBhvr>
                                        <p:cTn id="175" dur="500"/>
                                        <p:tgtEl>
                                          <p:spTgt spid="45"/>
                                        </p:tgtEl>
                                      </p:cBhvr>
                                    </p:animEffect>
                                  </p:childTnLst>
                                </p:cTn>
                              </p:par>
                              <p:par>
                                <p:cTn id="176" presetID="22" presetClass="entr" presetSubtype="1" fill="hold" nodeType="withEffect">
                                  <p:stCondLst>
                                    <p:cond delay="0"/>
                                  </p:stCondLst>
                                  <p:childTnLst>
                                    <p:set>
                                      <p:cBhvr>
                                        <p:cTn id="177" dur="1" fill="hold">
                                          <p:stCondLst>
                                            <p:cond delay="0"/>
                                          </p:stCondLst>
                                        </p:cTn>
                                        <p:tgtEl>
                                          <p:spTgt spid="49"/>
                                        </p:tgtEl>
                                        <p:attrNameLst>
                                          <p:attrName>style.visibility</p:attrName>
                                        </p:attrNameLst>
                                      </p:cBhvr>
                                      <p:to>
                                        <p:strVal val="visible"/>
                                      </p:to>
                                    </p:set>
                                    <p:animEffect transition="in" filter="wipe(up)">
                                      <p:cBhvr>
                                        <p:cTn id="178" dur="500"/>
                                        <p:tgtEl>
                                          <p:spTgt spid="49"/>
                                        </p:tgtEl>
                                      </p:cBhvr>
                                    </p:animEffect>
                                  </p:childTnLst>
                                </p:cTn>
                              </p:par>
                            </p:childTnLst>
                          </p:cTn>
                        </p:par>
                        <p:par>
                          <p:cTn id="179" fill="hold">
                            <p:stCondLst>
                              <p:cond delay="10500"/>
                            </p:stCondLst>
                            <p:childTnLst>
                              <p:par>
                                <p:cTn id="180" presetID="22" presetClass="entr" presetSubtype="8" fill="hold" nodeType="afterEffect">
                                  <p:stCondLst>
                                    <p:cond delay="0"/>
                                  </p:stCondLst>
                                  <p:childTnLst>
                                    <p:set>
                                      <p:cBhvr>
                                        <p:cTn id="181" dur="1" fill="hold">
                                          <p:stCondLst>
                                            <p:cond delay="0"/>
                                          </p:stCondLst>
                                        </p:cTn>
                                        <p:tgtEl>
                                          <p:spTgt spid="44"/>
                                        </p:tgtEl>
                                        <p:attrNameLst>
                                          <p:attrName>style.visibility</p:attrName>
                                        </p:attrNameLst>
                                      </p:cBhvr>
                                      <p:to>
                                        <p:strVal val="visible"/>
                                      </p:to>
                                    </p:set>
                                    <p:animEffect transition="in" filter="wipe(left)">
                                      <p:cBhvr>
                                        <p:cTn id="182" dur="500"/>
                                        <p:tgtEl>
                                          <p:spTgt spid="44"/>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7"/>
                                        </p:tgtEl>
                                        <p:attrNameLst>
                                          <p:attrName>style.visibility</p:attrName>
                                        </p:attrNameLst>
                                      </p:cBhvr>
                                      <p:to>
                                        <p:strVal val="visible"/>
                                      </p:to>
                                    </p:set>
                                    <p:animEffect transition="in" filter="fade">
                                      <p:cBhvr>
                                        <p:cTn id="187" dur="500"/>
                                        <p:tgtEl>
                                          <p:spTgt spid="7"/>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nodeType="clickEffect">
                                  <p:stCondLst>
                                    <p:cond delay="0"/>
                                  </p:stCondLst>
                                  <p:childTnLst>
                                    <p:set>
                                      <p:cBhvr>
                                        <p:cTn id="191" dur="1" fill="hold">
                                          <p:stCondLst>
                                            <p:cond delay="0"/>
                                          </p:stCondLst>
                                        </p:cTn>
                                        <p:tgtEl>
                                          <p:spTgt spid="7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86"/>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22" presetClass="entr" presetSubtype="2" fill="hold" grpId="0" nodeType="clickEffect">
                                  <p:stCondLst>
                                    <p:cond delay="0"/>
                                  </p:stCondLst>
                                  <p:childTnLst>
                                    <p:set>
                                      <p:cBhvr>
                                        <p:cTn id="204" dur="1" fill="hold">
                                          <p:stCondLst>
                                            <p:cond delay="0"/>
                                          </p:stCondLst>
                                        </p:cTn>
                                        <p:tgtEl>
                                          <p:spTgt spid="87"/>
                                        </p:tgtEl>
                                        <p:attrNameLst>
                                          <p:attrName>style.visibility</p:attrName>
                                        </p:attrNameLst>
                                      </p:cBhvr>
                                      <p:to>
                                        <p:strVal val="visible"/>
                                      </p:to>
                                    </p:set>
                                    <p:animEffect transition="in" filter="wipe(right)">
                                      <p:cBhvr>
                                        <p:cTn id="20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animBg="1"/>
      <p:bldP spid="85" grpId="1" animBg="1"/>
      <p:bldP spid="85" grpId="2" animBg="1"/>
      <p:bldP spid="91" grpId="0" animBg="1"/>
      <p:bldP spid="91" grpId="1" animBg="1"/>
      <p:bldP spid="91" grpId="2" animBg="1"/>
      <p:bldP spid="8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1" y="-722445"/>
            <a:ext cx="12954000" cy="8172449"/>
          </a:xfrm>
          <a:prstGeom prst="rect">
            <a:avLst/>
          </a:prstGeom>
        </p:spPr>
      </p:pic>
      <p:sp>
        <p:nvSpPr>
          <p:cNvPr id="5" name="Title 4"/>
          <p:cNvSpPr>
            <a:spLocks noGrp="1"/>
          </p:cNvSpPr>
          <p:nvPr>
            <p:ph type="title"/>
          </p:nvPr>
        </p:nvSpPr>
        <p:spPr/>
        <p:txBody>
          <a:bodyPr/>
          <a:lstStyle/>
          <a:p>
            <a:r>
              <a:rPr lang="en-IN" dirty="0" smtClean="0"/>
              <a:t>Learning with the 1-NN Classifier</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grpSp>
        <p:nvGrpSpPr>
          <p:cNvPr id="8" name="Group 7"/>
          <p:cNvGrpSpPr/>
          <p:nvPr/>
        </p:nvGrpSpPr>
        <p:grpSpPr>
          <a:xfrm>
            <a:off x="1740292" y="924163"/>
            <a:ext cx="9368612" cy="2951595"/>
            <a:chOff x="1778000" y="924163"/>
            <a:chExt cx="9368612" cy="2951595"/>
          </a:xfrm>
        </p:grpSpPr>
        <p:sp>
          <p:nvSpPr>
            <p:cNvPr id="9" name="Oval 24"/>
            <p:cNvSpPr>
              <a:spLocks noChangeAspect="1"/>
            </p:cNvSpPr>
            <p:nvPr/>
          </p:nvSpPr>
          <p:spPr>
            <a:xfrm>
              <a:off x="2316623" y="924163"/>
              <a:ext cx="432000" cy="43200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5"/>
            <p:cNvSpPr>
              <a:spLocks noChangeAspect="1"/>
            </p:cNvSpPr>
            <p:nvPr/>
          </p:nvSpPr>
          <p:spPr>
            <a:xfrm>
              <a:off x="2995352" y="1593466"/>
              <a:ext cx="432000" cy="43200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26"/>
            <p:cNvSpPr>
              <a:spLocks noChangeAspect="1"/>
            </p:cNvSpPr>
            <p:nvPr/>
          </p:nvSpPr>
          <p:spPr>
            <a:xfrm>
              <a:off x="1778000" y="2385318"/>
              <a:ext cx="432000" cy="43200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7"/>
            <p:cNvSpPr>
              <a:spLocks noChangeAspect="1"/>
            </p:cNvSpPr>
            <p:nvPr/>
          </p:nvSpPr>
          <p:spPr>
            <a:xfrm>
              <a:off x="3833044" y="1243378"/>
              <a:ext cx="432000" cy="43200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28"/>
            <p:cNvSpPr>
              <a:spLocks noChangeAspect="1"/>
            </p:cNvSpPr>
            <p:nvPr/>
          </p:nvSpPr>
          <p:spPr>
            <a:xfrm>
              <a:off x="4332664" y="2461388"/>
              <a:ext cx="432000" cy="43200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29"/>
            <p:cNvSpPr>
              <a:spLocks noChangeAspect="1"/>
            </p:cNvSpPr>
            <p:nvPr/>
          </p:nvSpPr>
          <p:spPr>
            <a:xfrm>
              <a:off x="3306437" y="3032396"/>
              <a:ext cx="432000" cy="43200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30"/>
            <p:cNvSpPr>
              <a:spLocks noChangeAspect="1"/>
            </p:cNvSpPr>
            <p:nvPr/>
          </p:nvSpPr>
          <p:spPr>
            <a:xfrm>
              <a:off x="2274202" y="3359008"/>
              <a:ext cx="432000" cy="43200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31"/>
            <p:cNvSpPr>
              <a:spLocks noChangeAspect="1"/>
            </p:cNvSpPr>
            <p:nvPr/>
          </p:nvSpPr>
          <p:spPr>
            <a:xfrm>
              <a:off x="4535341" y="3212982"/>
              <a:ext cx="432000" cy="43200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32"/>
            <p:cNvSpPr>
              <a:spLocks noChangeAspect="1"/>
            </p:cNvSpPr>
            <p:nvPr/>
          </p:nvSpPr>
          <p:spPr>
            <a:xfrm>
              <a:off x="7396376" y="1235248"/>
              <a:ext cx="432000" cy="432000"/>
            </a:xfrm>
            <a:prstGeom prst="star5">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33"/>
            <p:cNvSpPr>
              <a:spLocks noChangeAspect="1"/>
            </p:cNvSpPr>
            <p:nvPr/>
          </p:nvSpPr>
          <p:spPr>
            <a:xfrm>
              <a:off x="8395617" y="2068222"/>
              <a:ext cx="432000" cy="432000"/>
            </a:xfrm>
            <a:prstGeom prst="star5">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34"/>
            <p:cNvSpPr>
              <a:spLocks noChangeAspect="1"/>
            </p:cNvSpPr>
            <p:nvPr/>
          </p:nvSpPr>
          <p:spPr>
            <a:xfrm>
              <a:off x="9064920" y="1007058"/>
              <a:ext cx="432000" cy="432000"/>
            </a:xfrm>
            <a:prstGeom prst="star5">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35"/>
            <p:cNvSpPr>
              <a:spLocks noChangeAspect="1"/>
            </p:cNvSpPr>
            <p:nvPr/>
          </p:nvSpPr>
          <p:spPr>
            <a:xfrm>
              <a:off x="10299832" y="1627633"/>
              <a:ext cx="432000" cy="432000"/>
            </a:xfrm>
            <a:prstGeom prst="star5">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36"/>
            <p:cNvSpPr>
              <a:spLocks noChangeAspect="1"/>
            </p:cNvSpPr>
            <p:nvPr/>
          </p:nvSpPr>
          <p:spPr>
            <a:xfrm>
              <a:off x="7720307" y="2621033"/>
              <a:ext cx="432000" cy="432000"/>
            </a:xfrm>
            <a:prstGeom prst="star5">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37"/>
            <p:cNvSpPr>
              <a:spLocks noChangeAspect="1"/>
            </p:cNvSpPr>
            <p:nvPr/>
          </p:nvSpPr>
          <p:spPr>
            <a:xfrm>
              <a:off x="8753835" y="3443758"/>
              <a:ext cx="432000" cy="432000"/>
            </a:xfrm>
            <a:prstGeom prst="star5">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38"/>
            <p:cNvSpPr>
              <a:spLocks noChangeAspect="1"/>
            </p:cNvSpPr>
            <p:nvPr/>
          </p:nvSpPr>
          <p:spPr>
            <a:xfrm>
              <a:off x="9875626" y="2242663"/>
              <a:ext cx="432000" cy="432000"/>
            </a:xfrm>
            <a:prstGeom prst="star5">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39"/>
            <p:cNvSpPr>
              <a:spLocks noChangeAspect="1"/>
            </p:cNvSpPr>
            <p:nvPr/>
          </p:nvSpPr>
          <p:spPr>
            <a:xfrm>
              <a:off x="10714612" y="3109107"/>
              <a:ext cx="432000" cy="432000"/>
            </a:xfrm>
            <a:prstGeom prst="star5">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1789798" y="1006075"/>
            <a:ext cx="9247697" cy="2830680"/>
            <a:chOff x="1789798" y="1006075"/>
            <a:chExt cx="9247697" cy="2830680"/>
          </a:xfrm>
          <a:solidFill>
            <a:srgbClr val="FF0000"/>
          </a:solidFill>
        </p:grpSpPr>
        <p:sp>
          <p:nvSpPr>
            <p:cNvPr id="26" name="Oval 25"/>
            <p:cNvSpPr/>
            <p:nvPr/>
          </p:nvSpPr>
          <p:spPr>
            <a:xfrm>
              <a:off x="2328421" y="1006075"/>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07150" y="1675378"/>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789798" y="2467230"/>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844842" y="1325290"/>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344462" y="2543300"/>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318235" y="3114308"/>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286000" y="3440920"/>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547139" y="3294894"/>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408174" y="1317160"/>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407415" y="2150134"/>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9076718" y="1088970"/>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0311630" y="1709545"/>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732105" y="2702945"/>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8765633" y="3525670"/>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9887424" y="2324575"/>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0726410" y="3191019"/>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Connector 41"/>
          <p:cNvCxnSpPr/>
          <p:nvPr/>
        </p:nvCxnSpPr>
        <p:spPr>
          <a:xfrm flipV="1">
            <a:off x="9744891" y="-721462"/>
            <a:ext cx="1228810" cy="2530929"/>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744891" y="1800070"/>
            <a:ext cx="1054058" cy="784322"/>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10808746" y="2150134"/>
            <a:ext cx="1592830" cy="419292"/>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887424" y="2569426"/>
            <a:ext cx="921322" cy="909352"/>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9330267" y="1800070"/>
            <a:ext cx="414624" cy="259563"/>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9243212" y="2051020"/>
            <a:ext cx="87055" cy="802608"/>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9232260" y="2828989"/>
            <a:ext cx="655165" cy="645214"/>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9887424" y="3464398"/>
            <a:ext cx="653958" cy="3965102"/>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8594101" y="2849368"/>
            <a:ext cx="649112" cy="174734"/>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6714067" y="3014031"/>
            <a:ext cx="1874558" cy="2396169"/>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7830404" y="2142055"/>
            <a:ext cx="736751" cy="871975"/>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855111" y="1472702"/>
            <a:ext cx="546115" cy="677433"/>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395316" y="1470845"/>
            <a:ext cx="929404" cy="597376"/>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114599" y="-722445"/>
            <a:ext cx="280717" cy="2203277"/>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6207292" y="2150134"/>
            <a:ext cx="1650310" cy="392999"/>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6175107" y="2518661"/>
            <a:ext cx="34703" cy="180181"/>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175107" y="2674663"/>
            <a:ext cx="543636" cy="2735537"/>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774517" y="1480193"/>
            <a:ext cx="432775" cy="1062940"/>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5770766" y="-722445"/>
            <a:ext cx="72" cy="2202638"/>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3822290" y="1480194"/>
            <a:ext cx="1944797" cy="796163"/>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093633" y="2698037"/>
            <a:ext cx="2071678" cy="541913"/>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3668406" y="2267683"/>
            <a:ext cx="153884" cy="218918"/>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3289169" y="1006075"/>
            <a:ext cx="539731" cy="1261608"/>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349460" y="1014345"/>
            <a:ext cx="927126" cy="938698"/>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2360841" y="1941977"/>
            <a:ext cx="488944" cy="732686"/>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2853466" y="2485652"/>
            <a:ext cx="836070" cy="179910"/>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3679357" y="2486601"/>
            <a:ext cx="414276" cy="753349"/>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3698121" y="3239950"/>
            <a:ext cx="404000" cy="2586810"/>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750378" y="2828989"/>
            <a:ext cx="954819" cy="2974911"/>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2752384" y="2657321"/>
            <a:ext cx="85014" cy="179712"/>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flipV="1">
            <a:off x="-525613" y="908845"/>
            <a:ext cx="2891288" cy="1033133"/>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531811" y="2849369"/>
            <a:ext cx="3281678" cy="1595631"/>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283259" y="-733395"/>
            <a:ext cx="359819" cy="1739471"/>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6616033" y="5387262"/>
            <a:ext cx="102712" cy="1953338"/>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692642" y="5749042"/>
            <a:ext cx="59622" cy="1451858"/>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152964" y="5537748"/>
            <a:ext cx="1468606" cy="1238929"/>
            <a:chOff x="12383748" y="1219011"/>
            <a:chExt cx="1862104" cy="1570887"/>
          </a:xfrm>
        </p:grpSpPr>
        <p:sp>
          <p:nvSpPr>
            <p:cNvPr id="78" name="Freeform 7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Freeform 7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Freeform 7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3" name="Rectangular Callout 82"/>
          <p:cNvSpPr/>
          <p:nvPr/>
        </p:nvSpPr>
        <p:spPr>
          <a:xfrm>
            <a:off x="2156924" y="5267555"/>
            <a:ext cx="4932246" cy="1369115"/>
          </a:xfrm>
          <a:prstGeom prst="wedgeRectCallout">
            <a:avLst>
              <a:gd name="adj1" fmla="val -69559"/>
              <a:gd name="adj2" fmla="val 5487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This is called the </a:t>
            </a:r>
            <a:r>
              <a:rPr lang="en-IN" sz="2400" i="1" dirty="0" smtClean="0">
                <a:solidFill>
                  <a:schemeClr val="tx1"/>
                </a:solidFill>
                <a:latin typeface="+mj-lt"/>
              </a:rPr>
              <a:t>decision boundary</a:t>
            </a:r>
            <a:r>
              <a:rPr lang="en-IN" sz="2400" dirty="0" smtClean="0">
                <a:solidFill>
                  <a:schemeClr val="tx1"/>
                </a:solidFill>
                <a:latin typeface="+mj-lt"/>
              </a:rPr>
              <a:t>. On one side of this boundary, I predict spam, on the other I predict non-spam</a:t>
            </a:r>
            <a:endParaRPr lang="en-IN" sz="2400" dirty="0">
              <a:solidFill>
                <a:schemeClr val="tx1"/>
              </a:solidFill>
              <a:latin typeface="+mj-lt"/>
            </a:endParaRPr>
          </a:p>
        </p:txBody>
      </p:sp>
      <p:cxnSp>
        <p:nvCxnSpPr>
          <p:cNvPr id="84" name="Straight Connector 83"/>
          <p:cNvCxnSpPr>
            <a:stCxn id="85" idx="7"/>
            <a:endCxn id="15" idx="2"/>
          </p:cNvCxnSpPr>
          <p:nvPr/>
        </p:nvCxnSpPr>
        <p:spPr>
          <a:xfrm flipV="1">
            <a:off x="1823871" y="3791007"/>
            <a:ext cx="495128" cy="466665"/>
          </a:xfrm>
          <a:prstGeom prst="line">
            <a:avLst/>
          </a:prstGeom>
          <a:noFill/>
          <a:ln w="38100" cap="flat" cmpd="sng" algn="ctr">
            <a:solidFill>
              <a:sysClr val="windowText" lastClr="000000"/>
            </a:solidFill>
            <a:prstDash val="lgDash"/>
            <a:miter lim="800000"/>
          </a:ln>
          <a:effectLst/>
        </p:spPr>
      </p:cxnSp>
      <p:sp>
        <p:nvSpPr>
          <p:cNvPr id="85" name="Oval 84"/>
          <p:cNvSpPr/>
          <p:nvPr/>
        </p:nvSpPr>
        <p:spPr>
          <a:xfrm>
            <a:off x="1558343" y="4212115"/>
            <a:ext cx="311085" cy="311085"/>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90" name="Straight Connector 89"/>
          <p:cNvCxnSpPr>
            <a:stCxn id="91" idx="7"/>
            <a:endCxn id="34" idx="3"/>
          </p:cNvCxnSpPr>
          <p:nvPr/>
        </p:nvCxnSpPr>
        <p:spPr>
          <a:xfrm flipV="1">
            <a:off x="6591312" y="1582688"/>
            <a:ext cx="862419" cy="547933"/>
          </a:xfrm>
          <a:prstGeom prst="line">
            <a:avLst/>
          </a:prstGeom>
          <a:noFill/>
          <a:ln w="38100" cap="flat" cmpd="sng" algn="ctr">
            <a:solidFill>
              <a:sysClr val="windowText" lastClr="000000"/>
            </a:solidFill>
            <a:prstDash val="lgDash"/>
            <a:miter lim="800000"/>
          </a:ln>
          <a:effectLst/>
        </p:spPr>
      </p:cxnSp>
      <p:sp>
        <p:nvSpPr>
          <p:cNvPr id="91" name="Oval 90"/>
          <p:cNvSpPr/>
          <p:nvPr/>
        </p:nvSpPr>
        <p:spPr>
          <a:xfrm>
            <a:off x="6325784" y="2085064"/>
            <a:ext cx="311085" cy="311085"/>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1382" y="4835752"/>
            <a:ext cx="1800918" cy="1800918"/>
          </a:xfrm>
          <a:prstGeom prst="rect">
            <a:avLst/>
          </a:prstGeom>
        </p:spPr>
      </p:pic>
      <p:sp>
        <p:nvSpPr>
          <p:cNvPr id="86" name="Rectangular Callout 85"/>
          <p:cNvSpPr/>
          <p:nvPr/>
        </p:nvSpPr>
        <p:spPr>
          <a:xfrm>
            <a:off x="7274454" y="5267555"/>
            <a:ext cx="3402450" cy="1278844"/>
          </a:xfrm>
          <a:prstGeom prst="wedgeRectCallout">
            <a:avLst>
              <a:gd name="adj1" fmla="val 70900"/>
              <a:gd name="adj2" fmla="val 520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What if a point lies on the decision boundary? How will you classify that?</a:t>
            </a:r>
            <a:endParaRPr lang="en-IN" sz="2400" dirty="0">
              <a:solidFill>
                <a:schemeClr val="tx1"/>
              </a:solidFill>
              <a:latin typeface="+mj-lt"/>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43538" y="2761455"/>
            <a:ext cx="1796605" cy="1796605"/>
          </a:xfrm>
          <a:prstGeom prst="rect">
            <a:avLst/>
          </a:prstGeom>
        </p:spPr>
      </p:pic>
      <p:sp>
        <p:nvSpPr>
          <p:cNvPr id="89" name="Rectangular Callout 88"/>
          <p:cNvSpPr/>
          <p:nvPr/>
        </p:nvSpPr>
        <p:spPr>
          <a:xfrm>
            <a:off x="5383068" y="2518273"/>
            <a:ext cx="5293835" cy="1499622"/>
          </a:xfrm>
          <a:prstGeom prst="wedgeRectCallout">
            <a:avLst>
              <a:gd name="adj1" fmla="val 62134"/>
              <a:gd name="adj2" fmla="val 4499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Depends on the application – if you want to be careful, you can classify boundary points as normal to avoid causing Mary to lose a potentially important email</a:t>
            </a:r>
            <a:endParaRPr lang="en-IN" sz="2400" dirty="0">
              <a:solidFill>
                <a:schemeClr val="tx1"/>
              </a:solidFill>
              <a:latin typeface="+mj-lt"/>
            </a:endParaRPr>
          </a:p>
        </p:txBody>
      </p:sp>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54135" y="690899"/>
            <a:ext cx="1794753" cy="1794753"/>
          </a:xfrm>
          <a:prstGeom prst="rect">
            <a:avLst/>
          </a:prstGeom>
        </p:spPr>
      </p:pic>
      <p:sp>
        <p:nvSpPr>
          <p:cNvPr id="92" name="Rectangular Callout 91"/>
          <p:cNvSpPr/>
          <p:nvPr/>
        </p:nvSpPr>
        <p:spPr>
          <a:xfrm>
            <a:off x="5395581" y="771563"/>
            <a:ext cx="5281322" cy="1499622"/>
          </a:xfrm>
          <a:prstGeom prst="wedgeRectCallout">
            <a:avLst>
              <a:gd name="adj1" fmla="val 62522"/>
              <a:gd name="adj2" fmla="val 2786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In fact, if we were doing, </a:t>
            </a:r>
            <a:r>
              <a:rPr lang="en-IN" sz="2400" i="1" dirty="0" smtClean="0">
                <a:solidFill>
                  <a:schemeClr val="tx1"/>
                </a:solidFill>
                <a:latin typeface="+mj-lt"/>
              </a:rPr>
              <a:t>active learning</a:t>
            </a:r>
            <a:r>
              <a:rPr lang="en-IN" sz="2400" dirty="0" smtClean="0">
                <a:solidFill>
                  <a:schemeClr val="tx1"/>
                </a:solidFill>
                <a:latin typeface="+mj-lt"/>
              </a:rPr>
              <a:t>, we would have asked Mary to tell us the true class of not just points on the boundary but also of those close to it</a:t>
            </a:r>
            <a:endParaRPr lang="en-IN" sz="2400" dirty="0">
              <a:solidFill>
                <a:schemeClr val="tx1"/>
              </a:solidFill>
              <a:latin typeface="+mj-lt"/>
            </a:endParaRPr>
          </a:p>
        </p:txBody>
      </p:sp>
      <p:sp>
        <p:nvSpPr>
          <p:cNvPr id="93" name="Rectangular Callout 92"/>
          <p:cNvSpPr/>
          <p:nvPr/>
        </p:nvSpPr>
        <p:spPr>
          <a:xfrm>
            <a:off x="7098966" y="4197648"/>
            <a:ext cx="3577938" cy="947040"/>
          </a:xfrm>
          <a:prstGeom prst="wedgeRectCallout">
            <a:avLst>
              <a:gd name="adj1" fmla="val 61137"/>
              <a:gd name="adj2" fmla="val 6052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What is the decision boundary of </a:t>
            </a:r>
            <a:r>
              <a:rPr lang="en-IN" sz="2400" dirty="0" err="1" smtClean="0">
                <a:solidFill>
                  <a:schemeClr val="tx1"/>
                </a:solidFill>
                <a:latin typeface="+mj-lt"/>
              </a:rPr>
              <a:t>LwP</a:t>
            </a:r>
            <a:r>
              <a:rPr lang="en-IN" sz="2400" dirty="0" smtClean="0">
                <a:solidFill>
                  <a:schemeClr val="tx1"/>
                </a:solidFill>
                <a:latin typeface="+mj-lt"/>
              </a:rPr>
              <a:t> classifier?</a:t>
            </a:r>
            <a:endParaRPr lang="en-IN" sz="2400" dirty="0">
              <a:solidFill>
                <a:schemeClr val="tx1"/>
              </a:solidFill>
              <a:latin typeface="+mj-lt"/>
            </a:endParaRPr>
          </a:p>
        </p:txBody>
      </p:sp>
      <p:sp>
        <p:nvSpPr>
          <p:cNvPr id="94" name="Rectangular Callout 93"/>
          <p:cNvSpPr/>
          <p:nvPr/>
        </p:nvSpPr>
        <p:spPr>
          <a:xfrm>
            <a:off x="1713885" y="4209220"/>
            <a:ext cx="3957811" cy="896647"/>
          </a:xfrm>
          <a:prstGeom prst="wedgeRectCallout">
            <a:avLst>
              <a:gd name="adj1" fmla="val 71047"/>
              <a:gd name="adj2" fmla="val -291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chemeClr val="tx1"/>
                </a:solidFill>
              </a:rPr>
              <a:t>Decision boundary</a:t>
            </a:r>
            <a:endParaRPr lang="en-IN" sz="3600" dirty="0">
              <a:solidFill>
                <a:schemeClr val="tx1"/>
              </a:solidFill>
            </a:endParaRPr>
          </a:p>
        </p:txBody>
      </p:sp>
    </p:spTree>
    <p:extLst>
      <p:ext uri="{BB962C8B-B14F-4D97-AF65-F5344CB8AC3E}">
        <p14:creationId xmlns:p14="http://schemas.microsoft.com/office/powerpoint/2010/main" val="56497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wipe(down)">
                                      <p:cBhvr>
                                        <p:cTn id="20" dur="500"/>
                                        <p:tgtEl>
                                          <p:spTgt spid="84"/>
                                        </p:tgtEl>
                                      </p:cBhvr>
                                    </p:animEffect>
                                  </p:childTnLst>
                                </p:cTn>
                              </p:par>
                            </p:childTnLst>
                          </p:cTn>
                        </p:par>
                      </p:childTnLst>
                    </p:cTn>
                  </p:par>
                  <p:par>
                    <p:cTn id="21" fill="hold">
                      <p:stCondLst>
                        <p:cond delay="indefinite"/>
                      </p:stCondLst>
                      <p:childTnLst>
                        <p:par>
                          <p:cTn id="22" fill="hold">
                            <p:stCondLst>
                              <p:cond delay="0"/>
                            </p:stCondLst>
                            <p:childTnLst>
                              <p:par>
                                <p:cTn id="23" presetID="19" presetClass="emph" presetSubtype="0" fill="hold" grpId="1" nodeType="clickEffect">
                                  <p:stCondLst>
                                    <p:cond delay="0"/>
                                  </p:stCondLst>
                                  <p:childTnLst>
                                    <p:animClr clrSpc="rgb" dir="cw">
                                      <p:cBhvr override="childStyle">
                                        <p:cTn id="24" dur="500" fill="hold"/>
                                        <p:tgtEl>
                                          <p:spTgt spid="85"/>
                                        </p:tgtEl>
                                        <p:attrNameLst>
                                          <p:attrName>style.color</p:attrName>
                                        </p:attrNameLst>
                                      </p:cBhvr>
                                      <p:to>
                                        <a:srgbClr val="FF0000"/>
                                      </p:to>
                                    </p:animClr>
                                    <p:animClr clrSpc="rgb" dir="cw">
                                      <p:cBhvr>
                                        <p:cTn id="25" dur="500" fill="hold"/>
                                        <p:tgtEl>
                                          <p:spTgt spid="85"/>
                                        </p:tgtEl>
                                        <p:attrNameLst>
                                          <p:attrName>fillcolor</p:attrName>
                                        </p:attrNameLst>
                                      </p:cBhvr>
                                      <p:to>
                                        <a:srgbClr val="FF0000"/>
                                      </p:to>
                                    </p:animClr>
                                    <p:set>
                                      <p:cBhvr>
                                        <p:cTn id="26" dur="500" fill="hold"/>
                                        <p:tgtEl>
                                          <p:spTgt spid="85"/>
                                        </p:tgtEl>
                                        <p:attrNameLst>
                                          <p:attrName>fill.type</p:attrName>
                                        </p:attrNameLst>
                                      </p:cBhvr>
                                      <p:to>
                                        <p:strVal val="solid"/>
                                      </p:to>
                                    </p:set>
                                    <p:set>
                                      <p:cBhvr>
                                        <p:cTn id="27" dur="500" fill="hold"/>
                                        <p:tgtEl>
                                          <p:spTgt spid="85"/>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fade">
                                      <p:cBhvr>
                                        <p:cTn id="32" dur="500"/>
                                        <p:tgtEl>
                                          <p:spTgt spid="9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wipe(down)">
                                      <p:cBhvr>
                                        <p:cTn id="37" dur="500"/>
                                        <p:tgtEl>
                                          <p:spTgt spid="90"/>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1" nodeType="clickEffect">
                                  <p:stCondLst>
                                    <p:cond delay="0"/>
                                  </p:stCondLst>
                                  <p:childTnLst>
                                    <p:animClr clrSpc="rgb" dir="cw">
                                      <p:cBhvr override="childStyle">
                                        <p:cTn id="41" dur="500" fill="hold"/>
                                        <p:tgtEl>
                                          <p:spTgt spid="91"/>
                                        </p:tgtEl>
                                        <p:attrNameLst>
                                          <p:attrName>style.color</p:attrName>
                                        </p:attrNameLst>
                                      </p:cBhvr>
                                      <p:to>
                                        <a:srgbClr val="00B050"/>
                                      </p:to>
                                    </p:animClr>
                                    <p:animClr clrSpc="rgb" dir="cw">
                                      <p:cBhvr>
                                        <p:cTn id="42" dur="500" fill="hold"/>
                                        <p:tgtEl>
                                          <p:spTgt spid="91"/>
                                        </p:tgtEl>
                                        <p:attrNameLst>
                                          <p:attrName>fillcolor</p:attrName>
                                        </p:attrNameLst>
                                      </p:cBhvr>
                                      <p:to>
                                        <a:srgbClr val="00B050"/>
                                      </p:to>
                                    </p:animClr>
                                    <p:set>
                                      <p:cBhvr>
                                        <p:cTn id="43" dur="500" fill="hold"/>
                                        <p:tgtEl>
                                          <p:spTgt spid="91"/>
                                        </p:tgtEl>
                                        <p:attrNameLst>
                                          <p:attrName>fill.type</p:attrName>
                                        </p:attrNameLst>
                                      </p:cBhvr>
                                      <p:to>
                                        <p:strVal val="solid"/>
                                      </p:to>
                                    </p:set>
                                    <p:set>
                                      <p:cBhvr>
                                        <p:cTn id="44" dur="500" fill="hold"/>
                                        <p:tgtEl>
                                          <p:spTgt spid="91"/>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2" nodeType="clickEffect">
                                  <p:stCondLst>
                                    <p:cond delay="0"/>
                                  </p:stCondLst>
                                  <p:childTnLst>
                                    <p:set>
                                      <p:cBhvr>
                                        <p:cTn id="48" dur="1" fill="hold">
                                          <p:stCondLst>
                                            <p:cond delay="0"/>
                                          </p:stCondLst>
                                        </p:cTn>
                                        <p:tgtEl>
                                          <p:spTgt spid="9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90"/>
                                        </p:tgtEl>
                                        <p:attrNameLst>
                                          <p:attrName>style.visibility</p:attrName>
                                        </p:attrNameLst>
                                      </p:cBhvr>
                                      <p:to>
                                        <p:strVal val="hidden"/>
                                      </p:to>
                                    </p:set>
                                  </p:childTnLst>
                                </p:cTn>
                              </p:par>
                              <p:par>
                                <p:cTn id="51" presetID="1" presetClass="exit" presetSubtype="0" fill="hold" grpId="2" nodeType="withEffect">
                                  <p:stCondLst>
                                    <p:cond delay="0"/>
                                  </p:stCondLst>
                                  <p:childTnLst>
                                    <p:set>
                                      <p:cBhvr>
                                        <p:cTn id="52" dur="1" fill="hold">
                                          <p:stCondLst>
                                            <p:cond delay="0"/>
                                          </p:stCondLst>
                                        </p:cTn>
                                        <p:tgtEl>
                                          <p:spTgt spid="85"/>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8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wipe(left)">
                                      <p:cBhvr>
                                        <p:cTn id="59" dur="500"/>
                                        <p:tgtEl>
                                          <p:spTgt spid="72"/>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wipe(left)">
                                      <p:cBhvr>
                                        <p:cTn id="63" dur="500"/>
                                        <p:tgtEl>
                                          <p:spTgt spid="65"/>
                                        </p:tgtEl>
                                      </p:cBhvr>
                                    </p:animEffect>
                                  </p:childTnLst>
                                </p:cTn>
                              </p:par>
                              <p:par>
                                <p:cTn id="64" presetID="22" presetClass="entr" presetSubtype="8"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wipe(left)">
                                      <p:cBhvr>
                                        <p:cTn id="66" dur="500"/>
                                        <p:tgtEl>
                                          <p:spTgt spid="66"/>
                                        </p:tgtEl>
                                      </p:cBhvr>
                                    </p:animEffect>
                                  </p:childTnLst>
                                </p:cTn>
                              </p:par>
                            </p:childTnLst>
                          </p:cTn>
                        </p:par>
                        <p:par>
                          <p:cTn id="67" fill="hold">
                            <p:stCondLst>
                              <p:cond delay="1000"/>
                            </p:stCondLst>
                            <p:childTnLst>
                              <p:par>
                                <p:cTn id="68" presetID="22" presetClass="entr" presetSubtype="1" fill="hold" nodeType="after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wipe(up)">
                                      <p:cBhvr>
                                        <p:cTn id="70" dur="500"/>
                                        <p:tgtEl>
                                          <p:spTgt spid="71"/>
                                        </p:tgtEl>
                                      </p:cBhvr>
                                    </p:animEffect>
                                  </p:childTnLst>
                                </p:cTn>
                              </p:par>
                            </p:childTnLst>
                          </p:cTn>
                        </p:par>
                        <p:par>
                          <p:cTn id="71" fill="hold">
                            <p:stCondLst>
                              <p:cond delay="1500"/>
                            </p:stCondLst>
                            <p:childTnLst>
                              <p:par>
                                <p:cTn id="72" presetID="22" presetClass="entr" presetSubtype="1" fill="hold"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up)">
                                      <p:cBhvr>
                                        <p:cTn id="74" dur="500"/>
                                        <p:tgtEl>
                                          <p:spTgt spid="73"/>
                                        </p:tgtEl>
                                      </p:cBhvr>
                                    </p:animEffect>
                                  </p:childTnLst>
                                </p:cTn>
                              </p:par>
                              <p:par>
                                <p:cTn id="75" presetID="22" presetClass="entr" presetSubtype="1" fill="hold" nodeType="with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wipe(up)">
                                      <p:cBhvr>
                                        <p:cTn id="77" dur="500"/>
                                        <p:tgtEl>
                                          <p:spTgt spid="70"/>
                                        </p:tgtEl>
                                      </p:cBhvr>
                                    </p:animEffect>
                                  </p:childTnLst>
                                </p:cTn>
                              </p:par>
                            </p:childTnLst>
                          </p:cTn>
                        </p:par>
                        <p:par>
                          <p:cTn id="78" fill="hold">
                            <p:stCondLst>
                              <p:cond delay="2000"/>
                            </p:stCondLst>
                            <p:childTnLst>
                              <p:par>
                                <p:cTn id="79" presetID="22" presetClass="entr" presetSubtype="1" fill="hold" nodeType="after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wipe(up)">
                                      <p:cBhvr>
                                        <p:cTn id="81" dur="500"/>
                                        <p:tgtEl>
                                          <p:spTgt spid="76"/>
                                        </p:tgtEl>
                                      </p:cBhvr>
                                    </p:animEffect>
                                  </p:childTnLst>
                                </p:cTn>
                              </p:par>
                            </p:childTnLst>
                          </p:cTn>
                        </p:par>
                        <p:par>
                          <p:cTn id="82" fill="hold">
                            <p:stCondLst>
                              <p:cond delay="2500"/>
                            </p:stCondLst>
                            <p:childTnLst>
                              <p:par>
                                <p:cTn id="83" presetID="22" presetClass="entr" presetSubtype="8" fill="hold" nodeType="after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wipe(left)">
                                      <p:cBhvr>
                                        <p:cTn id="85" dur="500"/>
                                        <p:tgtEl>
                                          <p:spTgt spid="67"/>
                                        </p:tgtEl>
                                      </p:cBhvr>
                                    </p:animEffect>
                                  </p:childTnLst>
                                </p:cTn>
                              </p:par>
                            </p:childTnLst>
                          </p:cTn>
                        </p:par>
                        <p:par>
                          <p:cTn id="86" fill="hold">
                            <p:stCondLst>
                              <p:cond delay="3000"/>
                            </p:stCondLst>
                            <p:childTnLst>
                              <p:par>
                                <p:cTn id="87" presetID="22" presetClass="entr" presetSubtype="4" fill="hold" nodeType="after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wipe(down)">
                                      <p:cBhvr>
                                        <p:cTn id="89" dur="500"/>
                                        <p:tgtEl>
                                          <p:spTgt spid="63"/>
                                        </p:tgtEl>
                                      </p:cBhvr>
                                    </p:animEffect>
                                  </p:childTnLst>
                                </p:cTn>
                              </p:par>
                              <p:par>
                                <p:cTn id="90" presetID="22" presetClass="entr" presetSubtype="1"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wipe(up)">
                                      <p:cBhvr>
                                        <p:cTn id="92" dur="500"/>
                                        <p:tgtEl>
                                          <p:spTgt spid="68"/>
                                        </p:tgtEl>
                                      </p:cBhvr>
                                    </p:animEffect>
                                  </p:childTnLst>
                                </p:cTn>
                              </p:par>
                            </p:childTnLst>
                          </p:cTn>
                        </p:par>
                        <p:par>
                          <p:cTn id="93" fill="hold">
                            <p:stCondLst>
                              <p:cond delay="3500"/>
                            </p:stCondLst>
                            <p:childTnLst>
                              <p:par>
                                <p:cTn id="94" presetID="22" presetClass="entr" presetSubtype="4" fill="hold"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down)">
                                      <p:cBhvr>
                                        <p:cTn id="96" dur="500"/>
                                        <p:tgtEl>
                                          <p:spTgt spid="64"/>
                                        </p:tgtEl>
                                      </p:cBhvr>
                                    </p:animEffect>
                                  </p:childTnLst>
                                </p:cTn>
                              </p:par>
                              <p:par>
                                <p:cTn id="97" presetID="22" presetClass="entr" presetSubtype="4" fill="hold" nodeType="withEffect">
                                  <p:stCondLst>
                                    <p:cond delay="0"/>
                                  </p:stCondLst>
                                  <p:childTnLst>
                                    <p:set>
                                      <p:cBhvr>
                                        <p:cTn id="98" dur="1" fill="hold">
                                          <p:stCondLst>
                                            <p:cond delay="0"/>
                                          </p:stCondLst>
                                        </p:cTn>
                                        <p:tgtEl>
                                          <p:spTgt spid="61"/>
                                        </p:tgtEl>
                                        <p:attrNameLst>
                                          <p:attrName>style.visibility</p:attrName>
                                        </p:attrNameLst>
                                      </p:cBhvr>
                                      <p:to>
                                        <p:strVal val="visible"/>
                                      </p:to>
                                    </p:set>
                                    <p:animEffect transition="in" filter="wipe(down)">
                                      <p:cBhvr>
                                        <p:cTn id="99" dur="500"/>
                                        <p:tgtEl>
                                          <p:spTgt spid="61"/>
                                        </p:tgtEl>
                                      </p:cBhvr>
                                    </p:animEffect>
                                  </p:childTnLst>
                                </p:cTn>
                              </p:par>
                            </p:childTnLst>
                          </p:cTn>
                        </p:par>
                        <p:par>
                          <p:cTn id="100" fill="hold">
                            <p:stCondLst>
                              <p:cond delay="4000"/>
                            </p:stCondLst>
                            <p:childTnLst>
                              <p:par>
                                <p:cTn id="101" presetID="22" presetClass="entr" presetSubtype="4" fill="hold" nodeType="afterEffect">
                                  <p:stCondLst>
                                    <p:cond delay="0"/>
                                  </p:stCondLst>
                                  <p:childTnLst>
                                    <p:set>
                                      <p:cBhvr>
                                        <p:cTn id="102" dur="1" fill="hold">
                                          <p:stCondLst>
                                            <p:cond delay="0"/>
                                          </p:stCondLst>
                                        </p:cTn>
                                        <p:tgtEl>
                                          <p:spTgt spid="74"/>
                                        </p:tgtEl>
                                        <p:attrNameLst>
                                          <p:attrName>style.visibility</p:attrName>
                                        </p:attrNameLst>
                                      </p:cBhvr>
                                      <p:to>
                                        <p:strVal val="visible"/>
                                      </p:to>
                                    </p:set>
                                    <p:animEffect transition="in" filter="wipe(down)">
                                      <p:cBhvr>
                                        <p:cTn id="103" dur="500"/>
                                        <p:tgtEl>
                                          <p:spTgt spid="74"/>
                                        </p:tgtEl>
                                      </p:cBhvr>
                                    </p:animEffect>
                                  </p:childTnLst>
                                </p:cTn>
                              </p:par>
                              <p:par>
                                <p:cTn id="104" presetID="22" presetClass="entr" presetSubtype="4" fill="hold" nodeType="withEffect">
                                  <p:stCondLst>
                                    <p:cond delay="0"/>
                                  </p:stCondLst>
                                  <p:childTnLst>
                                    <p:set>
                                      <p:cBhvr>
                                        <p:cTn id="105" dur="1" fill="hold">
                                          <p:stCondLst>
                                            <p:cond delay="0"/>
                                          </p:stCondLst>
                                        </p:cTn>
                                        <p:tgtEl>
                                          <p:spTgt spid="60"/>
                                        </p:tgtEl>
                                        <p:attrNameLst>
                                          <p:attrName>style.visibility</p:attrName>
                                        </p:attrNameLst>
                                      </p:cBhvr>
                                      <p:to>
                                        <p:strVal val="visible"/>
                                      </p:to>
                                    </p:set>
                                    <p:animEffect transition="in" filter="wipe(down)">
                                      <p:cBhvr>
                                        <p:cTn id="106" dur="500"/>
                                        <p:tgtEl>
                                          <p:spTgt spid="60"/>
                                        </p:tgtEl>
                                      </p:cBhvr>
                                    </p:animEffect>
                                  </p:childTnLst>
                                </p:cTn>
                              </p:par>
                            </p:childTnLst>
                          </p:cTn>
                        </p:par>
                        <p:par>
                          <p:cTn id="107" fill="hold">
                            <p:stCondLst>
                              <p:cond delay="4500"/>
                            </p:stCondLst>
                            <p:childTnLst>
                              <p:par>
                                <p:cTn id="108" presetID="22" presetClass="entr" presetSubtype="1" fill="hold" nodeType="afterEffect">
                                  <p:stCondLst>
                                    <p:cond delay="0"/>
                                  </p:stCondLst>
                                  <p:childTnLst>
                                    <p:set>
                                      <p:cBhvr>
                                        <p:cTn id="109" dur="1" fill="hold">
                                          <p:stCondLst>
                                            <p:cond delay="0"/>
                                          </p:stCondLst>
                                        </p:cTn>
                                        <p:tgtEl>
                                          <p:spTgt spid="69"/>
                                        </p:tgtEl>
                                        <p:attrNameLst>
                                          <p:attrName>style.visibility</p:attrName>
                                        </p:attrNameLst>
                                      </p:cBhvr>
                                      <p:to>
                                        <p:strVal val="visible"/>
                                      </p:to>
                                    </p:set>
                                    <p:animEffect transition="in" filter="wipe(up)">
                                      <p:cBhvr>
                                        <p:cTn id="110" dur="500"/>
                                        <p:tgtEl>
                                          <p:spTgt spid="69"/>
                                        </p:tgtEl>
                                      </p:cBhvr>
                                    </p:animEffect>
                                  </p:childTnLst>
                                </p:cTn>
                              </p:par>
                              <p:par>
                                <p:cTn id="111" presetID="22" presetClass="entr" presetSubtype="8" fill="hold" nodeType="withEffect">
                                  <p:stCondLst>
                                    <p:cond delay="0"/>
                                  </p:stCondLst>
                                  <p:childTnLst>
                                    <p:set>
                                      <p:cBhvr>
                                        <p:cTn id="112" dur="1" fill="hold">
                                          <p:stCondLst>
                                            <p:cond delay="0"/>
                                          </p:stCondLst>
                                        </p:cTn>
                                        <p:tgtEl>
                                          <p:spTgt spid="62"/>
                                        </p:tgtEl>
                                        <p:attrNameLst>
                                          <p:attrName>style.visibility</p:attrName>
                                        </p:attrNameLst>
                                      </p:cBhvr>
                                      <p:to>
                                        <p:strVal val="visible"/>
                                      </p:to>
                                    </p:set>
                                    <p:animEffect transition="in" filter="wipe(left)">
                                      <p:cBhvr>
                                        <p:cTn id="113" dur="500"/>
                                        <p:tgtEl>
                                          <p:spTgt spid="62"/>
                                        </p:tgtEl>
                                      </p:cBhvr>
                                    </p:animEffect>
                                  </p:childTnLst>
                                </p:cTn>
                              </p:par>
                            </p:childTnLst>
                          </p:cTn>
                        </p:par>
                        <p:par>
                          <p:cTn id="114" fill="hold">
                            <p:stCondLst>
                              <p:cond delay="5000"/>
                            </p:stCondLst>
                            <p:childTnLst>
                              <p:par>
                                <p:cTn id="115" presetID="22" presetClass="entr" presetSubtype="4" fill="hold" nodeType="afterEffect">
                                  <p:stCondLst>
                                    <p:cond delay="0"/>
                                  </p:stCondLst>
                                  <p:childTnLst>
                                    <p:set>
                                      <p:cBhvr>
                                        <p:cTn id="116" dur="1" fill="hold">
                                          <p:stCondLst>
                                            <p:cond delay="0"/>
                                          </p:stCondLst>
                                        </p:cTn>
                                        <p:tgtEl>
                                          <p:spTgt spid="57"/>
                                        </p:tgtEl>
                                        <p:attrNameLst>
                                          <p:attrName>style.visibility</p:attrName>
                                        </p:attrNameLst>
                                      </p:cBhvr>
                                      <p:to>
                                        <p:strVal val="visible"/>
                                      </p:to>
                                    </p:set>
                                    <p:animEffect transition="in" filter="wipe(down)">
                                      <p:cBhvr>
                                        <p:cTn id="117" dur="500"/>
                                        <p:tgtEl>
                                          <p:spTgt spid="57"/>
                                        </p:tgtEl>
                                      </p:cBhvr>
                                    </p:animEffect>
                                  </p:childTnLst>
                                </p:cTn>
                              </p:par>
                            </p:childTnLst>
                          </p:cTn>
                        </p:par>
                        <p:par>
                          <p:cTn id="118" fill="hold">
                            <p:stCondLst>
                              <p:cond delay="5500"/>
                            </p:stCondLst>
                            <p:childTnLst>
                              <p:par>
                                <p:cTn id="119" presetID="22" presetClass="entr" presetSubtype="4" fill="hold" nodeType="afterEffect">
                                  <p:stCondLst>
                                    <p:cond delay="0"/>
                                  </p:stCondLst>
                                  <p:childTnLst>
                                    <p:set>
                                      <p:cBhvr>
                                        <p:cTn id="120" dur="1" fill="hold">
                                          <p:stCondLst>
                                            <p:cond delay="0"/>
                                          </p:stCondLst>
                                        </p:cTn>
                                        <p:tgtEl>
                                          <p:spTgt spid="59"/>
                                        </p:tgtEl>
                                        <p:attrNameLst>
                                          <p:attrName>style.visibility</p:attrName>
                                        </p:attrNameLst>
                                      </p:cBhvr>
                                      <p:to>
                                        <p:strVal val="visible"/>
                                      </p:to>
                                    </p:set>
                                    <p:animEffect transition="in" filter="wipe(down)">
                                      <p:cBhvr>
                                        <p:cTn id="121" dur="500"/>
                                        <p:tgtEl>
                                          <p:spTgt spid="59"/>
                                        </p:tgtEl>
                                      </p:cBhvr>
                                    </p:animEffect>
                                  </p:childTnLst>
                                </p:cTn>
                              </p:par>
                              <p:par>
                                <p:cTn id="122" presetID="22" presetClass="entr" presetSubtype="8" fill="hold" nodeType="with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wipe(left)">
                                      <p:cBhvr>
                                        <p:cTn id="124" dur="500"/>
                                        <p:tgtEl>
                                          <p:spTgt spid="56"/>
                                        </p:tgtEl>
                                      </p:cBhvr>
                                    </p:animEffect>
                                  </p:childTnLst>
                                </p:cTn>
                              </p:par>
                            </p:childTnLst>
                          </p:cTn>
                        </p:par>
                        <p:par>
                          <p:cTn id="125" fill="hold">
                            <p:stCondLst>
                              <p:cond delay="6000"/>
                            </p:stCondLst>
                            <p:childTnLst>
                              <p:par>
                                <p:cTn id="126" presetID="22" presetClass="entr" presetSubtype="1" fill="hold" nodeType="afterEffect">
                                  <p:stCondLst>
                                    <p:cond delay="0"/>
                                  </p:stCondLst>
                                  <p:childTnLst>
                                    <p:set>
                                      <p:cBhvr>
                                        <p:cTn id="127" dur="1" fill="hold">
                                          <p:stCondLst>
                                            <p:cond delay="0"/>
                                          </p:stCondLst>
                                        </p:cTn>
                                        <p:tgtEl>
                                          <p:spTgt spid="58"/>
                                        </p:tgtEl>
                                        <p:attrNameLst>
                                          <p:attrName>style.visibility</p:attrName>
                                        </p:attrNameLst>
                                      </p:cBhvr>
                                      <p:to>
                                        <p:strVal val="visible"/>
                                      </p:to>
                                    </p:set>
                                    <p:animEffect transition="in" filter="wipe(up)">
                                      <p:cBhvr>
                                        <p:cTn id="128" dur="500"/>
                                        <p:tgtEl>
                                          <p:spTgt spid="58"/>
                                        </p:tgtEl>
                                      </p:cBhvr>
                                    </p:animEffect>
                                  </p:childTnLst>
                                </p:cTn>
                              </p:par>
                            </p:childTnLst>
                          </p:cTn>
                        </p:par>
                        <p:par>
                          <p:cTn id="129" fill="hold">
                            <p:stCondLst>
                              <p:cond delay="6500"/>
                            </p:stCondLst>
                            <p:childTnLst>
                              <p:par>
                                <p:cTn id="130" presetID="22" presetClass="entr" presetSubtype="1" fill="hold" nodeType="afterEffect">
                                  <p:stCondLst>
                                    <p:cond delay="0"/>
                                  </p:stCondLst>
                                  <p:childTnLst>
                                    <p:set>
                                      <p:cBhvr>
                                        <p:cTn id="131" dur="1" fill="hold">
                                          <p:stCondLst>
                                            <p:cond delay="0"/>
                                          </p:stCondLst>
                                        </p:cTn>
                                        <p:tgtEl>
                                          <p:spTgt spid="75"/>
                                        </p:tgtEl>
                                        <p:attrNameLst>
                                          <p:attrName>style.visibility</p:attrName>
                                        </p:attrNameLst>
                                      </p:cBhvr>
                                      <p:to>
                                        <p:strVal val="visible"/>
                                      </p:to>
                                    </p:set>
                                    <p:animEffect transition="in" filter="wipe(up)">
                                      <p:cBhvr>
                                        <p:cTn id="132" dur="500"/>
                                        <p:tgtEl>
                                          <p:spTgt spid="75"/>
                                        </p:tgtEl>
                                      </p:cBhvr>
                                    </p:animEffect>
                                  </p:childTnLst>
                                </p:cTn>
                              </p:par>
                              <p:par>
                                <p:cTn id="133" presetID="22" presetClass="entr" presetSubtype="4" fill="hold" nodeType="withEffect">
                                  <p:stCondLst>
                                    <p:cond delay="0"/>
                                  </p:stCondLst>
                                  <p:childTnLst>
                                    <p:set>
                                      <p:cBhvr>
                                        <p:cTn id="134" dur="1" fill="hold">
                                          <p:stCondLst>
                                            <p:cond delay="0"/>
                                          </p:stCondLst>
                                        </p:cTn>
                                        <p:tgtEl>
                                          <p:spTgt spid="51"/>
                                        </p:tgtEl>
                                        <p:attrNameLst>
                                          <p:attrName>style.visibility</p:attrName>
                                        </p:attrNameLst>
                                      </p:cBhvr>
                                      <p:to>
                                        <p:strVal val="visible"/>
                                      </p:to>
                                    </p:set>
                                    <p:animEffect transition="in" filter="wipe(down)">
                                      <p:cBhvr>
                                        <p:cTn id="135" dur="500"/>
                                        <p:tgtEl>
                                          <p:spTgt spid="51"/>
                                        </p:tgtEl>
                                      </p:cBhvr>
                                    </p:animEffect>
                                  </p:childTnLst>
                                </p:cTn>
                              </p:par>
                            </p:childTnLst>
                          </p:cTn>
                        </p:par>
                        <p:par>
                          <p:cTn id="136" fill="hold">
                            <p:stCondLst>
                              <p:cond delay="7000"/>
                            </p:stCondLst>
                            <p:childTnLst>
                              <p:par>
                                <p:cTn id="137" presetID="22" presetClass="entr" presetSubtype="8" fill="hold" nodeType="afterEffect">
                                  <p:stCondLst>
                                    <p:cond delay="0"/>
                                  </p:stCondLst>
                                  <p:childTnLst>
                                    <p:set>
                                      <p:cBhvr>
                                        <p:cTn id="138" dur="1" fill="hold">
                                          <p:stCondLst>
                                            <p:cond delay="0"/>
                                          </p:stCondLst>
                                        </p:cTn>
                                        <p:tgtEl>
                                          <p:spTgt spid="53"/>
                                        </p:tgtEl>
                                        <p:attrNameLst>
                                          <p:attrName>style.visibility</p:attrName>
                                        </p:attrNameLst>
                                      </p:cBhvr>
                                      <p:to>
                                        <p:strVal val="visible"/>
                                      </p:to>
                                    </p:set>
                                    <p:animEffect transition="in" filter="wipe(left)">
                                      <p:cBhvr>
                                        <p:cTn id="139" dur="500"/>
                                        <p:tgtEl>
                                          <p:spTgt spid="53"/>
                                        </p:tgtEl>
                                      </p:cBhvr>
                                    </p:animEffect>
                                  </p:childTnLst>
                                </p:cTn>
                              </p:par>
                              <p:par>
                                <p:cTn id="140" presetID="22" presetClass="entr" presetSubtype="1" fill="hold" nodeType="withEffect">
                                  <p:stCondLst>
                                    <p:cond delay="0"/>
                                  </p:stCondLst>
                                  <p:childTnLst>
                                    <p:set>
                                      <p:cBhvr>
                                        <p:cTn id="141" dur="1" fill="hold">
                                          <p:stCondLst>
                                            <p:cond delay="0"/>
                                          </p:stCondLst>
                                        </p:cTn>
                                        <p:tgtEl>
                                          <p:spTgt spid="52"/>
                                        </p:tgtEl>
                                        <p:attrNameLst>
                                          <p:attrName>style.visibility</p:attrName>
                                        </p:attrNameLst>
                                      </p:cBhvr>
                                      <p:to>
                                        <p:strVal val="visible"/>
                                      </p:to>
                                    </p:set>
                                    <p:animEffect transition="in" filter="wipe(up)">
                                      <p:cBhvr>
                                        <p:cTn id="142" dur="500"/>
                                        <p:tgtEl>
                                          <p:spTgt spid="52"/>
                                        </p:tgtEl>
                                      </p:cBhvr>
                                    </p:animEffect>
                                  </p:childTnLst>
                                </p:cTn>
                              </p:par>
                            </p:childTnLst>
                          </p:cTn>
                        </p:par>
                        <p:par>
                          <p:cTn id="143" fill="hold">
                            <p:stCondLst>
                              <p:cond delay="7500"/>
                            </p:stCondLst>
                            <p:childTnLst>
                              <p:par>
                                <p:cTn id="144" presetID="22" presetClass="entr" presetSubtype="4" fill="hold" nodeType="afterEffect">
                                  <p:stCondLst>
                                    <p:cond delay="0"/>
                                  </p:stCondLst>
                                  <p:childTnLst>
                                    <p:set>
                                      <p:cBhvr>
                                        <p:cTn id="145" dur="1" fill="hold">
                                          <p:stCondLst>
                                            <p:cond delay="0"/>
                                          </p:stCondLst>
                                        </p:cTn>
                                        <p:tgtEl>
                                          <p:spTgt spid="55"/>
                                        </p:tgtEl>
                                        <p:attrNameLst>
                                          <p:attrName>style.visibility</p:attrName>
                                        </p:attrNameLst>
                                      </p:cBhvr>
                                      <p:to>
                                        <p:strVal val="visible"/>
                                      </p:to>
                                    </p:set>
                                    <p:animEffect transition="in" filter="wipe(down)">
                                      <p:cBhvr>
                                        <p:cTn id="146" dur="500"/>
                                        <p:tgtEl>
                                          <p:spTgt spid="55"/>
                                        </p:tgtEl>
                                      </p:cBhvr>
                                    </p:animEffect>
                                  </p:childTnLst>
                                </p:cTn>
                              </p:par>
                              <p:par>
                                <p:cTn id="147" presetID="22" presetClass="entr" presetSubtype="8" fill="hold" nodeType="withEffect">
                                  <p:stCondLst>
                                    <p:cond delay="0"/>
                                  </p:stCondLst>
                                  <p:childTnLst>
                                    <p:set>
                                      <p:cBhvr>
                                        <p:cTn id="148" dur="1" fill="hold">
                                          <p:stCondLst>
                                            <p:cond delay="0"/>
                                          </p:stCondLst>
                                        </p:cTn>
                                        <p:tgtEl>
                                          <p:spTgt spid="54"/>
                                        </p:tgtEl>
                                        <p:attrNameLst>
                                          <p:attrName>style.visibility</p:attrName>
                                        </p:attrNameLst>
                                      </p:cBhvr>
                                      <p:to>
                                        <p:strVal val="visible"/>
                                      </p:to>
                                    </p:set>
                                    <p:animEffect transition="in" filter="wipe(left)">
                                      <p:cBhvr>
                                        <p:cTn id="149" dur="500"/>
                                        <p:tgtEl>
                                          <p:spTgt spid="54"/>
                                        </p:tgtEl>
                                      </p:cBhvr>
                                    </p:animEffect>
                                  </p:childTnLst>
                                </p:cTn>
                              </p:par>
                            </p:childTnLst>
                          </p:cTn>
                        </p:par>
                        <p:par>
                          <p:cTn id="150" fill="hold">
                            <p:stCondLst>
                              <p:cond delay="8000"/>
                            </p:stCondLst>
                            <p:childTnLst>
                              <p:par>
                                <p:cTn id="151" presetID="22" presetClass="entr" presetSubtype="8" fill="hold" nodeType="afterEffect">
                                  <p:stCondLst>
                                    <p:cond delay="0"/>
                                  </p:stCondLst>
                                  <p:childTnLst>
                                    <p:set>
                                      <p:cBhvr>
                                        <p:cTn id="152" dur="1" fill="hold">
                                          <p:stCondLst>
                                            <p:cond delay="0"/>
                                          </p:stCondLst>
                                        </p:cTn>
                                        <p:tgtEl>
                                          <p:spTgt spid="50"/>
                                        </p:tgtEl>
                                        <p:attrNameLst>
                                          <p:attrName>style.visibility</p:attrName>
                                        </p:attrNameLst>
                                      </p:cBhvr>
                                      <p:to>
                                        <p:strVal val="visible"/>
                                      </p:to>
                                    </p:set>
                                    <p:animEffect transition="in" filter="wipe(left)">
                                      <p:cBhvr>
                                        <p:cTn id="153" dur="500"/>
                                        <p:tgtEl>
                                          <p:spTgt spid="50"/>
                                        </p:tgtEl>
                                      </p:cBhvr>
                                    </p:animEffect>
                                  </p:childTnLst>
                                </p:cTn>
                              </p:par>
                            </p:childTnLst>
                          </p:cTn>
                        </p:par>
                        <p:par>
                          <p:cTn id="154" fill="hold">
                            <p:stCondLst>
                              <p:cond delay="8500"/>
                            </p:stCondLst>
                            <p:childTnLst>
                              <p:par>
                                <p:cTn id="155" presetID="22" presetClass="entr" presetSubtype="4" fill="hold" nodeType="afterEffect">
                                  <p:stCondLst>
                                    <p:cond delay="0"/>
                                  </p:stCondLst>
                                  <p:childTnLst>
                                    <p:set>
                                      <p:cBhvr>
                                        <p:cTn id="156" dur="1" fill="hold">
                                          <p:stCondLst>
                                            <p:cond delay="0"/>
                                          </p:stCondLst>
                                        </p:cTn>
                                        <p:tgtEl>
                                          <p:spTgt spid="47"/>
                                        </p:tgtEl>
                                        <p:attrNameLst>
                                          <p:attrName>style.visibility</p:attrName>
                                        </p:attrNameLst>
                                      </p:cBhvr>
                                      <p:to>
                                        <p:strVal val="visible"/>
                                      </p:to>
                                    </p:set>
                                    <p:animEffect transition="in" filter="wipe(down)">
                                      <p:cBhvr>
                                        <p:cTn id="157" dur="500"/>
                                        <p:tgtEl>
                                          <p:spTgt spid="47"/>
                                        </p:tgtEl>
                                      </p:cBhvr>
                                    </p:animEffect>
                                  </p:childTnLst>
                                </p:cTn>
                              </p:par>
                              <p:par>
                                <p:cTn id="158" presetID="22" presetClass="entr" presetSubtype="1" fill="hold" nodeType="withEffect">
                                  <p:stCondLst>
                                    <p:cond delay="0"/>
                                  </p:stCondLst>
                                  <p:childTnLst>
                                    <p:set>
                                      <p:cBhvr>
                                        <p:cTn id="159" dur="1" fill="hold">
                                          <p:stCondLst>
                                            <p:cond delay="0"/>
                                          </p:stCondLst>
                                        </p:cTn>
                                        <p:tgtEl>
                                          <p:spTgt spid="48"/>
                                        </p:tgtEl>
                                        <p:attrNameLst>
                                          <p:attrName>style.visibility</p:attrName>
                                        </p:attrNameLst>
                                      </p:cBhvr>
                                      <p:to>
                                        <p:strVal val="visible"/>
                                      </p:to>
                                    </p:set>
                                    <p:animEffect transition="in" filter="wipe(up)">
                                      <p:cBhvr>
                                        <p:cTn id="160" dur="500"/>
                                        <p:tgtEl>
                                          <p:spTgt spid="48"/>
                                        </p:tgtEl>
                                      </p:cBhvr>
                                    </p:animEffect>
                                  </p:childTnLst>
                                </p:cTn>
                              </p:par>
                            </p:childTnLst>
                          </p:cTn>
                        </p:par>
                        <p:par>
                          <p:cTn id="161" fill="hold">
                            <p:stCondLst>
                              <p:cond delay="9000"/>
                            </p:stCondLst>
                            <p:childTnLst>
                              <p:par>
                                <p:cTn id="162" presetID="22" presetClass="entr" presetSubtype="8" fill="hold" nodeType="afterEffect">
                                  <p:stCondLst>
                                    <p:cond delay="0"/>
                                  </p:stCondLst>
                                  <p:childTnLst>
                                    <p:set>
                                      <p:cBhvr>
                                        <p:cTn id="163" dur="1" fill="hold">
                                          <p:stCondLst>
                                            <p:cond delay="0"/>
                                          </p:stCondLst>
                                        </p:cTn>
                                        <p:tgtEl>
                                          <p:spTgt spid="46"/>
                                        </p:tgtEl>
                                        <p:attrNameLst>
                                          <p:attrName>style.visibility</p:attrName>
                                        </p:attrNameLst>
                                      </p:cBhvr>
                                      <p:to>
                                        <p:strVal val="visible"/>
                                      </p:to>
                                    </p:set>
                                    <p:animEffect transition="in" filter="wipe(left)">
                                      <p:cBhvr>
                                        <p:cTn id="164" dur="500"/>
                                        <p:tgtEl>
                                          <p:spTgt spid="46"/>
                                        </p:tgtEl>
                                      </p:cBhvr>
                                    </p:animEffect>
                                  </p:childTnLst>
                                </p:cTn>
                              </p:par>
                            </p:childTnLst>
                          </p:cTn>
                        </p:par>
                        <p:par>
                          <p:cTn id="165" fill="hold">
                            <p:stCondLst>
                              <p:cond delay="9500"/>
                            </p:stCondLst>
                            <p:childTnLst>
                              <p:par>
                                <p:cTn id="166" presetID="22" presetClass="entr" presetSubtype="4" fill="hold" nodeType="afterEffect">
                                  <p:stCondLst>
                                    <p:cond delay="0"/>
                                  </p:stCondLst>
                                  <p:childTnLst>
                                    <p:set>
                                      <p:cBhvr>
                                        <p:cTn id="167" dur="1" fill="hold">
                                          <p:stCondLst>
                                            <p:cond delay="0"/>
                                          </p:stCondLst>
                                        </p:cTn>
                                        <p:tgtEl>
                                          <p:spTgt spid="42"/>
                                        </p:tgtEl>
                                        <p:attrNameLst>
                                          <p:attrName>style.visibility</p:attrName>
                                        </p:attrNameLst>
                                      </p:cBhvr>
                                      <p:to>
                                        <p:strVal val="visible"/>
                                      </p:to>
                                    </p:set>
                                    <p:animEffect transition="in" filter="wipe(down)">
                                      <p:cBhvr>
                                        <p:cTn id="168" dur="500"/>
                                        <p:tgtEl>
                                          <p:spTgt spid="42"/>
                                        </p:tgtEl>
                                      </p:cBhvr>
                                    </p:animEffect>
                                  </p:childTnLst>
                                </p:cTn>
                              </p:par>
                              <p:par>
                                <p:cTn id="169" presetID="22" presetClass="entr" presetSubtype="8" fill="hold" nodeType="withEffect">
                                  <p:stCondLst>
                                    <p:cond delay="0"/>
                                  </p:stCondLst>
                                  <p:childTnLst>
                                    <p:set>
                                      <p:cBhvr>
                                        <p:cTn id="170" dur="1" fill="hold">
                                          <p:stCondLst>
                                            <p:cond delay="0"/>
                                          </p:stCondLst>
                                        </p:cTn>
                                        <p:tgtEl>
                                          <p:spTgt spid="43"/>
                                        </p:tgtEl>
                                        <p:attrNameLst>
                                          <p:attrName>style.visibility</p:attrName>
                                        </p:attrNameLst>
                                      </p:cBhvr>
                                      <p:to>
                                        <p:strVal val="visible"/>
                                      </p:to>
                                    </p:set>
                                    <p:animEffect transition="in" filter="wipe(left)">
                                      <p:cBhvr>
                                        <p:cTn id="171" dur="500"/>
                                        <p:tgtEl>
                                          <p:spTgt spid="43"/>
                                        </p:tgtEl>
                                      </p:cBhvr>
                                    </p:animEffect>
                                  </p:childTnLst>
                                </p:cTn>
                              </p:par>
                            </p:childTnLst>
                          </p:cTn>
                        </p:par>
                        <p:par>
                          <p:cTn id="172" fill="hold">
                            <p:stCondLst>
                              <p:cond delay="10000"/>
                            </p:stCondLst>
                            <p:childTnLst>
                              <p:par>
                                <p:cTn id="173" presetID="22" presetClass="entr" presetSubtype="8" fill="hold" nodeType="afterEffect">
                                  <p:stCondLst>
                                    <p:cond delay="0"/>
                                  </p:stCondLst>
                                  <p:childTnLst>
                                    <p:set>
                                      <p:cBhvr>
                                        <p:cTn id="174" dur="1" fill="hold">
                                          <p:stCondLst>
                                            <p:cond delay="0"/>
                                          </p:stCondLst>
                                        </p:cTn>
                                        <p:tgtEl>
                                          <p:spTgt spid="45"/>
                                        </p:tgtEl>
                                        <p:attrNameLst>
                                          <p:attrName>style.visibility</p:attrName>
                                        </p:attrNameLst>
                                      </p:cBhvr>
                                      <p:to>
                                        <p:strVal val="visible"/>
                                      </p:to>
                                    </p:set>
                                    <p:animEffect transition="in" filter="wipe(left)">
                                      <p:cBhvr>
                                        <p:cTn id="175" dur="500"/>
                                        <p:tgtEl>
                                          <p:spTgt spid="45"/>
                                        </p:tgtEl>
                                      </p:cBhvr>
                                    </p:animEffect>
                                  </p:childTnLst>
                                </p:cTn>
                              </p:par>
                              <p:par>
                                <p:cTn id="176" presetID="22" presetClass="entr" presetSubtype="1" fill="hold" nodeType="withEffect">
                                  <p:stCondLst>
                                    <p:cond delay="0"/>
                                  </p:stCondLst>
                                  <p:childTnLst>
                                    <p:set>
                                      <p:cBhvr>
                                        <p:cTn id="177" dur="1" fill="hold">
                                          <p:stCondLst>
                                            <p:cond delay="0"/>
                                          </p:stCondLst>
                                        </p:cTn>
                                        <p:tgtEl>
                                          <p:spTgt spid="49"/>
                                        </p:tgtEl>
                                        <p:attrNameLst>
                                          <p:attrName>style.visibility</p:attrName>
                                        </p:attrNameLst>
                                      </p:cBhvr>
                                      <p:to>
                                        <p:strVal val="visible"/>
                                      </p:to>
                                    </p:set>
                                    <p:animEffect transition="in" filter="wipe(up)">
                                      <p:cBhvr>
                                        <p:cTn id="178" dur="500"/>
                                        <p:tgtEl>
                                          <p:spTgt spid="49"/>
                                        </p:tgtEl>
                                      </p:cBhvr>
                                    </p:animEffect>
                                  </p:childTnLst>
                                </p:cTn>
                              </p:par>
                            </p:childTnLst>
                          </p:cTn>
                        </p:par>
                        <p:par>
                          <p:cTn id="179" fill="hold">
                            <p:stCondLst>
                              <p:cond delay="10500"/>
                            </p:stCondLst>
                            <p:childTnLst>
                              <p:par>
                                <p:cTn id="180" presetID="22" presetClass="entr" presetSubtype="8" fill="hold" nodeType="afterEffect">
                                  <p:stCondLst>
                                    <p:cond delay="0"/>
                                  </p:stCondLst>
                                  <p:childTnLst>
                                    <p:set>
                                      <p:cBhvr>
                                        <p:cTn id="181" dur="1" fill="hold">
                                          <p:stCondLst>
                                            <p:cond delay="0"/>
                                          </p:stCondLst>
                                        </p:cTn>
                                        <p:tgtEl>
                                          <p:spTgt spid="44"/>
                                        </p:tgtEl>
                                        <p:attrNameLst>
                                          <p:attrName>style.visibility</p:attrName>
                                        </p:attrNameLst>
                                      </p:cBhvr>
                                      <p:to>
                                        <p:strVal val="visible"/>
                                      </p:to>
                                    </p:set>
                                    <p:animEffect transition="in" filter="wipe(left)">
                                      <p:cBhvr>
                                        <p:cTn id="182" dur="500"/>
                                        <p:tgtEl>
                                          <p:spTgt spid="44"/>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7"/>
                                        </p:tgtEl>
                                        <p:attrNameLst>
                                          <p:attrName>style.visibility</p:attrName>
                                        </p:attrNameLst>
                                      </p:cBhvr>
                                      <p:to>
                                        <p:strVal val="visible"/>
                                      </p:to>
                                    </p:set>
                                    <p:animEffect transition="in" filter="fade">
                                      <p:cBhvr>
                                        <p:cTn id="187" dur="500"/>
                                        <p:tgtEl>
                                          <p:spTgt spid="7"/>
                                        </p:tgtEl>
                                      </p:cBhvr>
                                    </p:animEffect>
                                  </p:childTnLst>
                                </p:cTn>
                              </p:par>
                            </p:childTnLst>
                          </p:cTn>
                        </p:par>
                      </p:childTnLst>
                    </p:cTn>
                  </p:par>
                  <p:par>
                    <p:cTn id="188" fill="hold">
                      <p:stCondLst>
                        <p:cond delay="indefinite"/>
                      </p:stCondLst>
                      <p:childTnLst>
                        <p:par>
                          <p:cTn id="189" fill="hold">
                            <p:stCondLst>
                              <p:cond delay="0"/>
                            </p:stCondLst>
                            <p:childTnLst>
                              <p:par>
                                <p:cTn id="190" presetID="7" presetClass="emph" presetSubtype="2" fill="hold" nodeType="clickEffect">
                                  <p:stCondLst>
                                    <p:cond delay="0"/>
                                  </p:stCondLst>
                                  <p:childTnLst>
                                    <p:animClr clrSpc="rgb" dir="cw">
                                      <p:cBhvr>
                                        <p:cTn id="191" dur="500" fill="hold"/>
                                        <p:tgtEl>
                                          <p:spTgt spid="60"/>
                                        </p:tgtEl>
                                        <p:attrNameLst>
                                          <p:attrName>stroke.color</p:attrName>
                                        </p:attrNameLst>
                                      </p:cBhvr>
                                      <p:to>
                                        <a:srgbClr val="000000"/>
                                      </p:to>
                                    </p:animClr>
                                    <p:set>
                                      <p:cBhvr>
                                        <p:cTn id="192" dur="500" fill="hold"/>
                                        <p:tgtEl>
                                          <p:spTgt spid="60"/>
                                        </p:tgtEl>
                                        <p:attrNameLst>
                                          <p:attrName>stroke.on</p:attrName>
                                        </p:attrNameLst>
                                      </p:cBhvr>
                                      <p:to>
                                        <p:strVal val="true"/>
                                      </p:to>
                                    </p:set>
                                  </p:childTnLst>
                                </p:cTn>
                              </p:par>
                            </p:childTnLst>
                          </p:cTn>
                        </p:par>
                        <p:par>
                          <p:cTn id="193" fill="hold">
                            <p:stCondLst>
                              <p:cond delay="500"/>
                            </p:stCondLst>
                            <p:childTnLst>
                              <p:par>
                                <p:cTn id="194" presetID="7" presetClass="emph" presetSubtype="2" fill="hold" nodeType="afterEffect">
                                  <p:stCondLst>
                                    <p:cond delay="0"/>
                                  </p:stCondLst>
                                  <p:childTnLst>
                                    <p:animClr clrSpc="rgb" dir="cw">
                                      <p:cBhvr>
                                        <p:cTn id="195" dur="500" fill="hold"/>
                                        <p:tgtEl>
                                          <p:spTgt spid="59"/>
                                        </p:tgtEl>
                                        <p:attrNameLst>
                                          <p:attrName>stroke.color</p:attrName>
                                        </p:attrNameLst>
                                      </p:cBhvr>
                                      <p:to>
                                        <a:srgbClr val="000000"/>
                                      </p:to>
                                    </p:animClr>
                                    <p:set>
                                      <p:cBhvr>
                                        <p:cTn id="196" dur="500" fill="hold"/>
                                        <p:tgtEl>
                                          <p:spTgt spid="59"/>
                                        </p:tgtEl>
                                        <p:attrNameLst>
                                          <p:attrName>stroke.on</p:attrName>
                                        </p:attrNameLst>
                                      </p:cBhvr>
                                      <p:to>
                                        <p:strVal val="true"/>
                                      </p:to>
                                    </p:set>
                                  </p:childTnLst>
                                </p:cTn>
                              </p:par>
                            </p:childTnLst>
                          </p:cTn>
                        </p:par>
                        <p:par>
                          <p:cTn id="197" fill="hold">
                            <p:stCondLst>
                              <p:cond delay="1000"/>
                            </p:stCondLst>
                            <p:childTnLst>
                              <p:par>
                                <p:cTn id="198" presetID="7" presetClass="emph" presetSubtype="2" fill="hold" nodeType="afterEffect">
                                  <p:stCondLst>
                                    <p:cond delay="0"/>
                                  </p:stCondLst>
                                  <p:childTnLst>
                                    <p:animClr clrSpc="rgb" dir="cw">
                                      <p:cBhvr>
                                        <p:cTn id="199" dur="500" fill="hold"/>
                                        <p:tgtEl>
                                          <p:spTgt spid="57"/>
                                        </p:tgtEl>
                                        <p:attrNameLst>
                                          <p:attrName>stroke.color</p:attrName>
                                        </p:attrNameLst>
                                      </p:cBhvr>
                                      <p:to>
                                        <a:srgbClr val="000000"/>
                                      </p:to>
                                    </p:animClr>
                                    <p:set>
                                      <p:cBhvr>
                                        <p:cTn id="200" dur="500" fill="hold"/>
                                        <p:tgtEl>
                                          <p:spTgt spid="57"/>
                                        </p:tgtEl>
                                        <p:attrNameLst>
                                          <p:attrName>stroke.on</p:attrName>
                                        </p:attrNameLst>
                                      </p:cBhvr>
                                      <p:to>
                                        <p:strVal val="true"/>
                                      </p:to>
                                    </p:set>
                                  </p:childTnLst>
                                </p:cTn>
                              </p:par>
                            </p:childTnLst>
                          </p:cTn>
                        </p:par>
                        <p:par>
                          <p:cTn id="201" fill="hold">
                            <p:stCondLst>
                              <p:cond delay="1500"/>
                            </p:stCondLst>
                            <p:childTnLst>
                              <p:par>
                                <p:cTn id="202" presetID="7" presetClass="emph" presetSubtype="2" fill="hold" nodeType="afterEffect">
                                  <p:stCondLst>
                                    <p:cond delay="0"/>
                                  </p:stCondLst>
                                  <p:childTnLst>
                                    <p:animClr clrSpc="rgb" dir="cw">
                                      <p:cBhvr>
                                        <p:cTn id="203" dur="500" fill="hold"/>
                                        <p:tgtEl>
                                          <p:spTgt spid="58"/>
                                        </p:tgtEl>
                                        <p:attrNameLst>
                                          <p:attrName>stroke.color</p:attrName>
                                        </p:attrNameLst>
                                      </p:cBhvr>
                                      <p:to>
                                        <a:srgbClr val="000000"/>
                                      </p:to>
                                    </p:animClr>
                                    <p:set>
                                      <p:cBhvr>
                                        <p:cTn id="204" dur="500" fill="hold"/>
                                        <p:tgtEl>
                                          <p:spTgt spid="58"/>
                                        </p:tgtEl>
                                        <p:attrNameLst>
                                          <p:attrName>stroke.on</p:attrName>
                                        </p:attrNameLst>
                                      </p:cBhvr>
                                      <p:to>
                                        <p:strVal val="true"/>
                                      </p:to>
                                    </p:set>
                                  </p:childTnLst>
                                </p:cTn>
                              </p:par>
                            </p:childTnLst>
                          </p:cTn>
                        </p:par>
                        <p:par>
                          <p:cTn id="205" fill="hold">
                            <p:stCondLst>
                              <p:cond delay="2000"/>
                            </p:stCondLst>
                            <p:childTnLst>
                              <p:par>
                                <p:cTn id="206" presetID="7" presetClass="emph" presetSubtype="2" fill="hold" nodeType="afterEffect">
                                  <p:stCondLst>
                                    <p:cond delay="0"/>
                                  </p:stCondLst>
                                  <p:childTnLst>
                                    <p:animClr clrSpc="rgb" dir="cw">
                                      <p:cBhvr>
                                        <p:cTn id="207" dur="500" fill="hold"/>
                                        <p:tgtEl>
                                          <p:spTgt spid="75"/>
                                        </p:tgtEl>
                                        <p:attrNameLst>
                                          <p:attrName>stroke.color</p:attrName>
                                        </p:attrNameLst>
                                      </p:cBhvr>
                                      <p:to>
                                        <a:srgbClr val="000000"/>
                                      </p:to>
                                    </p:animClr>
                                    <p:set>
                                      <p:cBhvr>
                                        <p:cTn id="208" dur="500" fill="hold"/>
                                        <p:tgtEl>
                                          <p:spTgt spid="75"/>
                                        </p:tgtEl>
                                        <p:attrNameLst>
                                          <p:attrName>stroke.on</p:attrName>
                                        </p:attrNameLst>
                                      </p:cBhvr>
                                      <p:to>
                                        <p:strVal val="true"/>
                                      </p:to>
                                    </p:se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94"/>
                                        </p:tgtEl>
                                        <p:attrNameLst>
                                          <p:attrName>style.visibility</p:attrName>
                                        </p:attrNameLst>
                                      </p:cBhvr>
                                      <p:to>
                                        <p:strVal val="visible"/>
                                      </p:to>
                                    </p:set>
                                    <p:animEffect transition="in" filter="wipe(left)">
                                      <p:cBhvr>
                                        <p:cTn id="213" dur="500"/>
                                        <p:tgtEl>
                                          <p:spTgt spid="94"/>
                                        </p:tgtEl>
                                      </p:cBhvr>
                                    </p:animEffec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nodeType="clickEffect">
                                  <p:stCondLst>
                                    <p:cond delay="0"/>
                                  </p:stCondLst>
                                  <p:childTnLst>
                                    <p:set>
                                      <p:cBhvr>
                                        <p:cTn id="217" dur="1" fill="hold">
                                          <p:stCondLst>
                                            <p:cond delay="0"/>
                                          </p:stCondLst>
                                        </p:cTn>
                                        <p:tgtEl>
                                          <p:spTgt spid="77"/>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22" presetClass="entr" presetSubtype="8" fill="hold" grpId="0" nodeType="clickEffect">
                                  <p:stCondLst>
                                    <p:cond delay="0"/>
                                  </p:stCondLst>
                                  <p:childTnLst>
                                    <p:set>
                                      <p:cBhvr>
                                        <p:cTn id="221" dur="1" fill="hold">
                                          <p:stCondLst>
                                            <p:cond delay="0"/>
                                          </p:stCondLst>
                                        </p:cTn>
                                        <p:tgtEl>
                                          <p:spTgt spid="83"/>
                                        </p:tgtEl>
                                        <p:attrNameLst>
                                          <p:attrName>style.visibility</p:attrName>
                                        </p:attrNameLst>
                                      </p:cBhvr>
                                      <p:to>
                                        <p:strVal val="visible"/>
                                      </p:to>
                                    </p:set>
                                    <p:animEffect transition="in" filter="wipe(left)">
                                      <p:cBhvr>
                                        <p:cTn id="222" dur="500"/>
                                        <p:tgtEl>
                                          <p:spTgt spid="83"/>
                                        </p:tgtEl>
                                      </p:cBhvr>
                                    </p:animEffec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2"/>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22" presetClass="entr" presetSubtype="2" fill="hold" grpId="0" nodeType="clickEffect">
                                  <p:stCondLst>
                                    <p:cond delay="0"/>
                                  </p:stCondLst>
                                  <p:childTnLst>
                                    <p:set>
                                      <p:cBhvr>
                                        <p:cTn id="230" dur="1" fill="hold">
                                          <p:stCondLst>
                                            <p:cond delay="0"/>
                                          </p:stCondLst>
                                        </p:cTn>
                                        <p:tgtEl>
                                          <p:spTgt spid="86"/>
                                        </p:tgtEl>
                                        <p:attrNameLst>
                                          <p:attrName>style.visibility</p:attrName>
                                        </p:attrNameLst>
                                      </p:cBhvr>
                                      <p:to>
                                        <p:strVal val="visible"/>
                                      </p:to>
                                    </p:set>
                                    <p:animEffect transition="in" filter="wipe(right)">
                                      <p:cBhvr>
                                        <p:cTn id="231" dur="500"/>
                                        <p:tgtEl>
                                          <p:spTgt spid="86"/>
                                        </p:tgtEl>
                                      </p:cBhvr>
                                    </p:animEffec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0"/>
                                          </p:stCondLst>
                                        </p:cTn>
                                        <p:tgtEl>
                                          <p:spTgt spid="6"/>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22" presetClass="entr" presetSubtype="2" fill="hold" grpId="0" nodeType="clickEffect">
                                  <p:stCondLst>
                                    <p:cond delay="0"/>
                                  </p:stCondLst>
                                  <p:childTnLst>
                                    <p:set>
                                      <p:cBhvr>
                                        <p:cTn id="239" dur="1" fill="hold">
                                          <p:stCondLst>
                                            <p:cond delay="0"/>
                                          </p:stCondLst>
                                        </p:cTn>
                                        <p:tgtEl>
                                          <p:spTgt spid="89"/>
                                        </p:tgtEl>
                                        <p:attrNameLst>
                                          <p:attrName>style.visibility</p:attrName>
                                        </p:attrNameLst>
                                      </p:cBhvr>
                                      <p:to>
                                        <p:strVal val="visible"/>
                                      </p:to>
                                    </p:set>
                                    <p:animEffect transition="in" filter="wipe(right)">
                                      <p:cBhvr>
                                        <p:cTn id="240" dur="500"/>
                                        <p:tgtEl>
                                          <p:spTgt spid="89"/>
                                        </p:tgtEl>
                                      </p:cBhvr>
                                    </p:animEffec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87"/>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22" presetClass="entr" presetSubtype="2" fill="hold" grpId="0" nodeType="clickEffect">
                                  <p:stCondLst>
                                    <p:cond delay="0"/>
                                  </p:stCondLst>
                                  <p:childTnLst>
                                    <p:set>
                                      <p:cBhvr>
                                        <p:cTn id="248" dur="1" fill="hold">
                                          <p:stCondLst>
                                            <p:cond delay="0"/>
                                          </p:stCondLst>
                                        </p:cTn>
                                        <p:tgtEl>
                                          <p:spTgt spid="92"/>
                                        </p:tgtEl>
                                        <p:attrNameLst>
                                          <p:attrName>style.visibility</p:attrName>
                                        </p:attrNameLst>
                                      </p:cBhvr>
                                      <p:to>
                                        <p:strVal val="visible"/>
                                      </p:to>
                                    </p:set>
                                    <p:animEffect transition="in" filter="wipe(right)">
                                      <p:cBhvr>
                                        <p:cTn id="249" dur="500"/>
                                        <p:tgtEl>
                                          <p:spTgt spid="92"/>
                                        </p:tgtEl>
                                      </p:cBhvr>
                                    </p:animEffect>
                                  </p:childTnLst>
                                </p:cTn>
                              </p:par>
                            </p:childTnLst>
                          </p:cTn>
                        </p:par>
                      </p:childTnLst>
                    </p:cTn>
                  </p:par>
                  <p:par>
                    <p:cTn id="250" fill="hold">
                      <p:stCondLst>
                        <p:cond delay="indefinite"/>
                      </p:stCondLst>
                      <p:childTnLst>
                        <p:par>
                          <p:cTn id="251" fill="hold">
                            <p:stCondLst>
                              <p:cond delay="0"/>
                            </p:stCondLst>
                            <p:childTnLst>
                              <p:par>
                                <p:cTn id="252" presetID="22" presetClass="entr" presetSubtype="2" fill="hold" grpId="0" nodeType="clickEffect">
                                  <p:stCondLst>
                                    <p:cond delay="0"/>
                                  </p:stCondLst>
                                  <p:childTnLst>
                                    <p:set>
                                      <p:cBhvr>
                                        <p:cTn id="253" dur="1" fill="hold">
                                          <p:stCondLst>
                                            <p:cond delay="0"/>
                                          </p:stCondLst>
                                        </p:cTn>
                                        <p:tgtEl>
                                          <p:spTgt spid="93"/>
                                        </p:tgtEl>
                                        <p:attrNameLst>
                                          <p:attrName>style.visibility</p:attrName>
                                        </p:attrNameLst>
                                      </p:cBhvr>
                                      <p:to>
                                        <p:strVal val="visible"/>
                                      </p:to>
                                    </p:set>
                                    <p:animEffect transition="in" filter="wipe(right)">
                                      <p:cBhvr>
                                        <p:cTn id="254"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animBg="1"/>
      <p:bldP spid="85" grpId="1" animBg="1"/>
      <p:bldP spid="85" grpId="2" animBg="1"/>
      <p:bldP spid="91" grpId="0" animBg="1"/>
      <p:bldP spid="91" grpId="1" animBg="1"/>
      <p:bldP spid="91" grpId="2" animBg="1"/>
      <p:bldP spid="86" grpId="0" animBg="1"/>
      <p:bldP spid="89" grpId="0" animBg="1"/>
      <p:bldP spid="92" grpId="0" animBg="1"/>
      <p:bldP spid="93" grpId="0" animBg="1"/>
      <p:bldP spid="9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Boundaries</a:t>
            </a:r>
            <a:endParaRPr lang="en-IN" dirty="0"/>
          </a:p>
        </p:txBody>
      </p:sp>
      <p:sp>
        <p:nvSpPr>
          <p:cNvPr id="3" name="Content Placeholder 2"/>
          <p:cNvSpPr>
            <a:spLocks noGrp="1"/>
          </p:cNvSpPr>
          <p:nvPr>
            <p:ph idx="1"/>
          </p:nvPr>
        </p:nvSpPr>
        <p:spPr>
          <a:xfrm>
            <a:off x="253353" y="1111624"/>
            <a:ext cx="11600329" cy="5300823"/>
          </a:xfrm>
        </p:spPr>
        <p:txBody>
          <a:bodyPr/>
          <a:lstStyle/>
          <a:p>
            <a:r>
              <a:rPr lang="en-IN" dirty="0" smtClean="0"/>
              <a:t>Regions of feature space </a:t>
            </a:r>
            <a:r>
              <a:rPr lang="en-IN" dirty="0"/>
              <a:t>where classifier decision abruptly changes from one class to another class</a:t>
            </a:r>
            <a:endParaRPr lang="en-IN" dirty="0" smtClean="0"/>
          </a:p>
          <a:p>
            <a:r>
              <a:rPr lang="en-IN" dirty="0" smtClean="0"/>
              <a:t>These are also the regions where classifier may get confused and make a prediction with low confidence</a:t>
            </a:r>
          </a:p>
          <a:p>
            <a:r>
              <a:rPr lang="en-IN" dirty="0" smtClean="0"/>
              <a:t>All classifiers have such a decision boundary</a:t>
            </a:r>
          </a:p>
          <a:p>
            <a:r>
              <a:rPr lang="en-IN" dirty="0" smtClean="0"/>
              <a:t>Easy to detect whether a test point is at decision boundary for linear classifiers – difficult to do so for most other classifiers, e.g. deep nets</a:t>
            </a:r>
          </a:p>
          <a:p>
            <a:r>
              <a:rPr lang="en-IN" dirty="0" smtClean="0"/>
              <a:t>Linear classifiers are those whose decision boundary is a line/plane</a:t>
            </a:r>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491082" y="5029826"/>
            <a:ext cx="1787788" cy="1787788"/>
          </a:xfrm>
          <a:prstGeom prst="rect">
            <a:avLst/>
          </a:prstGeom>
        </p:spPr>
      </p:pic>
      <p:sp>
        <p:nvSpPr>
          <p:cNvPr id="6" name="Rectangular Callout 5"/>
          <p:cNvSpPr/>
          <p:nvPr/>
        </p:nvSpPr>
        <p:spPr>
          <a:xfrm>
            <a:off x="6298058" y="5518871"/>
            <a:ext cx="3930388" cy="1185017"/>
          </a:xfrm>
          <a:prstGeom prst="wedgeRectCallout">
            <a:avLst>
              <a:gd name="adj1" fmla="val 74614"/>
              <a:gd name="adj2" fmla="val 1169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For example, </a:t>
            </a:r>
            <a:r>
              <a:rPr lang="en-IN" sz="2400" dirty="0" err="1" smtClean="0">
                <a:solidFill>
                  <a:schemeClr val="tx1"/>
                </a:solidFill>
                <a:latin typeface="+mj-lt"/>
              </a:rPr>
              <a:t>kNN</a:t>
            </a:r>
            <a:r>
              <a:rPr lang="en-IN" sz="2400" dirty="0" smtClean="0">
                <a:solidFill>
                  <a:schemeClr val="tx1"/>
                </a:solidFill>
                <a:latin typeface="+mj-lt"/>
              </a:rPr>
              <a:t> will never get confused if k = 3 (or some odd number) and 2 classes</a:t>
            </a:r>
            <a:endParaRPr lang="en-IN" sz="2400" dirty="0">
              <a:solidFill>
                <a:schemeClr val="tx1"/>
              </a:solidFill>
              <a:latin typeface="+mj-lt"/>
            </a:endParaRPr>
          </a:p>
        </p:txBody>
      </p:sp>
      <p:grpSp>
        <p:nvGrpSpPr>
          <p:cNvPr id="7" name="Group 6"/>
          <p:cNvGrpSpPr/>
          <p:nvPr/>
        </p:nvGrpSpPr>
        <p:grpSpPr>
          <a:xfrm>
            <a:off x="138183" y="5413874"/>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1082" y="154413"/>
            <a:ext cx="1859004" cy="1859004"/>
          </a:xfrm>
          <a:prstGeom prst="rect">
            <a:avLst/>
          </a:prstGeom>
        </p:spPr>
      </p:pic>
      <p:sp>
        <p:nvSpPr>
          <p:cNvPr id="15" name="Rectangular Callout 14"/>
          <p:cNvSpPr/>
          <p:nvPr/>
        </p:nvSpPr>
        <p:spPr>
          <a:xfrm>
            <a:off x="6944629" y="151994"/>
            <a:ext cx="3589619" cy="1412557"/>
          </a:xfrm>
          <a:prstGeom prst="wedgeRectCallout">
            <a:avLst>
              <a:gd name="adj1" fmla="val 71654"/>
              <a:gd name="adj2" fmla="val 4147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Indeed, since we would have to not only predict for that data point, but also for other data points around it!</a:t>
            </a:r>
            <a:endParaRPr lang="en-IN" sz="2400" dirty="0">
              <a:solidFill>
                <a:schemeClr val="tx1"/>
              </a:solidFill>
              <a:latin typeface="+mj-lt"/>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1082" y="2365930"/>
            <a:ext cx="1796605" cy="1796605"/>
          </a:xfrm>
          <a:prstGeom prst="rect">
            <a:avLst/>
          </a:prstGeom>
        </p:spPr>
      </p:pic>
      <p:grpSp>
        <p:nvGrpSpPr>
          <p:cNvPr id="29" name="Group 28"/>
          <p:cNvGrpSpPr/>
          <p:nvPr/>
        </p:nvGrpSpPr>
        <p:grpSpPr>
          <a:xfrm>
            <a:off x="404483" y="1674290"/>
            <a:ext cx="10222121" cy="2055887"/>
            <a:chOff x="404483" y="1674290"/>
            <a:chExt cx="10222121" cy="2055887"/>
          </a:xfrm>
        </p:grpSpPr>
        <p:sp>
          <p:nvSpPr>
            <p:cNvPr id="17" name="Rectangular Callout 16"/>
            <p:cNvSpPr/>
            <p:nvPr/>
          </p:nvSpPr>
          <p:spPr>
            <a:xfrm>
              <a:off x="404483" y="1674290"/>
              <a:ext cx="10222121" cy="2055887"/>
            </a:xfrm>
            <a:prstGeom prst="wedgeRectCallout">
              <a:avLst>
                <a:gd name="adj1" fmla="val 55689"/>
                <a:gd name="adj2" fmla="val 3973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solidFill>
                    <a:schemeClr val="tx1"/>
                  </a:solidFill>
                  <a:latin typeface="+mj-lt"/>
                </a:rPr>
                <a:t>Any decision making entity e.g. an ML algorithm or even a</a:t>
              </a:r>
            </a:p>
            <a:p>
              <a:r>
                <a:rPr lang="en-IN" sz="2400" dirty="0" smtClean="0">
                  <a:solidFill>
                    <a:schemeClr val="tx1"/>
                  </a:solidFill>
                  <a:latin typeface="+mj-lt"/>
                </a:rPr>
                <a:t>living being, has a decision boundary. Even you and I</a:t>
              </a:r>
            </a:p>
            <a:p>
              <a:r>
                <a:rPr lang="en-IN" sz="2400" dirty="0" smtClean="0">
                  <a:solidFill>
                    <a:schemeClr val="tx1"/>
                  </a:solidFill>
                  <a:latin typeface="+mj-lt"/>
                </a:rPr>
                <a:t>have decision boundaries. In the example here,</a:t>
              </a:r>
            </a:p>
            <a:p>
              <a:r>
                <a:rPr lang="en-IN" sz="2400" dirty="0" smtClean="0">
                  <a:solidFill>
                    <a:schemeClr val="tx1"/>
                  </a:solidFill>
                  <a:latin typeface="+mj-lt"/>
                </a:rPr>
                <a:t>we would clearly classify as ape on the left and</a:t>
              </a:r>
            </a:p>
            <a:p>
              <a:r>
                <a:rPr lang="en-IN" sz="2400" dirty="0" smtClean="0">
                  <a:solidFill>
                    <a:schemeClr val="tx1"/>
                  </a:solidFill>
                  <a:latin typeface="+mj-lt"/>
                </a:rPr>
                <a:t>man on the right. What about the middle?</a:t>
              </a:r>
              <a:endParaRPr lang="en-IN" sz="2400" dirty="0">
                <a:solidFill>
                  <a:schemeClr val="tx1"/>
                </a:solidFill>
                <a:latin typeface="+mj-lt"/>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6637" y="1793909"/>
              <a:ext cx="4159967" cy="1425901"/>
            </a:xfrm>
            <a:prstGeom prst="rect">
              <a:avLst/>
            </a:prstGeom>
          </p:spPr>
        </p:pic>
        <p:sp>
          <p:nvSpPr>
            <p:cNvPr id="20" name="TextBox 19"/>
            <p:cNvSpPr txBox="1"/>
            <p:nvPr/>
          </p:nvSpPr>
          <p:spPr>
            <a:xfrm>
              <a:off x="6558116" y="3216904"/>
              <a:ext cx="747252" cy="369332"/>
            </a:xfrm>
            <a:prstGeom prst="rect">
              <a:avLst/>
            </a:prstGeom>
            <a:noFill/>
          </p:spPr>
          <p:txBody>
            <a:bodyPr wrap="square" rtlCol="0">
              <a:spAutoFit/>
            </a:bodyPr>
            <a:lstStyle/>
            <a:p>
              <a:pPr algn="ctr"/>
              <a:r>
                <a:rPr lang="en-IN" dirty="0" smtClean="0"/>
                <a:t>APE</a:t>
              </a:r>
              <a:endParaRPr lang="en-IN" dirty="0"/>
            </a:p>
          </p:txBody>
        </p:sp>
        <p:sp>
          <p:nvSpPr>
            <p:cNvPr id="23" name="TextBox 22"/>
            <p:cNvSpPr txBox="1"/>
            <p:nvPr/>
          </p:nvSpPr>
          <p:spPr>
            <a:xfrm>
              <a:off x="9786996" y="3216904"/>
              <a:ext cx="747252" cy="369332"/>
            </a:xfrm>
            <a:prstGeom prst="rect">
              <a:avLst/>
            </a:prstGeom>
            <a:noFill/>
          </p:spPr>
          <p:txBody>
            <a:bodyPr wrap="square" rtlCol="0">
              <a:spAutoFit/>
            </a:bodyPr>
            <a:lstStyle/>
            <a:p>
              <a:pPr algn="ctr"/>
              <a:r>
                <a:rPr lang="en-IN" dirty="0" smtClean="0"/>
                <a:t>MAN</a:t>
              </a:r>
              <a:endParaRPr lang="en-IN" dirty="0"/>
            </a:p>
          </p:txBody>
        </p:sp>
        <p:sp>
          <p:nvSpPr>
            <p:cNvPr id="24" name="TextBox 23"/>
            <p:cNvSpPr txBox="1"/>
            <p:nvPr/>
          </p:nvSpPr>
          <p:spPr>
            <a:xfrm>
              <a:off x="7396847" y="3216904"/>
              <a:ext cx="747252" cy="369332"/>
            </a:xfrm>
            <a:prstGeom prst="rect">
              <a:avLst/>
            </a:prstGeom>
            <a:noFill/>
          </p:spPr>
          <p:txBody>
            <a:bodyPr wrap="square" rtlCol="0">
              <a:spAutoFit/>
            </a:bodyPr>
            <a:lstStyle/>
            <a:p>
              <a:pPr algn="ctr"/>
              <a:r>
                <a:rPr lang="en-IN" dirty="0" smtClean="0"/>
                <a:t>APE ?</a:t>
              </a:r>
              <a:endParaRPr lang="en-IN" dirty="0"/>
            </a:p>
          </p:txBody>
        </p:sp>
        <p:sp>
          <p:nvSpPr>
            <p:cNvPr id="27" name="TextBox 26"/>
            <p:cNvSpPr txBox="1"/>
            <p:nvPr/>
          </p:nvSpPr>
          <p:spPr>
            <a:xfrm>
              <a:off x="8888424" y="3216904"/>
              <a:ext cx="747252" cy="369332"/>
            </a:xfrm>
            <a:prstGeom prst="rect">
              <a:avLst/>
            </a:prstGeom>
            <a:noFill/>
          </p:spPr>
          <p:txBody>
            <a:bodyPr wrap="square" rtlCol="0">
              <a:spAutoFit/>
            </a:bodyPr>
            <a:lstStyle/>
            <a:p>
              <a:pPr algn="ctr"/>
              <a:r>
                <a:rPr lang="en-IN" dirty="0" smtClean="0"/>
                <a:t>MAN</a:t>
              </a:r>
              <a:endParaRPr lang="en-IN" dirty="0"/>
            </a:p>
          </p:txBody>
        </p:sp>
        <p:sp>
          <p:nvSpPr>
            <p:cNvPr id="28" name="TextBox 27"/>
            <p:cNvSpPr txBox="1"/>
            <p:nvPr/>
          </p:nvSpPr>
          <p:spPr>
            <a:xfrm>
              <a:off x="8150094" y="3216904"/>
              <a:ext cx="747252" cy="369332"/>
            </a:xfrm>
            <a:prstGeom prst="rect">
              <a:avLst/>
            </a:prstGeom>
            <a:noFill/>
          </p:spPr>
          <p:txBody>
            <a:bodyPr wrap="square" rtlCol="0">
              <a:spAutoFit/>
            </a:bodyPr>
            <a:lstStyle/>
            <a:p>
              <a:pPr algn="ctr"/>
              <a:r>
                <a:rPr lang="en-IN" dirty="0" smtClean="0"/>
                <a:t>??</a:t>
              </a:r>
              <a:endParaRPr lang="en-IN" dirty="0"/>
            </a:p>
          </p:txBody>
        </p:sp>
      </p:grpSp>
      <p:sp>
        <p:nvSpPr>
          <p:cNvPr id="30" name="Rectangular Callout 29"/>
          <p:cNvSpPr/>
          <p:nvPr/>
        </p:nvSpPr>
        <p:spPr>
          <a:xfrm>
            <a:off x="1003207" y="3918910"/>
            <a:ext cx="9623397" cy="1516225"/>
          </a:xfrm>
          <a:prstGeom prst="wedgeRectCallout">
            <a:avLst>
              <a:gd name="adj1" fmla="val -46726"/>
              <a:gd name="adj2" fmla="val 11150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Correct, we cannot avoid decision boundaries in ML. All we can ensure is that the decision boundaries of our ML models pass through regions from where we do not get too many examples as we want to make confident decisions and at the decision boundary our decisions </a:t>
            </a:r>
            <a:r>
              <a:rPr lang="en-US" sz="2400" smtClean="0">
                <a:solidFill>
                  <a:schemeClr val="tx1"/>
                </a:solidFill>
                <a:latin typeface="+mj-lt"/>
              </a:rPr>
              <a:t>are made </a:t>
            </a:r>
            <a:r>
              <a:rPr lang="en-US" sz="2400" dirty="0" smtClean="0">
                <a:solidFill>
                  <a:schemeClr val="tx1"/>
                </a:solidFill>
                <a:latin typeface="+mj-lt"/>
              </a:rPr>
              <a:t>with low confidence</a:t>
            </a:r>
            <a:endParaRPr lang="en-US" sz="2400" dirty="0">
              <a:solidFill>
                <a:schemeClr val="tx1"/>
              </a:solidFill>
              <a:latin typeface="+mj-lt"/>
            </a:endParaRPr>
          </a:p>
        </p:txBody>
      </p:sp>
      <p:sp>
        <p:nvSpPr>
          <p:cNvPr id="13" name="Rectangular Callout 12"/>
          <p:cNvSpPr/>
          <p:nvPr/>
        </p:nvSpPr>
        <p:spPr>
          <a:xfrm>
            <a:off x="2031976" y="5552217"/>
            <a:ext cx="4001913" cy="1151671"/>
          </a:xfrm>
          <a:prstGeom prst="wedgeRectCallout">
            <a:avLst>
              <a:gd name="adj1" fmla="val -77611"/>
              <a:gd name="adj2" fmla="val 4103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It might still get confused if there are 4 points equally close 2 of them red and 2 green </a:t>
            </a:r>
            <a:r>
              <a:rPr lang="en-US" sz="2400" dirty="0" smtClean="0">
                <a:solidFill>
                  <a:schemeClr val="tx1"/>
                </a:solidFill>
                <a:latin typeface="+mj-lt"/>
                <a:sym typeface="Wingdings" panose="05000000000000000000" pitchFamily="2" charset="2"/>
              </a:rPr>
              <a:t></a:t>
            </a:r>
            <a:endParaRPr lang="en-US" sz="2400" dirty="0">
              <a:solidFill>
                <a:schemeClr val="tx1"/>
              </a:solidFill>
              <a:latin typeface="+mj-lt"/>
            </a:endParaRPr>
          </a:p>
        </p:txBody>
      </p:sp>
      <p:sp>
        <p:nvSpPr>
          <p:cNvPr id="18" name="Footer Placeholder 17"/>
          <p:cNvSpPr>
            <a:spLocks noGrp="1"/>
          </p:cNvSpPr>
          <p:nvPr>
            <p:ph type="ftr" sz="quarter" idx="11"/>
          </p:nvPr>
        </p:nvSpPr>
        <p:spPr/>
        <p:txBody>
          <a:bodyPr/>
          <a:lstStyle/>
          <a:p>
            <a:r>
              <a:rPr lang="en-US" smtClean="0"/>
              <a:t>Picture on Human Evolution courtesy hiclipart.com</a:t>
            </a:r>
            <a:endParaRPr lang="en-US"/>
          </a:p>
        </p:txBody>
      </p:sp>
    </p:spTree>
    <p:extLst>
      <p:ext uri="{BB962C8B-B14F-4D97-AF65-F5344CB8AC3E}">
        <p14:creationId xmlns:p14="http://schemas.microsoft.com/office/powerpoint/2010/main" val="359150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par>
                          <p:cTn id="23" fill="hold">
                            <p:stCondLst>
                              <p:cond delay="0"/>
                            </p:stCondLst>
                            <p:childTnLst>
                              <p:par>
                                <p:cTn id="24" presetID="22" presetClass="entr" presetSubtype="2"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righ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22" presetClass="entr" presetSubtype="2"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right)">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5" grpId="0" animBg="1"/>
      <p:bldP spid="30"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71" y="-626926"/>
            <a:ext cx="12576471" cy="7934273"/>
          </a:xfrm>
          <a:prstGeom prst="rect">
            <a:avLst/>
          </a:prstGeom>
        </p:spPr>
      </p:pic>
      <p:sp>
        <p:nvSpPr>
          <p:cNvPr id="2" name="Title 1"/>
          <p:cNvSpPr>
            <a:spLocks noGrp="1"/>
          </p:cNvSpPr>
          <p:nvPr>
            <p:ph type="title"/>
          </p:nvPr>
        </p:nvSpPr>
        <p:spPr/>
        <p:txBody>
          <a:bodyPr/>
          <a:lstStyle/>
          <a:p>
            <a:r>
              <a:rPr lang="en-US" dirty="0" smtClean="0"/>
              <a:t>Back to Nearest Neighbors - </a:t>
            </a:r>
            <a:r>
              <a:rPr lang="en-US" dirty="0" err="1" smtClean="0"/>
              <a:t>kNN</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grpSp>
        <p:nvGrpSpPr>
          <p:cNvPr id="6" name="Group 5"/>
          <p:cNvGrpSpPr/>
          <p:nvPr/>
        </p:nvGrpSpPr>
        <p:grpSpPr>
          <a:xfrm>
            <a:off x="1789798" y="1006075"/>
            <a:ext cx="9247697" cy="2830680"/>
            <a:chOff x="1789798" y="1006075"/>
            <a:chExt cx="9247697" cy="2830680"/>
          </a:xfrm>
          <a:solidFill>
            <a:srgbClr val="FF0000"/>
          </a:solidFill>
        </p:grpSpPr>
        <p:sp>
          <p:nvSpPr>
            <p:cNvPr id="7" name="Oval 6"/>
            <p:cNvSpPr/>
            <p:nvPr/>
          </p:nvSpPr>
          <p:spPr>
            <a:xfrm>
              <a:off x="2328421" y="1006075"/>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007150" y="1675378"/>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89798" y="2467230"/>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44842" y="1325290"/>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44462" y="2543300"/>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18235" y="3114308"/>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86000" y="3440920"/>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47139" y="3294894"/>
              <a:ext cx="311085" cy="3110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408174" y="1317160"/>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407415" y="2150134"/>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076718" y="1088970"/>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311630" y="1709545"/>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732105" y="2702945"/>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765633" y="3525670"/>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887424" y="2324575"/>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0726410" y="3191019"/>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p:cNvCxnSpPr/>
          <p:nvPr/>
        </p:nvCxnSpPr>
        <p:spPr>
          <a:xfrm flipH="1">
            <a:off x="6175107" y="2518661"/>
            <a:ext cx="34703" cy="1801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75107" y="2674663"/>
            <a:ext cx="543636" cy="27355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74517" y="1480193"/>
            <a:ext cx="432775" cy="1062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5770766" y="-722445"/>
            <a:ext cx="72" cy="22026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616033" y="5387262"/>
            <a:ext cx="102712" cy="1953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051749" y="2778315"/>
            <a:ext cx="311085" cy="3110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8" idx="2"/>
            <a:endCxn id="11" idx="6"/>
          </p:cNvCxnSpPr>
          <p:nvPr/>
        </p:nvCxnSpPr>
        <p:spPr>
          <a:xfrm flipH="1" flipV="1">
            <a:off x="4655547" y="2698843"/>
            <a:ext cx="1396202" cy="235015"/>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3"/>
            <a:endCxn id="14" idx="6"/>
          </p:cNvCxnSpPr>
          <p:nvPr/>
        </p:nvCxnSpPr>
        <p:spPr>
          <a:xfrm flipH="1">
            <a:off x="4858224" y="3043843"/>
            <a:ext cx="1239082" cy="406594"/>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9" idx="2"/>
            <a:endCxn id="28" idx="6"/>
          </p:cNvCxnSpPr>
          <p:nvPr/>
        </p:nvCxnSpPr>
        <p:spPr>
          <a:xfrm flipH="1">
            <a:off x="6362834" y="2858488"/>
            <a:ext cx="1369271" cy="75370"/>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337127" y="2177175"/>
            <a:ext cx="278906" cy="534950"/>
          </a:xfrm>
          <a:prstGeom prst="rect">
            <a:avLst/>
          </a:prstGeom>
        </p:spPr>
      </p:pic>
      <p:grpSp>
        <p:nvGrpSpPr>
          <p:cNvPr id="33" name="Group 32"/>
          <p:cNvGrpSpPr/>
          <p:nvPr/>
        </p:nvGrpSpPr>
        <p:grpSpPr>
          <a:xfrm>
            <a:off x="152964" y="5537748"/>
            <a:ext cx="1468606" cy="1238929"/>
            <a:chOff x="12383748" y="1219011"/>
            <a:chExt cx="1862104" cy="1570887"/>
          </a:xfrm>
        </p:grpSpPr>
        <p:sp>
          <p:nvSpPr>
            <p:cNvPr id="34" name="Freeform 33"/>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reeform 34"/>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35"/>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39" name="Rectangular Callout 38"/>
              <p:cNvSpPr/>
              <p:nvPr/>
            </p:nvSpPr>
            <p:spPr>
              <a:xfrm>
                <a:off x="2156924" y="5057619"/>
                <a:ext cx="5024712" cy="1579052"/>
              </a:xfrm>
              <a:prstGeom prst="wedgeRectCallout">
                <a:avLst>
                  <a:gd name="adj1" fmla="val -69559"/>
                  <a:gd name="adj2" fmla="val 5487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Instead of looking at just the label of the nearest neighbour, look at the labels of the </a:t>
                </a:r>
                <a14:m>
                  <m:oMath xmlns:m="http://schemas.openxmlformats.org/officeDocument/2006/math">
                    <m:r>
                      <a:rPr lang="en-US" sz="2400" b="0" i="1" smtClean="0">
                        <a:solidFill>
                          <a:schemeClr val="tx1"/>
                        </a:solidFill>
                        <a:latin typeface="Cambria Math" panose="02040503050406030204" pitchFamily="18" charset="0"/>
                      </a:rPr>
                      <m:t>𝑘</m:t>
                    </m:r>
                  </m:oMath>
                </a14:m>
                <a:r>
                  <a:rPr lang="en-IN" sz="2400" dirty="0" smtClean="0">
                    <a:solidFill>
                      <a:schemeClr val="tx1"/>
                    </a:solidFill>
                    <a:latin typeface="+mj-lt"/>
                  </a:rPr>
                  <a:t> nearest </a:t>
                </a:r>
                <a:r>
                  <a:rPr lang="en-IN" sz="2400" dirty="0" err="1" smtClean="0">
                    <a:solidFill>
                      <a:schemeClr val="tx1"/>
                    </a:solidFill>
                    <a:latin typeface="+mj-lt"/>
                  </a:rPr>
                  <a:t>neighbors</a:t>
                </a:r>
                <a:r>
                  <a:rPr lang="en-IN" sz="2400" dirty="0" smtClean="0">
                    <a:solidFill>
                      <a:schemeClr val="tx1"/>
                    </a:solidFill>
                    <a:latin typeface="+mj-lt"/>
                  </a:rPr>
                  <a:t> and choose the one that is most popular</a:t>
                </a:r>
                <a:endParaRPr lang="en-IN" sz="2400" dirty="0">
                  <a:solidFill>
                    <a:schemeClr val="tx1"/>
                  </a:solidFill>
                  <a:latin typeface="+mj-lt"/>
                </a:endParaRPr>
              </a:p>
            </p:txBody>
          </p:sp>
        </mc:Choice>
        <mc:Fallback xmlns="">
          <p:sp>
            <p:nvSpPr>
              <p:cNvPr id="39" name="Rectangular Callout 38"/>
              <p:cNvSpPr>
                <a:spLocks noRot="1" noChangeAspect="1" noMove="1" noResize="1" noEditPoints="1" noAdjustHandles="1" noChangeArrowheads="1" noChangeShapeType="1" noTextEdit="1"/>
              </p:cNvSpPr>
              <p:nvPr/>
            </p:nvSpPr>
            <p:spPr>
              <a:xfrm>
                <a:off x="2156924" y="5057619"/>
                <a:ext cx="5024712" cy="1579052"/>
              </a:xfrm>
              <a:prstGeom prst="wedgeRectCallout">
                <a:avLst>
                  <a:gd name="adj1" fmla="val -69559"/>
                  <a:gd name="adj2" fmla="val 54871"/>
                </a:avLst>
              </a:prstGeom>
              <a:blipFill>
                <a:blip r:embed="rId5"/>
                <a:stretch>
                  <a:fillRect t="-1079" b="-1799"/>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401274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up)">
                                      <p:cBhvr>
                                        <p:cTn id="11" dur="500"/>
                                        <p:tgtEl>
                                          <p:spTgt spid="2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up)">
                                      <p:cBhvr>
                                        <p:cTn id="23" dur="500"/>
                                        <p:tgtEl>
                                          <p:spTgt spid="2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right)">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left)">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righ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32"/>
                                        </p:tgtEl>
                                      </p:cBhvr>
                                    </p:animEffect>
                                    <p:set>
                                      <p:cBhvr>
                                        <p:cTn id="55" dur="1" fill="hold">
                                          <p:stCondLst>
                                            <p:cond delay="499"/>
                                          </p:stCondLst>
                                        </p:cTn>
                                        <p:tgtEl>
                                          <p:spTgt spid="32"/>
                                        </p:tgtEl>
                                        <p:attrNameLst>
                                          <p:attrName>style.visibility</p:attrName>
                                        </p:attrNameLst>
                                      </p:cBhvr>
                                      <p:to>
                                        <p:strVal val="hidden"/>
                                      </p:to>
                                    </p:set>
                                  </p:childTnLst>
                                </p:cTn>
                              </p:par>
                              <p:par>
                                <p:cTn id="56" presetID="19" presetClass="emph" presetSubtype="0" fill="hold" grpId="1" nodeType="withEffect">
                                  <p:stCondLst>
                                    <p:cond delay="0"/>
                                  </p:stCondLst>
                                  <p:childTnLst>
                                    <p:animClr clrSpc="rgb" dir="cw">
                                      <p:cBhvr override="childStyle">
                                        <p:cTn id="57" dur="500" fill="hold"/>
                                        <p:tgtEl>
                                          <p:spTgt spid="28"/>
                                        </p:tgtEl>
                                        <p:attrNameLst>
                                          <p:attrName>style.color</p:attrName>
                                        </p:attrNameLst>
                                      </p:cBhvr>
                                      <p:to>
                                        <a:srgbClr val="FF0000"/>
                                      </p:to>
                                    </p:animClr>
                                    <p:animClr clrSpc="rgb" dir="cw">
                                      <p:cBhvr>
                                        <p:cTn id="58" dur="500" fill="hold"/>
                                        <p:tgtEl>
                                          <p:spTgt spid="28"/>
                                        </p:tgtEl>
                                        <p:attrNameLst>
                                          <p:attrName>fillcolor</p:attrName>
                                        </p:attrNameLst>
                                      </p:cBhvr>
                                      <p:to>
                                        <a:srgbClr val="FF0000"/>
                                      </p:to>
                                    </p:animClr>
                                    <p:set>
                                      <p:cBhvr>
                                        <p:cTn id="59" dur="500" fill="hold"/>
                                        <p:tgtEl>
                                          <p:spTgt spid="28"/>
                                        </p:tgtEl>
                                        <p:attrNameLst>
                                          <p:attrName>fill.type</p:attrName>
                                        </p:attrNameLst>
                                      </p:cBhvr>
                                      <p:to>
                                        <p:strVal val="solid"/>
                                      </p:to>
                                    </p:set>
                                    <p:set>
                                      <p:cBhvr>
                                        <p:cTn id="60" dur="500" fill="hold"/>
                                        <p:tgtEl>
                                          <p:spTgt spid="28"/>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left)">
                                      <p:cBhvr>
                                        <p:cTn id="6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Nearest Neighbors - </a:t>
            </a:r>
            <a:r>
              <a:rPr lang="en-US" dirty="0" err="1" smtClean="0"/>
              <a:t>rNN</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sp>
        <p:nvSpPr>
          <p:cNvPr id="30" name="Oval 29"/>
          <p:cNvSpPr/>
          <p:nvPr/>
        </p:nvSpPr>
        <p:spPr>
          <a:xfrm>
            <a:off x="4419257" y="1661623"/>
            <a:ext cx="1123749" cy="1123749"/>
          </a:xfrm>
          <a:prstGeom prst="ellipse">
            <a:avLst/>
          </a:prstGeom>
          <a:solidFill>
            <a:srgbClr val="ED7D3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1" name="Oval 30"/>
          <p:cNvSpPr/>
          <p:nvPr/>
        </p:nvSpPr>
        <p:spPr>
          <a:xfrm>
            <a:off x="5726595" y="1000602"/>
            <a:ext cx="1123749" cy="1123749"/>
          </a:xfrm>
          <a:prstGeom prst="ellipse">
            <a:avLst/>
          </a:prstGeom>
          <a:solidFill>
            <a:srgbClr val="ED7D3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32" name="Group 31"/>
          <p:cNvGrpSpPr/>
          <p:nvPr/>
        </p:nvGrpSpPr>
        <p:grpSpPr>
          <a:xfrm>
            <a:off x="1789798" y="1006075"/>
            <a:ext cx="9247697" cy="2830680"/>
            <a:chOff x="1789798" y="1006075"/>
            <a:chExt cx="9247697" cy="2830680"/>
          </a:xfrm>
          <a:solidFill>
            <a:srgbClr val="FF0000"/>
          </a:solidFill>
        </p:grpSpPr>
        <p:sp>
          <p:nvSpPr>
            <p:cNvPr id="33" name="Oval 32"/>
            <p:cNvSpPr/>
            <p:nvPr/>
          </p:nvSpPr>
          <p:spPr>
            <a:xfrm>
              <a:off x="2328421" y="1006075"/>
              <a:ext cx="311085" cy="31108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 name="Oval 33"/>
            <p:cNvSpPr/>
            <p:nvPr/>
          </p:nvSpPr>
          <p:spPr>
            <a:xfrm>
              <a:off x="3007150" y="1675378"/>
              <a:ext cx="311085" cy="31108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 name="Oval 34"/>
            <p:cNvSpPr/>
            <p:nvPr/>
          </p:nvSpPr>
          <p:spPr>
            <a:xfrm>
              <a:off x="1789798" y="2467230"/>
              <a:ext cx="311085" cy="31108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 name="Oval 35"/>
            <p:cNvSpPr/>
            <p:nvPr/>
          </p:nvSpPr>
          <p:spPr>
            <a:xfrm>
              <a:off x="3844842" y="1325290"/>
              <a:ext cx="311085" cy="31108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 name="Oval 36"/>
            <p:cNvSpPr/>
            <p:nvPr/>
          </p:nvSpPr>
          <p:spPr>
            <a:xfrm>
              <a:off x="4344462" y="2543300"/>
              <a:ext cx="311085" cy="31108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 name="Oval 37"/>
            <p:cNvSpPr/>
            <p:nvPr/>
          </p:nvSpPr>
          <p:spPr>
            <a:xfrm>
              <a:off x="3318235" y="3114308"/>
              <a:ext cx="311085" cy="31108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 name="Oval 38"/>
            <p:cNvSpPr/>
            <p:nvPr/>
          </p:nvSpPr>
          <p:spPr>
            <a:xfrm>
              <a:off x="2286000" y="3440920"/>
              <a:ext cx="311085" cy="31108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 name="Oval 39"/>
            <p:cNvSpPr/>
            <p:nvPr/>
          </p:nvSpPr>
          <p:spPr>
            <a:xfrm>
              <a:off x="4547139" y="3294894"/>
              <a:ext cx="311085" cy="311085"/>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 name="Oval 40"/>
            <p:cNvSpPr/>
            <p:nvPr/>
          </p:nvSpPr>
          <p:spPr>
            <a:xfrm>
              <a:off x="7408174" y="131716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 name="Oval 41"/>
            <p:cNvSpPr/>
            <p:nvPr/>
          </p:nvSpPr>
          <p:spPr>
            <a:xfrm>
              <a:off x="8407415" y="215013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3" name="Oval 42"/>
            <p:cNvSpPr/>
            <p:nvPr/>
          </p:nvSpPr>
          <p:spPr>
            <a:xfrm>
              <a:off x="9076718" y="108897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4" name="Oval 43"/>
            <p:cNvSpPr/>
            <p:nvPr/>
          </p:nvSpPr>
          <p:spPr>
            <a:xfrm>
              <a:off x="10311630" y="170954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5" name="Oval 44"/>
            <p:cNvSpPr/>
            <p:nvPr/>
          </p:nvSpPr>
          <p:spPr>
            <a:xfrm>
              <a:off x="7732105" y="270294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6" name="Oval 45"/>
            <p:cNvSpPr/>
            <p:nvPr/>
          </p:nvSpPr>
          <p:spPr>
            <a:xfrm>
              <a:off x="8765633" y="352567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7" name="Oval 46"/>
            <p:cNvSpPr/>
            <p:nvPr/>
          </p:nvSpPr>
          <p:spPr>
            <a:xfrm>
              <a:off x="9887424" y="232457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8" name="Oval 47"/>
            <p:cNvSpPr/>
            <p:nvPr/>
          </p:nvSpPr>
          <p:spPr>
            <a:xfrm>
              <a:off x="10726410" y="3191019"/>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cxnSp>
        <p:nvCxnSpPr>
          <p:cNvPr id="49" name="Straight Connector 48"/>
          <p:cNvCxnSpPr>
            <a:endCxn id="30" idx="6"/>
          </p:cNvCxnSpPr>
          <p:nvPr/>
        </p:nvCxnSpPr>
        <p:spPr>
          <a:xfrm>
            <a:off x="5136674" y="2223436"/>
            <a:ext cx="1512000" cy="62"/>
          </a:xfrm>
          <a:prstGeom prst="line">
            <a:avLst/>
          </a:prstGeom>
          <a:noFill/>
          <a:ln w="38100" cap="flat" cmpd="sng" algn="ctr">
            <a:solidFill>
              <a:sysClr val="windowText" lastClr="000000"/>
            </a:solidFill>
            <a:prstDash val="solid"/>
            <a:miter lim="800000"/>
          </a:ln>
          <a:effectLst/>
        </p:spPr>
      </p:cxnSp>
      <p:pic>
        <p:nvPicPr>
          <p:cNvPr id="50" name="Picture 49"/>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726595" y="1973301"/>
            <a:ext cx="145092" cy="160028"/>
          </a:xfrm>
          <a:prstGeom prst="rect">
            <a:avLst/>
          </a:prstGeom>
        </p:spPr>
      </p:pic>
      <p:sp>
        <p:nvSpPr>
          <p:cNvPr id="51" name="Oval 50"/>
          <p:cNvSpPr/>
          <p:nvPr/>
        </p:nvSpPr>
        <p:spPr>
          <a:xfrm>
            <a:off x="6132927" y="1406934"/>
            <a:ext cx="311085" cy="311085"/>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52" name="Picture 51"/>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7027246" y="1300638"/>
            <a:ext cx="145092" cy="160028"/>
          </a:xfrm>
          <a:prstGeom prst="rect">
            <a:avLst/>
          </a:prstGeom>
        </p:spPr>
      </p:pic>
      <p:sp>
        <p:nvSpPr>
          <p:cNvPr id="53" name="Oval 52"/>
          <p:cNvSpPr/>
          <p:nvPr/>
        </p:nvSpPr>
        <p:spPr>
          <a:xfrm>
            <a:off x="4825589" y="2067955"/>
            <a:ext cx="311085" cy="311085"/>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54" name="Straight Connector 53"/>
          <p:cNvCxnSpPr/>
          <p:nvPr/>
        </p:nvCxnSpPr>
        <p:spPr>
          <a:xfrm>
            <a:off x="6437325" y="1550773"/>
            <a:ext cx="1512000" cy="62"/>
          </a:xfrm>
          <a:prstGeom prst="line">
            <a:avLst/>
          </a:prstGeom>
          <a:noFill/>
          <a:ln w="38100" cap="flat" cmpd="sng" algn="ctr">
            <a:solidFill>
              <a:sysClr val="windowText" lastClr="000000"/>
            </a:solidFill>
            <a:prstDash val="solid"/>
            <a:miter lim="800000"/>
          </a:ln>
          <a:effectLst/>
        </p:spPr>
      </p:cxnSp>
      <p:pic>
        <p:nvPicPr>
          <p:cNvPr id="55" name="Picture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91081" y="4835752"/>
            <a:ext cx="1800918" cy="1800918"/>
          </a:xfrm>
          <a:prstGeom prst="rect">
            <a:avLst/>
          </a:prstGeom>
        </p:spPr>
      </p:pic>
      <mc:AlternateContent xmlns:mc="http://schemas.openxmlformats.org/markup-compatibility/2006" xmlns:a14="http://schemas.microsoft.com/office/drawing/2010/main">
        <mc:Choice Requires="a14">
          <p:sp>
            <p:nvSpPr>
              <p:cNvPr id="56" name="Rectangular Callout 55"/>
              <p:cNvSpPr/>
              <p:nvPr/>
            </p:nvSpPr>
            <p:spPr>
              <a:xfrm>
                <a:off x="6876945" y="5267555"/>
                <a:ext cx="3649658" cy="1278844"/>
              </a:xfrm>
              <a:prstGeom prst="wedgeRectCallout">
                <a:avLst>
                  <a:gd name="adj1" fmla="val 70337"/>
                  <a:gd name="adj2" fmla="val 921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How should I decide which value of </a:t>
                </a:r>
                <a14:m>
                  <m:oMath xmlns:m="http://schemas.openxmlformats.org/officeDocument/2006/math">
                    <m:r>
                      <a:rPr lang="en-US" sz="2400" b="0" i="1" smtClean="0">
                        <a:solidFill>
                          <a:schemeClr val="tx1"/>
                        </a:solidFill>
                        <a:latin typeface="Cambria Math" panose="02040503050406030204" pitchFamily="18" charset="0"/>
                      </a:rPr>
                      <m:t>𝑘</m:t>
                    </m:r>
                  </m:oMath>
                </a14:m>
                <a:r>
                  <a:rPr lang="en-IN" sz="2400" dirty="0" smtClean="0">
                    <a:solidFill>
                      <a:schemeClr val="tx1"/>
                    </a:solidFill>
                    <a:latin typeface="+mj-lt"/>
                  </a:rPr>
                  <a:t> or </a:t>
                </a:r>
                <a14:m>
                  <m:oMath xmlns:m="http://schemas.openxmlformats.org/officeDocument/2006/math">
                    <m:r>
                      <a:rPr lang="en-US" sz="2400" b="0" i="1" smtClean="0">
                        <a:solidFill>
                          <a:schemeClr val="tx1"/>
                        </a:solidFill>
                        <a:latin typeface="Cambria Math" panose="02040503050406030204" pitchFamily="18" charset="0"/>
                      </a:rPr>
                      <m:t>𝑟</m:t>
                    </m:r>
                  </m:oMath>
                </a14:m>
                <a:r>
                  <a:rPr lang="en-IN" sz="2400" dirty="0" smtClean="0">
                    <a:solidFill>
                      <a:schemeClr val="tx1"/>
                    </a:solidFill>
                    <a:latin typeface="+mj-lt"/>
                  </a:rPr>
                  <a:t> to use? Also, should I use </a:t>
                </a:r>
                <a:r>
                  <a:rPr lang="en-IN" sz="2400" dirty="0" err="1" smtClean="0">
                    <a:solidFill>
                      <a:schemeClr val="tx1"/>
                    </a:solidFill>
                    <a:latin typeface="+mj-lt"/>
                  </a:rPr>
                  <a:t>kNN</a:t>
                </a:r>
                <a:r>
                  <a:rPr lang="en-IN" sz="2400" dirty="0" smtClean="0">
                    <a:solidFill>
                      <a:schemeClr val="tx1"/>
                    </a:solidFill>
                    <a:latin typeface="+mj-lt"/>
                  </a:rPr>
                  <a:t> or </a:t>
                </a:r>
                <a:r>
                  <a:rPr lang="en-IN" sz="2400" dirty="0" err="1" smtClean="0">
                    <a:solidFill>
                      <a:schemeClr val="tx1"/>
                    </a:solidFill>
                    <a:latin typeface="+mj-lt"/>
                  </a:rPr>
                  <a:t>rNN</a:t>
                </a:r>
                <a:r>
                  <a:rPr lang="en-IN" sz="2400" dirty="0" smtClean="0">
                    <a:solidFill>
                      <a:schemeClr val="tx1"/>
                    </a:solidFill>
                    <a:latin typeface="+mj-lt"/>
                  </a:rPr>
                  <a:t>?</a:t>
                </a:r>
                <a:endParaRPr lang="en-IN" sz="2400" dirty="0">
                  <a:solidFill>
                    <a:schemeClr val="tx1"/>
                  </a:solidFill>
                  <a:latin typeface="+mj-lt"/>
                </a:endParaRPr>
              </a:p>
            </p:txBody>
          </p:sp>
        </mc:Choice>
        <mc:Fallback xmlns="">
          <p:sp>
            <p:nvSpPr>
              <p:cNvPr id="56" name="Rectangular Callout 55"/>
              <p:cNvSpPr>
                <a:spLocks noRot="1" noChangeAspect="1" noMove="1" noResize="1" noEditPoints="1" noAdjustHandles="1" noChangeArrowheads="1" noChangeShapeType="1" noTextEdit="1"/>
              </p:cNvSpPr>
              <p:nvPr/>
            </p:nvSpPr>
            <p:spPr>
              <a:xfrm>
                <a:off x="6876945" y="5267555"/>
                <a:ext cx="3649658" cy="1278844"/>
              </a:xfrm>
              <a:prstGeom prst="wedgeRectCallout">
                <a:avLst>
                  <a:gd name="adj1" fmla="val 70337"/>
                  <a:gd name="adj2" fmla="val 9218"/>
                </a:avLst>
              </a:prstGeom>
              <a:blipFill>
                <a:blip r:embed="rId6"/>
                <a:stretch>
                  <a:fillRect l="-688" b="-5556"/>
                </a:stretch>
              </a:blipFill>
              <a:ln w="38100">
                <a:solidFill>
                  <a:schemeClr val="accent1"/>
                </a:solidFill>
              </a:ln>
            </p:spPr>
            <p:txBody>
              <a:bodyPr/>
              <a:lstStyle/>
              <a:p>
                <a:r>
                  <a:rPr lang="en-IN">
                    <a:noFill/>
                  </a:rPr>
                  <a:t> </a:t>
                </a:r>
              </a:p>
            </p:txBody>
          </p:sp>
        </mc:Fallback>
      </mc:AlternateContent>
      <p:grpSp>
        <p:nvGrpSpPr>
          <p:cNvPr id="57" name="Group 56"/>
          <p:cNvGrpSpPr/>
          <p:nvPr/>
        </p:nvGrpSpPr>
        <p:grpSpPr>
          <a:xfrm>
            <a:off x="152964" y="5537748"/>
            <a:ext cx="1468606" cy="1238929"/>
            <a:chOff x="12383748" y="1219011"/>
            <a:chExt cx="1862104" cy="1570887"/>
          </a:xfrm>
        </p:grpSpPr>
        <p:sp>
          <p:nvSpPr>
            <p:cNvPr id="58" name="Freeform 5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reeform 5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5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4" name="Rectangular Callout 63" descr=" 63"/>
          <p:cNvSpPr/>
          <p:nvPr/>
        </p:nvSpPr>
        <p:spPr>
          <a:xfrm>
            <a:off x="2156924" y="3338044"/>
            <a:ext cx="4202779" cy="1579052"/>
          </a:xfrm>
          <a:prstGeom prst="wedgeRectCallout">
            <a:avLst>
              <a:gd name="adj1" fmla="val -68336"/>
              <a:gd name="adj2" fmla="val 11277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Every classifier has a decision boundary even </a:t>
            </a:r>
            <a:r>
              <a:rPr lang="en-IN" sz="2400" dirty="0" err="1" smtClean="0">
                <a:solidFill>
                  <a:schemeClr val="tx1"/>
                </a:solidFill>
                <a:latin typeface="+mj-lt"/>
              </a:rPr>
              <a:t>kNN</a:t>
            </a:r>
            <a:r>
              <a:rPr lang="en-IN" sz="2400" dirty="0" smtClean="0">
                <a:solidFill>
                  <a:schemeClr val="tx1"/>
                </a:solidFill>
                <a:latin typeface="+mj-lt"/>
              </a:rPr>
              <a:t>, </a:t>
            </a:r>
            <a:r>
              <a:rPr lang="en-IN" sz="2400" dirty="0" err="1" smtClean="0">
                <a:solidFill>
                  <a:schemeClr val="tx1"/>
                </a:solidFill>
                <a:latin typeface="+mj-lt"/>
              </a:rPr>
              <a:t>rNN</a:t>
            </a:r>
            <a:r>
              <a:rPr lang="en-IN" sz="2400" dirty="0" smtClean="0">
                <a:solidFill>
                  <a:schemeClr val="tx1"/>
                </a:solidFill>
                <a:latin typeface="+mj-lt"/>
              </a:rPr>
              <a:t> have some decision boundary (which we hope are better than 1NN’s)</a:t>
            </a:r>
            <a:endParaRPr lang="en-IN" sz="2400" dirty="0">
              <a:solidFill>
                <a:schemeClr val="tx1"/>
              </a:solidFill>
              <a:latin typeface="+mj-lt"/>
            </a:endParaRPr>
          </a:p>
        </p:txBody>
      </p:sp>
      <mc:AlternateContent xmlns:mc="http://schemas.openxmlformats.org/markup-compatibility/2006" xmlns:a14="http://schemas.microsoft.com/office/drawing/2010/main">
        <mc:Choice Requires="a14">
          <p:sp>
            <p:nvSpPr>
              <p:cNvPr id="63" name="Rectangular Callout 62"/>
              <p:cNvSpPr/>
              <p:nvPr/>
            </p:nvSpPr>
            <p:spPr>
              <a:xfrm>
                <a:off x="2156924" y="5057619"/>
                <a:ext cx="4202779" cy="1579052"/>
              </a:xfrm>
              <a:prstGeom prst="wedgeRectCallout">
                <a:avLst>
                  <a:gd name="adj1" fmla="val -72981"/>
                  <a:gd name="adj2" fmla="val 4901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Look at all neighbors who are within an </a:t>
                </a:r>
                <a14:m>
                  <m:oMath xmlns:m="http://schemas.openxmlformats.org/officeDocument/2006/math">
                    <m:r>
                      <a:rPr lang="en-US" sz="2400" b="0" i="1" smtClean="0">
                        <a:solidFill>
                          <a:schemeClr val="tx1"/>
                        </a:solidFill>
                        <a:latin typeface="Cambria Math" panose="02040503050406030204" pitchFamily="18" charset="0"/>
                      </a:rPr>
                      <m:t>𝑟</m:t>
                    </m:r>
                  </m:oMath>
                </a14:m>
                <a:r>
                  <a:rPr lang="en-IN" sz="2400" dirty="0" smtClean="0">
                    <a:solidFill>
                      <a:schemeClr val="tx1"/>
                    </a:solidFill>
                    <a:latin typeface="+mj-lt"/>
                  </a:rPr>
                  <a:t> radius of the test point and choose the label most popular among the </a:t>
                </a:r>
                <a:r>
                  <a:rPr lang="en-IN" sz="2400" dirty="0" err="1" smtClean="0">
                    <a:solidFill>
                      <a:schemeClr val="tx1"/>
                    </a:solidFill>
                    <a:latin typeface="+mj-lt"/>
                  </a:rPr>
                  <a:t>neighbors</a:t>
                </a:r>
                <a:endParaRPr lang="en-IN" sz="2400" dirty="0">
                  <a:solidFill>
                    <a:schemeClr val="tx1"/>
                  </a:solidFill>
                  <a:latin typeface="+mj-lt"/>
                </a:endParaRPr>
              </a:p>
            </p:txBody>
          </p:sp>
        </mc:Choice>
        <mc:Fallback xmlns="">
          <p:sp>
            <p:nvSpPr>
              <p:cNvPr id="63" name="Rectangular Callout 62"/>
              <p:cNvSpPr>
                <a:spLocks noRot="1" noChangeAspect="1" noMove="1" noResize="1" noEditPoints="1" noAdjustHandles="1" noChangeArrowheads="1" noChangeShapeType="1" noTextEdit="1"/>
              </p:cNvSpPr>
              <p:nvPr/>
            </p:nvSpPr>
            <p:spPr>
              <a:xfrm>
                <a:off x="2156924" y="5057619"/>
                <a:ext cx="4202779" cy="1579052"/>
              </a:xfrm>
              <a:prstGeom prst="wedgeRectCallout">
                <a:avLst>
                  <a:gd name="adj1" fmla="val -72981"/>
                  <a:gd name="adj2" fmla="val 49015"/>
                </a:avLst>
              </a:prstGeom>
              <a:blipFill>
                <a:blip r:embed="rId7"/>
                <a:stretch>
                  <a:fillRect t="-1132" r="-1874" b="-6792"/>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401089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left)">
                                      <p:cBhvr>
                                        <p:cTn id="11" dur="500"/>
                                        <p:tgtEl>
                                          <p:spTgt spid="6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grpId="1" nodeType="clickEffect">
                                  <p:stCondLst>
                                    <p:cond delay="0"/>
                                  </p:stCondLst>
                                  <p:childTnLst>
                                    <p:animScale>
                                      <p:cBhvr>
                                        <p:cTn id="24" dur="2000" fill="hold"/>
                                        <p:tgtEl>
                                          <p:spTgt spid="30"/>
                                        </p:tgtEl>
                                      </p:cBhvr>
                                      <p:by x="300000" y="300000"/>
                                    </p:animScale>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ipe(left)">
                                      <p:cBhvr>
                                        <p:cTn id="28" dur="500"/>
                                        <p:tgtEl>
                                          <p:spTgt spid="49"/>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grpId="1" nodeType="clickEffect">
                                  <p:stCondLst>
                                    <p:cond delay="0"/>
                                  </p:stCondLst>
                                  <p:childTnLst>
                                    <p:animClr clrSpc="rgb" dir="cw">
                                      <p:cBhvr override="childStyle">
                                        <p:cTn id="36" dur="500" fill="hold"/>
                                        <p:tgtEl>
                                          <p:spTgt spid="53"/>
                                        </p:tgtEl>
                                        <p:attrNameLst>
                                          <p:attrName>style.color</p:attrName>
                                        </p:attrNameLst>
                                      </p:cBhvr>
                                      <p:to>
                                        <a:srgbClr val="FF0000"/>
                                      </p:to>
                                    </p:animClr>
                                    <p:animClr clrSpc="rgb" dir="cw">
                                      <p:cBhvr>
                                        <p:cTn id="37" dur="500" fill="hold"/>
                                        <p:tgtEl>
                                          <p:spTgt spid="53"/>
                                        </p:tgtEl>
                                        <p:attrNameLst>
                                          <p:attrName>fillcolor</p:attrName>
                                        </p:attrNameLst>
                                      </p:cBhvr>
                                      <p:to>
                                        <a:srgbClr val="FF0000"/>
                                      </p:to>
                                    </p:animClr>
                                    <p:set>
                                      <p:cBhvr>
                                        <p:cTn id="38" dur="500" fill="hold"/>
                                        <p:tgtEl>
                                          <p:spTgt spid="53"/>
                                        </p:tgtEl>
                                        <p:attrNameLst>
                                          <p:attrName>fill.type</p:attrName>
                                        </p:attrNameLst>
                                      </p:cBhvr>
                                      <p:to>
                                        <p:strVal val="solid"/>
                                      </p:to>
                                    </p:set>
                                    <p:set>
                                      <p:cBhvr>
                                        <p:cTn id="39" dur="500" fill="hold"/>
                                        <p:tgtEl>
                                          <p:spTgt spid="53"/>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mph" presetSubtype="0" fill="hold" grpId="1" nodeType="clickEffect">
                                  <p:stCondLst>
                                    <p:cond delay="0"/>
                                  </p:stCondLst>
                                  <p:childTnLst>
                                    <p:animScale>
                                      <p:cBhvr>
                                        <p:cTn id="52" dur="2000" fill="hold"/>
                                        <p:tgtEl>
                                          <p:spTgt spid="31"/>
                                        </p:tgtEl>
                                      </p:cBhvr>
                                      <p:by x="300000" y="300000"/>
                                    </p:animScale>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left)">
                                      <p:cBhvr>
                                        <p:cTn id="57" dur="500"/>
                                        <p:tgtEl>
                                          <p:spTgt spid="54"/>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wipe(left)">
                                      <p:cBhvr>
                                        <p:cTn id="66" dur="500"/>
                                        <p:tgtEl>
                                          <p:spTgt spid="64"/>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grpId="0" nodeType="click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wipe(right)">
                                      <p:cBhvr>
                                        <p:cTn id="7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51" grpId="0" animBg="1"/>
      <p:bldP spid="53" grpId="0" animBg="1"/>
      <p:bldP spid="53" grpId="1" animBg="1"/>
      <p:bldP spid="56" grpId="0" animBg="1"/>
      <p:bldP spid="64" grpId="0" animBg="1"/>
      <p:bldP spid="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Hyperparameter</a:t>
            </a:r>
            <a:r>
              <a:rPr lang="en-US" dirty="0" smtClean="0"/>
              <a:t> Tuning in ML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Constants like </a:t>
                </a:r>
                <a14:m>
                  <m:oMath xmlns:m="http://schemas.openxmlformats.org/officeDocument/2006/math">
                    <m:r>
                      <a:rPr lang="en-US" b="0" i="1" smtClean="0">
                        <a:latin typeface="Cambria Math" panose="02040503050406030204" pitchFamily="18" charset="0"/>
                      </a:rPr>
                      <m:t>𝑘</m:t>
                    </m:r>
                  </m:oMath>
                </a14:m>
                <a:r>
                  <a:rPr lang="en-IN" dirty="0" smtClean="0"/>
                  <a:t> in </a:t>
                </a:r>
                <a:r>
                  <a:rPr lang="en-IN" dirty="0" err="1" smtClean="0"/>
                  <a:t>kNN</a:t>
                </a:r>
                <a:r>
                  <a:rPr lang="en-IN" dirty="0" smtClean="0"/>
                  <a:t>, </a:t>
                </a:r>
                <a14:m>
                  <m:oMath xmlns:m="http://schemas.openxmlformats.org/officeDocument/2006/math">
                    <m:r>
                      <a:rPr lang="en-US" b="0" i="1" smtClean="0">
                        <a:latin typeface="Cambria Math" panose="02040503050406030204" pitchFamily="18" charset="0"/>
                      </a:rPr>
                      <m:t>𝑟</m:t>
                    </m:r>
                  </m:oMath>
                </a14:m>
                <a:r>
                  <a:rPr lang="en-IN" dirty="0" smtClean="0"/>
                  <a:t> in </a:t>
                </a:r>
                <a:r>
                  <a:rPr lang="en-IN" dirty="0" err="1" smtClean="0"/>
                  <a:t>rNN</a:t>
                </a:r>
                <a:r>
                  <a:rPr lang="en-IN" dirty="0" smtClean="0"/>
                  <a:t>, or even the metric to use in </a:t>
                </a:r>
                <a:r>
                  <a:rPr lang="en-IN" dirty="0" err="1" smtClean="0"/>
                  <a:t>LwP</a:t>
                </a:r>
                <a:r>
                  <a:rPr lang="en-IN" dirty="0" smtClean="0"/>
                  <a:t> are called </a:t>
                </a:r>
                <a:r>
                  <a:rPr lang="en-IN" i="1" dirty="0" err="1" smtClean="0"/>
                  <a:t>hyperparameters</a:t>
                </a:r>
                <a:r>
                  <a:rPr lang="en-IN" dirty="0" smtClean="0"/>
                  <a:t> of an ML algorithm</a:t>
                </a:r>
              </a:p>
              <a:p>
                <a:r>
                  <a:rPr lang="en-US" dirty="0" smtClean="0"/>
                  <a:t>Just a fancy name (model vectors like </a:t>
                </a:r>
                <a14:m>
                  <m:oMath xmlns:m="http://schemas.openxmlformats.org/officeDocument/2006/math">
                    <m:r>
                      <a:rPr lang="en-US" b="1" i="0" smtClean="0">
                        <a:latin typeface="Cambria Math" panose="02040503050406030204" pitchFamily="18" charset="0"/>
                      </a:rPr>
                      <m:t>𝐰</m:t>
                    </m:r>
                  </m:oMath>
                </a14:m>
                <a:r>
                  <a:rPr lang="en-IN" dirty="0" smtClean="0"/>
                  <a:t> are called </a:t>
                </a:r>
                <a:r>
                  <a:rPr lang="en-IN" i="1" dirty="0" smtClean="0"/>
                  <a:t>parameters</a:t>
                </a:r>
                <a:r>
                  <a:rPr lang="en-IN" dirty="0" smtClean="0"/>
                  <a:t>)</a:t>
                </a:r>
              </a:p>
              <a:p>
                <a:r>
                  <a:rPr lang="en-US" dirty="0" smtClean="0"/>
                  <a:t>We usually tune these </a:t>
                </a:r>
                <a:r>
                  <a:rPr lang="en-US" dirty="0" err="1" smtClean="0"/>
                  <a:t>hyperparameters</a:t>
                </a:r>
                <a:r>
                  <a:rPr lang="en-US" dirty="0" smtClean="0"/>
                  <a:t> by setting them to a value that gives us highest test accuracy</a:t>
                </a:r>
              </a:p>
              <a:p>
                <a:r>
                  <a:rPr lang="en-US" dirty="0" smtClean="0"/>
                  <a:t>Take out a part of the training data and pretend it is test data for the purpose of </a:t>
                </a:r>
                <a:r>
                  <a:rPr lang="en-US" dirty="0" err="1" smtClean="0"/>
                  <a:t>hyperparameter</a:t>
                </a:r>
                <a:r>
                  <a:rPr lang="en-US" dirty="0" smtClean="0"/>
                  <a:t> tuning </a:t>
                </a:r>
                <a:r>
                  <a:rPr lang="en-US" dirty="0" smtClean="0">
                    <a:sym typeface="Wingdings" panose="05000000000000000000" pitchFamily="2" charset="2"/>
                  </a:rPr>
                  <a:t></a:t>
                </a:r>
              </a:p>
              <a:p>
                <a:r>
                  <a:rPr lang="en-US" dirty="0" smtClean="0">
                    <a:sym typeface="Wingdings" panose="05000000000000000000" pitchFamily="2" charset="2"/>
                  </a:rPr>
                  <a:t>This part of data that is a mock test for us is called </a:t>
                </a:r>
                <a:r>
                  <a:rPr lang="en-US" i="1" dirty="0" smtClean="0">
                    <a:sym typeface="Wingdings" panose="05000000000000000000" pitchFamily="2" charset="2"/>
                  </a:rPr>
                  <a:t>validation data</a:t>
                </a:r>
                <a:endParaRPr lang="en-US" dirty="0" smtClean="0">
                  <a:sym typeface="Wingdings" panose="05000000000000000000" pitchFamily="2" charset="2"/>
                </a:endParaRPr>
              </a:p>
              <a:p>
                <a:r>
                  <a:rPr lang="en-US" dirty="0" smtClean="0">
                    <a:sym typeface="Wingdings" panose="05000000000000000000" pitchFamily="2" charset="2"/>
                  </a:rPr>
                  <a:t>Let us look at the two most popular ways of creating</a:t>
                </a:r>
                <a:br>
                  <a:rPr lang="en-US" dirty="0" smtClean="0">
                    <a:sym typeface="Wingdings" panose="05000000000000000000" pitchFamily="2" charset="2"/>
                  </a:rPr>
                </a:br>
                <a:r>
                  <a:rPr lang="en-US" dirty="0" smtClean="0">
                    <a:sym typeface="Wingdings" panose="05000000000000000000" pitchFamily="2" charset="2"/>
                  </a:rPr>
                  <a:t>such validation datasets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26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0967" y="5136968"/>
            <a:ext cx="1721032" cy="1721032"/>
          </a:xfrm>
          <a:prstGeom prst="rect">
            <a:avLst/>
          </a:prstGeom>
        </p:spPr>
      </p:pic>
      <p:sp>
        <p:nvSpPr>
          <p:cNvPr id="6" name="Rectangular Callout 5"/>
          <p:cNvSpPr/>
          <p:nvPr/>
        </p:nvSpPr>
        <p:spPr>
          <a:xfrm>
            <a:off x="7194371" y="5753528"/>
            <a:ext cx="3218980" cy="1104472"/>
          </a:xfrm>
          <a:prstGeom prst="wedgeRectCallout">
            <a:avLst>
              <a:gd name="adj1" fmla="val 70843"/>
              <a:gd name="adj2" fmla="val 1733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Looking at test data during training is an execution-worthy crime!</a:t>
            </a:r>
            <a:endParaRPr lang="en-IN" sz="2400" b="1" dirty="0">
              <a:solidFill>
                <a:schemeClr val="tx1"/>
              </a:solidFill>
              <a:latin typeface="+mj-lt"/>
            </a:endParaRPr>
          </a:p>
        </p:txBody>
      </p:sp>
    </p:spTree>
    <p:extLst>
      <p:ext uri="{BB962C8B-B14F-4D97-AF65-F5344CB8AC3E}">
        <p14:creationId xmlns:p14="http://schemas.microsoft.com/office/powerpoint/2010/main" val="359423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righ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4354848" y="1278552"/>
            <a:ext cx="1688159" cy="4550061"/>
            <a:chOff x="4354848" y="1278552"/>
            <a:chExt cx="1688159" cy="4550061"/>
          </a:xfrm>
        </p:grpSpPr>
        <p:grpSp>
          <p:nvGrpSpPr>
            <p:cNvPr id="65" name="Group 64"/>
            <p:cNvGrpSpPr/>
            <p:nvPr/>
          </p:nvGrpSpPr>
          <p:grpSpPr>
            <a:xfrm>
              <a:off x="4355609" y="4431764"/>
              <a:ext cx="1687398" cy="1396849"/>
              <a:chOff x="6759881" y="4133814"/>
              <a:chExt cx="1687398" cy="1396849"/>
            </a:xfrm>
          </p:grpSpPr>
          <p:grpSp>
            <p:nvGrpSpPr>
              <p:cNvPr id="79" name="Group 78" descr=" 127"/>
              <p:cNvGrpSpPr/>
              <p:nvPr/>
            </p:nvGrpSpPr>
            <p:grpSpPr>
              <a:xfrm>
                <a:off x="6759881" y="4133814"/>
                <a:ext cx="1687398" cy="929836"/>
                <a:chOff x="3995955" y="1535112"/>
                <a:chExt cx="1687398" cy="929836"/>
              </a:xfrm>
            </p:grpSpPr>
            <p:sp>
              <p:nvSpPr>
                <p:cNvPr id="83" name="Rectangle 82"/>
                <p:cNvSpPr/>
                <p:nvPr/>
              </p:nvSpPr>
              <p:spPr>
                <a:xfrm>
                  <a:off x="3995955" y="2229278"/>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84" name="Rectangle 83"/>
                <p:cNvSpPr/>
                <p:nvPr/>
              </p:nvSpPr>
              <p:spPr>
                <a:xfrm>
                  <a:off x="3995955" y="1993608"/>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85" name="Rectangle 84"/>
                <p:cNvSpPr/>
                <p:nvPr/>
              </p:nvSpPr>
              <p:spPr>
                <a:xfrm>
                  <a:off x="3995955" y="1770782"/>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86" name="Rectangle 85"/>
                <p:cNvSpPr/>
                <p:nvPr/>
              </p:nvSpPr>
              <p:spPr>
                <a:xfrm>
                  <a:off x="3995955" y="1535112"/>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nvGrpSpPr>
              <p:cNvPr id="80" name="Group 79" descr=" 128"/>
              <p:cNvGrpSpPr/>
              <p:nvPr/>
            </p:nvGrpSpPr>
            <p:grpSpPr>
              <a:xfrm>
                <a:off x="6759881" y="5055859"/>
                <a:ext cx="1687398" cy="474804"/>
                <a:chOff x="3995955" y="4354148"/>
                <a:chExt cx="1687398" cy="474804"/>
              </a:xfrm>
            </p:grpSpPr>
            <p:sp>
              <p:nvSpPr>
                <p:cNvPr id="81" name="Rectangle 80"/>
                <p:cNvSpPr/>
                <p:nvPr/>
              </p:nvSpPr>
              <p:spPr>
                <a:xfrm>
                  <a:off x="3995955" y="4354148"/>
                  <a:ext cx="1687398" cy="23567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82" name="Rectangle 81"/>
                <p:cNvSpPr/>
                <p:nvPr/>
              </p:nvSpPr>
              <p:spPr>
                <a:xfrm>
                  <a:off x="3995955" y="4593282"/>
                  <a:ext cx="1687398" cy="23567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grpSp>
          <p:nvGrpSpPr>
            <p:cNvPr id="66" name="Group 65" descr=" 130"/>
            <p:cNvGrpSpPr/>
            <p:nvPr/>
          </p:nvGrpSpPr>
          <p:grpSpPr>
            <a:xfrm>
              <a:off x="4354848" y="3158141"/>
              <a:ext cx="1687398" cy="467876"/>
              <a:chOff x="3995955" y="4825488"/>
              <a:chExt cx="1687398" cy="467876"/>
            </a:xfrm>
          </p:grpSpPr>
          <p:sp>
            <p:nvSpPr>
              <p:cNvPr id="77" name="Rectangle 76"/>
              <p:cNvSpPr/>
              <p:nvPr/>
            </p:nvSpPr>
            <p:spPr>
              <a:xfrm>
                <a:off x="3995955" y="4825488"/>
                <a:ext cx="1687398" cy="23567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78" name="Rectangle 77"/>
              <p:cNvSpPr/>
              <p:nvPr/>
            </p:nvSpPr>
            <p:spPr>
              <a:xfrm>
                <a:off x="3995955" y="5057694"/>
                <a:ext cx="1687398" cy="23567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nvGrpSpPr>
            <p:cNvPr id="67" name="Group 66"/>
            <p:cNvGrpSpPr/>
            <p:nvPr/>
          </p:nvGrpSpPr>
          <p:grpSpPr>
            <a:xfrm>
              <a:off x="4355609" y="1278552"/>
              <a:ext cx="1687398" cy="942680"/>
              <a:chOff x="6759881" y="980602"/>
              <a:chExt cx="1687398" cy="942680"/>
            </a:xfrm>
          </p:grpSpPr>
          <p:sp>
            <p:nvSpPr>
              <p:cNvPr id="73" name="Rectangle 72"/>
              <p:cNvSpPr/>
              <p:nvPr/>
            </p:nvSpPr>
            <p:spPr>
              <a:xfrm>
                <a:off x="6759881" y="1216272"/>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74" name="Rectangle 73"/>
              <p:cNvSpPr/>
              <p:nvPr/>
            </p:nvSpPr>
            <p:spPr>
              <a:xfrm>
                <a:off x="6759881" y="980602"/>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75" name="Rectangle 74"/>
              <p:cNvSpPr/>
              <p:nvPr/>
            </p:nvSpPr>
            <p:spPr>
              <a:xfrm>
                <a:off x="6759881" y="1687612"/>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76" name="Rectangle 75"/>
              <p:cNvSpPr/>
              <p:nvPr/>
            </p:nvSpPr>
            <p:spPr>
              <a:xfrm>
                <a:off x="6759881" y="1451942"/>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nvGrpSpPr>
            <p:cNvPr id="68" name="Group 67"/>
            <p:cNvGrpSpPr/>
            <p:nvPr/>
          </p:nvGrpSpPr>
          <p:grpSpPr>
            <a:xfrm>
              <a:off x="4354848" y="2221232"/>
              <a:ext cx="1688159" cy="941412"/>
              <a:chOff x="6759120" y="1923282"/>
              <a:chExt cx="1688159" cy="941412"/>
            </a:xfrm>
          </p:grpSpPr>
          <p:sp>
            <p:nvSpPr>
              <p:cNvPr id="69" name="Rectangle 68"/>
              <p:cNvSpPr/>
              <p:nvPr/>
            </p:nvSpPr>
            <p:spPr>
              <a:xfrm>
                <a:off x="6759881" y="2158952"/>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70" name="Rectangle 69"/>
              <p:cNvSpPr/>
              <p:nvPr/>
            </p:nvSpPr>
            <p:spPr>
              <a:xfrm>
                <a:off x="6759881" y="1923282"/>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71" name="Rectangle 70"/>
              <p:cNvSpPr/>
              <p:nvPr/>
            </p:nvSpPr>
            <p:spPr>
              <a:xfrm>
                <a:off x="6759120" y="2389890"/>
                <a:ext cx="1687398" cy="23567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72" name="Rectangle 71"/>
              <p:cNvSpPr/>
              <p:nvPr/>
            </p:nvSpPr>
            <p:spPr>
              <a:xfrm>
                <a:off x="6759120" y="2629024"/>
                <a:ext cx="1687398" cy="23567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sp>
        <p:nvSpPr>
          <p:cNvPr id="2" name="Title 1"/>
          <p:cNvSpPr>
            <a:spLocks noGrp="1"/>
          </p:cNvSpPr>
          <p:nvPr>
            <p:ph type="title"/>
          </p:nvPr>
        </p:nvSpPr>
        <p:spPr/>
        <p:txBody>
          <a:bodyPr/>
          <a:lstStyle/>
          <a:p>
            <a:r>
              <a:rPr lang="en-US" dirty="0" smtClean="0"/>
              <a:t>Held-out Validation</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grpSp>
        <p:nvGrpSpPr>
          <p:cNvPr id="33" name="Group 32"/>
          <p:cNvGrpSpPr/>
          <p:nvPr/>
        </p:nvGrpSpPr>
        <p:grpSpPr>
          <a:xfrm>
            <a:off x="4355609" y="4431764"/>
            <a:ext cx="1687398" cy="1396849"/>
            <a:chOff x="6759881" y="4133814"/>
            <a:chExt cx="1687398" cy="1396849"/>
          </a:xfrm>
        </p:grpSpPr>
        <p:grpSp>
          <p:nvGrpSpPr>
            <p:cNvPr id="34" name="Group 33" descr=" 127"/>
            <p:cNvGrpSpPr/>
            <p:nvPr/>
          </p:nvGrpSpPr>
          <p:grpSpPr>
            <a:xfrm>
              <a:off x="6759881" y="4133814"/>
              <a:ext cx="1687398" cy="929836"/>
              <a:chOff x="3995955" y="1535112"/>
              <a:chExt cx="1687398" cy="929836"/>
            </a:xfrm>
          </p:grpSpPr>
          <p:sp>
            <p:nvSpPr>
              <p:cNvPr id="38" name="Rectangle 37"/>
              <p:cNvSpPr/>
              <p:nvPr/>
            </p:nvSpPr>
            <p:spPr>
              <a:xfrm>
                <a:off x="3995955" y="2229278"/>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39" name="Rectangle 38"/>
              <p:cNvSpPr/>
              <p:nvPr/>
            </p:nvSpPr>
            <p:spPr>
              <a:xfrm>
                <a:off x="3995955" y="1993608"/>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40" name="Rectangle 39"/>
              <p:cNvSpPr/>
              <p:nvPr/>
            </p:nvSpPr>
            <p:spPr>
              <a:xfrm>
                <a:off x="3995955" y="1770782"/>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41" name="Rectangle 40"/>
              <p:cNvSpPr/>
              <p:nvPr/>
            </p:nvSpPr>
            <p:spPr>
              <a:xfrm>
                <a:off x="3995955" y="1535112"/>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nvGrpSpPr>
            <p:cNvPr id="35" name="Group 34" descr=" 128"/>
            <p:cNvGrpSpPr/>
            <p:nvPr/>
          </p:nvGrpSpPr>
          <p:grpSpPr>
            <a:xfrm>
              <a:off x="6759881" y="5055859"/>
              <a:ext cx="1687398" cy="474804"/>
              <a:chOff x="3995955" y="4354148"/>
              <a:chExt cx="1687398" cy="474804"/>
            </a:xfrm>
          </p:grpSpPr>
          <p:sp>
            <p:nvSpPr>
              <p:cNvPr id="36" name="Rectangle 35"/>
              <p:cNvSpPr/>
              <p:nvPr/>
            </p:nvSpPr>
            <p:spPr>
              <a:xfrm>
                <a:off x="3995955" y="4354148"/>
                <a:ext cx="1687398" cy="23567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37" name="Rectangle 36"/>
              <p:cNvSpPr/>
              <p:nvPr/>
            </p:nvSpPr>
            <p:spPr>
              <a:xfrm>
                <a:off x="3995955" y="4593282"/>
                <a:ext cx="1687398" cy="23567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grpSp>
        <p:nvGrpSpPr>
          <p:cNvPr id="42" name="Group 41" descr=" 130"/>
          <p:cNvGrpSpPr/>
          <p:nvPr/>
        </p:nvGrpSpPr>
        <p:grpSpPr>
          <a:xfrm>
            <a:off x="4354848" y="3158141"/>
            <a:ext cx="1687398" cy="467876"/>
            <a:chOff x="3995955" y="4825488"/>
            <a:chExt cx="1687398" cy="467876"/>
          </a:xfrm>
        </p:grpSpPr>
        <p:sp>
          <p:nvSpPr>
            <p:cNvPr id="43" name="Rectangle 42"/>
            <p:cNvSpPr/>
            <p:nvPr/>
          </p:nvSpPr>
          <p:spPr>
            <a:xfrm>
              <a:off x="3995955" y="4825488"/>
              <a:ext cx="1687398" cy="23567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44" name="Rectangle 43"/>
            <p:cNvSpPr/>
            <p:nvPr/>
          </p:nvSpPr>
          <p:spPr>
            <a:xfrm>
              <a:off x="3995955" y="5057694"/>
              <a:ext cx="1687398" cy="23567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nvGrpSpPr>
          <p:cNvPr id="45" name="Group 44"/>
          <p:cNvGrpSpPr/>
          <p:nvPr/>
        </p:nvGrpSpPr>
        <p:grpSpPr>
          <a:xfrm>
            <a:off x="4355609" y="1278552"/>
            <a:ext cx="1687398" cy="942680"/>
            <a:chOff x="6759881" y="980602"/>
            <a:chExt cx="1687398" cy="942680"/>
          </a:xfrm>
        </p:grpSpPr>
        <p:sp>
          <p:nvSpPr>
            <p:cNvPr id="46" name="Rectangle 45"/>
            <p:cNvSpPr/>
            <p:nvPr/>
          </p:nvSpPr>
          <p:spPr>
            <a:xfrm>
              <a:off x="6759881" y="1216272"/>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47" name="Rectangle 46"/>
            <p:cNvSpPr/>
            <p:nvPr/>
          </p:nvSpPr>
          <p:spPr>
            <a:xfrm>
              <a:off x="6759881" y="980602"/>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48" name="Rectangle 47"/>
            <p:cNvSpPr/>
            <p:nvPr/>
          </p:nvSpPr>
          <p:spPr>
            <a:xfrm>
              <a:off x="6759881" y="1687612"/>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49" name="Rectangle 48"/>
            <p:cNvSpPr/>
            <p:nvPr/>
          </p:nvSpPr>
          <p:spPr>
            <a:xfrm>
              <a:off x="6759881" y="1451942"/>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grpSp>
        <p:nvGrpSpPr>
          <p:cNvPr id="50" name="Group 49"/>
          <p:cNvGrpSpPr/>
          <p:nvPr/>
        </p:nvGrpSpPr>
        <p:grpSpPr>
          <a:xfrm>
            <a:off x="4354848" y="2221232"/>
            <a:ext cx="1688159" cy="941412"/>
            <a:chOff x="6759120" y="1923282"/>
            <a:chExt cx="1688159" cy="941412"/>
          </a:xfrm>
        </p:grpSpPr>
        <p:sp>
          <p:nvSpPr>
            <p:cNvPr id="51" name="Rectangle 50"/>
            <p:cNvSpPr/>
            <p:nvPr/>
          </p:nvSpPr>
          <p:spPr>
            <a:xfrm>
              <a:off x="6759881" y="2158952"/>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52" name="Rectangle 51"/>
            <p:cNvSpPr/>
            <p:nvPr/>
          </p:nvSpPr>
          <p:spPr>
            <a:xfrm>
              <a:off x="6759881" y="1923282"/>
              <a:ext cx="1687398" cy="235670"/>
            </a:xfrm>
            <a:prstGeom prst="rect">
              <a:avLst/>
            </a:prstGeom>
            <a:solidFill>
              <a:srgbClr val="2ECC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53" name="Rectangle 52"/>
            <p:cNvSpPr/>
            <p:nvPr/>
          </p:nvSpPr>
          <p:spPr>
            <a:xfrm>
              <a:off x="6759120" y="2389890"/>
              <a:ext cx="1687398" cy="23567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sp>
          <p:nvSpPr>
            <p:cNvPr id="54" name="Rectangle 53"/>
            <p:cNvSpPr/>
            <p:nvPr/>
          </p:nvSpPr>
          <p:spPr>
            <a:xfrm>
              <a:off x="6759120" y="2629024"/>
              <a:ext cx="1687398" cy="23567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mj-lt"/>
              </a:endParaRPr>
            </a:p>
          </p:txBody>
        </p:sp>
      </p:grpSp>
      <p:sp>
        <p:nvSpPr>
          <p:cNvPr id="55" name="Rectangle 54"/>
          <p:cNvSpPr/>
          <p:nvPr/>
        </p:nvSpPr>
        <p:spPr>
          <a:xfrm>
            <a:off x="4560628" y="3647597"/>
            <a:ext cx="1275838" cy="463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solidFill>
                  <a:schemeClr val="tx1"/>
                </a:solidFill>
                <a:latin typeface="+mj-lt"/>
              </a:rPr>
              <a:t>Train</a:t>
            </a:r>
            <a:endParaRPr lang="en-US" sz="1600" dirty="0">
              <a:solidFill>
                <a:schemeClr val="tx1"/>
              </a:solidFill>
              <a:latin typeface="+mj-lt"/>
            </a:endParaRPr>
          </a:p>
        </p:txBody>
      </p:sp>
      <p:sp>
        <p:nvSpPr>
          <p:cNvPr id="56" name="Rectangle 55"/>
          <p:cNvSpPr/>
          <p:nvPr/>
        </p:nvSpPr>
        <p:spPr>
          <a:xfrm>
            <a:off x="4560628" y="5864069"/>
            <a:ext cx="1275838" cy="463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solidFill>
                  <a:schemeClr val="tx1"/>
                </a:solidFill>
                <a:latin typeface="+mj-lt"/>
              </a:rPr>
              <a:t>Test</a:t>
            </a:r>
            <a:endParaRPr lang="en-US" sz="1600" dirty="0">
              <a:solidFill>
                <a:schemeClr val="tx1"/>
              </a:solidFill>
              <a:latin typeface="+mj-lt"/>
            </a:endParaRPr>
          </a:p>
        </p:txBody>
      </p:sp>
      <p:sp>
        <p:nvSpPr>
          <p:cNvPr id="57" name="Rectangle 56"/>
          <p:cNvSpPr/>
          <p:nvPr/>
        </p:nvSpPr>
        <p:spPr>
          <a:xfrm>
            <a:off x="7322682" y="6062089"/>
            <a:ext cx="1275838" cy="463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solidFill>
                  <a:schemeClr val="tx1"/>
                </a:solidFill>
                <a:latin typeface="+mj-lt"/>
              </a:rPr>
              <a:t>Test</a:t>
            </a:r>
            <a:endParaRPr lang="en-US" sz="1600" dirty="0">
              <a:solidFill>
                <a:schemeClr val="tx1"/>
              </a:solidFill>
              <a:latin typeface="+mj-lt"/>
            </a:endParaRPr>
          </a:p>
        </p:txBody>
      </p:sp>
      <p:sp>
        <p:nvSpPr>
          <p:cNvPr id="58" name="Rectangle 57"/>
          <p:cNvSpPr/>
          <p:nvPr/>
        </p:nvSpPr>
        <p:spPr>
          <a:xfrm>
            <a:off x="7322682" y="2386532"/>
            <a:ext cx="1275838" cy="463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solidFill>
                  <a:schemeClr val="tx1"/>
                </a:solidFill>
                <a:latin typeface="+mj-lt"/>
              </a:rPr>
              <a:t>Train</a:t>
            </a:r>
            <a:endParaRPr lang="en-US" sz="1600" dirty="0">
              <a:solidFill>
                <a:schemeClr val="tx1"/>
              </a:solidFill>
              <a:latin typeface="+mj-lt"/>
            </a:endParaRPr>
          </a:p>
        </p:txBody>
      </p:sp>
      <p:sp>
        <p:nvSpPr>
          <p:cNvPr id="59" name="Rectangle 58"/>
          <p:cNvSpPr/>
          <p:nvPr/>
        </p:nvSpPr>
        <p:spPr>
          <a:xfrm>
            <a:off x="6993599" y="4071597"/>
            <a:ext cx="1934003" cy="463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solidFill>
                  <a:schemeClr val="tx1"/>
                </a:solidFill>
                <a:latin typeface="+mj-lt"/>
              </a:rPr>
              <a:t>Validation</a:t>
            </a:r>
            <a:endParaRPr lang="en-US" sz="1600" dirty="0">
              <a:solidFill>
                <a:schemeClr val="tx1"/>
              </a:solidFill>
              <a:latin typeface="+mj-lt"/>
            </a:endParaRPr>
          </a:p>
        </p:txBody>
      </p:sp>
      <p:sp>
        <p:nvSpPr>
          <p:cNvPr id="60" name="Rectangular Callout 59"/>
          <p:cNvSpPr/>
          <p:nvPr/>
        </p:nvSpPr>
        <p:spPr>
          <a:xfrm>
            <a:off x="1952089" y="1462130"/>
            <a:ext cx="1741962" cy="475539"/>
          </a:xfrm>
          <a:prstGeom prst="wedgeRectCallout">
            <a:avLst>
              <a:gd name="adj1" fmla="val 79690"/>
              <a:gd name="adj2" fmla="val 11024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Non-spam</a:t>
            </a:r>
            <a:endParaRPr lang="en-IN" sz="2400" b="1" dirty="0">
              <a:solidFill>
                <a:schemeClr val="tx1"/>
              </a:solidFill>
              <a:latin typeface="+mj-lt"/>
            </a:endParaRPr>
          </a:p>
        </p:txBody>
      </p:sp>
      <p:sp>
        <p:nvSpPr>
          <p:cNvPr id="61" name="Rectangular Callout 60"/>
          <p:cNvSpPr/>
          <p:nvPr/>
        </p:nvSpPr>
        <p:spPr>
          <a:xfrm>
            <a:off x="1952089" y="2413989"/>
            <a:ext cx="1741962" cy="475539"/>
          </a:xfrm>
          <a:prstGeom prst="wedgeRectCallout">
            <a:avLst>
              <a:gd name="adj1" fmla="val 79690"/>
              <a:gd name="adj2" fmla="val 11024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Spam</a:t>
            </a:r>
            <a:endParaRPr lang="en-IN" sz="2400" b="1" dirty="0">
              <a:solidFill>
                <a:schemeClr val="tx1"/>
              </a:solidFill>
              <a:latin typeface="+mj-lt"/>
            </a:endParaRPr>
          </a:p>
        </p:txBody>
      </p:sp>
      <p:sp>
        <p:nvSpPr>
          <p:cNvPr id="62" name="Rectangular Callout 61"/>
          <p:cNvSpPr/>
          <p:nvPr/>
        </p:nvSpPr>
        <p:spPr>
          <a:xfrm>
            <a:off x="1952089" y="4087520"/>
            <a:ext cx="1741962" cy="475539"/>
          </a:xfrm>
          <a:prstGeom prst="wedgeRectCallout">
            <a:avLst>
              <a:gd name="adj1" fmla="val 79690"/>
              <a:gd name="adj2" fmla="val 11024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Non-spam</a:t>
            </a:r>
            <a:endParaRPr lang="en-IN" sz="2400" b="1" dirty="0">
              <a:solidFill>
                <a:schemeClr val="tx1"/>
              </a:solidFill>
              <a:latin typeface="+mj-lt"/>
            </a:endParaRPr>
          </a:p>
        </p:txBody>
      </p:sp>
      <p:sp>
        <p:nvSpPr>
          <p:cNvPr id="63" name="Rectangular Callout 62"/>
          <p:cNvSpPr/>
          <p:nvPr/>
        </p:nvSpPr>
        <p:spPr>
          <a:xfrm>
            <a:off x="1952089" y="4793239"/>
            <a:ext cx="1741962" cy="475539"/>
          </a:xfrm>
          <a:prstGeom prst="wedgeRectCallout">
            <a:avLst>
              <a:gd name="adj1" fmla="val 79690"/>
              <a:gd name="adj2" fmla="val 11024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Spam</a:t>
            </a:r>
            <a:endParaRPr lang="en-IN" sz="2400" b="1" dirty="0">
              <a:solidFill>
                <a:schemeClr val="tx1"/>
              </a:solidFill>
              <a:latin typeface="+mj-lt"/>
            </a:endParaRPr>
          </a:p>
        </p:txBody>
      </p:sp>
      <p:sp>
        <p:nvSpPr>
          <p:cNvPr id="87" name="Rectangular Callout 86"/>
          <p:cNvSpPr/>
          <p:nvPr/>
        </p:nvSpPr>
        <p:spPr>
          <a:xfrm>
            <a:off x="9863190" y="4957617"/>
            <a:ext cx="2224848" cy="1104472"/>
          </a:xfrm>
          <a:prstGeom prst="wedgeRectCallout">
            <a:avLst>
              <a:gd name="adj1" fmla="val -88475"/>
              <a:gd name="adj2" fmla="val 1175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Never touch this during training</a:t>
            </a:r>
            <a:endParaRPr lang="en-IN" sz="2400" b="1" dirty="0">
              <a:solidFill>
                <a:schemeClr val="tx1"/>
              </a:solidFill>
              <a:latin typeface="+mj-lt"/>
            </a:endParaRPr>
          </a:p>
        </p:txBody>
      </p:sp>
      <p:sp>
        <p:nvSpPr>
          <p:cNvPr id="88" name="Rectangular Callout 87"/>
          <p:cNvSpPr/>
          <p:nvPr/>
        </p:nvSpPr>
        <p:spPr>
          <a:xfrm>
            <a:off x="9863190" y="2285875"/>
            <a:ext cx="2224848" cy="1104472"/>
          </a:xfrm>
          <a:prstGeom prst="wedgeRectCallout">
            <a:avLst>
              <a:gd name="adj1" fmla="val -89860"/>
              <a:gd name="adj2" fmla="val 7222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Instead, pretend this is test</a:t>
            </a:r>
            <a:endParaRPr lang="en-IN" sz="2400" b="1" dirty="0">
              <a:solidFill>
                <a:schemeClr val="tx1"/>
              </a:solidFill>
              <a:latin typeface="+mj-lt"/>
            </a:endParaRPr>
          </a:p>
        </p:txBody>
      </p:sp>
      <p:pic>
        <p:nvPicPr>
          <p:cNvPr id="89"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0375" y="60351"/>
            <a:ext cx="1751625" cy="1751625"/>
          </a:xfrm>
          <a:prstGeom prst="rect">
            <a:avLst/>
          </a:prstGeom>
        </p:spPr>
      </p:pic>
      <mc:AlternateContent xmlns:mc="http://schemas.openxmlformats.org/markup-compatibility/2006" xmlns:a14="http://schemas.microsoft.com/office/drawing/2010/main">
        <mc:Choice Requires="a14">
          <p:sp>
            <p:nvSpPr>
              <p:cNvPr id="90" name="Rectangular Callout 89"/>
              <p:cNvSpPr/>
              <p:nvPr/>
            </p:nvSpPr>
            <p:spPr>
              <a:xfrm>
                <a:off x="3500284" y="54045"/>
                <a:ext cx="7039898" cy="1577306"/>
              </a:xfrm>
              <a:prstGeom prst="wedgeRectCallout">
                <a:avLst>
                  <a:gd name="adj1" fmla="val 62011"/>
                  <a:gd name="adj2" fmla="val 2935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If you wish to tune </a:t>
                </a:r>
                <a14:m>
                  <m:oMath xmlns:m="http://schemas.openxmlformats.org/officeDocument/2006/math">
                    <m:r>
                      <a:rPr lang="en-IN" sz="2400" b="0" i="1" smtClean="0">
                        <a:solidFill>
                          <a:schemeClr val="tx1"/>
                        </a:solidFill>
                        <a:latin typeface="Cambria Math" panose="02040503050406030204" pitchFamily="18" charset="0"/>
                      </a:rPr>
                      <m:t>𝑘</m:t>
                    </m:r>
                  </m:oMath>
                </a14:m>
                <a:r>
                  <a:rPr lang="en-IN" sz="2400" dirty="0" smtClean="0">
                    <a:solidFill>
                      <a:schemeClr val="tx1"/>
                    </a:solidFill>
                    <a:latin typeface="+mj-lt"/>
                  </a:rPr>
                  <a:t> for example, go over all values of </a:t>
                </a:r>
                <a14:m>
                  <m:oMath xmlns:m="http://schemas.openxmlformats.org/officeDocument/2006/math">
                    <m:r>
                      <a:rPr lang="en-IN" sz="2400" b="0" i="1" smtClean="0">
                        <a:solidFill>
                          <a:schemeClr val="tx1"/>
                        </a:solidFill>
                        <a:latin typeface="Cambria Math" panose="02040503050406030204" pitchFamily="18" charset="0"/>
                      </a:rPr>
                      <m:t>𝑘</m:t>
                    </m:r>
                  </m:oMath>
                </a14:m>
                <a:r>
                  <a:rPr lang="en-IN" sz="2400" dirty="0" smtClean="0">
                    <a:solidFill>
                      <a:schemeClr val="tx1"/>
                    </a:solidFill>
                    <a:latin typeface="+mj-lt"/>
                  </a:rPr>
                  <a:t> you think are valid, take only the “train” set as training set (i.e. don’t use validation data to train) and choose the one that gives highest accuracy on the validation set </a:t>
                </a:r>
                <a:endParaRPr lang="en-IN" sz="2400" dirty="0">
                  <a:solidFill>
                    <a:schemeClr val="tx1"/>
                  </a:solidFill>
                  <a:latin typeface="+mj-lt"/>
                </a:endParaRPr>
              </a:p>
            </p:txBody>
          </p:sp>
        </mc:Choice>
        <mc:Fallback xmlns="">
          <p:sp>
            <p:nvSpPr>
              <p:cNvPr id="90" name="Rectangular Callout 89"/>
              <p:cNvSpPr>
                <a:spLocks noRot="1" noChangeAspect="1" noMove="1" noResize="1" noEditPoints="1" noAdjustHandles="1" noChangeArrowheads="1" noChangeShapeType="1" noTextEdit="1"/>
              </p:cNvSpPr>
              <p:nvPr/>
            </p:nvSpPr>
            <p:spPr>
              <a:xfrm>
                <a:off x="3500284" y="54045"/>
                <a:ext cx="7039898" cy="1577306"/>
              </a:xfrm>
              <a:prstGeom prst="wedgeRectCallout">
                <a:avLst>
                  <a:gd name="adj1" fmla="val 62011"/>
                  <a:gd name="adj2" fmla="val 29351"/>
                </a:avLst>
              </a:prstGeom>
              <a:blipFill>
                <a:blip r:embed="rId3"/>
                <a:stretch>
                  <a:fillRect l="-846" t="-1132" b="-6792"/>
                </a:stretch>
              </a:blipFill>
              <a:ln w="38100">
                <a:solidFill>
                  <a:schemeClr val="accent1"/>
                </a:solidFill>
              </a:ln>
            </p:spPr>
            <p:txBody>
              <a:bodyPr/>
              <a:lstStyle/>
              <a:p>
                <a:r>
                  <a:rPr lang="en-IN">
                    <a:noFill/>
                  </a:rPr>
                  <a:t> </a:t>
                </a:r>
              </a:p>
            </p:txBody>
          </p:sp>
        </mc:Fallback>
      </mc:AlternateContent>
      <p:grpSp>
        <p:nvGrpSpPr>
          <p:cNvPr id="91" name="Group 90"/>
          <p:cNvGrpSpPr/>
          <p:nvPr/>
        </p:nvGrpSpPr>
        <p:grpSpPr>
          <a:xfrm>
            <a:off x="152964" y="5619071"/>
            <a:ext cx="1468606" cy="1238929"/>
            <a:chOff x="12383748" y="1219011"/>
            <a:chExt cx="1862104" cy="1570887"/>
          </a:xfrm>
        </p:grpSpPr>
        <p:sp>
          <p:nvSpPr>
            <p:cNvPr id="92" name="Freeform 91"/>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Freeform 92"/>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Freeform 93"/>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Oval 94"/>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95"/>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7" name="Rectangular Callout 96"/>
          <p:cNvSpPr/>
          <p:nvPr/>
        </p:nvSpPr>
        <p:spPr>
          <a:xfrm>
            <a:off x="1762313" y="5341046"/>
            <a:ext cx="6270642" cy="1507625"/>
          </a:xfrm>
          <a:prstGeom prst="wedgeRectCallout">
            <a:avLst>
              <a:gd name="adj1" fmla="val -61111"/>
              <a:gd name="adj2" fmla="val 4536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If you are concerned that relying on only one split may cause you to choose a wrong value of the </a:t>
            </a:r>
            <a:r>
              <a:rPr lang="en-US" sz="2400" dirty="0" err="1" smtClean="0">
                <a:solidFill>
                  <a:schemeClr val="tx1"/>
                </a:solidFill>
                <a:latin typeface="+mj-lt"/>
              </a:rPr>
              <a:t>hyperparameter</a:t>
            </a:r>
            <a:r>
              <a:rPr lang="en-US" sz="2400" dirty="0" smtClean="0">
                <a:solidFill>
                  <a:schemeClr val="tx1"/>
                </a:solidFill>
                <a:latin typeface="+mj-lt"/>
              </a:rPr>
              <a:t> (if the split is unlucky). If you feel this is happening, use multi-fold cross validation</a:t>
            </a:r>
            <a:endParaRPr lang="en-US" sz="2400" dirty="0">
              <a:solidFill>
                <a:schemeClr val="tx1"/>
              </a:solidFill>
              <a:latin typeface="+mj-lt"/>
            </a:endParaRPr>
          </a:p>
        </p:txBody>
      </p:sp>
    </p:spTree>
    <p:extLst>
      <p:ext uri="{BB962C8B-B14F-4D97-AF65-F5344CB8AC3E}">
        <p14:creationId xmlns:p14="http://schemas.microsoft.com/office/powerpoint/2010/main" val="40392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left)">
                                      <p:cBhvr>
                                        <p:cTn id="13" dur="500"/>
                                        <p:tgtEl>
                                          <p:spTgt spid="6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left)">
                                      <p:cBhvr>
                                        <p:cTn id="16" dur="500"/>
                                        <p:tgtEl>
                                          <p:spTgt spid="6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left)">
                                      <p:cBhvr>
                                        <p:cTn id="19" dur="500"/>
                                        <p:tgtEl>
                                          <p:spTgt spid="6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left)">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2.29167E-6 1.85185E-6 L 0.22891 0.03287 " pathEditMode="relative" rAng="0" ptsTypes="AA">
                                      <p:cBhvr>
                                        <p:cTn id="26" dur="1000" fill="hold"/>
                                        <p:tgtEl>
                                          <p:spTgt spid="33"/>
                                        </p:tgtEl>
                                        <p:attrNameLst>
                                          <p:attrName>ppt_x</p:attrName>
                                          <p:attrName>ppt_y</p:attrName>
                                        </p:attrNameLst>
                                      </p:cBhvr>
                                      <p:rCtr x="11445" y="1644"/>
                                    </p:animMotion>
                                  </p:childTnLst>
                                </p:cTn>
                              </p:par>
                              <p:par>
                                <p:cTn id="27" presetID="42" presetClass="path" presetSubtype="0" accel="50000" decel="50000" fill="hold" nodeType="withEffect">
                                  <p:stCondLst>
                                    <p:cond delay="0"/>
                                  </p:stCondLst>
                                  <p:childTnLst>
                                    <p:animMotion origin="layout" path="M -2.29167E-6 -2.59259E-6 L 0.22891 -0.04676 " pathEditMode="relative" rAng="0" ptsTypes="AA">
                                      <p:cBhvr>
                                        <p:cTn id="28" dur="1000" fill="hold"/>
                                        <p:tgtEl>
                                          <p:spTgt spid="45"/>
                                        </p:tgtEl>
                                        <p:attrNameLst>
                                          <p:attrName>ppt_x</p:attrName>
                                          <p:attrName>ppt_y</p:attrName>
                                        </p:attrNameLst>
                                      </p:cBhvr>
                                      <p:rCtr x="11445" y="-2338"/>
                                    </p:animMotion>
                                  </p:childTnLst>
                                </p:cTn>
                              </p:par>
                              <p:par>
                                <p:cTn id="29" presetID="42" presetClass="path" presetSubtype="0" accel="50000" decel="50000" fill="hold" nodeType="withEffect">
                                  <p:stCondLst>
                                    <p:cond delay="0"/>
                                  </p:stCondLst>
                                  <p:childTnLst>
                                    <p:animMotion origin="layout" path="M 0.00156 -4.44444E-6 L 0.22878 -0.18194 " pathEditMode="relative" rAng="0" ptsTypes="AA">
                                      <p:cBhvr>
                                        <p:cTn id="30" dur="1000" fill="hold"/>
                                        <p:tgtEl>
                                          <p:spTgt spid="42"/>
                                        </p:tgtEl>
                                        <p:attrNameLst>
                                          <p:attrName>ppt_x</p:attrName>
                                          <p:attrName>ppt_y</p:attrName>
                                        </p:attrNameLst>
                                      </p:cBhvr>
                                      <p:rCtr x="11354" y="-9097"/>
                                    </p:animMotion>
                                  </p:childTnLst>
                                </p:cTn>
                              </p:par>
                              <p:par>
                                <p:cTn id="31" presetID="42" presetClass="path" presetSubtype="0" accel="50000" decel="50000" fill="hold" nodeType="withEffect">
                                  <p:stCondLst>
                                    <p:cond delay="0"/>
                                  </p:stCondLst>
                                  <p:childTnLst>
                                    <p:animMotion origin="layout" path="M -2.29167E-6 -1.11111E-6 L 0.22891 0.12454 " pathEditMode="relative" rAng="0" ptsTypes="AA">
                                      <p:cBhvr>
                                        <p:cTn id="32" dur="1000" fill="hold"/>
                                        <p:tgtEl>
                                          <p:spTgt spid="50"/>
                                        </p:tgtEl>
                                        <p:attrNameLst>
                                          <p:attrName>ppt_x</p:attrName>
                                          <p:attrName>ppt_y</p:attrName>
                                        </p:attrNameLst>
                                      </p:cBhvr>
                                      <p:rCtr x="11445" y="6227"/>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87"/>
                                        </p:tgtEl>
                                        <p:attrNameLst>
                                          <p:attrName>style.visibility</p:attrName>
                                        </p:attrNameLst>
                                      </p:cBhvr>
                                      <p:to>
                                        <p:strVal val="visible"/>
                                      </p:to>
                                    </p:set>
                                    <p:animEffect transition="in" filter="wipe(right)">
                                      <p:cBhvr>
                                        <p:cTn id="45" dur="500"/>
                                        <p:tgtEl>
                                          <p:spTgt spid="8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88"/>
                                        </p:tgtEl>
                                        <p:attrNameLst>
                                          <p:attrName>style.visibility</p:attrName>
                                        </p:attrNameLst>
                                      </p:cBhvr>
                                      <p:to>
                                        <p:strVal val="visible"/>
                                      </p:to>
                                    </p:set>
                                    <p:animEffect transition="in" filter="wipe(right)">
                                      <p:cBhvr>
                                        <p:cTn id="50" dur="500"/>
                                        <p:tgtEl>
                                          <p:spTgt spid="8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wipe(right)">
                                      <p:cBhvr>
                                        <p:cTn id="59" dur="500"/>
                                        <p:tgtEl>
                                          <p:spTgt spid="90"/>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91"/>
                                        </p:tgtEl>
                                        <p:attrNameLst>
                                          <p:attrName>style.visibility</p:attrName>
                                        </p:attrNameLst>
                                      </p:cBhvr>
                                      <p:to>
                                        <p:strVal val="visible"/>
                                      </p:to>
                                    </p:set>
                                  </p:childTnLst>
                                </p:cTn>
                              </p:par>
                            </p:childTnLst>
                          </p:cTn>
                        </p:par>
                        <p:par>
                          <p:cTn id="64" fill="hold">
                            <p:stCondLst>
                              <p:cond delay="0"/>
                            </p:stCondLst>
                            <p:childTnLst>
                              <p:par>
                                <p:cTn id="65" presetID="22" presetClass="entr" presetSubtype="8" fill="hold" grpId="0" nodeType="afterEffect">
                                  <p:stCondLst>
                                    <p:cond delay="0"/>
                                  </p:stCondLst>
                                  <p:childTnLst>
                                    <p:set>
                                      <p:cBhvr>
                                        <p:cTn id="66" dur="1" fill="hold">
                                          <p:stCondLst>
                                            <p:cond delay="0"/>
                                          </p:stCondLst>
                                        </p:cTn>
                                        <p:tgtEl>
                                          <p:spTgt spid="97"/>
                                        </p:tgtEl>
                                        <p:attrNameLst>
                                          <p:attrName>style.visibility</p:attrName>
                                        </p:attrNameLst>
                                      </p:cBhvr>
                                      <p:to>
                                        <p:strVal val="visible"/>
                                      </p:to>
                                    </p:set>
                                    <p:animEffect transition="in" filter="wipe(left)">
                                      <p:cBhvr>
                                        <p:cTn id="6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p:bldP spid="60" grpId="0" animBg="1"/>
      <p:bldP spid="61" grpId="0" animBg="1"/>
      <p:bldP spid="62" grpId="0" animBg="1"/>
      <p:bldP spid="63" grpId="0" animBg="1"/>
      <p:bldP spid="87" grpId="0" animBg="1"/>
      <p:bldP spid="88" grpId="0" animBg="1"/>
      <p:bldP spid="90" grpId="0" animBg="1"/>
      <p:bldP spid="9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58.50299"/>
  <p:tag name="ORIGINALWIDTH" val="30.50158"/>
  <p:tag name="LATEXADDIN" val="\documentclass{article}&#10;\usepackage{amsmath,amssymb}&#10;\usepackage{olo}&#10;\pagestyle{empty}&#10;\begin{document}&#10;&#10;\[&#10;?&#10;\]&#10;&#10;\end{document}"/>
  <p:tag name="IGUANATEXSIZE" val="60"/>
  <p:tag name="IGUANATEXCURSOR" val="109"/>
</p:tagLst>
</file>

<file path=ppt/tags/tag10.xml><?xml version="1.0" encoding="utf-8"?>
<p:tagLst xmlns:a="http://schemas.openxmlformats.org/drawingml/2006/main" xmlns:r="http://schemas.openxmlformats.org/officeDocument/2006/relationships" xmlns:p="http://schemas.openxmlformats.org/presentationml/2006/main">
  <p:tag name="ORIGINALHEIGHT" val="55.00283"/>
  <p:tag name="ORIGINALWIDTH" val="56.00291"/>
  <p:tag name="LATEXADDIN" val="\documentclass{article}&#10;\usepackage{amsmath,amssymb}&#10;\usepackage{olo}&#10;\pagestyle{empty}&#10;\begin{document}&#10;&#10;\[&#10;+&#10;\]&#10;&#10;\end{document}"/>
  <p:tag name="IGUANATEXSIZE" val="60"/>
  <p:tag name="IGUANATEXCURSOR" val="110"/>
</p:tagLst>
</file>

<file path=ppt/tags/tag11.xml><?xml version="1.0" encoding="utf-8"?>
<p:tagLst xmlns:a="http://schemas.openxmlformats.org/drawingml/2006/main" xmlns:r="http://schemas.openxmlformats.org/officeDocument/2006/relationships" xmlns:p="http://schemas.openxmlformats.org/presentationml/2006/main">
  <p:tag name="ORIGINALHEIGHT" val="55.00283"/>
  <p:tag name="ORIGINALWIDTH" val="56.00291"/>
  <p:tag name="LATEXADDIN" val="\documentclass{article}&#10;\usepackage{amsmath,amssymb}&#10;\usepackage{olo}&#10;\pagestyle{empty}&#10;\begin{document}&#10;&#10;\[&#10;+&#10;\]&#10;&#10;\end{document}"/>
  <p:tag name="IGUANATEXSIZE" val="60"/>
  <p:tag name="IGUANATEXCURSOR" val="110"/>
</p:tagLst>
</file>

<file path=ppt/tags/tag12.xml><?xml version="1.0" encoding="utf-8"?>
<p:tagLst xmlns:a="http://schemas.openxmlformats.org/drawingml/2006/main" xmlns:r="http://schemas.openxmlformats.org/officeDocument/2006/relationships" xmlns:p="http://schemas.openxmlformats.org/presentationml/2006/main">
  <p:tag name="ORIGINALHEIGHT" val="83.00425"/>
  <p:tag name="ORIGINALWIDTH" val="29.5015"/>
  <p:tag name="LATEXADDIN" val="\documentclass{article}&#10;\usepackage{amsmath,amssymb}&#10;\usepackage{olo}&#10;\pagestyle{empty}&#10;\begin{document}&#10;&#10;\[&#10;\{&#10;\]&#10;&#10;\end{document}"/>
  <p:tag name="IGUANATEXSIZE" val="60"/>
  <p:tag name="IGUANATEXCURSOR" val="111"/>
</p:tagLst>
</file>

<file path=ppt/tags/tag13.xml><?xml version="1.0" encoding="utf-8"?>
<p:tagLst xmlns:a="http://schemas.openxmlformats.org/drawingml/2006/main" xmlns:r="http://schemas.openxmlformats.org/officeDocument/2006/relationships" xmlns:p="http://schemas.openxmlformats.org/presentationml/2006/main">
  <p:tag name="ORIGINALHEIGHT" val="19.50102"/>
  <p:tag name="ORIGINALWIDTH" val="56.00291"/>
  <p:tag name="LATEXADDIN" val="\documentclass{article}&#10;\usepackage{amsmath,amssymb}&#10;\usepackage{olo}&#10;\pagestyle{empty}&#10;\begin{document}&#10;&#10;\[&#10;=&#10;\]&#10;&#10;\end{document}"/>
  <p:tag name="IGUANATEXSIZE" val="60"/>
  <p:tag name="IGUANATEXCURSOR" val="110"/>
</p:tagLst>
</file>

<file path=ppt/tags/tag14.xml><?xml version="1.0" encoding="utf-8"?>
<p:tagLst xmlns:a="http://schemas.openxmlformats.org/drawingml/2006/main" xmlns:r="http://schemas.openxmlformats.org/officeDocument/2006/relationships" xmlns:p="http://schemas.openxmlformats.org/presentationml/2006/main">
  <p:tag name="ORIGINALHEIGHT" val="83.00425"/>
  <p:tag name="ORIGINALWIDTH" val="29.5015"/>
  <p:tag name="LATEXADDIN" val="\documentclass{article}&#10;\usepackage{amsmath,amssymb}&#10;\usepackage{olo}&#10;\pagestyle{empty}&#10;\begin{document}&#10;&#10;\[&#10;\}&#10;\]&#10;&#10;\end{document}"/>
  <p:tag name="IGUANATEXSIZE" val="60"/>
  <p:tag name="IGUANATEXCURSOR" val="111"/>
</p:tagLst>
</file>

<file path=ppt/tags/tag15.xml><?xml version="1.0" encoding="utf-8"?>
<p:tagLst xmlns:a="http://schemas.openxmlformats.org/drawingml/2006/main" xmlns:r="http://schemas.openxmlformats.org/officeDocument/2006/relationships" xmlns:p="http://schemas.openxmlformats.org/presentationml/2006/main">
  <p:tag name="ORIGINALHEIGHT" val="170.0087"/>
  <p:tag name="ORIGINALWIDTH" val="41.50212"/>
  <p:tag name="LATEXADDIN" val="\documentclass{article}&#10;\usepackage{amsmath,amssymb}&#10;\usepackage{olo}&#10;\pagestyle{empty}&#10;\begin{document}&#10;&#10;\[&#10;\frac{1}{5}&#10;\]&#10;&#10;\end{document}"/>
  <p:tag name="IGUANATEXSIZE" val="30"/>
  <p:tag name="IGUANATEXCURSOR" val="119"/>
</p:tagLst>
</file>

<file path=ppt/tags/tag16.xml><?xml version="1.0" encoding="utf-8"?>
<p:tagLst xmlns:a="http://schemas.openxmlformats.org/drawingml/2006/main" xmlns:r="http://schemas.openxmlformats.org/officeDocument/2006/relationships" xmlns:p="http://schemas.openxmlformats.org/presentationml/2006/main">
  <p:tag name="ORIGINALHEIGHT" val="170.0087"/>
  <p:tag name="ORIGINALWIDTH" val="41.50212"/>
  <p:tag name="LATEXADDIN" val="\documentclass{article}&#10;\usepackage{amsmath,amssymb}&#10;\usepackage{olo}&#10;\pagestyle{empty}&#10;\begin{document}&#10;&#10;\[&#10;\frac{3}{5}&#10;\]&#10;&#10;\end{document}"/>
  <p:tag name="IGUANATEXSIZE" val="30"/>
  <p:tag name="IGUANATEXCURSOR" val="116"/>
</p:tagLst>
</file>

<file path=ppt/tags/tag17.xml><?xml version="1.0" encoding="utf-8"?>
<p:tagLst xmlns:a="http://schemas.openxmlformats.org/drawingml/2006/main" xmlns:r="http://schemas.openxmlformats.org/officeDocument/2006/relationships" xmlns:p="http://schemas.openxmlformats.org/presentationml/2006/main">
  <p:tag name="ORIGINALHEIGHT" val="170.0087"/>
  <p:tag name="ORIGINALWIDTH" val="41.50212"/>
  <p:tag name="LATEXADDIN" val="\documentclass{article}&#10;\usepackage{amsmath,amssymb}&#10;\usepackage{olo}&#10;\pagestyle{empty}&#10;\begin{document}&#10;&#10;\[&#10;\frac{1}{5}&#10;\]&#10;&#10;\end{document}"/>
  <p:tag name="IGUANATEXSIZE" val="30"/>
  <p:tag name="IGUANATEXCURSOR" val="116"/>
</p:tagLst>
</file>

<file path=ppt/tags/tag18.xml><?xml version="1.0" encoding="utf-8"?>
<p:tagLst xmlns:a="http://schemas.openxmlformats.org/drawingml/2006/main" xmlns:r="http://schemas.openxmlformats.org/officeDocument/2006/relationships" xmlns:p="http://schemas.openxmlformats.org/presentationml/2006/main">
  <p:tag name="ORIGINALHEIGHT" val="170.0087"/>
  <p:tag name="ORIGINALWIDTH" val="41.50212"/>
  <p:tag name="LATEXADDIN" val="\documentclass{article}&#10;\usepackage{amsmath,amssymb}&#10;\usepackage{olo}&#10;\pagestyle{empty}&#10;\begin{document}&#10;&#10;\[&#10;\frac{1}{3}&#10;\]&#10;&#10;\end{document}"/>
  <p:tag name="IGUANATEXSIZE" val="30"/>
  <p:tag name="IGUANATEXCURSOR" val="119"/>
</p:tagLst>
</file>

<file path=ppt/tags/tag19.xml><?xml version="1.0" encoding="utf-8"?>
<p:tagLst xmlns:a="http://schemas.openxmlformats.org/drawingml/2006/main" xmlns:r="http://schemas.openxmlformats.org/officeDocument/2006/relationships" xmlns:p="http://schemas.openxmlformats.org/presentationml/2006/main">
  <p:tag name="ORIGINALHEIGHT" val="170.0087"/>
  <p:tag name="ORIGINALWIDTH" val="41.50212"/>
  <p:tag name="LATEXADDIN" val="\documentclass{article}&#10;\usepackage{amsmath,amssymb}&#10;\usepackage{olo}&#10;\pagestyle{empty}&#10;\begin{document}&#10;&#10;\[&#10;\frac{1}{3}&#10;\]&#10;&#10;\end{document}"/>
  <p:tag name="IGUANATEXSIZE" val="30"/>
  <p:tag name="IGUANATEXCURSOR" val="119"/>
</p:tagLst>
</file>

<file path=ppt/tags/tag2.xml><?xml version="1.0" encoding="utf-8"?>
<p:tagLst xmlns:a="http://schemas.openxmlformats.org/drawingml/2006/main" xmlns:r="http://schemas.openxmlformats.org/officeDocument/2006/relationships" xmlns:p="http://schemas.openxmlformats.org/presentationml/2006/main">
  <p:tag name="ORIGINALHEIGHT" val="37.50189"/>
  <p:tag name="ORIGINALWIDTH" val="34.00173"/>
  <p:tag name="LATEXADDIN" val="\documentclass{article}&#10;\usepackage{amsmath,amssymb}&#10;\usepackage{olo}&#10;\pagestyle{empty}&#10;\begin{document}&#10;&#10;\[&#10;r&#10;\]&#10;&#10;\end{document}"/>
  <p:tag name="IGUANATEXSIZE" val="28"/>
  <p:tag name="IGUANATEXCURSOR" val="110"/>
</p:tagLst>
</file>

<file path=ppt/tags/tag20.xml><?xml version="1.0" encoding="utf-8"?>
<p:tagLst xmlns:a="http://schemas.openxmlformats.org/drawingml/2006/main" xmlns:r="http://schemas.openxmlformats.org/officeDocument/2006/relationships" xmlns:p="http://schemas.openxmlformats.org/presentationml/2006/main">
  <p:tag name="ORIGINALHEIGHT" val="170.0087"/>
  <p:tag name="ORIGINALWIDTH" val="41.50212"/>
  <p:tag name="LATEXADDIN" val="\documentclass{article}&#10;\usepackage{amsmath,amssymb}&#10;\usepackage{olo}&#10;\pagestyle{empty}&#10;\begin{document}&#10;&#10;\[&#10;\frac{1}{3}&#10;\]&#10;&#10;\end{document}"/>
  <p:tag name="IGUANATEXSIZE" val="30"/>
  <p:tag name="IGUANATEXCURSOR" val="119"/>
</p:tagLst>
</file>

<file path=ppt/tags/tag21.xml><?xml version="1.0" encoding="utf-8"?>
<p:tagLst xmlns:a="http://schemas.openxmlformats.org/drawingml/2006/main" xmlns:r="http://schemas.openxmlformats.org/officeDocument/2006/relationships" xmlns:p="http://schemas.openxmlformats.org/presentationml/2006/main">
  <p:tag name="ORIGINALHEIGHT" val="83.00425"/>
  <p:tag name="ORIGINALWIDTH" val="29.5015"/>
  <p:tag name="LATEXADDIN" val="\documentclass{article}&#10;\usepackage{amsmath,amssymb}&#10;\usepackage{olo}&#10;\pagestyle{empty}&#10;\begin{document}&#10;&#10;\[&#10;\{&#10;\]&#10;&#10;\end{document}"/>
  <p:tag name="IGUANATEXSIZE" val="60"/>
  <p:tag name="IGUANATEXCURSOR" val="111"/>
</p:tagLst>
</file>

<file path=ppt/tags/tag22.xml><?xml version="1.0" encoding="utf-8"?>
<p:tagLst xmlns:a="http://schemas.openxmlformats.org/drawingml/2006/main" xmlns:r="http://schemas.openxmlformats.org/officeDocument/2006/relationships" xmlns:p="http://schemas.openxmlformats.org/presentationml/2006/main">
  <p:tag name="ORIGINALHEIGHT" val="19.50102"/>
  <p:tag name="ORIGINALWIDTH" val="56.00291"/>
  <p:tag name="LATEXADDIN" val="\documentclass{article}&#10;\usepackage{amsmath,amssymb}&#10;\usepackage{olo}&#10;\pagestyle{empty}&#10;\begin{document}&#10;&#10;\[&#10;=&#10;\]&#10;&#10;\end{document}"/>
  <p:tag name="IGUANATEXSIZE" val="60"/>
  <p:tag name="IGUANATEXCURSOR" val="110"/>
</p:tagLst>
</file>

<file path=ppt/tags/tag23.xml><?xml version="1.0" encoding="utf-8"?>
<p:tagLst xmlns:a="http://schemas.openxmlformats.org/drawingml/2006/main" xmlns:r="http://schemas.openxmlformats.org/officeDocument/2006/relationships" xmlns:p="http://schemas.openxmlformats.org/presentationml/2006/main">
  <p:tag name="ORIGINALHEIGHT" val="83.00425"/>
  <p:tag name="ORIGINALWIDTH" val="29.5015"/>
  <p:tag name="LATEXADDIN" val="\documentclass{article}&#10;\usepackage{amsmath,amssymb}&#10;\usepackage{olo}&#10;\pagestyle{empty}&#10;\begin{document}&#10;&#10;\[&#10;\}&#10;\]&#10;&#10;\end{document}"/>
  <p:tag name="IGUANATEXSIZE" val="60"/>
  <p:tag name="IGUANATEXCURSOR" val="111"/>
</p:tagLst>
</file>

<file path=ppt/tags/tag3.xml><?xml version="1.0" encoding="utf-8"?>
<p:tagLst xmlns:a="http://schemas.openxmlformats.org/drawingml/2006/main" xmlns:r="http://schemas.openxmlformats.org/officeDocument/2006/relationships" xmlns:p="http://schemas.openxmlformats.org/presentationml/2006/main">
  <p:tag name="ORIGINALHEIGHT" val="37.50189"/>
  <p:tag name="ORIGINALWIDTH" val="34.00173"/>
  <p:tag name="LATEXADDIN" val="\documentclass{article}&#10;\usepackage{amsmath,amssymb}&#10;\usepackage{olo}&#10;\pagestyle{empty}&#10;\begin{document}&#10;&#10;\[&#10;r&#10;\]&#10;&#10;\end{document}"/>
  <p:tag name="IGUANATEXSIZE" val="28"/>
  <p:tag name="IGUANATEXCURSOR" val="110"/>
</p:tagLst>
</file>

<file path=ppt/tags/tag4.xml><?xml version="1.0" encoding="utf-8"?>
<p:tagLst xmlns:a="http://schemas.openxmlformats.org/drawingml/2006/main" xmlns:r="http://schemas.openxmlformats.org/officeDocument/2006/relationships" xmlns:p="http://schemas.openxmlformats.org/presentationml/2006/main">
  <p:tag name="ORIGINALHEIGHT" val="170.0087"/>
  <p:tag name="ORIGINALWIDTH" val="41.50212"/>
  <p:tag name="LATEXADDIN" val="\documentclass{article}&#10;\usepackage{amsmath,amssymb}&#10;\usepackage{olo}&#10;\pagestyle{empty}&#10;\begin{document}&#10;&#10;\[&#10;\frac{1}{5}&#10;\]&#10;&#10;\end{document}"/>
  <p:tag name="IGUANATEXSIZE" val="30"/>
  <p:tag name="IGUANATEXCURSOR" val="119"/>
</p:tagLst>
</file>

<file path=ppt/tags/tag5.xml><?xml version="1.0" encoding="utf-8"?>
<p:tagLst xmlns:a="http://schemas.openxmlformats.org/drawingml/2006/main" xmlns:r="http://schemas.openxmlformats.org/officeDocument/2006/relationships" xmlns:p="http://schemas.openxmlformats.org/presentationml/2006/main">
  <p:tag name="ORIGINALHEIGHT" val="170.0087"/>
  <p:tag name="ORIGINALWIDTH" val="41.50212"/>
  <p:tag name="LATEXADDIN" val="\documentclass{article}&#10;\usepackage{amsmath,amssymb}&#10;\usepackage{olo}&#10;\pagestyle{empty}&#10;\begin{document}&#10;&#10;\[&#10;\frac{3}{5}&#10;\]&#10;&#10;\end{document}"/>
  <p:tag name="IGUANATEXSIZE" val="30"/>
  <p:tag name="IGUANATEXCURSOR" val="116"/>
</p:tagLst>
</file>

<file path=ppt/tags/tag6.xml><?xml version="1.0" encoding="utf-8"?>
<p:tagLst xmlns:a="http://schemas.openxmlformats.org/drawingml/2006/main" xmlns:r="http://schemas.openxmlformats.org/officeDocument/2006/relationships" xmlns:p="http://schemas.openxmlformats.org/presentationml/2006/main">
  <p:tag name="ORIGINALHEIGHT" val="170.0087"/>
  <p:tag name="ORIGINALWIDTH" val="41.50212"/>
  <p:tag name="LATEXADDIN" val="\documentclass{article}&#10;\usepackage{amsmath,amssymb}&#10;\usepackage{olo}&#10;\pagestyle{empty}&#10;\begin{document}&#10;&#10;\[&#10;\frac{1}{5}&#10;\]&#10;&#10;\end{document}"/>
  <p:tag name="IGUANATEXSIZE" val="30"/>
  <p:tag name="IGUANATEXCURSOR" val="116"/>
</p:tagLst>
</file>

<file path=ppt/tags/tag7.xml><?xml version="1.0" encoding="utf-8"?>
<p:tagLst xmlns:a="http://schemas.openxmlformats.org/drawingml/2006/main" xmlns:r="http://schemas.openxmlformats.org/officeDocument/2006/relationships" xmlns:p="http://schemas.openxmlformats.org/presentationml/2006/main">
  <p:tag name="ORIGINALHEIGHT" val="170.0087"/>
  <p:tag name="ORIGINALWIDTH" val="41.50212"/>
  <p:tag name="LATEXADDIN" val="\documentclass{article}&#10;\usepackage{amsmath,amssymb}&#10;\usepackage{olo}&#10;\pagestyle{empty}&#10;\begin{document}&#10;&#10;\[&#10;\frac{1}{3}&#10;\]&#10;&#10;\end{document}"/>
  <p:tag name="IGUANATEXSIZE" val="30"/>
  <p:tag name="IGUANATEXCURSOR" val="119"/>
</p:tagLst>
</file>

<file path=ppt/tags/tag8.xml><?xml version="1.0" encoding="utf-8"?>
<p:tagLst xmlns:a="http://schemas.openxmlformats.org/drawingml/2006/main" xmlns:r="http://schemas.openxmlformats.org/officeDocument/2006/relationships" xmlns:p="http://schemas.openxmlformats.org/presentationml/2006/main">
  <p:tag name="ORIGINALHEIGHT" val="170.0087"/>
  <p:tag name="ORIGINALWIDTH" val="41.50212"/>
  <p:tag name="LATEXADDIN" val="\documentclass{article}&#10;\usepackage{amsmath,amssymb}&#10;\usepackage{olo}&#10;\pagestyle{empty}&#10;\begin{document}&#10;&#10;\[&#10;\frac{1}{3}&#10;\]&#10;&#10;\end{document}"/>
  <p:tag name="IGUANATEXSIZE" val="30"/>
  <p:tag name="IGUANATEXCURSOR" val="119"/>
</p:tagLst>
</file>

<file path=ppt/tags/tag9.xml><?xml version="1.0" encoding="utf-8"?>
<p:tagLst xmlns:a="http://schemas.openxmlformats.org/drawingml/2006/main" xmlns:r="http://schemas.openxmlformats.org/officeDocument/2006/relationships" xmlns:p="http://schemas.openxmlformats.org/presentationml/2006/main">
  <p:tag name="ORIGINALHEIGHT" val="170.0087"/>
  <p:tag name="ORIGINALWIDTH" val="41.50212"/>
  <p:tag name="LATEXADDIN" val="\documentclass{article}&#10;\usepackage{amsmath,amssymb}&#10;\usepackage{olo}&#10;\pagestyle{empty}&#10;\begin{document}&#10;&#10;\[&#10;\frac{1}{3}&#10;\]&#10;&#10;\end{document}"/>
  <p:tag name="IGUANATEXSIZE" val="30"/>
  <p:tag name="IGUANATEXCURSOR" val="119"/>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1442</TotalTime>
  <Words>1381</Words>
  <Application>Microsoft Office PowerPoint</Application>
  <PresentationFormat>Widescreen</PresentationFormat>
  <Paragraphs>122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Century</vt:lpstr>
      <vt:lpstr>Wingdings</vt:lpstr>
      <vt:lpstr>Metropolitan</vt:lpstr>
      <vt:lpstr>Nearest Neighbors</vt:lpstr>
      <vt:lpstr>Nearest Neighbour Classifier</vt:lpstr>
      <vt:lpstr>Learning with the 1-NN Classifier</vt:lpstr>
      <vt:lpstr>Learning with the 1-NN Classifier</vt:lpstr>
      <vt:lpstr>Decision Boundaries</vt:lpstr>
      <vt:lpstr>Back to Nearest Neighbors - kNN</vt:lpstr>
      <vt:lpstr>Back to Nearest Neighbors - rNN</vt:lpstr>
      <vt:lpstr>Hyperparameter Tuning in ML</vt:lpstr>
      <vt:lpstr>Held-out Validation</vt:lpstr>
      <vt:lpstr>Multi-fold Cross Validation</vt:lpstr>
      <vt:lpstr>Learning with NN – Lessons</vt:lpstr>
      <vt:lpstr>Regression with Weighted</vt:lpstr>
      <vt:lpstr>Classification with Weighted rNN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160</cp:revision>
  <dcterms:created xsi:type="dcterms:W3CDTF">2018-07-30T05:08:11Z</dcterms:created>
  <dcterms:modified xsi:type="dcterms:W3CDTF">2020-01-22T07:59:37Z</dcterms:modified>
</cp:coreProperties>
</file>