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79" r:id="rId4"/>
    <p:sldId id="280" r:id="rId5"/>
    <p:sldId id="259" r:id="rId6"/>
    <p:sldId id="281" r:id="rId7"/>
    <p:sldId id="282" r:id="rId8"/>
    <p:sldId id="284" r:id="rId9"/>
    <p:sldId id="283" r:id="rId10"/>
    <p:sldId id="277" r:id="rId11"/>
    <p:sldId id="278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nsider.com/articles/17/05/17/google-adds-smart-replies-to-gmail-for-ios-based-on-machine-lear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ages.techhive.com/images/article/2013/08/mylist-100050912-large.jpg" TargetMode="External"/><Relationship Id="rId4" Type="http://schemas.openxmlformats.org/officeDocument/2006/relationships/hyperlink" Target="https://communityrising.kasasa.com/bots-better-marketing/amazon-recommend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https://appleinsider.com/articles/17/05/17/google-adds-smart-replies-to-gmail-for-ios-based-on-machine-learning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https://communityrising.kasasa.com/bots-better-marketing/amazon-recommends/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https://images.techhive.com/images/article/2013/08/mylist-100050912-large.jpg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 : https://www.isobudgets.com/probability-distributions-for-measurement-uncertainty/</a:t>
            </a:r>
          </a:p>
        </p:txBody>
      </p:sp>
    </p:spTree>
    <p:extLst>
      <p:ext uri="{BB962C8B-B14F-4D97-AF65-F5344CB8AC3E}">
        <p14:creationId xmlns:p14="http://schemas.microsoft.com/office/powerpoint/2010/main" val="18894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6fcc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6fcc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https://www.datascience.com/learn-data-science/fundamentals/introduction-to-correlation-python-data-science</a:t>
            </a:r>
          </a:p>
        </p:txBody>
      </p:sp>
    </p:spTree>
    <p:extLst>
      <p:ext uri="{BB962C8B-B14F-4D97-AF65-F5344CB8AC3E}">
        <p14:creationId xmlns:p14="http://schemas.microsoft.com/office/powerpoint/2010/main" val="112162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dirty="0"/>
              <a:t>Ref : https://www.datascience.com/learn-data-science/fundamentals/introduction-to-correlation-python-data-science</a:t>
            </a:r>
          </a:p>
        </p:txBody>
      </p:sp>
    </p:spTree>
    <p:extLst>
      <p:ext uri="{BB962C8B-B14F-4D97-AF65-F5344CB8AC3E}">
        <p14:creationId xmlns:p14="http://schemas.microsoft.com/office/powerpoint/2010/main" val="322088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Correlation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“</a:t>
            </a:r>
            <a:r>
              <a:rPr lang="en-IN" b="1" dirty="0">
                <a:solidFill>
                  <a:schemeClr val="lt2"/>
                </a:solidFill>
              </a:rPr>
              <a:t>Being single is boring. Being in a relationship is complicated.</a:t>
            </a:r>
            <a:r>
              <a:rPr lang="en" dirty="0">
                <a:solidFill>
                  <a:schemeClr val="lt2"/>
                </a:solidFill>
              </a:rPr>
              <a:t>”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Anonymous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D3A1D-11F0-46BC-9CA4-CE3C55CA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47825"/>
            <a:ext cx="6515100" cy="18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C7582-35AA-4E6E-802A-2C5206F23AA9}"/>
              </a:ext>
            </a:extLst>
          </p:cNvPr>
          <p:cNvSpPr txBox="1"/>
          <p:nvPr/>
        </p:nvSpPr>
        <p:spPr>
          <a:xfrm>
            <a:off x="1154097" y="3764132"/>
            <a:ext cx="7102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 Score, TOEFL Score etc are </a:t>
            </a:r>
            <a:r>
              <a:rPr lang="en-IN" b="1" dirty="0"/>
              <a:t>quantitative</a:t>
            </a:r>
            <a:r>
              <a:rPr lang="en-IN" dirty="0"/>
              <a:t> or </a:t>
            </a:r>
            <a:r>
              <a:rPr lang="en-IN" b="1" dirty="0"/>
              <a:t>numeric</a:t>
            </a:r>
            <a:r>
              <a:rPr lang="en-IN" dirty="0"/>
              <a:t>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other type of variables – </a:t>
            </a:r>
            <a:r>
              <a:rPr lang="en-IN" b="1" dirty="0"/>
              <a:t>categorical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Research has only two possible values. It is called </a:t>
            </a:r>
            <a:r>
              <a:rPr lang="en-IN" b="1" dirty="0"/>
              <a:t>binary </a:t>
            </a:r>
            <a:r>
              <a:rPr lang="en-IN" dirty="0"/>
              <a:t>or </a:t>
            </a:r>
            <a:r>
              <a:rPr lang="en-IN" b="1" dirty="0"/>
              <a:t>dichotomous.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Discrete and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Nominal and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86C4-AB66-40BE-A6BD-9551D3E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Visualize variable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4B688-C9E1-48BE-A674-982A173F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43" y="1323467"/>
            <a:ext cx="58007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3898-03DC-4A29-9D04-A5D4B1C0D9F0}"/>
              </a:ext>
            </a:extLst>
          </p:cNvPr>
          <p:cNvSpPr txBox="1"/>
          <p:nvPr/>
        </p:nvSpPr>
        <p:spPr>
          <a:xfrm>
            <a:off x="6427433" y="1526959"/>
            <a:ext cx="22815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set of </a:t>
            </a:r>
            <a:r>
              <a:rPr lang="en-IN" b="1" dirty="0"/>
              <a:t>observation</a:t>
            </a:r>
            <a:r>
              <a:rPr lang="en-IN" dirty="0"/>
              <a:t>s for a </a:t>
            </a:r>
            <a:r>
              <a:rPr lang="en-IN" b="1" dirty="0"/>
              <a:t>variable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You meet someone randomly, without any prior information, which score is likely?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6DD39-E16D-49F6-A75C-50945AAF1BB5}"/>
              </a:ext>
            </a:extLst>
          </p:cNvPr>
          <p:cNvSpPr txBox="1"/>
          <p:nvPr/>
        </p:nvSpPr>
        <p:spPr>
          <a:xfrm>
            <a:off x="6454066" y="34445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316</a:t>
            </a:r>
          </a:p>
        </p:txBody>
      </p:sp>
    </p:spTree>
    <p:extLst>
      <p:ext uri="{BB962C8B-B14F-4D97-AF65-F5344CB8AC3E}">
        <p14:creationId xmlns:p14="http://schemas.microsoft.com/office/powerpoint/2010/main" val="129560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299-7681-41D9-A060-3ACB3783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4159-5EB5-4A53-8B6B-35670C89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388275"/>
            <a:ext cx="8222100" cy="1283904"/>
          </a:xfrm>
        </p:spPr>
        <p:txBody>
          <a:bodyPr/>
          <a:lstStyle/>
          <a:p>
            <a:r>
              <a:rPr lang="en-IN" dirty="0"/>
              <a:t>The simplest model.</a:t>
            </a:r>
          </a:p>
          <a:p>
            <a:r>
              <a:rPr lang="en-IN" dirty="0"/>
              <a:t>Depends on the how variable is distributed.</a:t>
            </a:r>
          </a:p>
          <a:p>
            <a:r>
              <a:rPr lang="en-IN" dirty="0"/>
              <a:t>What are we trying to do?</a:t>
            </a:r>
          </a:p>
          <a:p>
            <a:endParaRPr lang="en-IN" dirty="0"/>
          </a:p>
        </p:txBody>
      </p:sp>
      <p:pic>
        <p:nvPicPr>
          <p:cNvPr id="2050" name="Picture 2" descr="normal distribution skewness">
            <a:extLst>
              <a:ext uri="{FF2B5EF4-FFF2-40B4-BE49-F238E27FC236}">
                <a16:creationId xmlns:a16="http://schemas.microsoft.com/office/drawing/2014/main" id="{874F8F72-BFF5-48DE-9953-6E21BAB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07" y="2639581"/>
            <a:ext cx="51149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5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GRE vs Chance of Admit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31CC2C-C594-4D36-B78D-2D930B43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5" y="1261323"/>
            <a:ext cx="58293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BC8E8-3AAA-407A-93A5-126BFC0BD8AA}"/>
              </a:ext>
            </a:extLst>
          </p:cNvPr>
          <p:cNvSpPr txBox="1"/>
          <p:nvPr/>
        </p:nvSpPr>
        <p:spPr>
          <a:xfrm>
            <a:off x="6454066" y="1473694"/>
            <a:ext cx="2370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scatterplot</a:t>
            </a:r>
            <a:r>
              <a:rPr lang="en-I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 score has influence on chance of admit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Tells us about the strength of the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summarized using a straight line. </a:t>
            </a:r>
            <a:r>
              <a:rPr lang="en-IN" b="1" dirty="0"/>
              <a:t>Linearity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6D1C-4B30-4276-B81F-953CF6B4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5861-55AD-41AC-856F-4C4B3376A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term "correlation" refers to a mutual relationship or association between two variables.</a:t>
            </a:r>
          </a:p>
          <a:p>
            <a:r>
              <a:rPr lang="en-IN" dirty="0"/>
              <a:t>Correlation can help in predicting one quantity from another.</a:t>
            </a:r>
          </a:p>
          <a:p>
            <a:r>
              <a:rPr lang="en-IN" dirty="0"/>
              <a:t>Correlation is used as a foundation for many other modelling techniques.</a:t>
            </a:r>
          </a:p>
          <a:p>
            <a:r>
              <a:rPr lang="en-IN" dirty="0"/>
              <a:t>Pearson is the most widely used correlation coefficient. Pearson correlation measures the linear association between continuous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4060-E79F-4AC7-9DC2-33D3587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 of Association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03B1F60-CBCD-4637-8966-20179B79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" y="1569736"/>
            <a:ext cx="8291744" cy="31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4060-E79F-4AC7-9DC2-33D3587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 of Association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6E7D5E-BCFF-445C-98FE-9F522839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" y="1846555"/>
            <a:ext cx="8494742" cy="25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93CC-F04A-4B6D-9791-CA6857DC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vs non-linear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F7CD-382A-49FA-AB44-6F3E72B9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We don’t know if there is linear relationship.</a:t>
            </a:r>
          </a:p>
          <a:p>
            <a:pPr lvl="0"/>
            <a:r>
              <a:rPr lang="en-IN" dirty="0"/>
              <a:t>We don’t know strength of this linear relationship.</a:t>
            </a:r>
          </a:p>
          <a:p>
            <a:pPr lvl="0"/>
            <a:r>
              <a:rPr lang="en-IN" dirty="0"/>
              <a:t>So, we </a:t>
            </a:r>
            <a:r>
              <a:rPr lang="en-IN" b="1" dirty="0"/>
              <a:t>visualize</a:t>
            </a:r>
            <a:r>
              <a:rPr lang="en-IN" dirty="0"/>
              <a:t> the data or </a:t>
            </a:r>
            <a:r>
              <a:rPr lang="en-IN" b="1" dirty="0"/>
              <a:t>assume</a:t>
            </a:r>
            <a:r>
              <a:rPr lang="en-IN" dirty="0"/>
              <a:t> there is a linear relationship.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7599E-ED8B-45C2-A949-49894927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44" y="2641892"/>
            <a:ext cx="40576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7328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266</Words>
  <Application>Microsoft Office PowerPoint</Application>
  <PresentationFormat>On-screen Show (16:9)</PresentationFormat>
  <Paragraphs>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Correlation</vt:lpstr>
      <vt:lpstr>Data</vt:lpstr>
      <vt:lpstr>Visualize variable</vt:lpstr>
      <vt:lpstr>Mean Model</vt:lpstr>
      <vt:lpstr>GRE vs Chance of Admit</vt:lpstr>
      <vt:lpstr>About Correlation</vt:lpstr>
      <vt:lpstr>Strength of Association</vt:lpstr>
      <vt:lpstr>Strength of Association</vt:lpstr>
      <vt:lpstr>Linear vs non-linear</vt:lpstr>
      <vt:lpstr>“Being single is boring. Being in a relationship is complicated.”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18</cp:revision>
  <dcterms:modified xsi:type="dcterms:W3CDTF">2019-01-26T08:29:33Z</dcterms:modified>
</cp:coreProperties>
</file>