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bes.com/sites/bernardmarr/2018/05/21/how-much-data-do-we-create-every-day-the-mind-blowing-stats-everyone-should-read/#15b2a01860b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2.cs.duke.edu/courses/compsci190/fall18/notes/00-welcome.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John_Snow"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d9d43364e_0_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d9d43364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d9d43364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d9d4336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 : </a:t>
            </a:r>
            <a:r>
              <a:rPr lang="en" u="sng">
                <a:solidFill>
                  <a:schemeClr val="hlink"/>
                </a:solidFill>
                <a:hlinkClick r:id="rId3"/>
              </a:rPr>
              <a:t>https://www.forbes.com/sites/bernardmarr/2018/05/21/how-much-data-do-we-create-every-day-the-mind-blowing-stats-everyone-should-read/#15b2a01860ba</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9d43364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d9d43364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d9d43364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d9d43364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958a26b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958a26b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 : </a:t>
            </a:r>
            <a:r>
              <a:rPr lang="en" u="sng">
                <a:solidFill>
                  <a:schemeClr val="hlink"/>
                </a:solidFill>
                <a:hlinkClick r:id="rId3"/>
              </a:rPr>
              <a:t>https://www2.cs.duke.edu/courses/compsci190/fall18/notes/00-welcome.pdf</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9d43364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9d43364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 </a:t>
            </a:r>
            <a:r>
              <a:rPr lang="en" u="sng">
                <a:solidFill>
                  <a:schemeClr val="hlink"/>
                </a:solidFill>
                <a:hlinkClick r:id="rId3"/>
              </a:rPr>
              <a:t>https://en.wikipedia.org/wiki/John_Snow</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d9d43364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d9d43364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d9d43364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d9d43364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d9d43364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d9d43364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1" name="Google Shape;71;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2" name="Google Shape;72;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5" name="Google Shape;75;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sp>
        <p:nvSpPr>
          <p:cNvPr id="77" name="Google Shape;77;p16"/>
          <p:cNvSpPr/>
          <p:nvPr/>
        </p:nvSpPr>
        <p:spPr>
          <a:xfrm rot="10800000" flipH="1">
            <a:off x="0" y="1093500"/>
            <a:ext cx="9144000" cy="405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0" y="10935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title"/>
          </p:nvPr>
        </p:nvSpPr>
        <p:spPr>
          <a:xfrm>
            <a:off x="206525" y="220000"/>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0" name="Google Shape;80;p16"/>
          <p:cNvSpPr txBox="1">
            <a:spLocks noGrp="1"/>
          </p:cNvSpPr>
          <p:nvPr>
            <p:ph type="body" idx="1"/>
          </p:nvPr>
        </p:nvSpPr>
        <p:spPr>
          <a:xfrm>
            <a:off x="460950" y="13882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1" name="Google Shape;81;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6" name="Google Shape;86;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8" name="Google Shape;88;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3" name="Google Shape;93;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99" name="Google Shape;99;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02" name="Google Shape;102;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107" name="Google Shape;107;p2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09" name="Google Shape;109;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14" name="Google Shape;114;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17" name="Google Shape;117;p2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8" name="Google Shape;118;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65" name="Google Shape;65;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66" name="Google Shape;66;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to Data Science</a:t>
            </a:r>
            <a:endParaRPr/>
          </a:p>
        </p:txBody>
      </p:sp>
      <p:sp>
        <p:nvSpPr>
          <p:cNvPr id="126" name="Google Shape;126;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Adwait Bhave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“I never guess. It is a capital mistake to theorize before one has data.</a:t>
            </a:r>
            <a:endParaRPr>
              <a:solidFill>
                <a:schemeClr val="lt2"/>
              </a:solidFill>
            </a:endParaRPr>
          </a:p>
          <a:p>
            <a:pPr marL="0" lvl="0" indent="0" algn="ctr" rtl="0">
              <a:spcBef>
                <a:spcPts val="0"/>
              </a:spcBef>
              <a:spcAft>
                <a:spcPts val="0"/>
              </a:spcAft>
              <a:buNone/>
            </a:pPr>
            <a:r>
              <a:rPr lang="en">
                <a:solidFill>
                  <a:schemeClr val="lt2"/>
                </a:solidFill>
              </a:rPr>
              <a:t>Insensibly one begins to twist facts to suit theories, instead of theories to suit facts.”</a:t>
            </a:r>
            <a:endParaRPr>
              <a:solidFill>
                <a:schemeClr val="lt2"/>
              </a:solidFill>
            </a:endParaRPr>
          </a:p>
        </p:txBody>
      </p:sp>
      <p:sp>
        <p:nvSpPr>
          <p:cNvPr id="199" name="Google Shape;199;p34"/>
          <p:cNvSpPr txBox="1">
            <a:spLocks noGrp="1"/>
          </p:cNvSpPr>
          <p:nvPr>
            <p:ph type="body" idx="4294967295"/>
          </p:nvPr>
        </p:nvSpPr>
        <p:spPr>
          <a:xfrm>
            <a:off x="824125" y="3294475"/>
            <a:ext cx="7596600" cy="518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Sherlock Holmes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Lots of data</a:t>
            </a:r>
            <a:endParaRPr/>
          </a:p>
        </p:txBody>
      </p:sp>
      <p:sp>
        <p:nvSpPr>
          <p:cNvPr id="132" name="Google Shape;132;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Data is all around.</a:t>
            </a:r>
            <a:endParaRPr dirty="0"/>
          </a:p>
          <a:p>
            <a:pPr marL="457200" lvl="0" indent="-342900" algn="l" rtl="0">
              <a:spcBef>
                <a:spcPts val="0"/>
              </a:spcBef>
              <a:spcAft>
                <a:spcPts val="0"/>
              </a:spcAft>
              <a:buSzPts val="1800"/>
              <a:buChar char="●"/>
            </a:pPr>
            <a:r>
              <a:rPr lang="en" dirty="0"/>
              <a:t>There are 2.5 quintillion bytes of data created each day at our current pace.</a:t>
            </a:r>
            <a:endParaRPr dirty="0"/>
          </a:p>
          <a:p>
            <a:pPr marL="457200" lvl="0" indent="-342900" algn="l" rtl="0">
              <a:spcBef>
                <a:spcPts val="0"/>
              </a:spcBef>
              <a:spcAft>
                <a:spcPts val="0"/>
              </a:spcAft>
              <a:buSzPts val="1800"/>
              <a:buChar char="●"/>
            </a:pPr>
            <a:r>
              <a:rPr lang="en" dirty="0"/>
              <a:t>Every minute of the day:</a:t>
            </a:r>
            <a:endParaRPr dirty="0"/>
          </a:p>
          <a:p>
            <a:pPr marL="914400" lvl="1" indent="-317500" algn="l" rtl="0">
              <a:spcBef>
                <a:spcPts val="0"/>
              </a:spcBef>
              <a:spcAft>
                <a:spcPts val="0"/>
              </a:spcAft>
              <a:buSzPts val="1400"/>
              <a:buChar char="○"/>
            </a:pPr>
            <a:r>
              <a:rPr lang="en" dirty="0"/>
              <a:t>Search queries on google 24,00,000</a:t>
            </a:r>
            <a:endParaRPr dirty="0"/>
          </a:p>
          <a:p>
            <a:pPr marL="914400" lvl="1" indent="-317500" algn="l" rtl="0">
              <a:spcBef>
                <a:spcPts val="0"/>
              </a:spcBef>
              <a:spcAft>
                <a:spcPts val="0"/>
              </a:spcAft>
              <a:buSzPts val="1400"/>
              <a:buChar char="○"/>
            </a:pPr>
            <a:r>
              <a:rPr lang="en" dirty="0"/>
              <a:t>Snapchat users share 527,760 photos</a:t>
            </a:r>
            <a:endParaRPr dirty="0"/>
          </a:p>
          <a:p>
            <a:pPr marL="914400" lvl="1" indent="-317500" algn="l" rtl="0">
              <a:spcBef>
                <a:spcPts val="0"/>
              </a:spcBef>
              <a:spcAft>
                <a:spcPts val="0"/>
              </a:spcAft>
              <a:buSzPts val="1400"/>
              <a:buChar char="○"/>
            </a:pPr>
            <a:r>
              <a:rPr lang="en" dirty="0"/>
              <a:t>More than 120 professionals join LinkedIn</a:t>
            </a:r>
            <a:endParaRPr dirty="0"/>
          </a:p>
          <a:p>
            <a:pPr marL="914400" lvl="1" indent="-317500" algn="l" rtl="0">
              <a:spcBef>
                <a:spcPts val="0"/>
              </a:spcBef>
              <a:spcAft>
                <a:spcPts val="0"/>
              </a:spcAft>
              <a:buSzPts val="1400"/>
              <a:buChar char="○"/>
            </a:pPr>
            <a:r>
              <a:rPr lang="en" dirty="0"/>
              <a:t>Users watch 4,146,600 YouTube videos</a:t>
            </a:r>
            <a:endParaRPr dirty="0"/>
          </a:p>
          <a:p>
            <a:pPr marL="914400" lvl="1" indent="-317500" algn="l" rtl="0">
              <a:spcBef>
                <a:spcPts val="0"/>
              </a:spcBef>
              <a:spcAft>
                <a:spcPts val="0"/>
              </a:spcAft>
              <a:buSzPts val="1400"/>
              <a:buChar char="○"/>
            </a:pPr>
            <a:r>
              <a:rPr lang="en" dirty="0"/>
              <a:t>456,000 tweets are sent on Twitter</a:t>
            </a:r>
            <a:endParaRPr dirty="0"/>
          </a:p>
          <a:p>
            <a:pPr marL="914400" lvl="1" indent="-317500" algn="l" rtl="0">
              <a:spcBef>
                <a:spcPts val="0"/>
              </a:spcBef>
              <a:spcAft>
                <a:spcPts val="0"/>
              </a:spcAft>
              <a:buSzPts val="1400"/>
              <a:buChar char="○"/>
            </a:pPr>
            <a:r>
              <a:rPr lang="en" dirty="0"/>
              <a:t>Instagram users post 46,740 photos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Big data</a:t>
            </a:r>
            <a:endParaRPr/>
          </a:p>
        </p:txBody>
      </p:sp>
      <p:sp>
        <p:nvSpPr>
          <p:cNvPr id="138" name="Google Shape;138;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Volume : The size of the data</a:t>
            </a:r>
            <a:endParaRPr dirty="0"/>
          </a:p>
          <a:p>
            <a:pPr marL="0" lvl="0" indent="0" algn="l" rtl="0">
              <a:spcBef>
                <a:spcPts val="1600"/>
              </a:spcBef>
              <a:spcAft>
                <a:spcPts val="0"/>
              </a:spcAft>
              <a:buClr>
                <a:srgbClr val="000000"/>
              </a:buClr>
              <a:buSzPts val="1100"/>
              <a:buFont typeface="Arial"/>
              <a:buNone/>
            </a:pPr>
            <a:r>
              <a:rPr lang="en" dirty="0"/>
              <a:t>Velocity :  Speed at which data moves in systems</a:t>
            </a:r>
            <a:endParaRPr dirty="0"/>
          </a:p>
          <a:p>
            <a:pPr marL="0" lvl="0" indent="0" algn="l" rtl="0">
              <a:spcBef>
                <a:spcPts val="1600"/>
              </a:spcBef>
              <a:spcAft>
                <a:spcPts val="0"/>
              </a:spcAft>
              <a:buClr>
                <a:srgbClr val="000000"/>
              </a:buClr>
              <a:buSzPts val="1100"/>
              <a:buFont typeface="Arial"/>
              <a:buNone/>
            </a:pPr>
            <a:r>
              <a:rPr lang="en" dirty="0"/>
              <a:t>Variety : Data in all formats.</a:t>
            </a:r>
            <a:endParaRPr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Data Science?</a:t>
            </a:r>
            <a:endParaRPr/>
          </a:p>
        </p:txBody>
      </p:sp>
      <p:sp>
        <p:nvSpPr>
          <p:cNvPr id="144" name="Google Shape;144;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Not all data is useful.</a:t>
            </a:r>
            <a:endParaRPr/>
          </a:p>
          <a:p>
            <a:pPr marL="457200" lvl="0" indent="-342900" algn="l" rtl="0">
              <a:spcBef>
                <a:spcPts val="0"/>
              </a:spcBef>
              <a:spcAft>
                <a:spcPts val="0"/>
              </a:spcAft>
              <a:buSzPts val="1800"/>
              <a:buChar char="●"/>
            </a:pPr>
            <a:r>
              <a:rPr lang="en"/>
              <a:t>Not all data is relevant.</a:t>
            </a:r>
            <a:endParaRPr/>
          </a:p>
          <a:p>
            <a:pPr marL="457200" lvl="0" indent="-342900" algn="l" rtl="0">
              <a:spcBef>
                <a:spcPts val="0"/>
              </a:spcBef>
              <a:spcAft>
                <a:spcPts val="0"/>
              </a:spcAft>
              <a:buSzPts val="1800"/>
              <a:buChar char="●"/>
            </a:pPr>
            <a:r>
              <a:rPr lang="en"/>
              <a:t>An area that manages, manipulates, extracts, and interprets knowledge from data.</a:t>
            </a:r>
            <a:endParaRPr/>
          </a:p>
          <a:p>
            <a:pPr marL="0" lvl="0" indent="0" algn="l" rtl="0">
              <a:spcBef>
                <a:spcPts val="1600"/>
              </a:spcBef>
              <a:spcAft>
                <a:spcPts val="0"/>
              </a:spcAft>
              <a:buNone/>
            </a:pPr>
            <a:r>
              <a:rPr lang="en"/>
              <a:t>Understanding data and art of asking good questions!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science</a:t>
            </a:r>
            <a:endParaRPr/>
          </a:p>
        </p:txBody>
      </p:sp>
      <p:pic>
        <p:nvPicPr>
          <p:cNvPr id="150" name="Google Shape;150;p29"/>
          <p:cNvPicPr preferRelativeResize="0"/>
          <p:nvPr/>
        </p:nvPicPr>
        <p:blipFill>
          <a:blip r:embed="rId3">
            <a:alphaModFix/>
          </a:blip>
          <a:stretch>
            <a:fillRect/>
          </a:stretch>
        </p:blipFill>
        <p:spPr>
          <a:xfrm>
            <a:off x="2088750" y="781525"/>
            <a:ext cx="5074664" cy="421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Real life stories (From 1854)</a:t>
            </a:r>
            <a:endParaRPr/>
          </a:p>
        </p:txBody>
      </p:sp>
      <p:pic>
        <p:nvPicPr>
          <p:cNvPr id="156" name="Google Shape;156;p30"/>
          <p:cNvPicPr preferRelativeResize="0"/>
          <p:nvPr/>
        </p:nvPicPr>
        <p:blipFill>
          <a:blip r:embed="rId3">
            <a:alphaModFix/>
          </a:blip>
          <a:stretch>
            <a:fillRect/>
          </a:stretch>
        </p:blipFill>
        <p:spPr>
          <a:xfrm>
            <a:off x="1675275" y="761350"/>
            <a:ext cx="5962779" cy="42196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Real life stories</a:t>
            </a:r>
            <a:endParaRPr/>
          </a:p>
        </p:txBody>
      </p:sp>
      <p:sp>
        <p:nvSpPr>
          <p:cNvPr id="162" name="Google Shape;162;p31"/>
          <p:cNvSpPr txBox="1"/>
          <p:nvPr/>
        </p:nvSpPr>
        <p:spPr>
          <a:xfrm>
            <a:off x="373175" y="948025"/>
            <a:ext cx="3318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3" name="Google Shape;163;p31"/>
          <p:cNvPicPr preferRelativeResize="0"/>
          <p:nvPr/>
        </p:nvPicPr>
        <p:blipFill>
          <a:blip r:embed="rId3">
            <a:alphaModFix/>
          </a:blip>
          <a:stretch>
            <a:fillRect/>
          </a:stretch>
        </p:blipFill>
        <p:spPr>
          <a:xfrm>
            <a:off x="766475" y="1126200"/>
            <a:ext cx="2322974" cy="2322974"/>
          </a:xfrm>
          <a:prstGeom prst="rect">
            <a:avLst/>
          </a:prstGeom>
          <a:noFill/>
          <a:ln>
            <a:noFill/>
          </a:ln>
        </p:spPr>
      </p:pic>
      <p:sp>
        <p:nvSpPr>
          <p:cNvPr id="164" name="Google Shape;164;p31"/>
          <p:cNvSpPr txBox="1"/>
          <p:nvPr/>
        </p:nvSpPr>
        <p:spPr>
          <a:xfrm>
            <a:off x="3691175" y="1127200"/>
            <a:ext cx="4911600" cy="294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Target identifies top products that are commonly bought in early pregnancy.</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Uses purchase history to predict pregnancy, targets advertising for post-natal products.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data scientist</a:t>
            </a:r>
            <a:endParaRPr/>
          </a:p>
        </p:txBody>
      </p:sp>
      <p:sp>
        <p:nvSpPr>
          <p:cNvPr id="170" name="Google Shape;170;p3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 scientists are the key to realizing the opportunities presented by big data. They bring structure to it, find compelling patterns in it, and advise executives on the implications for products, processes, and decisions.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Process</a:t>
            </a:r>
            <a:endParaRPr/>
          </a:p>
        </p:txBody>
      </p:sp>
      <p:sp>
        <p:nvSpPr>
          <p:cNvPr id="176" name="Google Shape;176;p33"/>
          <p:cNvSpPr/>
          <p:nvPr/>
        </p:nvSpPr>
        <p:spPr>
          <a:xfrm>
            <a:off x="503150" y="1975300"/>
            <a:ext cx="11598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Question / Problem</a:t>
            </a:r>
            <a:endParaRPr/>
          </a:p>
        </p:txBody>
      </p:sp>
      <p:sp>
        <p:nvSpPr>
          <p:cNvPr id="177" name="Google Shape;177;p33"/>
          <p:cNvSpPr/>
          <p:nvPr/>
        </p:nvSpPr>
        <p:spPr>
          <a:xfrm>
            <a:off x="1955425" y="1975300"/>
            <a:ext cx="11598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Data Problem</a:t>
            </a:r>
            <a:endParaRPr/>
          </a:p>
        </p:txBody>
      </p:sp>
      <p:cxnSp>
        <p:nvCxnSpPr>
          <p:cNvPr id="178" name="Google Shape;178;p33"/>
          <p:cNvCxnSpPr>
            <a:stCxn id="176" idx="3"/>
            <a:endCxn id="177" idx="1"/>
          </p:cNvCxnSpPr>
          <p:nvPr/>
        </p:nvCxnSpPr>
        <p:spPr>
          <a:xfrm>
            <a:off x="1662950" y="23591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79" name="Google Shape;179;p33"/>
          <p:cNvSpPr/>
          <p:nvPr/>
        </p:nvSpPr>
        <p:spPr>
          <a:xfrm>
            <a:off x="3403225" y="1975300"/>
            <a:ext cx="11598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Collection</a:t>
            </a:r>
            <a:endParaRPr/>
          </a:p>
        </p:txBody>
      </p:sp>
      <p:cxnSp>
        <p:nvCxnSpPr>
          <p:cNvPr id="180" name="Google Shape;180;p33"/>
          <p:cNvCxnSpPr>
            <a:endCxn id="179" idx="1"/>
          </p:cNvCxnSpPr>
          <p:nvPr/>
        </p:nvCxnSpPr>
        <p:spPr>
          <a:xfrm>
            <a:off x="3110725" y="23591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81" name="Google Shape;181;p33"/>
          <p:cNvSpPr/>
          <p:nvPr/>
        </p:nvSpPr>
        <p:spPr>
          <a:xfrm>
            <a:off x="4851025" y="1975300"/>
            <a:ext cx="11598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Cleaning</a:t>
            </a:r>
            <a:endParaRPr/>
          </a:p>
        </p:txBody>
      </p:sp>
      <p:cxnSp>
        <p:nvCxnSpPr>
          <p:cNvPr id="182" name="Google Shape;182;p33"/>
          <p:cNvCxnSpPr>
            <a:endCxn id="181" idx="1"/>
          </p:cNvCxnSpPr>
          <p:nvPr/>
        </p:nvCxnSpPr>
        <p:spPr>
          <a:xfrm>
            <a:off x="4558525" y="23591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33"/>
          <p:cNvSpPr/>
          <p:nvPr/>
        </p:nvSpPr>
        <p:spPr>
          <a:xfrm>
            <a:off x="1229300" y="3092500"/>
            <a:ext cx="11598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Exploratory</a:t>
            </a:r>
            <a:endParaRPr/>
          </a:p>
          <a:p>
            <a:pPr marL="0" lvl="0" indent="0" algn="l" rtl="0">
              <a:spcBef>
                <a:spcPts val="0"/>
              </a:spcBef>
              <a:spcAft>
                <a:spcPts val="0"/>
              </a:spcAft>
              <a:buNone/>
            </a:pPr>
            <a:r>
              <a:rPr lang="en"/>
              <a:t>Analysis</a:t>
            </a:r>
            <a:endParaRPr/>
          </a:p>
        </p:txBody>
      </p:sp>
      <p:cxnSp>
        <p:nvCxnSpPr>
          <p:cNvPr id="184" name="Google Shape;184;p33"/>
          <p:cNvCxnSpPr>
            <a:endCxn id="183" idx="1"/>
          </p:cNvCxnSpPr>
          <p:nvPr/>
        </p:nvCxnSpPr>
        <p:spPr>
          <a:xfrm>
            <a:off x="936800" y="34763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33"/>
          <p:cNvSpPr/>
          <p:nvPr/>
        </p:nvSpPr>
        <p:spPr>
          <a:xfrm>
            <a:off x="6298825" y="1973025"/>
            <a:ext cx="12552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Processing</a:t>
            </a:r>
            <a:endParaRPr/>
          </a:p>
        </p:txBody>
      </p:sp>
      <p:cxnSp>
        <p:nvCxnSpPr>
          <p:cNvPr id="186" name="Google Shape;186;p33"/>
          <p:cNvCxnSpPr>
            <a:endCxn id="185" idx="1"/>
          </p:cNvCxnSpPr>
          <p:nvPr/>
        </p:nvCxnSpPr>
        <p:spPr>
          <a:xfrm>
            <a:off x="6006325" y="2356875"/>
            <a:ext cx="292500" cy="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33"/>
          <p:cNvSpPr/>
          <p:nvPr/>
        </p:nvSpPr>
        <p:spPr>
          <a:xfrm>
            <a:off x="2677075" y="3092500"/>
            <a:ext cx="13167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Hypothesis</a:t>
            </a:r>
            <a:endParaRPr/>
          </a:p>
        </p:txBody>
      </p:sp>
      <p:cxnSp>
        <p:nvCxnSpPr>
          <p:cNvPr id="188" name="Google Shape;188;p33"/>
          <p:cNvCxnSpPr>
            <a:endCxn id="187" idx="1"/>
          </p:cNvCxnSpPr>
          <p:nvPr/>
        </p:nvCxnSpPr>
        <p:spPr>
          <a:xfrm>
            <a:off x="2384575" y="34763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89" name="Google Shape;189;p33"/>
          <p:cNvSpPr/>
          <p:nvPr/>
        </p:nvSpPr>
        <p:spPr>
          <a:xfrm>
            <a:off x="4277275" y="3092500"/>
            <a:ext cx="13167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Tests  &amp; analysis</a:t>
            </a:r>
            <a:endParaRPr/>
          </a:p>
        </p:txBody>
      </p:sp>
      <p:cxnSp>
        <p:nvCxnSpPr>
          <p:cNvPr id="190" name="Google Shape;190;p33"/>
          <p:cNvCxnSpPr>
            <a:endCxn id="189" idx="1"/>
          </p:cNvCxnSpPr>
          <p:nvPr/>
        </p:nvCxnSpPr>
        <p:spPr>
          <a:xfrm>
            <a:off x="3984775" y="34763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91" name="Google Shape;191;p33"/>
          <p:cNvSpPr/>
          <p:nvPr/>
        </p:nvSpPr>
        <p:spPr>
          <a:xfrm>
            <a:off x="5886475" y="3092500"/>
            <a:ext cx="1316700" cy="767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Insights</a:t>
            </a:r>
            <a:endParaRPr/>
          </a:p>
        </p:txBody>
      </p:sp>
      <p:cxnSp>
        <p:nvCxnSpPr>
          <p:cNvPr id="192" name="Google Shape;192;p33"/>
          <p:cNvCxnSpPr>
            <a:endCxn id="191" idx="1"/>
          </p:cNvCxnSpPr>
          <p:nvPr/>
        </p:nvCxnSpPr>
        <p:spPr>
          <a:xfrm>
            <a:off x="5593975" y="3476350"/>
            <a:ext cx="292500" cy="0"/>
          </a:xfrm>
          <a:prstGeom prst="straightConnector1">
            <a:avLst/>
          </a:prstGeom>
          <a:noFill/>
          <a:ln w="9525" cap="flat" cmpd="sng">
            <a:solidFill>
              <a:schemeClr val="dk2"/>
            </a:solidFill>
            <a:prstDash val="solid"/>
            <a:round/>
            <a:headEnd type="none" w="med" len="med"/>
            <a:tailEnd type="triangle" w="med" len="med"/>
          </a:ln>
        </p:spPr>
      </p:cxnSp>
      <p:sp>
        <p:nvSpPr>
          <p:cNvPr id="193" name="Google Shape;193;p33"/>
          <p:cNvSpPr/>
          <p:nvPr/>
        </p:nvSpPr>
        <p:spPr>
          <a:xfrm>
            <a:off x="726150" y="4183050"/>
            <a:ext cx="7140300" cy="76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  Programming, Mathematical Intuition, Stats mindset, modelling, Visualization</a:t>
            </a:r>
            <a:endParaRPr b="1"/>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Roboto</vt:lpstr>
      <vt:lpstr>Arial</vt:lpstr>
      <vt:lpstr>Material</vt:lpstr>
      <vt:lpstr>Material</vt:lpstr>
      <vt:lpstr>Introduction to Data Science</vt:lpstr>
      <vt:lpstr>Lots of data</vt:lpstr>
      <vt:lpstr>Big data</vt:lpstr>
      <vt:lpstr>What is Data Science?</vt:lpstr>
      <vt:lpstr>Data science</vt:lpstr>
      <vt:lpstr>Real life stories (From 1854)</vt:lpstr>
      <vt:lpstr>Real life stories</vt:lpstr>
      <vt:lpstr>About data scientist</vt:lpstr>
      <vt:lpstr>Data science Process</vt:lpstr>
      <vt:lpstr>“I never guess. It is a capital mistake to theorize before one has data. Insensibly one begins to twist facts to suit theories, instead of theories to suit facts.”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Adwait Bhave</dc:creator>
  <cp:lastModifiedBy>Adwait Bhave</cp:lastModifiedBy>
  <cp:revision>1</cp:revision>
  <dcterms:modified xsi:type="dcterms:W3CDTF">2019-01-19T01:47:23Z</dcterms:modified>
</cp:coreProperties>
</file>