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5" r:id="rId3"/>
    <p:sldId id="258" r:id="rId4"/>
    <p:sldId id="286" r:id="rId5"/>
    <p:sldId id="288" r:id="rId6"/>
    <p:sldId id="287" r:id="rId7"/>
    <p:sldId id="292" r:id="rId8"/>
    <p:sldId id="291" r:id="rId9"/>
    <p:sldId id="289" r:id="rId10"/>
    <p:sldId id="290" r:id="rId11"/>
    <p:sldId id="27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47" autoAdjust="0"/>
  </p:normalViewPr>
  <p:slideViewPr>
    <p:cSldViewPr snapToGrid="0">
      <p:cViewPr varScale="1">
        <p:scale>
          <a:sx n="98" d="100"/>
          <a:sy n="9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 : https://www.sharpsightlabs.com/blog/linear-regression-in-r/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Linear Regression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9E4C-82EE-4636-8D8C-07F3A608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94A74-142C-4E52-9D89-8099C259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simple regression we found the following equation</a:t>
            </a:r>
          </a:p>
          <a:p>
            <a:pPr marL="114300" indent="0">
              <a:buNone/>
            </a:pPr>
            <a:r>
              <a:rPr lang="en-IN" dirty="0"/>
              <a:t>      Sales = b0 + b1*(TV)</a:t>
            </a:r>
          </a:p>
          <a:p>
            <a:pPr marL="425450" indent="-285750"/>
            <a:r>
              <a:rPr lang="en-IN" dirty="0"/>
              <a:t>In simple regression we found the following equation</a:t>
            </a:r>
          </a:p>
          <a:p>
            <a:pPr marL="139700" indent="0">
              <a:buNone/>
            </a:pPr>
            <a:r>
              <a:rPr lang="en-IN" dirty="0"/>
              <a:t>     Sales = b0 + b1*(TV) + b2*(News) + b3*(Radio)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5969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29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A36-11DD-4EF9-9159-2A87B45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0645-5F44-44E4-B109-E208DBAC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Representation of some phenomenon</a:t>
            </a:r>
            <a:r>
              <a:rPr lang="en-IN" altLang="en-US" dirty="0"/>
              <a:t>/process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Expressed in logical or maths language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Common type – describes relationship between variables.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IN" altLang="en-US" dirty="0"/>
              <a:t>Helps you in understanding the process and do the estimation or prediction.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Model</a:t>
            </a:r>
            <a:endParaRPr dirty="0"/>
          </a:p>
        </p:txBody>
      </p:sp>
      <p:pic>
        <p:nvPicPr>
          <p:cNvPr id="1028" name="Picture 4" descr="An explanation of the linear regression formula, term by term.">
            <a:extLst>
              <a:ext uri="{FF2B5EF4-FFF2-40B4-BE49-F238E27FC236}">
                <a16:creationId xmlns:a16="http://schemas.microsoft.com/office/drawing/2014/main" id="{1AE18CC5-F3C3-4533-8C3C-F96AB49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59" y="1451308"/>
            <a:ext cx="3923930" cy="1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B2DFC-3D95-4EBC-9E7E-9425F5341E20}"/>
              </a:ext>
            </a:extLst>
          </p:cNvPr>
          <p:cNvSpPr txBox="1"/>
          <p:nvPr/>
        </p:nvSpPr>
        <p:spPr>
          <a:xfrm>
            <a:off x="2363821" y="3677055"/>
            <a:ext cx="415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assumption</a:t>
            </a:r>
          </a:p>
          <a:p>
            <a:r>
              <a:rPr lang="en-IN" b="1" dirty="0"/>
              <a:t>Dependent </a:t>
            </a:r>
            <a:r>
              <a:rPr lang="en-IN" dirty="0"/>
              <a:t>and </a:t>
            </a:r>
            <a:r>
              <a:rPr lang="en-IN" b="1" dirty="0"/>
              <a:t>Independent Variable</a:t>
            </a:r>
          </a:p>
          <a:p>
            <a:r>
              <a:rPr lang="en-IN" dirty="0"/>
              <a:t>Easy to interpret, generalize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DE93-12E5-4B4B-906D-DEE50F43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Equation</a:t>
            </a:r>
          </a:p>
        </p:txBody>
      </p:sp>
      <p:pic>
        <p:nvPicPr>
          <p:cNvPr id="2052" name="Picture 4" descr="A visualization of an example linear regression in R, performed using ggplot2.">
            <a:extLst>
              <a:ext uri="{FF2B5EF4-FFF2-40B4-BE49-F238E27FC236}">
                <a16:creationId xmlns:a16="http://schemas.microsoft.com/office/drawing/2014/main" id="{914D99D6-19AE-4A5C-870D-AB73F275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7" y="1489429"/>
            <a:ext cx="4340462" cy="33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D01A5-1CC2-42ED-B1A1-4A9524A8765A}"/>
              </a:ext>
            </a:extLst>
          </p:cNvPr>
          <p:cNvSpPr txBox="1"/>
          <p:nvPr/>
        </p:nvSpPr>
        <p:spPr>
          <a:xfrm>
            <a:off x="5184843" y="1546698"/>
            <a:ext cx="3433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Finding line that fits the points with least error.</a:t>
            </a:r>
          </a:p>
          <a:p>
            <a:endParaRPr lang="en-IN" dirty="0"/>
          </a:p>
          <a:p>
            <a:r>
              <a:rPr lang="en-IN" dirty="0"/>
              <a:t>Finding Slope and Intercept of a line.</a:t>
            </a:r>
          </a:p>
          <a:p>
            <a:endParaRPr lang="en-IN" dirty="0"/>
          </a:p>
          <a:p>
            <a:r>
              <a:rPr lang="en-IN" dirty="0"/>
              <a:t>How can we predict the response variable?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6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98C-17CD-4880-9122-CB67026F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230D7-4A4A-48E5-ABFB-82F170D5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5" y="1354133"/>
            <a:ext cx="5527337" cy="3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E3D-0375-4035-B979-87B89D4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4325-177A-4DB9-8815-D833CA2F0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What do you mean by ‘best fit’?</a:t>
            </a:r>
          </a:p>
          <a:p>
            <a:r>
              <a:rPr lang="en-IN" dirty="0"/>
              <a:t>System of simultaneous linear equations.</a:t>
            </a:r>
          </a:p>
          <a:p>
            <a:r>
              <a:rPr lang="en-IN" dirty="0"/>
              <a:t>How many equations you have?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19FDE-DDF5-470F-9459-B3EDFD09B9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6496" y="1345355"/>
            <a:ext cx="4000500" cy="3012635"/>
          </a:xfrm>
        </p:spPr>
        <p:txBody>
          <a:bodyPr/>
          <a:lstStyle/>
          <a:p>
            <a:r>
              <a:rPr lang="en-US" altLang="en-US" dirty="0"/>
              <a:t>Predicted Y = linear equation (X)</a:t>
            </a:r>
          </a:p>
          <a:p>
            <a:r>
              <a:rPr lang="en-US" altLang="en-US" dirty="0"/>
              <a:t>‘Best Fit’ means difference between actual Y values &amp; predicted Y values is minimum over all (X,Y) pairs.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20E-7564-4EEC-A750-681FE0A8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Goodness of 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A5EB-FCF7-4520-9427-060A2683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3621470"/>
          </a:xfrm>
        </p:spPr>
        <p:txBody>
          <a:bodyPr/>
          <a:lstStyle/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 = (y1, · · · , </a:t>
            </a:r>
            <a:r>
              <a:rPr lang="en-IN" sz="1600" dirty="0" err="1">
                <a:solidFill>
                  <a:schemeClr val="bg2"/>
                </a:solidFill>
              </a:rPr>
              <a:t>yn</a:t>
            </a:r>
            <a:r>
              <a:rPr lang="en-IN" sz="1600" dirty="0">
                <a:solidFill>
                  <a:schemeClr val="bg2"/>
                </a:solidFill>
              </a:rPr>
              <a:t>) = data values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yˆ = (yˆ1, · · · , </a:t>
            </a:r>
            <a:r>
              <a:rPr lang="en-IN" sz="1600" dirty="0" err="1">
                <a:solidFill>
                  <a:schemeClr val="bg2"/>
                </a:solidFill>
              </a:rPr>
              <a:t>yˆn</a:t>
            </a:r>
            <a:r>
              <a:rPr lang="en-IN" sz="1600" dirty="0">
                <a:solidFill>
                  <a:schemeClr val="bg2"/>
                </a:solidFill>
              </a:rPr>
              <a:t>) = ‘fitted values’ of the response variable.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TSS = X(yi − y) 2 = total sum of squares = total variation.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X(yi − </a:t>
            </a:r>
            <a:r>
              <a:rPr lang="en-IN" sz="1600" dirty="0" err="1">
                <a:solidFill>
                  <a:schemeClr val="bg2"/>
                </a:solidFill>
              </a:rPr>
              <a:t>yˆi</a:t>
            </a:r>
            <a:r>
              <a:rPr lang="en-IN" sz="1600" dirty="0">
                <a:solidFill>
                  <a:schemeClr val="bg2"/>
                </a:solidFill>
              </a:rPr>
              <a:t>) 2 = residual sum of squares.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 = unexplained by model squared error (due to random fluctuation)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RSS/TSS = unexplained fraction of the total error. </a:t>
            </a:r>
          </a:p>
          <a:p>
            <a:pPr marL="114300" indent="0">
              <a:buNone/>
            </a:pPr>
            <a:endParaRPr lang="en-IN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= 1 − RSS/TSS is measure of goodness-of-fit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2"/>
                </a:solidFill>
              </a:rPr>
              <a:t>R 2 is the fraction of the variance of y explained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42709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9ACD-A884-410D-A9C9-FE6360C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Error</a:t>
            </a:r>
          </a:p>
        </p:txBody>
      </p:sp>
      <p:pic>
        <p:nvPicPr>
          <p:cNvPr id="4" name="Picture 2" descr="Image result for linear regression error">
            <a:extLst>
              <a:ext uri="{FF2B5EF4-FFF2-40B4-BE49-F238E27FC236}">
                <a16:creationId xmlns:a16="http://schemas.microsoft.com/office/drawing/2014/main" id="{5672F75E-190E-4A64-8E87-74855E93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9" y="1765368"/>
            <a:ext cx="3619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8BFDF-C40D-42DE-8F2E-2C4480FC19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4100" y="1760706"/>
            <a:ext cx="3521415" cy="1400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1CFF7-5A74-4054-B2F2-59DF635A5B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7567" y="3404680"/>
            <a:ext cx="3525972" cy="13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762D4A-4FAF-42CE-9E92-66FAC1D3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C9787-6D4D-4B08-B014-E430080A1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Divide dataset in Train and Test</a:t>
            </a:r>
          </a:p>
          <a:p>
            <a:r>
              <a:rPr lang="en-IN" dirty="0"/>
              <a:t>Find a best fit line (‘linear model’) on Train</a:t>
            </a:r>
          </a:p>
          <a:p>
            <a:r>
              <a:rPr lang="en-IN" dirty="0"/>
              <a:t>Using this model, predict values for response variable.</a:t>
            </a:r>
          </a:p>
          <a:p>
            <a:r>
              <a:rPr lang="en-IN" dirty="0"/>
              <a:t>Compare error on train and test.</a:t>
            </a:r>
          </a:p>
          <a:p>
            <a:r>
              <a:rPr lang="en-IN" dirty="0"/>
              <a:t>Evaluate Goodness of fit.</a:t>
            </a:r>
          </a:p>
        </p:txBody>
      </p:sp>
    </p:spTree>
    <p:extLst>
      <p:ext uri="{BB962C8B-B14F-4D97-AF65-F5344CB8AC3E}">
        <p14:creationId xmlns:p14="http://schemas.microsoft.com/office/powerpoint/2010/main" val="266532325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385</Words>
  <Application>Microsoft Office PowerPoint</Application>
  <PresentationFormat>On-screen Show (16:9)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</vt:lpstr>
      <vt:lpstr>Roboto</vt:lpstr>
      <vt:lpstr>Arial</vt:lpstr>
      <vt:lpstr>Material</vt:lpstr>
      <vt:lpstr>Linear Regression</vt:lpstr>
      <vt:lpstr>What is a model?</vt:lpstr>
      <vt:lpstr>Linear Model</vt:lpstr>
      <vt:lpstr>Linear Equation</vt:lpstr>
      <vt:lpstr>Challenge</vt:lpstr>
      <vt:lpstr>Ideas</vt:lpstr>
      <vt:lpstr>Goodness of fit</vt:lpstr>
      <vt:lpstr>Understanding Error</vt:lpstr>
      <vt:lpstr>Process</vt:lpstr>
      <vt:lpstr>Multiple linear regression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35</cp:revision>
  <dcterms:modified xsi:type="dcterms:W3CDTF">2019-02-02T02:13:07Z</dcterms:modified>
</cp:coreProperties>
</file>