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9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Franklin Gothic Book" panose="020B0503020102020204" pitchFamily="34" charset="0"/>
      <p:regular r:id="rId19"/>
      <p: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 : https://www.sharpsightlabs.com/blog/linear-regression-in-r/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 : https://spauldinggrp.com/calculating-standard-deviation-using-the-stats-worksheet-hp-12c/normal-distrubution-large/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6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 : https://www.statisticshowto.datasciencecentral.com/probability-and-statistics/standard-deviation/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92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Preprocessing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B39E-39F2-40C9-9A6F-1A99AEA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64F1-77A5-493B-BDBC-645F12114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Many reasons for missing values</a:t>
            </a:r>
          </a:p>
          <a:p>
            <a:r>
              <a:rPr lang="en-IN" dirty="0"/>
              <a:t>There are multiple ways to deal with the missing values.</a:t>
            </a:r>
          </a:p>
          <a:p>
            <a:r>
              <a:rPr lang="en-IN" dirty="0"/>
              <a:t>Drop the missing value records?</a:t>
            </a:r>
          </a:p>
          <a:p>
            <a:r>
              <a:rPr lang="en-IN" dirty="0"/>
              <a:t>What can we do with what we have?</a:t>
            </a:r>
          </a:p>
        </p:txBody>
      </p:sp>
    </p:spTree>
    <p:extLst>
      <p:ext uri="{BB962C8B-B14F-4D97-AF65-F5344CB8AC3E}">
        <p14:creationId xmlns:p14="http://schemas.microsoft.com/office/powerpoint/2010/main" val="80570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F71-852F-4181-9E6D-26302ABC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169C-AFA5-4589-B833-BC37660A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regression, "multicollinearity" refers to predictors that are correlated with other predictors.</a:t>
            </a:r>
          </a:p>
          <a:p>
            <a:r>
              <a:rPr lang="en-IN" dirty="0"/>
              <a:t>Problems caused by multicollinearity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make the estimates very sensitive to minor changes in the model.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independent variables should be </a:t>
            </a:r>
            <a:r>
              <a:rPr lang="en-IN" i="1" dirty="0"/>
              <a:t>independent.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Unstable model</a:t>
            </a:r>
          </a:p>
          <a:p>
            <a:r>
              <a:rPr lang="en-IN" dirty="0"/>
              <a:t>Dealing with the problem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Remove some of the highly correlated independent variables.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Linearly combine the independent variables, such as adding them together.</a:t>
            </a:r>
          </a:p>
          <a:p>
            <a:pPr marL="1011600" lvl="2">
              <a:spcBef>
                <a:spcPts val="500"/>
              </a:spcBef>
            </a:pPr>
            <a:r>
              <a:rPr lang="en-IN" dirty="0"/>
              <a:t>Some more techniques.</a:t>
            </a:r>
          </a:p>
        </p:txBody>
      </p:sp>
    </p:spTree>
    <p:extLst>
      <p:ext uri="{BB962C8B-B14F-4D97-AF65-F5344CB8AC3E}">
        <p14:creationId xmlns:p14="http://schemas.microsoft.com/office/powerpoint/2010/main" val="28867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171B-8541-48F8-B263-A0069F27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 Zero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150A-26FA-46E5-A97A-797AF47F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Constant features</a:t>
            </a:r>
          </a:p>
          <a:p>
            <a:r>
              <a:rPr lang="en-IN" dirty="0"/>
              <a:t>Why we are removing these?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32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AEC-5EA2-4928-AF59-56F79E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2299-EF51-4C2E-813B-A5177191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Min max scaling  - scales and translates each feature such that it is in the given range on the training set, e.g. between zero and one.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Standard scaling - scales data such that its distribution will have a mean value 0 and standard deviation of 1.</a:t>
            </a:r>
          </a:p>
        </p:txBody>
      </p:sp>
      <p:sp>
        <p:nvSpPr>
          <p:cNvPr id="7" name="AutoShape 5" descr="https://qph.fs.quoracdn.net/main-qimg-0d692d88876aeb26b1f1a578d1c5a94e.webp">
            <a:extLst>
              <a:ext uri="{FF2B5EF4-FFF2-40B4-BE49-F238E27FC236}">
                <a16:creationId xmlns:a16="http://schemas.microsoft.com/office/drawing/2014/main" id="{3B766B20-AB2D-4F90-BE32-E3CFBC3D9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7" descr="https://qph.fs.quoracdn.net/main-qimg-0d692d88876aeb26b1f1a578d1c5a94e.webp">
            <a:extLst>
              <a:ext uri="{FF2B5EF4-FFF2-40B4-BE49-F238E27FC236}">
                <a16:creationId xmlns:a16="http://schemas.microsoft.com/office/drawing/2014/main" id="{492C5985-5590-4E12-A3B8-F8B386CF4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43276-894C-413D-A967-DEFB2C2B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2147887"/>
            <a:ext cx="3171825" cy="847725"/>
          </a:xfrm>
          <a:prstGeom prst="rect">
            <a:avLst/>
          </a:prstGeom>
        </p:spPr>
      </p:pic>
      <p:pic>
        <p:nvPicPr>
          <p:cNvPr id="1033" name="Picture 9" descr="https://cdn-images-1.medium.com/max/1000/1*LysCPCvg0AzQenGoarL_hQ.png">
            <a:extLst>
              <a:ext uri="{FF2B5EF4-FFF2-40B4-BE49-F238E27FC236}">
                <a16:creationId xmlns:a16="http://schemas.microsoft.com/office/drawing/2014/main" id="{B9B61E39-E7E0-4E20-A129-2A7FF62D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04" y="3739985"/>
            <a:ext cx="12668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9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D7F4-E1B6-44A9-8E18-27121CB9A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B4E7-EB21-44F1-9ACD-FFBAEC470E51}"/>
              </a:ext>
            </a:extLst>
          </p:cNvPr>
          <p:cNvSpPr/>
          <p:nvPr/>
        </p:nvSpPr>
        <p:spPr>
          <a:xfrm>
            <a:off x="2286000" y="2310140"/>
            <a:ext cx="5252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81818"/>
                </a:solidFill>
                <a:latin typeface="Franklin Gothic Book" panose="020B0503020102020204" pitchFamily="34" charset="0"/>
              </a:rPr>
              <a:t>“By failing to prepare, you are preparing to fail.”</a:t>
            </a:r>
            <a:endParaRPr lang="en-IN" sz="1800" b="1" dirty="0">
              <a:solidFill>
                <a:srgbClr val="181818"/>
              </a:solidFill>
              <a:latin typeface="Merriweather"/>
            </a:endParaRPr>
          </a:p>
          <a:p>
            <a:endParaRPr lang="en-IN" sz="1200" b="1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r>
              <a:rPr lang="en-IN" sz="1200" b="1" dirty="0">
                <a:solidFill>
                  <a:srgbClr val="333333"/>
                </a:solidFill>
                <a:latin typeface="Arial Black" panose="020B0A04020102020204" pitchFamily="34" charset="0"/>
              </a:rPr>
              <a:t>Benjamin Franklin</a:t>
            </a:r>
            <a:endParaRPr lang="en-I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4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0CA1-A71C-495E-B26D-04464E59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595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3479-340D-4616-BD42-297BA9C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Linear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4CFC-4672-48A4-BFFD-FC9E631CD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Relationship between variables</a:t>
            </a:r>
          </a:p>
          <a:p>
            <a:r>
              <a:rPr lang="en-US" dirty="0"/>
              <a:t>Li</a:t>
            </a:r>
            <a:r>
              <a:rPr lang="en-IN" dirty="0"/>
              <a:t>near relationship is natural first assumption, unless theory rejects it. </a:t>
            </a:r>
          </a:p>
          <a:p>
            <a:r>
              <a:rPr lang="en-IN" dirty="0"/>
              <a:t>Is it plausible that this is an exact, “deterministic” relationship? </a:t>
            </a:r>
          </a:p>
          <a:p>
            <a:r>
              <a:rPr lang="en-US" dirty="0"/>
              <a:t>Does</a:t>
            </a:r>
            <a:r>
              <a:rPr lang="en-IN" dirty="0"/>
              <a:t> line always fit data perfectly?</a:t>
            </a:r>
          </a:p>
          <a:p>
            <a:r>
              <a:rPr lang="en-US" dirty="0"/>
              <a:t>W</a:t>
            </a:r>
            <a:r>
              <a:rPr lang="en-IN" dirty="0"/>
              <a:t>hat causes this error?</a:t>
            </a:r>
          </a:p>
          <a:p>
            <a:r>
              <a:rPr lang="en-US" dirty="0"/>
              <a:t>W</a:t>
            </a:r>
            <a:r>
              <a:rPr lang="en-IN" dirty="0"/>
              <a:t>hat difficulties you see in applying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5783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Model</a:t>
            </a:r>
            <a:endParaRPr dirty="0"/>
          </a:p>
        </p:txBody>
      </p:sp>
      <p:pic>
        <p:nvPicPr>
          <p:cNvPr id="1028" name="Picture 4" descr="An explanation of the linear regression formula, term by term.">
            <a:extLst>
              <a:ext uri="{FF2B5EF4-FFF2-40B4-BE49-F238E27FC236}">
                <a16:creationId xmlns:a16="http://schemas.microsoft.com/office/drawing/2014/main" id="{1AE18CC5-F3C3-4533-8C3C-F96AB49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1451308"/>
            <a:ext cx="3923930" cy="1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2DFC-3D95-4EBC-9E7E-9425F5341E20}"/>
              </a:ext>
            </a:extLst>
          </p:cNvPr>
          <p:cNvSpPr txBox="1"/>
          <p:nvPr/>
        </p:nvSpPr>
        <p:spPr>
          <a:xfrm>
            <a:off x="2363821" y="3677055"/>
            <a:ext cx="415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assumption, Flexible, simple</a:t>
            </a:r>
          </a:p>
          <a:p>
            <a:r>
              <a:rPr lang="en-IN" dirty="0"/>
              <a:t>Easy to interpret, generalize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D08-4AD9-460F-841C-A176C4C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are not perfect.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0AC2-DBDA-4604-8BC2-7B14D18E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3585756" cy="2710200"/>
          </a:xfrm>
        </p:spPr>
        <p:txBody>
          <a:bodyPr/>
          <a:lstStyle/>
          <a:p>
            <a:r>
              <a:rPr lang="en-IN" sz="1600" dirty="0"/>
              <a:t>Measurement error (incorrect definition or mismeasurement) </a:t>
            </a:r>
          </a:p>
          <a:p>
            <a:r>
              <a:rPr lang="en-IN" sz="1600" dirty="0"/>
              <a:t>Other variables that affect y.</a:t>
            </a:r>
          </a:p>
          <a:p>
            <a:r>
              <a:rPr lang="en-IN" sz="1600" dirty="0"/>
              <a:t>Relationship is not purely linear </a:t>
            </a:r>
          </a:p>
          <a:p>
            <a:r>
              <a:rPr lang="en-IN" sz="1600" dirty="0"/>
              <a:t>Relationship may be different for different observations </a:t>
            </a:r>
          </a:p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F8E869-D862-4608-AA26-CE04FE90F0F9}"/>
              </a:ext>
            </a:extLst>
          </p:cNvPr>
          <p:cNvSpPr txBox="1">
            <a:spLocks/>
          </p:cNvSpPr>
          <p:nvPr/>
        </p:nvSpPr>
        <p:spPr>
          <a:xfrm>
            <a:off x="4673027" y="1368820"/>
            <a:ext cx="3585756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F0DEBB-0362-41F3-A846-EC179C4D2685}"/>
              </a:ext>
            </a:extLst>
          </p:cNvPr>
          <p:cNvSpPr txBox="1">
            <a:spLocks/>
          </p:cNvSpPr>
          <p:nvPr/>
        </p:nvSpPr>
        <p:spPr>
          <a:xfrm>
            <a:off x="4416865" y="1355849"/>
            <a:ext cx="3585756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Categorical Variables</a:t>
            </a:r>
          </a:p>
          <a:p>
            <a:r>
              <a:rPr lang="en-US" sz="1600" dirty="0"/>
              <a:t>Missing values</a:t>
            </a:r>
            <a:endParaRPr lang="en-IN" sz="1600" dirty="0"/>
          </a:p>
          <a:p>
            <a:r>
              <a:rPr lang="en-IN" sz="1600" dirty="0"/>
              <a:t>Outliers</a:t>
            </a:r>
          </a:p>
          <a:p>
            <a:r>
              <a:rPr lang="en-US" sz="1600" dirty="0"/>
              <a:t>Correlations</a:t>
            </a:r>
            <a:endParaRPr lang="en-IN" sz="1600" dirty="0"/>
          </a:p>
          <a:p>
            <a:r>
              <a:rPr lang="en-IN" sz="1600" dirty="0"/>
              <a:t>Constant Features</a:t>
            </a:r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2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D38-3DAD-42BD-BE03-AA4BDA23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variables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3E45-02D2-43AD-831F-DE1C0ABF9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 and Ordinal</a:t>
            </a:r>
          </a:p>
          <a:p>
            <a:r>
              <a:rPr lang="en-IN" dirty="0"/>
              <a:t>Label Encoding - Assign a unique number to each possible outcome of the variable and replace the variables values</a:t>
            </a:r>
          </a:p>
          <a:p>
            <a:r>
              <a:rPr lang="en-IN" dirty="0"/>
              <a:t>One Hot Encoding - categorical variable is converted into a binary vector.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1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17B-F0F4-4FC2-9ABF-6DEBD31F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 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0AC8-ED0F-43FA-AD73-C06440059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Outlier is an observation that appears far away and diverges from an overall pattern in a sample.</a:t>
            </a:r>
          </a:p>
          <a:p>
            <a:r>
              <a:rPr lang="en-US" dirty="0"/>
              <a:t>A</a:t>
            </a:r>
            <a:r>
              <a:rPr lang="en-IN" dirty="0" err="1"/>
              <a:t>rtificial</a:t>
            </a:r>
            <a:r>
              <a:rPr lang="en-IN" dirty="0"/>
              <a:t> and Natural</a:t>
            </a:r>
          </a:p>
          <a:p>
            <a:r>
              <a:rPr lang="en-US" dirty="0"/>
              <a:t>Outlier Analysis and treatment</a:t>
            </a:r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Univariate – Box Plot, Standard Deviation, </a:t>
            </a:r>
            <a:r>
              <a:rPr lang="en-IN" dirty="0"/>
              <a:t>Interquartile Range</a:t>
            </a:r>
            <a:r>
              <a:rPr lang="en-US" dirty="0"/>
              <a:t> </a:t>
            </a:r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Bivariate - </a:t>
            </a:r>
            <a:r>
              <a:rPr lang="en-IN" dirty="0"/>
              <a:t>scatterplot with confidence ellipse</a:t>
            </a:r>
            <a:endParaRPr lang="en-US" dirty="0"/>
          </a:p>
          <a:p>
            <a:pPr marL="817200" lvl="2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Multivariate – distance calculation in </a:t>
            </a:r>
            <a:r>
              <a:rPr lang="en-US" b="1" dirty="0"/>
              <a:t>n dimensions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E8A-3430-4199-A463-A2926748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4196A6F-E3EA-4DD9-AE00-47363B65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1372"/>
            <a:ext cx="7162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C717-05C3-4A09-AD92-5FE36552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1A71-AAC9-43EC-9334-1501D2B9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</p:spPr>
        <p:txBody>
          <a:bodyPr/>
          <a:lstStyle/>
          <a:p>
            <a:r>
              <a:rPr lang="en-IN" dirty="0"/>
              <a:t>a quantity expressing by how much the members of a group differ from the mean value for the group.</a:t>
            </a:r>
          </a:p>
          <a:p>
            <a:endParaRPr lang="en-IN" dirty="0"/>
          </a:p>
        </p:txBody>
      </p:sp>
      <p:pic>
        <p:nvPicPr>
          <p:cNvPr id="2050" name="Picture 2" descr="Image result for standard deviation">
            <a:extLst>
              <a:ext uri="{FF2B5EF4-FFF2-40B4-BE49-F238E27FC236}">
                <a16:creationId xmlns:a16="http://schemas.microsoft.com/office/drawing/2014/main" id="{D739A725-C627-49BC-B72F-BBD12BC9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40" y="2626467"/>
            <a:ext cx="2289243" cy="12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tandard deviation">
            <a:extLst>
              <a:ext uri="{FF2B5EF4-FFF2-40B4-BE49-F238E27FC236}">
                <a16:creationId xmlns:a16="http://schemas.microsoft.com/office/drawing/2014/main" id="{4D2163B9-BABD-408A-877E-3A02525C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09" y="2373549"/>
            <a:ext cx="3509875" cy="19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4125-F1F9-4F40-B408-EE74B3B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F242CD-88D1-4B5B-BCCC-08AC5222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4DCD166-7381-4D62-BDC9-A765E3B0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67" y="628297"/>
            <a:ext cx="4008664" cy="40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9468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423</Words>
  <Application>Microsoft Office PowerPoint</Application>
  <PresentationFormat>On-screen Show (16:9)</PresentationFormat>
  <Paragraphs>68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Merriweather</vt:lpstr>
      <vt:lpstr>Roboto</vt:lpstr>
      <vt:lpstr>Arial</vt:lpstr>
      <vt:lpstr>Franklin Gothic Book</vt:lpstr>
      <vt:lpstr>Arial Black</vt:lpstr>
      <vt:lpstr>Material</vt:lpstr>
      <vt:lpstr>Preprocessing</vt:lpstr>
      <vt:lpstr>About Linear Regression</vt:lpstr>
      <vt:lpstr>Linear Model</vt:lpstr>
      <vt:lpstr>When things are not perfect.</vt:lpstr>
      <vt:lpstr>Handling Categorical variables</vt:lpstr>
      <vt:lpstr>Outlier Analysis I</vt:lpstr>
      <vt:lpstr>Normal Distribution</vt:lpstr>
      <vt:lpstr>Standard Deviation</vt:lpstr>
      <vt:lpstr>Boxplot</vt:lpstr>
      <vt:lpstr>Missing values</vt:lpstr>
      <vt:lpstr>Multicollinearity</vt:lpstr>
      <vt:lpstr>Near Zero Variance</vt:lpstr>
      <vt:lpstr>Scaling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62</cp:revision>
  <dcterms:modified xsi:type="dcterms:W3CDTF">2019-01-31T17:03:41Z</dcterms:modified>
</cp:coreProperties>
</file>