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70" r:id="rId4"/>
    <p:sldId id="258" r:id="rId5"/>
    <p:sldId id="260" r:id="rId6"/>
    <p:sldId id="282" r:id="rId7"/>
    <p:sldId id="264" r:id="rId8"/>
    <p:sldId id="261" r:id="rId9"/>
    <p:sldId id="265" r:id="rId10"/>
    <p:sldId id="286" r:id="rId11"/>
    <p:sldId id="279" r:id="rId12"/>
    <p:sldId id="271" r:id="rId13"/>
    <p:sldId id="285" r:id="rId14"/>
    <p:sldId id="273" r:id="rId15"/>
    <p:sldId id="274" r:id="rId16"/>
    <p:sldId id="275" r:id="rId17"/>
    <p:sldId id="276" r:id="rId18"/>
    <p:sldId id="277" r:id="rId19"/>
    <p:sldId id="284" r:id="rId20"/>
    <p:sldId id="283" r:id="rId21"/>
    <p:sldId id="267" r:id="rId22"/>
    <p:sldId id="280" r:id="rId23"/>
    <p:sldId id="269" r:id="rId24"/>
    <p:sldId id="287" r:id="rId25"/>
  </p:sldIdLst>
  <p:sldSz cx="9144000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605" autoAdjust="0"/>
    <p:restoredTop sz="86423" autoAdjust="0"/>
  </p:normalViewPr>
  <p:slideViewPr>
    <p:cSldViewPr>
      <p:cViewPr varScale="1">
        <p:scale>
          <a:sx n="82" d="100"/>
          <a:sy n="82" d="100"/>
        </p:scale>
        <p:origin x="-548" y="-68"/>
      </p:cViewPr>
      <p:guideLst>
        <p:guide orient="horz" pos="1786"/>
        <p:guide pos="2880"/>
      </p:guideLst>
    </p:cSldViewPr>
  </p:slideViewPr>
  <p:outlineViewPr>
    <p:cViewPr>
      <p:scale>
        <a:sx n="33" d="100"/>
        <a:sy n="33" d="100"/>
      </p:scale>
      <p:origin x="232" y="1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1DDE-94AD-4AFF-88CF-77B150FDF5C2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685800"/>
            <a:ext cx="5530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37A8B-DBCA-4634-9B4A-186A1DE8AE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7A8B-DBCA-4634-9B4A-186A1DE8AE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1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37A8B-DBCA-4634-9B4A-186A1DE8AE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4712"/>
            <a:ext cx="7543800" cy="214423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79309"/>
            <a:ext cx="6461760" cy="88183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7022"/>
            <a:ext cx="1752600" cy="483699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022"/>
            <a:ext cx="601980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35171"/>
            <a:ext cx="7659687" cy="965823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184856"/>
            <a:ext cx="6135687" cy="13503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847"/>
            <a:ext cx="3657600" cy="3794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69847"/>
            <a:ext cx="3657600" cy="3794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3657600" cy="52884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5"/>
            <a:ext cx="3657600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68956"/>
            <a:ext cx="3657600" cy="52884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797795"/>
            <a:ext cx="3657600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42729"/>
            <a:ext cx="7772400" cy="49131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39078"/>
            <a:ext cx="7772401" cy="50390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4943"/>
            <a:ext cx="7772400" cy="4085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42510"/>
            <a:ext cx="7772400" cy="49153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351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39078"/>
            <a:ext cx="7772400" cy="50642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2"/>
            <a:ext cx="76200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7620000" cy="39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668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4535171"/>
            <a:ext cx="685800" cy="5668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669546"/>
            <a:ext cx="548640" cy="3275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EB3882-397E-4C1C-9D50-228AE6DBD5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92130" y="3315080"/>
            <a:ext cx="195684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62737" y="1328843"/>
            <a:ext cx="201563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7DC56-AE51-4E85-9018-673ED58263E6}" type="datetimeFigureOut">
              <a:rPr lang="en-US" smtClean="0"/>
              <a:t>4/16/2024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481"/>
            <a:ext cx="9144000" cy="1215153"/>
          </a:xfrm>
        </p:spPr>
        <p:txBody>
          <a:bodyPr/>
          <a:lstStyle/>
          <a:p>
            <a:r>
              <a:rPr lang="en-US" b="1" dirty="0" smtClean="0"/>
              <a:t>HARDWARE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96681"/>
            <a:ext cx="9144000" cy="381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Vatsal Chandrani &amp; Hit </a:t>
            </a:r>
            <a:r>
              <a:rPr lang="en-US" sz="1800" dirty="0">
                <a:solidFill>
                  <a:schemeClr val="tx1"/>
                </a:solidFill>
              </a:rPr>
              <a:t>B</a:t>
            </a:r>
            <a:r>
              <a:rPr lang="en-US" sz="1800" dirty="0" smtClean="0">
                <a:solidFill>
                  <a:schemeClr val="tx1"/>
                </a:solidFill>
              </a:rPr>
              <a:t>halodiya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5074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0755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504428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Information &amp; Technology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9608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Solar panel/cells :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81881"/>
            <a:ext cx="8080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photovoltaic (PV) cell, commonly called a solar cell, is a </a:t>
            </a:r>
            <a:r>
              <a:rPr lang="en-US" sz="2000" dirty="0" smtClean="0"/>
              <a:t>non-mechanical </a:t>
            </a:r>
            <a:r>
              <a:rPr lang="en-US" sz="2000" dirty="0"/>
              <a:t>device that converts sunlight directly into electricity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PV cell is composed of semiconductor </a:t>
            </a:r>
            <a:r>
              <a:rPr lang="en-US" sz="2000" dirty="0" smtClean="0"/>
              <a:t>material.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2298" y="2682081"/>
            <a:ext cx="3565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solar cell is a p-n junction diode in its most basic form.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form of photoelectric cell, a device whose electrical </a:t>
            </a:r>
            <a:r>
              <a:rPr lang="en-US" sz="2000" dirty="0" smtClean="0"/>
              <a:t>characteristics vary </a:t>
            </a:r>
            <a:r>
              <a:rPr lang="en-US" sz="2000" dirty="0"/>
              <a:t>when it is exposed to light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50891"/>
            <a:ext cx="4511298" cy="27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7" y="2482056"/>
            <a:ext cx="4193863" cy="2790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9608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Motor Driver :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81881"/>
            <a:ext cx="8080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Motor Driver are basically current amplifiers followed by input signals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 three general categories of electric drives: DC motor drives, eddy current drives and AC motor drives.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565936"/>
            <a:ext cx="388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Here we use L298N Motor driver module which is a DC motor driver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Motor driver is used to control motion of a motor and its direction by feeding current accordingly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9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2529681"/>
            <a:ext cx="4679950" cy="273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9608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Bluetooth Module :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81881"/>
            <a:ext cx="8080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Bluetooth </a:t>
            </a:r>
            <a:r>
              <a:rPr lang="en-US" sz="2000" dirty="0"/>
              <a:t>modules enable wireless audio connectivity between devices, </a:t>
            </a:r>
            <a:r>
              <a:rPr lang="en-US" sz="2000" dirty="0" smtClean="0"/>
              <a:t>here we use it to connect the mobile phones with your car via Bluetooth.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Here we use </a:t>
            </a:r>
            <a:r>
              <a:rPr lang="en-US" sz="2000" dirty="0"/>
              <a:t>HC-05 Bluetooth </a:t>
            </a:r>
            <a:r>
              <a:rPr lang="en-US" sz="2000" dirty="0" smtClean="0"/>
              <a:t>Module.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2682081"/>
            <a:ext cx="342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 Bluetooth module is </a:t>
            </a:r>
            <a:r>
              <a:rPr lang="en-US" sz="2000" dirty="0"/>
              <a:t>generally composed of PCB board, chip and peripheral components, and is used to replace data cable for small range wireless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886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7" y="2605881"/>
            <a:ext cx="3809683" cy="2575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9608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Arduino UNO :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642136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has 14 digital input/output pins.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6 can be used as PWM outputs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6 analog inputs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A 16MHz ceramic resonator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A USB connection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It has a power jack and an ICSP header and a reset button.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317" y="1081881"/>
            <a:ext cx="8076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Arduino </a:t>
            </a:r>
            <a:r>
              <a:rPr lang="en-US" sz="2000" dirty="0"/>
              <a:t>is an open hardware development board that can be used by makers to design and built devices that interact with the real world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Easy to use, highly cost-effective and energy-efficient.</a:t>
            </a:r>
          </a:p>
        </p:txBody>
      </p:sp>
    </p:spTree>
    <p:extLst>
      <p:ext uri="{BB962C8B-B14F-4D97-AF65-F5344CB8AC3E}">
        <p14:creationId xmlns:p14="http://schemas.microsoft.com/office/powerpoint/2010/main" val="15190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72281"/>
            <a:ext cx="8458200" cy="9448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| ARDUINO CODE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4114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49530"/>
            <a:ext cx="7620000" cy="3523351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451213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Starting of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int </a:t>
            </a:r>
            <a:r>
              <a:rPr lang="en-US" dirty="0"/>
              <a:t>m1a = 9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 </a:t>
            </a:r>
            <a:r>
              <a:rPr lang="en-US" dirty="0"/>
              <a:t>m1b = 10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 </a:t>
            </a:r>
            <a:r>
              <a:rPr lang="en-US" dirty="0"/>
              <a:t>m2a = 11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int </a:t>
            </a:r>
            <a:r>
              <a:rPr lang="en-US" dirty="0"/>
              <a:t>m2b = 12</a:t>
            </a:r>
            <a:r>
              <a:rPr lang="en-US" dirty="0" smtClean="0"/>
              <a:t>;</a:t>
            </a:r>
          </a:p>
          <a:p>
            <a:r>
              <a:rPr lang="en-US" dirty="0" smtClean="0"/>
              <a:t>char </a:t>
            </a:r>
            <a:r>
              <a:rPr lang="en-US" dirty="0"/>
              <a:t>val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setup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pinMode(m1a</a:t>
            </a:r>
            <a:r>
              <a:rPr lang="en-US" dirty="0"/>
              <a:t>, OUTPUT);  // Digital pin 10 set as output </a:t>
            </a:r>
            <a:r>
              <a:rPr lang="en-US" dirty="0" smtClean="0"/>
              <a:t>Pin</a:t>
            </a:r>
          </a:p>
          <a:p>
            <a:r>
              <a:rPr lang="en-US" dirty="0"/>
              <a:t>	</a:t>
            </a:r>
            <a:r>
              <a:rPr lang="en-US" dirty="0" smtClean="0"/>
              <a:t>pinMode(m1b</a:t>
            </a:r>
            <a:r>
              <a:rPr lang="en-US" dirty="0"/>
              <a:t>, OUTPUT);  // Digital pin 11 set as output </a:t>
            </a:r>
            <a:r>
              <a:rPr lang="en-US" dirty="0" smtClean="0"/>
              <a:t>Pin</a:t>
            </a:r>
          </a:p>
          <a:p>
            <a:r>
              <a:rPr lang="en-US" dirty="0"/>
              <a:t>	</a:t>
            </a:r>
            <a:r>
              <a:rPr lang="en-US" dirty="0" smtClean="0"/>
              <a:t>pinMode(m2a</a:t>
            </a:r>
            <a:r>
              <a:rPr lang="en-US" dirty="0"/>
              <a:t>, OUTPUT);  // Digital pin 12 set as output </a:t>
            </a:r>
            <a:r>
              <a:rPr lang="en-US" dirty="0" smtClean="0"/>
              <a:t>Pin</a:t>
            </a:r>
          </a:p>
          <a:p>
            <a:r>
              <a:rPr lang="en-US" dirty="0"/>
              <a:t>	</a:t>
            </a:r>
            <a:r>
              <a:rPr lang="en-US" dirty="0" smtClean="0"/>
              <a:t>pinMode(m2b</a:t>
            </a:r>
            <a:r>
              <a:rPr lang="en-US" dirty="0"/>
              <a:t>, OUTPUT);  // Digital pin 13 set as output </a:t>
            </a:r>
            <a:r>
              <a:rPr lang="en-US" dirty="0" smtClean="0"/>
              <a:t>Pin</a:t>
            </a:r>
          </a:p>
          <a:p>
            <a:r>
              <a:rPr lang="en-US" dirty="0"/>
              <a:t>	</a:t>
            </a:r>
            <a:r>
              <a:rPr lang="en-US" dirty="0" smtClean="0"/>
              <a:t>Serial.begin(9600);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loop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while </a:t>
            </a:r>
            <a:r>
              <a:rPr lang="en-US" dirty="0"/>
              <a:t>(Serial.available() &gt; 0)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 </a:t>
            </a:r>
          </a:p>
          <a:p>
            <a:r>
              <a:rPr lang="en-US" dirty="0"/>
              <a:t>	</a:t>
            </a:r>
            <a:r>
              <a:rPr lang="en-US" dirty="0" smtClean="0"/>
              <a:t>	val </a:t>
            </a:r>
            <a:r>
              <a:rPr lang="en-US" dirty="0"/>
              <a:t>= Serial.read(); 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Serial.println(val);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if</a:t>
            </a:r>
            <a:r>
              <a:rPr lang="en-US" dirty="0"/>
              <a:t>( </a:t>
            </a:r>
            <a:r>
              <a:rPr lang="en-US" dirty="0" smtClean="0"/>
              <a:t>val </a:t>
            </a:r>
            <a:r>
              <a:rPr lang="en-US" dirty="0"/>
              <a:t>== 'F') // </a:t>
            </a:r>
            <a:r>
              <a:rPr lang="en-US" dirty="0" smtClean="0"/>
              <a:t>Forward </a:t>
            </a:r>
          </a:p>
          <a:p>
            <a:r>
              <a:rPr lang="en-US" dirty="0"/>
              <a:t>	</a:t>
            </a:r>
            <a:r>
              <a:rPr lang="en-US" dirty="0" smtClean="0"/>
              <a:t>{      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HIGH);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 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smtClean="0"/>
              <a:t>digitalWrite(m2a</a:t>
            </a:r>
            <a:r>
              <a:rPr lang="en-US" dirty="0"/>
              <a:t>, HIGH</a:t>
            </a:r>
            <a:r>
              <a:rPr lang="en-US" dirty="0" smtClean="0"/>
              <a:t>);</a:t>
            </a:r>
          </a:p>
          <a:p>
            <a:r>
              <a:rPr lang="en-US" dirty="0"/>
              <a:t>		</a:t>
            </a:r>
            <a:r>
              <a:rPr lang="en-US" dirty="0" smtClean="0"/>
              <a:t>digitalWrite(m2b</a:t>
            </a:r>
            <a:r>
              <a:rPr lang="en-US" dirty="0"/>
              <a:t>, LOW);   </a:t>
            </a:r>
          </a:p>
          <a:p>
            <a:r>
              <a:rPr lang="en-US" dirty="0" smtClean="0"/>
              <a:t>	} </a:t>
            </a:r>
          </a:p>
          <a:p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if(val == 'B') // </a:t>
            </a:r>
            <a:r>
              <a:rPr lang="en-US" dirty="0" smtClean="0"/>
              <a:t>Backward </a:t>
            </a:r>
          </a:p>
          <a:p>
            <a:r>
              <a:rPr lang="en-US" dirty="0"/>
              <a:t>	</a:t>
            </a:r>
            <a:r>
              <a:rPr lang="en-US" dirty="0" smtClean="0"/>
              <a:t>{      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HIGH);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HIGH);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57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if(val == 'L') //Left    </a:t>
            </a:r>
            <a:endParaRPr lang="en-US" dirty="0" smtClean="0"/>
          </a:p>
          <a:p>
            <a:pPr lvl="1"/>
            <a:r>
              <a:rPr lang="en-US" dirty="0" smtClean="0"/>
              <a:t>	{   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HIGH);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 smtClean="0"/>
              <a:t>	}    </a:t>
            </a:r>
          </a:p>
          <a:p>
            <a:pPr lvl="1"/>
            <a:r>
              <a:rPr lang="en-US" dirty="0" smtClean="0"/>
              <a:t>	else </a:t>
            </a:r>
            <a:r>
              <a:rPr lang="en-US" dirty="0"/>
              <a:t>if(val == 'R') //Right    </a:t>
            </a:r>
            <a:endParaRPr lang="en-US" dirty="0" smtClean="0"/>
          </a:p>
          <a:p>
            <a:pPr lvl="1"/>
            <a:r>
              <a:rPr lang="en-US" dirty="0" smtClean="0"/>
              <a:t>	{   	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HIGH);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LOW);     </a:t>
            </a:r>
            <a:endParaRPr lang="en-US" dirty="0" smtClean="0"/>
          </a:p>
          <a:p>
            <a:pPr lvl="1"/>
            <a:r>
              <a:rPr lang="en-US" dirty="0" smtClean="0"/>
              <a:t>	}	</a:t>
            </a:r>
          </a:p>
          <a:p>
            <a:pPr lvl="1"/>
            <a:r>
              <a:rPr lang="en-US" dirty="0" smtClean="0"/>
              <a:t>	else </a:t>
            </a:r>
            <a:r>
              <a:rPr lang="en-US" dirty="0"/>
              <a:t>if(val == 'S') //Stop    </a:t>
            </a:r>
            <a:endParaRPr lang="en-US" dirty="0" smtClean="0"/>
          </a:p>
          <a:p>
            <a:pPr lvl="1"/>
            <a:r>
              <a:rPr lang="en-US" dirty="0" smtClean="0"/>
              <a:t>	{	   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</a:t>
            </a:r>
            <a:endParaRPr lang="en-US" dirty="0" smtClean="0"/>
          </a:p>
          <a:p>
            <a:pPr lvl="1"/>
            <a:r>
              <a:rPr lang="en-US" dirty="0" smtClean="0"/>
              <a:t>		digitalWrite(m2b</a:t>
            </a:r>
            <a:r>
              <a:rPr lang="en-US" dirty="0"/>
              <a:t>, LOW); 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if(val == 'I') //Forward Right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   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HIGH);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 </a:t>
            </a:r>
          </a:p>
          <a:p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if(val == 'J') //Backward Right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   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HIGH);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   </a:t>
            </a:r>
          </a:p>
          <a:p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/>
              <a:t>if(val == 'G') //Forward Left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   	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HIGH);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LOW);    }</a:t>
            </a:r>
          </a:p>
        </p:txBody>
      </p:sp>
    </p:spTree>
    <p:extLst>
      <p:ext uri="{BB962C8B-B14F-4D97-AF65-F5344CB8AC3E}">
        <p14:creationId xmlns:p14="http://schemas.microsoft.com/office/powerpoint/2010/main" val="18259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else </a:t>
            </a:r>
            <a:r>
              <a:rPr lang="en-US" dirty="0"/>
              <a:t>if(val == 'H') //Backward Left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   </a:t>
            </a:r>
          </a:p>
          <a:p>
            <a:r>
              <a:rPr lang="en-US" dirty="0"/>
              <a:t>	</a:t>
            </a:r>
            <a:r>
              <a:rPr lang="en-US" dirty="0" smtClean="0"/>
              <a:t>	digitalWrite(m1a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digitalWrite(m1b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digitalWrite(m2a</a:t>
            </a:r>
            <a:r>
              <a:rPr lang="en-US" dirty="0"/>
              <a:t>, LOW);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digitalWrite(m2b</a:t>
            </a:r>
            <a:r>
              <a:rPr lang="en-US" dirty="0"/>
              <a:t>, HIGH);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55865"/>
            <a:ext cx="845820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This code appears to be written in Arduino’s C/C++ programming language.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Above code is inserted in arduino by arduino code cable.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It designed to control a robotics vehicle’s movement based on serial input commands.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This code is help to move motors left, right, forward, backward and stop.</a:t>
            </a:r>
          </a:p>
        </p:txBody>
      </p:sp>
    </p:spTree>
    <p:extLst>
      <p:ext uri="{BB962C8B-B14F-4D97-AF65-F5344CB8AC3E}">
        <p14:creationId xmlns:p14="http://schemas.microsoft.com/office/powerpoint/2010/main" val="36911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LIMITATIONS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20081"/>
            <a:ext cx="7620000" cy="399563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manufacturing cost is a bit expensive.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main part of this project is solar cells and it required silicon chip as a raw material, but the silicon chip has created global supply chain issues across the tech industries.</a:t>
            </a:r>
          </a:p>
          <a:p>
            <a:pPr algn="just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" y="1081881"/>
            <a:ext cx="84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3281"/>
            <a:ext cx="8382000" cy="944827"/>
          </a:xfrm>
        </p:spPr>
        <p:txBody>
          <a:bodyPr/>
          <a:lstStyle/>
          <a:p>
            <a:r>
              <a:rPr lang="en-US" sz="3600" b="1" dirty="0" smtClean="0"/>
              <a:t>A MOBILE BLUETOOTH CONTROLED SOLAR CAR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914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20977"/>
            <a:ext cx="7162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FUTURE CONCEPT OF SOLAR CAR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A VISION TO MAKE THE AIR POLLUTION FREE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LEAST EXPENSIVE FUEL SYSTEM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CAN BE CONTROLED BY SINGLE CLICK OF YOUR MOBILE PHONE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32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FUTURE OF PROJECT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49530"/>
            <a:ext cx="7620000" cy="3523351"/>
          </a:xfrm>
        </p:spPr>
        <p:txBody>
          <a:bodyPr/>
          <a:lstStyle/>
          <a:p>
            <a:r>
              <a:rPr lang="en-US" dirty="0" smtClean="0"/>
              <a:t>Our vision is to make a future concept car.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</a:t>
            </a:r>
            <a:r>
              <a:rPr lang="en-US" dirty="0" smtClean="0"/>
              <a:t>uture we will develop a application which has all information about your car.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shows condition of the tires, state of your car engine.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gives you information about battery’s condition.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also give you a reminder about maintenance of solar panels.  </a:t>
            </a:r>
          </a:p>
          <a:p>
            <a:endParaRPr lang="en-US" dirty="0" smtClean="0"/>
          </a:p>
          <a:p>
            <a:r>
              <a:rPr lang="en-US" dirty="0" smtClean="0"/>
              <a:t>We will try to make </a:t>
            </a:r>
            <a:r>
              <a:rPr lang="en-US" smtClean="0"/>
              <a:t>this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ADVANTAGE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7090"/>
              </p:ext>
            </p:extLst>
          </p:nvPr>
        </p:nvGraphicFramePr>
        <p:xfrm>
          <a:off x="76199" y="1539081"/>
          <a:ext cx="8305801" cy="366268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{6E25E649-3F16-4E02-A733-19D2CDBF48F0}</a:tableStyleId>
              </a:tblPr>
              <a:tblGrid>
                <a:gridCol w="2792743"/>
                <a:gridCol w="2792743"/>
                <a:gridCol w="2720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PETROLEUM</a:t>
                      </a:r>
                      <a:r>
                        <a:rPr lang="en-US" baseline="0" dirty="0" smtClean="0"/>
                        <a:t> VEHICLE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SOLAR VEHICLES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Environmental 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produce pollution</a:t>
                      </a:r>
                      <a:r>
                        <a:rPr lang="en-US" baseline="0" dirty="0" smtClean="0"/>
                        <a:t> and spoil the nature, a big reason of air pollution.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environmentally friendly, it has zero emission operation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operating cost</a:t>
                      </a:r>
                      <a:r>
                        <a:rPr lang="en-US" baseline="0" dirty="0" smtClean="0"/>
                        <a:t> is expensive because of higher expenses of fuel.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operating</a:t>
                      </a:r>
                      <a:r>
                        <a:rPr lang="en-US" baseline="0" dirty="0" smtClean="0"/>
                        <a:t> cost is cheaper, because you use the sun light as a fuel.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Quiet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Petroleum</a:t>
                      </a:r>
                      <a:r>
                        <a:rPr lang="en-US" baseline="0" dirty="0" smtClean="0"/>
                        <a:t> car </a:t>
                      </a:r>
                      <a:r>
                        <a:rPr lang="en-US" dirty="0" smtClean="0"/>
                        <a:t>produce engine noise during operation and produce the noise pollution.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Solar cars operate silently, contributing to reduced noise pollution compared to petroleum cars.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DISADVANTAGE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81872"/>
              </p:ext>
            </p:extLst>
          </p:nvPr>
        </p:nvGraphicFramePr>
        <p:xfrm>
          <a:off x="76199" y="1539081"/>
          <a:ext cx="8305801" cy="366268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{6E25E649-3F16-4E02-A733-19D2CDBF48F0}</a:tableStyleId>
              </a:tblPr>
              <a:tblGrid>
                <a:gridCol w="2792743"/>
                <a:gridCol w="2792743"/>
                <a:gridCol w="27203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PETROLEUM</a:t>
                      </a:r>
                      <a:r>
                        <a:rPr lang="en-US" baseline="0" dirty="0" smtClean="0"/>
                        <a:t> VEHICLE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SOLAR VEHICLES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Manufacturing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manufacturing cost is lower as compare to the solar car.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manufacturing cost is higher</a:t>
                      </a:r>
                      <a:r>
                        <a:rPr lang="en-US" baseline="0" dirty="0" smtClean="0"/>
                        <a:t> then petroleum car.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technology</a:t>
                      </a:r>
                      <a:r>
                        <a:rPr lang="en-US" baseline="0" dirty="0" smtClean="0"/>
                        <a:t> is working on the large scale.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There</a:t>
                      </a:r>
                      <a:r>
                        <a:rPr lang="en-US" baseline="0" dirty="0" smtClean="0"/>
                        <a:t> is not as much as awareness of this technology in now days.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and reliability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Petroleum cars generally offer a longer range and greater reliability in varying weather conditions compared to solar cars.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cars</a:t>
                      </a:r>
                      <a:r>
                        <a:rPr lang="en-US" dirty="0" smtClean="0"/>
                        <a:t> may experience limitations in low-light or adverse weather conditions.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PREVIEW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9530"/>
            <a:ext cx="7620000" cy="3523351"/>
          </a:xfrm>
        </p:spPr>
        <p:txBody>
          <a:bodyPr/>
          <a:lstStyle/>
          <a:p>
            <a:r>
              <a:rPr lang="en-US" dirty="0"/>
              <a:t>Overall, while solar cars offer environmental benefits and use renewable energy, they currently face limitations in range, performance, and infrastructure compared to petroleum cars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advancements in technology and infrastructure may improve the feasibility and adoption of solar-powered vehicles in the future.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04928"/>
            <a:ext cx="9144000" cy="1215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Thank you for your attention…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5074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0088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Problems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46413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Due to using of petroleum as a fuel, Our nature is getting polluted.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Due to pollution our health deteriorates.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 now days, the expenses of fuel is very high.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 the coming time, there will be shortage of fuel.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9752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Solutions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486527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future concept of solar car can reduce the pollution.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There is almost zero cost of fuel to use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Good for our nature.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Advanced feature like controlled by your mobile phone app.</a:t>
            </a:r>
          </a:p>
        </p:txBody>
      </p:sp>
    </p:spTree>
    <p:extLst>
      <p:ext uri="{BB962C8B-B14F-4D97-AF65-F5344CB8AC3E}">
        <p14:creationId xmlns:p14="http://schemas.microsoft.com/office/powerpoint/2010/main" val="3749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281"/>
            <a:ext cx="762000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Overview of project</a:t>
            </a:r>
          </a:p>
          <a:p>
            <a:r>
              <a:rPr lang="en-US" dirty="0" smtClean="0"/>
              <a:t>3D Model of project</a:t>
            </a:r>
          </a:p>
          <a:p>
            <a:r>
              <a:rPr lang="en-US" dirty="0" smtClean="0"/>
              <a:t>Future of this project</a:t>
            </a:r>
          </a:p>
          <a:p>
            <a:r>
              <a:rPr lang="en-US" dirty="0"/>
              <a:t>Limitations </a:t>
            </a:r>
            <a:endParaRPr lang="en-US" dirty="0" smtClean="0"/>
          </a:p>
          <a:p>
            <a:r>
              <a:rPr lang="en-US" dirty="0" smtClean="0"/>
              <a:t>Components </a:t>
            </a:r>
          </a:p>
          <a:p>
            <a:r>
              <a:rPr lang="en-US" dirty="0" smtClean="0"/>
              <a:t>Diagrams and Figures</a:t>
            </a:r>
          </a:p>
          <a:p>
            <a:r>
              <a:rPr lang="en-US" dirty="0" smtClean="0"/>
              <a:t>Arduino code</a:t>
            </a:r>
          </a:p>
          <a:p>
            <a:r>
              <a:rPr lang="en-US" dirty="0" smtClean="0"/>
              <a:t>Advantage</a:t>
            </a:r>
          </a:p>
          <a:p>
            <a:r>
              <a:rPr lang="en-US" dirty="0" smtClean="0"/>
              <a:t>Disadvantage</a:t>
            </a:r>
          </a:p>
          <a:p>
            <a:r>
              <a:rPr lang="en-US" dirty="0" smtClean="0"/>
              <a:t>Preview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OVERVIEW OF PROJECT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49530"/>
            <a:ext cx="7620000" cy="3523351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design a car whose roof is made </a:t>
            </a:r>
            <a:r>
              <a:rPr lang="en-US" dirty="0" smtClean="0"/>
              <a:t>by </a:t>
            </a:r>
            <a:r>
              <a:rPr lang="en-US" dirty="0"/>
              <a:t>solar panels.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is a very clear concept of using solar energy as a fuel.</a:t>
            </a:r>
          </a:p>
          <a:p>
            <a:r>
              <a:rPr lang="en-US" dirty="0" smtClean="0"/>
              <a:t>In day time when you are driving the car, it will charge itself automatically by sunlight.</a:t>
            </a:r>
          </a:p>
          <a:p>
            <a:endParaRPr lang="en-US" dirty="0"/>
          </a:p>
          <a:p>
            <a:r>
              <a:rPr lang="en-US" dirty="0" smtClean="0"/>
              <a:t>It can be controlled by your mobile phone.</a:t>
            </a:r>
          </a:p>
          <a:p>
            <a:r>
              <a:rPr lang="en-US" dirty="0" smtClean="0"/>
              <a:t>In future,</a:t>
            </a:r>
            <a:r>
              <a:rPr lang="en-US" dirty="0"/>
              <a:t> </a:t>
            </a:r>
            <a:r>
              <a:rPr lang="en-US" dirty="0" smtClean="0"/>
              <a:t>there will be a application of this car which will show you everything about your car.</a:t>
            </a:r>
          </a:p>
        </p:txBody>
      </p:sp>
    </p:spTree>
    <p:extLst>
      <p:ext uri="{BB962C8B-B14F-4D97-AF65-F5344CB8AC3E}">
        <p14:creationId xmlns:p14="http://schemas.microsoft.com/office/powerpoint/2010/main" val="36481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988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There are three ways to do this project:</a:t>
            </a:r>
            <a:endParaRPr lang="en-US" sz="2400" b="1" u="sng" dirty="0"/>
          </a:p>
        </p:txBody>
      </p:sp>
      <p:grpSp>
        <p:nvGrpSpPr>
          <p:cNvPr id="58" name="Group 57"/>
          <p:cNvGrpSpPr/>
          <p:nvPr/>
        </p:nvGrpSpPr>
        <p:grpSpPr>
          <a:xfrm>
            <a:off x="381000" y="1158081"/>
            <a:ext cx="7684743" cy="3962400"/>
            <a:chOff x="381000" y="1158081"/>
            <a:chExt cx="7684743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200400" y="1158081"/>
              <a:ext cx="1752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1000" y="2224881"/>
              <a:ext cx="16764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" y="2423953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 SYSTEMS OF  A MOBILE BLUETOOTH CONTROLLED SOLAR CAR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1234281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By Printed </a:t>
              </a:r>
              <a:r>
                <a:rPr lang="en-US" dirty="0"/>
                <a:t>Circuit </a:t>
              </a:r>
              <a:r>
                <a:rPr lang="en-US" dirty="0" smtClean="0"/>
                <a:t>Board (PCB)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4053681"/>
              <a:ext cx="1752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400" y="437014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By Arduino UNO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00400" y="2605881"/>
              <a:ext cx="1752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2529681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By Radio Frequency Circuit Board (</a:t>
              </a:r>
              <a:r>
                <a:rPr lang="en-US" dirty="0"/>
                <a:t>RF)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057400" y="2977698"/>
              <a:ext cx="1143000" cy="323166"/>
            </a:xfrm>
            <a:prstGeom prst="rightArrow">
              <a:avLst>
                <a:gd name="adj1" fmla="val 50000"/>
                <a:gd name="adj2" fmla="val 112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856885">
              <a:off x="1928506" y="4135188"/>
              <a:ext cx="1333258" cy="323166"/>
            </a:xfrm>
            <a:prstGeom prst="rightArrow">
              <a:avLst>
                <a:gd name="adj1" fmla="val 50000"/>
                <a:gd name="adj2" fmla="val 112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714941">
              <a:off x="1955138" y="1863906"/>
              <a:ext cx="1311103" cy="323166"/>
            </a:xfrm>
            <a:prstGeom prst="rightArrow">
              <a:avLst>
                <a:gd name="adj1" fmla="val 50000"/>
                <a:gd name="adj2" fmla="val 112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867400" y="1767681"/>
              <a:ext cx="2198343" cy="2362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Here we use arduino UNO because it is easy </a:t>
              </a:r>
              <a:r>
                <a:rPr lang="en-US" dirty="0"/>
                <a:t>to use, highly cost-effective and energy-efficient.</a:t>
              </a:r>
            </a:p>
            <a:p>
              <a:pPr algn="ctr"/>
              <a:endParaRPr lang="en-US" dirty="0"/>
            </a:p>
          </p:txBody>
        </p:sp>
        <p:cxnSp>
          <p:nvCxnSpPr>
            <p:cNvPr id="55" name="Curved Connector 54"/>
            <p:cNvCxnSpPr/>
            <p:nvPr/>
          </p:nvCxnSpPr>
          <p:spPr>
            <a:xfrm rot="10800000" flipV="1">
              <a:off x="4953001" y="3367881"/>
              <a:ext cx="914400" cy="762000"/>
            </a:xfrm>
            <a:prstGeom prst="curved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3D MODEL OF PROJECT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881"/>
            <a:ext cx="3600450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39281"/>
            <a:ext cx="3276600" cy="2398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211195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This is the internal 3D model of car.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39331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Here we use a caster 360 wheel instead of front wheels to give more focus on the solar system.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 future it will updated by front wheels.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14600" y="3005931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COMPONENTS 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48681"/>
            <a:ext cx="76200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Motors</a:t>
            </a:r>
          </a:p>
          <a:p>
            <a:r>
              <a:rPr lang="en-US" dirty="0" smtClean="0"/>
              <a:t>Motor driver modules</a:t>
            </a:r>
          </a:p>
          <a:p>
            <a:r>
              <a:rPr lang="en-US" dirty="0" smtClean="0"/>
              <a:t>Bluetooth module</a:t>
            </a:r>
          </a:p>
          <a:p>
            <a:r>
              <a:rPr lang="en-US" dirty="0" smtClean="0"/>
              <a:t>Solar cells </a:t>
            </a:r>
          </a:p>
          <a:p>
            <a:r>
              <a:rPr lang="en-US" dirty="0" smtClean="0"/>
              <a:t>Caster-wheel for turning </a:t>
            </a:r>
          </a:p>
          <a:p>
            <a:r>
              <a:rPr lang="en-US" dirty="0" smtClean="0"/>
              <a:t>Metal base of car</a:t>
            </a:r>
          </a:p>
          <a:p>
            <a:r>
              <a:rPr lang="en-US" dirty="0" smtClean="0"/>
              <a:t>Jumper cables &amp; wires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3461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u="sng" dirty="0" smtClean="0"/>
              <a:t>Components which used in the project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175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72281"/>
            <a:ext cx="8458200" cy="944827"/>
          </a:xfrm>
        </p:spPr>
        <p:txBody>
          <a:bodyPr/>
          <a:lstStyle/>
          <a:p>
            <a:r>
              <a:rPr lang="en-US" sz="4000" b="1" dirty="0" smtClean="0"/>
              <a:t>| DIAGRAMS AND FIGURES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1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----------------------------------------------------------------------------------------------------------------------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96281"/>
            <a:ext cx="5112456" cy="2875757"/>
          </a:xfrm>
        </p:spPr>
      </p:pic>
      <p:sp>
        <p:nvSpPr>
          <p:cNvPr id="8" name="TextBox 7"/>
          <p:cNvSpPr txBox="1"/>
          <p:nvPr/>
        </p:nvSpPr>
        <p:spPr>
          <a:xfrm>
            <a:off x="5486400" y="2108736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This is the circuit diagram of joints of arduino, motor-driver and Bluetooth module.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There is also a solar panel included in the project.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891881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CIRCUIT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0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1026</Words>
  <Application>Microsoft Office PowerPoint</Application>
  <PresentationFormat>Custom</PresentationFormat>
  <Paragraphs>240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HARDWARE PROJECT</vt:lpstr>
      <vt:lpstr>A MOBILE BLUETOOTH CONTROLED SOLAR CAR</vt:lpstr>
      <vt:lpstr>PowerPoint Presentation</vt:lpstr>
      <vt:lpstr>| OUTLINE</vt:lpstr>
      <vt:lpstr>| OVERVIEW OF PROJECT</vt:lpstr>
      <vt:lpstr>PowerPoint Presentation</vt:lpstr>
      <vt:lpstr>| 3D MODEL OF PROJECT </vt:lpstr>
      <vt:lpstr>| COMPONENTS </vt:lpstr>
      <vt:lpstr>| DIAGRAMS AND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| LIMITATIONS</vt:lpstr>
      <vt:lpstr>| FUTURE OF PROJECT</vt:lpstr>
      <vt:lpstr>| ADVANTAGE</vt:lpstr>
      <vt:lpstr>| DISADVANTAGE</vt:lpstr>
      <vt:lpstr>| PREVIEW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PROJECT</dc:title>
  <dc:creator>admin</dc:creator>
  <cp:lastModifiedBy>admin</cp:lastModifiedBy>
  <cp:revision>63</cp:revision>
  <dcterms:created xsi:type="dcterms:W3CDTF">2024-03-16T12:25:38Z</dcterms:created>
  <dcterms:modified xsi:type="dcterms:W3CDTF">2024-04-16T09:58:40Z</dcterms:modified>
</cp:coreProperties>
</file>