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9" r:id="rId2"/>
    <p:sldId id="270" r:id="rId3"/>
    <p:sldId id="271" r:id="rId4"/>
    <p:sldId id="289" r:id="rId5"/>
    <p:sldId id="279" r:id="rId6"/>
    <p:sldId id="280" r:id="rId7"/>
    <p:sldId id="263" r:id="rId8"/>
    <p:sldId id="286" r:id="rId9"/>
    <p:sldId id="281" r:id="rId10"/>
    <p:sldId id="287" r:id="rId11"/>
    <p:sldId id="282" r:id="rId12"/>
    <p:sldId id="283" r:id="rId13"/>
    <p:sldId id="284" r:id="rId14"/>
    <p:sldId id="285" r:id="rId15"/>
    <p:sldId id="288" r:id="rId16"/>
    <p:sldId id="275"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p:cViewPr varScale="1">
        <p:scale>
          <a:sx n="93" d="100"/>
          <a:sy n="93" d="100"/>
        </p:scale>
        <p:origin x="208" y="6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sorterViewPr>
    <p:cViewPr>
      <p:scale>
        <a:sx n="100" d="100"/>
        <a:sy n="100" d="100"/>
      </p:scale>
      <p:origin x="0" y="-1344"/>
    </p:cViewPr>
  </p:sorter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7/23/20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7/23/20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8241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7/23/20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7/23/20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7/23/20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7/23/20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7/23/20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vnexpress.net/news/news/vietnam-plastic-waste-problem-goes-from-bad-to-worse-3978124.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blisssaigon.com/vietnam-starts-to-fight-back-on-plastic-pollutio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7788" y="1124744"/>
            <a:ext cx="9753600" cy="1440160"/>
          </a:xfrm>
        </p:spPr>
        <p:txBody>
          <a:bodyPr/>
          <a:lstStyle/>
          <a:p>
            <a:r>
              <a:rPr lang="en-US" dirty="0">
                <a:solidFill>
                  <a:schemeClr val="accent2">
                    <a:lumMod val="75000"/>
                  </a:schemeClr>
                </a:solidFill>
              </a:rPr>
              <a:t>Plastic Consumption and It’s  management in   Vietnam</a:t>
            </a:r>
          </a:p>
        </p:txBody>
      </p:sp>
      <p:sp>
        <p:nvSpPr>
          <p:cNvPr id="5" name="Subtitle 4"/>
          <p:cNvSpPr>
            <a:spLocks noGrp="1"/>
          </p:cNvSpPr>
          <p:nvPr>
            <p:ph type="subTitle" idx="1"/>
          </p:nvPr>
        </p:nvSpPr>
        <p:spPr>
          <a:xfrm>
            <a:off x="6670476" y="4869160"/>
            <a:ext cx="4536504" cy="1591072"/>
          </a:xfrm>
        </p:spPr>
        <p:txBody>
          <a:bodyPr>
            <a:normAutofit fontScale="85000" lnSpcReduction="20000"/>
          </a:bodyPr>
          <a:lstStyle/>
          <a:p>
            <a:pPr algn="r"/>
            <a:r>
              <a:rPr lang="en-US" sz="2100" b="1" dirty="0">
                <a:latin typeface="Times New Roman" panose="02020603050405020304" pitchFamily="18" charset="0"/>
                <a:cs typeface="Times New Roman" panose="02020603050405020304" pitchFamily="18" charset="0"/>
              </a:rPr>
              <a:t>FALCON-V</a:t>
            </a:r>
          </a:p>
          <a:p>
            <a:pPr algn="r"/>
            <a:endParaRPr lang="en-US" sz="2100" dirty="0">
              <a:latin typeface="Times New Roman" panose="02020603050405020304" pitchFamily="18" charset="0"/>
              <a:cs typeface="Times New Roman" panose="02020603050405020304" pitchFamily="18" charset="0"/>
            </a:endParaRPr>
          </a:p>
          <a:p>
            <a:pPr algn="r"/>
            <a:r>
              <a:rPr lang="en-US" sz="2100" dirty="0">
                <a:latin typeface="Times New Roman" panose="02020603050405020304" pitchFamily="18" charset="0"/>
                <a:cs typeface="Times New Roman" panose="02020603050405020304" pitchFamily="18" charset="0"/>
              </a:rPr>
              <a:t>Manoj Kumar</a:t>
            </a:r>
          </a:p>
          <a:p>
            <a:pPr algn="r"/>
            <a:r>
              <a:rPr lang="en-US" sz="2100" dirty="0">
                <a:latin typeface="Times New Roman" panose="02020603050405020304" pitchFamily="18" charset="0"/>
                <a:cs typeface="Times New Roman" panose="02020603050405020304" pitchFamily="18" charset="0"/>
              </a:rPr>
              <a:t>Vasu Chouhan</a:t>
            </a:r>
          </a:p>
          <a:p>
            <a:pPr algn="r"/>
            <a:r>
              <a:rPr lang="en-US" sz="2100" dirty="0">
                <a:latin typeface="Times New Roman" panose="02020603050405020304" pitchFamily="18" charset="0"/>
                <a:cs typeface="Times New Roman" panose="02020603050405020304" pitchFamily="18" charset="0"/>
              </a:rPr>
              <a:t>Arshpreet Singh</a:t>
            </a:r>
          </a:p>
          <a:p>
            <a:pPr algn="r"/>
            <a:r>
              <a:rPr lang="en-US" sz="2100" dirty="0">
                <a:latin typeface="Times New Roman" panose="02020603050405020304" pitchFamily="18" charset="0"/>
                <a:cs typeface="Times New Roman" panose="02020603050405020304" pitchFamily="18" charset="0"/>
              </a:rPr>
              <a:t>Aditi </a:t>
            </a:r>
            <a:r>
              <a:rPr lang="en-US" sz="2100" dirty="0" err="1">
                <a:latin typeface="Times New Roman" panose="02020603050405020304" pitchFamily="18" charset="0"/>
                <a:cs typeface="Times New Roman" panose="02020603050405020304" pitchFamily="18" charset="0"/>
              </a:rPr>
              <a:t>Jaswal</a:t>
            </a:r>
            <a:endParaRPr lang="en-US" sz="2100" dirty="0">
              <a:latin typeface="Times New Roman" panose="02020603050405020304" pitchFamily="18" charset="0"/>
              <a:cs typeface="Times New Roman" panose="02020603050405020304" pitchFamily="18" charset="0"/>
            </a:endParaRPr>
          </a:p>
          <a:p>
            <a:pPr algn="r"/>
            <a:r>
              <a:rPr lang="en-US" sz="2100" dirty="0">
                <a:latin typeface="Times New Roman" panose="02020603050405020304" pitchFamily="18" charset="0"/>
                <a:cs typeface="Times New Roman" panose="02020603050405020304" pitchFamily="18" charset="0"/>
              </a:rPr>
              <a:t>Vivek Reddy</a:t>
            </a:r>
          </a:p>
          <a:p>
            <a:pPr algn="just"/>
            <a:endParaRPr lang="en-US" dirty="0"/>
          </a:p>
        </p:txBody>
      </p:sp>
      <p:pic>
        <p:nvPicPr>
          <p:cNvPr id="3" name="Graphic 2" descr="Marker">
            <a:extLst>
              <a:ext uri="{FF2B5EF4-FFF2-40B4-BE49-F238E27FC236}">
                <a16:creationId xmlns:a16="http://schemas.microsoft.com/office/drawing/2014/main" id="{05D3FDB4-6901-4B41-98B2-9E173E7B48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2324" y="1988840"/>
            <a:ext cx="504056" cy="504056"/>
          </a:xfrm>
          <a:prstGeom prst="rect">
            <a:avLst/>
          </a:prstGeom>
        </p:spPr>
      </p:pic>
      <p:pic>
        <p:nvPicPr>
          <p:cNvPr id="7" name="Picture 6" descr="A group of people on a rock&#10;&#10;Description automatically generated">
            <a:extLst>
              <a:ext uri="{FF2B5EF4-FFF2-40B4-BE49-F238E27FC236}">
                <a16:creationId xmlns:a16="http://schemas.microsoft.com/office/drawing/2014/main" id="{E7F361BB-6DEB-42F4-B0E8-0A0BB3A112CC}"/>
              </a:ext>
            </a:extLst>
          </p:cNvPr>
          <p:cNvPicPr>
            <a:picLocks noChangeAspect="1"/>
          </p:cNvPicPr>
          <p:nvPr/>
        </p:nvPicPr>
        <p:blipFill>
          <a:blip r:embed="rId4"/>
          <a:stretch>
            <a:fillRect/>
          </a:stretch>
        </p:blipFill>
        <p:spPr>
          <a:xfrm>
            <a:off x="1269876" y="3140968"/>
            <a:ext cx="5184576" cy="3113978"/>
          </a:xfrm>
          <a:prstGeom prst="rect">
            <a:avLst/>
          </a:prstGeom>
        </p:spPr>
      </p:pic>
      <p:pic>
        <p:nvPicPr>
          <p:cNvPr id="6" name="Picture 5">
            <a:extLst>
              <a:ext uri="{FF2B5EF4-FFF2-40B4-BE49-F238E27FC236}">
                <a16:creationId xmlns:a16="http://schemas.microsoft.com/office/drawing/2014/main" id="{51872235-4DF7-064D-964D-14F5C2C6A1D7}"/>
              </a:ext>
            </a:extLst>
          </p:cNvPr>
          <p:cNvPicPr>
            <a:picLocks noChangeAspect="1"/>
          </p:cNvPicPr>
          <p:nvPr/>
        </p:nvPicPr>
        <p:blipFill>
          <a:blip r:embed="rId5"/>
          <a:stretch>
            <a:fillRect/>
          </a:stretch>
        </p:blipFill>
        <p:spPr>
          <a:xfrm>
            <a:off x="8593923" y="2147455"/>
            <a:ext cx="3594902" cy="2696176"/>
          </a:xfrm>
          <a:prstGeom prst="rect">
            <a:avLst/>
          </a:prstGeom>
        </p:spPr>
      </p:pic>
      <p:pic>
        <p:nvPicPr>
          <p:cNvPr id="9" name="Picture 8">
            <a:extLst>
              <a:ext uri="{FF2B5EF4-FFF2-40B4-BE49-F238E27FC236}">
                <a16:creationId xmlns:a16="http://schemas.microsoft.com/office/drawing/2014/main" id="{5B8015FE-3009-C243-8701-93F0359434E1}"/>
              </a:ext>
            </a:extLst>
          </p:cNvPr>
          <p:cNvPicPr>
            <a:picLocks noChangeAspect="1"/>
          </p:cNvPicPr>
          <p:nvPr/>
        </p:nvPicPr>
        <p:blipFill>
          <a:blip r:embed="rId6"/>
          <a:stretch>
            <a:fillRect/>
          </a:stretch>
        </p:blipFill>
        <p:spPr>
          <a:xfrm>
            <a:off x="9253739" y="-6216"/>
            <a:ext cx="2016907" cy="2153671"/>
          </a:xfrm>
          <a:prstGeom prst="rect">
            <a:avLst/>
          </a:prstGeom>
        </p:spPr>
      </p:pic>
      <p:pic>
        <p:nvPicPr>
          <p:cNvPr id="11" name="Picture 10">
            <a:extLst>
              <a:ext uri="{FF2B5EF4-FFF2-40B4-BE49-F238E27FC236}">
                <a16:creationId xmlns:a16="http://schemas.microsoft.com/office/drawing/2014/main" id="{43C64818-3705-DB40-A6D2-4C733C84EF77}"/>
              </a:ext>
            </a:extLst>
          </p:cNvPr>
          <p:cNvPicPr>
            <a:picLocks noChangeAspect="1"/>
          </p:cNvPicPr>
          <p:nvPr/>
        </p:nvPicPr>
        <p:blipFill>
          <a:blip r:embed="rId7"/>
          <a:stretch>
            <a:fillRect/>
          </a:stretch>
        </p:blipFill>
        <p:spPr>
          <a:xfrm>
            <a:off x="11067586" y="-29247"/>
            <a:ext cx="1121239" cy="2153671"/>
          </a:xfrm>
          <a:prstGeom prst="rect">
            <a:avLst/>
          </a:prstGeom>
        </p:spPr>
      </p:pic>
      <p:sp>
        <p:nvSpPr>
          <p:cNvPr id="12" name="TextBox 11">
            <a:extLst>
              <a:ext uri="{FF2B5EF4-FFF2-40B4-BE49-F238E27FC236}">
                <a16:creationId xmlns:a16="http://schemas.microsoft.com/office/drawing/2014/main" id="{4F1585A2-1CDE-724F-8C5D-E1D18FE88244}"/>
              </a:ext>
            </a:extLst>
          </p:cNvPr>
          <p:cNvSpPr txBox="1"/>
          <p:nvPr/>
        </p:nvSpPr>
        <p:spPr>
          <a:xfrm>
            <a:off x="11069782" y="2147455"/>
            <a:ext cx="184731" cy="424732"/>
          </a:xfrm>
          <a:prstGeom prst="rect">
            <a:avLst/>
          </a:prstGeom>
          <a:noFill/>
          <a:ln>
            <a:solidFill>
              <a:schemeClr val="bg2"/>
            </a:solidFill>
          </a:ln>
        </p:spPr>
        <p:txBody>
          <a:bodyPr wrap="none" rtlCol="0">
            <a:spAutoFit/>
          </a:bodyPr>
          <a:lstStyle/>
          <a:p>
            <a:pPr>
              <a:lnSpc>
                <a:spcPct val="90000"/>
              </a:lnSpc>
            </a:pPr>
            <a:endParaRPr lang="en-US" sz="2400" dirty="0" err="1"/>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324F99-A0BC-42C8-B5C3-B07E092EE394}"/>
              </a:ext>
            </a:extLst>
          </p:cNvPr>
          <p:cNvSpPr>
            <a:spLocks noGrp="1"/>
          </p:cNvSpPr>
          <p:nvPr>
            <p:ph type="subTitle" idx="1"/>
          </p:nvPr>
        </p:nvSpPr>
        <p:spPr>
          <a:xfrm>
            <a:off x="1217614" y="1484784"/>
            <a:ext cx="7848600" cy="4687416"/>
          </a:xfrm>
        </p:spPr>
        <p:txBody>
          <a:bodyPr>
            <a:normAutofit/>
          </a:bodyPr>
          <a:lstStyle/>
          <a:p>
            <a:r>
              <a:rPr lang="en-GB" dirty="0">
                <a:latin typeface="Times New Roman" panose="02020603050405020304" pitchFamily="18" charset="0"/>
                <a:cs typeface="Times New Roman" panose="02020603050405020304" pitchFamily="18" charset="0"/>
              </a:rPr>
              <a:t>Our curiosity to know the effect of using </a:t>
            </a:r>
            <a:r>
              <a:rPr lang="en-GB" dirty="0">
                <a:solidFill>
                  <a:schemeClr val="accent2">
                    <a:lumMod val="75000"/>
                  </a:schemeClr>
                </a:solidFill>
                <a:latin typeface="Times New Roman" panose="02020603050405020304" pitchFamily="18" charset="0"/>
                <a:cs typeface="Times New Roman" panose="02020603050405020304" pitchFamily="18" charset="0"/>
              </a:rPr>
              <a:t>MICE</a:t>
            </a:r>
            <a:r>
              <a:rPr lang="en-GB" dirty="0">
                <a:latin typeface="Times New Roman" panose="02020603050405020304" pitchFamily="18" charset="0"/>
                <a:cs typeface="Times New Roman" panose="02020603050405020304" pitchFamily="18" charset="0"/>
              </a:rPr>
              <a:t> library on data, led to exploring the dataset in two ways.</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First, we filled the null values by using MICE library; and</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Second, we simply removed the null values.</a:t>
            </a:r>
          </a:p>
          <a:p>
            <a:pPr marL="457200" indent="-457200">
              <a:buFont typeface="+mj-lt"/>
              <a:buAutoNum type="arabicPeriod"/>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prime purpose of reducing the dimensions of dataset was achieved by performing </a:t>
            </a:r>
            <a:r>
              <a:rPr lang="en-GB" dirty="0">
                <a:solidFill>
                  <a:schemeClr val="accent2">
                    <a:lumMod val="75000"/>
                  </a:schemeClr>
                </a:solidFill>
                <a:latin typeface="Times New Roman" panose="02020603050405020304" pitchFamily="18" charset="0"/>
                <a:cs typeface="Times New Roman" panose="02020603050405020304" pitchFamily="18" charset="0"/>
              </a:rPr>
              <a:t>Factor Analysis </a:t>
            </a:r>
            <a:r>
              <a:rPr lang="en-GB" dirty="0">
                <a:latin typeface="Times New Roman" panose="02020603050405020304" pitchFamily="18" charset="0"/>
                <a:cs typeface="Times New Roman" panose="02020603050405020304" pitchFamily="18" charset="0"/>
              </a:rPr>
              <a:t>which we will discuss in next slides.</a:t>
            </a:r>
          </a:p>
        </p:txBody>
      </p:sp>
      <p:pic>
        <p:nvPicPr>
          <p:cNvPr id="5" name="Graphic 4" descr="Idea">
            <a:extLst>
              <a:ext uri="{FF2B5EF4-FFF2-40B4-BE49-F238E27FC236}">
                <a16:creationId xmlns:a16="http://schemas.microsoft.com/office/drawing/2014/main" id="{F86540E0-8937-4A66-A98B-7F2F660732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852" y="404664"/>
            <a:ext cx="914400" cy="914400"/>
          </a:xfrm>
          <a:prstGeom prst="rect">
            <a:avLst/>
          </a:prstGeom>
        </p:spPr>
      </p:pic>
    </p:spTree>
    <p:extLst>
      <p:ext uri="{BB962C8B-B14F-4D97-AF65-F5344CB8AC3E}">
        <p14:creationId xmlns:p14="http://schemas.microsoft.com/office/powerpoint/2010/main" val="261478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F2A-0039-4BDA-9713-950C6554CCC3}"/>
              </a:ext>
            </a:extLst>
          </p:cNvPr>
          <p:cNvSpPr>
            <a:spLocks noGrp="1"/>
          </p:cNvSpPr>
          <p:nvPr>
            <p:ph type="title"/>
          </p:nvPr>
        </p:nvSpPr>
        <p:spPr>
          <a:xfrm>
            <a:off x="684213" y="685800"/>
            <a:ext cx="3886200" cy="1243611"/>
          </a:xfrm>
        </p:spPr>
        <p:txBody>
          <a:bodyPr vert="horz" lIns="91440" tIns="45720" rIns="91440" bIns="45720" rtlCol="0" anchor="b">
            <a:normAutofit fontScale="90000"/>
          </a:bodyPr>
          <a:lstStyle/>
          <a:p>
            <a:r>
              <a:rPr lang="en-GB" dirty="0">
                <a:solidFill>
                  <a:schemeClr val="accent2">
                    <a:lumMod val="75000"/>
                  </a:schemeClr>
                </a:solidFill>
              </a:rPr>
              <a:t>Factor Analysis With MICE</a:t>
            </a:r>
          </a:p>
        </p:txBody>
      </p:sp>
      <p:pic>
        <p:nvPicPr>
          <p:cNvPr id="3" name="Picture 2">
            <a:extLst>
              <a:ext uri="{FF2B5EF4-FFF2-40B4-BE49-F238E27FC236}">
                <a16:creationId xmlns:a16="http://schemas.microsoft.com/office/drawing/2014/main" id="{4474C5BC-6DA6-45D3-831F-1D0286A2277C}"/>
              </a:ext>
            </a:extLst>
          </p:cNvPr>
          <p:cNvPicPr>
            <a:picLocks noChangeAspect="1"/>
          </p:cNvPicPr>
          <p:nvPr/>
        </p:nvPicPr>
        <p:blipFill>
          <a:blip r:embed="rId2"/>
          <a:stretch>
            <a:fillRect/>
          </a:stretch>
        </p:blipFill>
        <p:spPr>
          <a:xfrm>
            <a:off x="6689535" y="685800"/>
            <a:ext cx="3991355" cy="5486400"/>
          </a:xfrm>
          <a:prstGeom prst="rect">
            <a:avLst/>
          </a:prstGeom>
          <a:noFill/>
          <a:ln w="3175">
            <a:solidFill>
              <a:schemeClr val="bg1">
                <a:lumMod val="75000"/>
              </a:schemeClr>
            </a:solidFill>
            <a:miter lim="800000"/>
          </a:ln>
        </p:spPr>
      </p:pic>
      <p:sp>
        <p:nvSpPr>
          <p:cNvPr id="4" name="TextBox 3">
            <a:extLst>
              <a:ext uri="{FF2B5EF4-FFF2-40B4-BE49-F238E27FC236}">
                <a16:creationId xmlns:a16="http://schemas.microsoft.com/office/drawing/2014/main" id="{FAC795D4-F115-41AD-BE93-F21536E31AD3}"/>
              </a:ext>
            </a:extLst>
          </p:cNvPr>
          <p:cNvSpPr txBox="1"/>
          <p:nvPr/>
        </p:nvSpPr>
        <p:spPr>
          <a:xfrm>
            <a:off x="690687" y="2129038"/>
            <a:ext cx="3886200" cy="728465"/>
          </a:xfrm>
          <a:prstGeom prst="rect">
            <a:avLst/>
          </a:prstGeom>
        </p:spPr>
        <p:txBody>
          <a:bodyPr vert="horz" lIns="91440" tIns="45720" rIns="91440" bIns="45720" rtlCol="0">
            <a:normAutofit/>
          </a:bodyPr>
          <a:lstStyle/>
          <a:p>
            <a:pPr>
              <a:lnSpc>
                <a:spcPct val="90000"/>
              </a:lnSpc>
              <a:spcAft>
                <a:spcPts val="600"/>
              </a:spcAft>
              <a:buClr>
                <a:schemeClr val="accent1">
                  <a:lumMod val="50000"/>
                </a:schemeClr>
              </a:buClr>
              <a:buSzPct val="80000"/>
            </a:pPr>
            <a:r>
              <a:rPr lang="en-US" kern="1200" dirty="0">
                <a:latin typeface="Times New Roman" panose="02020603050405020304" pitchFamily="18" charset="0"/>
                <a:cs typeface="Times New Roman" panose="02020603050405020304" pitchFamily="18" charset="0"/>
              </a:rPr>
              <a:t>Factor Analysis After Applying MICE on Dataset with 11 Latent Variables</a:t>
            </a:r>
          </a:p>
        </p:txBody>
      </p:sp>
      <p:sp>
        <p:nvSpPr>
          <p:cNvPr id="6" name="Rectangle 5">
            <a:extLst>
              <a:ext uri="{FF2B5EF4-FFF2-40B4-BE49-F238E27FC236}">
                <a16:creationId xmlns:a16="http://schemas.microsoft.com/office/drawing/2014/main" id="{C6935E11-9924-48C9-A3AB-D75988EF7A45}"/>
              </a:ext>
            </a:extLst>
          </p:cNvPr>
          <p:cNvSpPr/>
          <p:nvPr/>
        </p:nvSpPr>
        <p:spPr>
          <a:xfrm>
            <a:off x="1545151" y="5810723"/>
            <a:ext cx="2448272" cy="7284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System responsibility</a:t>
            </a:r>
          </a:p>
        </p:txBody>
      </p:sp>
      <p:sp>
        <p:nvSpPr>
          <p:cNvPr id="12" name="Rectangle 11">
            <a:extLst>
              <a:ext uri="{FF2B5EF4-FFF2-40B4-BE49-F238E27FC236}">
                <a16:creationId xmlns:a16="http://schemas.microsoft.com/office/drawing/2014/main" id="{F361857F-A9FC-4A91-93F5-833C8BBBA43A}"/>
              </a:ext>
            </a:extLst>
          </p:cNvPr>
          <p:cNvSpPr/>
          <p:nvPr/>
        </p:nvSpPr>
        <p:spPr>
          <a:xfrm>
            <a:off x="1536395" y="4397352"/>
            <a:ext cx="2448272" cy="7284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Change in Behaviour</a:t>
            </a:r>
          </a:p>
        </p:txBody>
      </p:sp>
      <p:sp>
        <p:nvSpPr>
          <p:cNvPr id="14" name="Rectangle 13">
            <a:extLst>
              <a:ext uri="{FF2B5EF4-FFF2-40B4-BE49-F238E27FC236}">
                <a16:creationId xmlns:a16="http://schemas.microsoft.com/office/drawing/2014/main" id="{16106945-C35A-46BE-9766-C638B863152E}"/>
              </a:ext>
            </a:extLst>
          </p:cNvPr>
          <p:cNvSpPr/>
          <p:nvPr/>
        </p:nvSpPr>
        <p:spPr>
          <a:xfrm>
            <a:off x="3096182" y="2857503"/>
            <a:ext cx="2477199" cy="8549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Attitude towards Health</a:t>
            </a:r>
            <a:endParaRPr lang="en-GB" sz="2000" dirty="0"/>
          </a:p>
        </p:txBody>
      </p:sp>
      <p:sp>
        <p:nvSpPr>
          <p:cNvPr id="16" name="Rectangle 15">
            <a:extLst>
              <a:ext uri="{FF2B5EF4-FFF2-40B4-BE49-F238E27FC236}">
                <a16:creationId xmlns:a16="http://schemas.microsoft.com/office/drawing/2014/main" id="{461C0348-CE26-4E04-BAA6-0B365BD3B778}"/>
              </a:ext>
            </a:extLst>
          </p:cNvPr>
          <p:cNvSpPr/>
          <p:nvPr/>
        </p:nvSpPr>
        <p:spPr>
          <a:xfrm>
            <a:off x="317221" y="2857503"/>
            <a:ext cx="2477199" cy="8549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Attitude towards Nature</a:t>
            </a:r>
          </a:p>
        </p:txBody>
      </p:sp>
      <p:cxnSp>
        <p:nvCxnSpPr>
          <p:cNvPr id="28" name="Connector: Elbow 27">
            <a:extLst>
              <a:ext uri="{FF2B5EF4-FFF2-40B4-BE49-F238E27FC236}">
                <a16:creationId xmlns:a16="http://schemas.microsoft.com/office/drawing/2014/main" id="{054730AC-63EA-4E3B-A472-60A798A9C4E0}"/>
              </a:ext>
            </a:extLst>
          </p:cNvPr>
          <p:cNvCxnSpPr>
            <a:cxnSpLocks/>
            <a:endCxn id="12" idx="1"/>
          </p:cNvCxnSpPr>
          <p:nvPr/>
        </p:nvCxnSpPr>
        <p:spPr>
          <a:xfrm rot="16200000" flipH="1">
            <a:off x="698244" y="3923432"/>
            <a:ext cx="1121751" cy="55455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Connector: Elbow 29">
            <a:extLst>
              <a:ext uri="{FF2B5EF4-FFF2-40B4-BE49-F238E27FC236}">
                <a16:creationId xmlns:a16="http://schemas.microsoft.com/office/drawing/2014/main" id="{6734E9A7-DA8A-48B3-8D54-81DE71D396AC}"/>
              </a:ext>
            </a:extLst>
          </p:cNvPr>
          <p:cNvCxnSpPr>
            <a:cxnSpLocks/>
            <a:endCxn id="12" idx="3"/>
          </p:cNvCxnSpPr>
          <p:nvPr/>
        </p:nvCxnSpPr>
        <p:spPr>
          <a:xfrm rot="5400000">
            <a:off x="3879741" y="3792561"/>
            <a:ext cx="1073950" cy="86409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CFC4179-CE49-4669-8424-D581E14BADBC}"/>
              </a:ext>
            </a:extLst>
          </p:cNvPr>
          <p:cNvCxnSpPr>
            <a:stCxn id="12" idx="2"/>
          </p:cNvCxnSpPr>
          <p:nvPr/>
        </p:nvCxnSpPr>
        <p:spPr>
          <a:xfrm>
            <a:off x="2760531" y="5125816"/>
            <a:ext cx="0" cy="709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BA203B6-F5BD-4076-B374-9480D679D9A3}"/>
              </a:ext>
            </a:extLst>
          </p:cNvPr>
          <p:cNvCxnSpPr>
            <a:stCxn id="16" idx="3"/>
            <a:endCxn id="14" idx="1"/>
          </p:cNvCxnSpPr>
          <p:nvPr/>
        </p:nvCxnSpPr>
        <p:spPr>
          <a:xfrm>
            <a:off x="2794420" y="3284974"/>
            <a:ext cx="30176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09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F2A-0039-4BDA-9713-950C6554CCC3}"/>
              </a:ext>
            </a:extLst>
          </p:cNvPr>
          <p:cNvSpPr>
            <a:spLocks noGrp="1"/>
          </p:cNvSpPr>
          <p:nvPr>
            <p:ph type="title"/>
          </p:nvPr>
        </p:nvSpPr>
        <p:spPr>
          <a:xfrm>
            <a:off x="222077" y="619496"/>
            <a:ext cx="4380657" cy="943000"/>
          </a:xfrm>
        </p:spPr>
        <p:txBody>
          <a:bodyPr vert="horz" lIns="91440" tIns="45720" rIns="91440" bIns="45720" rtlCol="0" anchor="b">
            <a:normAutofit fontScale="90000"/>
          </a:bodyPr>
          <a:lstStyle/>
          <a:p>
            <a:r>
              <a:rPr lang="en-GB" dirty="0">
                <a:solidFill>
                  <a:schemeClr val="accent2">
                    <a:lumMod val="75000"/>
                  </a:schemeClr>
                </a:solidFill>
              </a:rPr>
              <a:t>Factor analysis With MICE (FINAL)</a:t>
            </a:r>
          </a:p>
        </p:txBody>
      </p:sp>
      <p:pic>
        <p:nvPicPr>
          <p:cNvPr id="5" name="Picture 4">
            <a:extLst>
              <a:ext uri="{FF2B5EF4-FFF2-40B4-BE49-F238E27FC236}">
                <a16:creationId xmlns:a16="http://schemas.microsoft.com/office/drawing/2014/main" id="{B41EB04A-07AE-4740-89F2-6D370B6FC168}"/>
              </a:ext>
            </a:extLst>
          </p:cNvPr>
          <p:cNvPicPr>
            <a:picLocks noChangeAspect="1"/>
          </p:cNvPicPr>
          <p:nvPr/>
        </p:nvPicPr>
        <p:blipFill>
          <a:blip r:embed="rId2"/>
          <a:stretch>
            <a:fillRect/>
          </a:stretch>
        </p:blipFill>
        <p:spPr>
          <a:xfrm>
            <a:off x="6160262" y="609971"/>
            <a:ext cx="4800598" cy="5486400"/>
          </a:xfrm>
          <a:prstGeom prst="rect">
            <a:avLst/>
          </a:prstGeom>
          <a:noFill/>
          <a:ln w="3175">
            <a:solidFill>
              <a:schemeClr val="bg1">
                <a:lumMod val="75000"/>
              </a:schemeClr>
            </a:solidFill>
            <a:miter lim="800000"/>
          </a:ln>
        </p:spPr>
      </p:pic>
      <p:sp>
        <p:nvSpPr>
          <p:cNvPr id="4" name="TextBox 3">
            <a:extLst>
              <a:ext uri="{FF2B5EF4-FFF2-40B4-BE49-F238E27FC236}">
                <a16:creationId xmlns:a16="http://schemas.microsoft.com/office/drawing/2014/main" id="{FAC795D4-F115-41AD-BE93-F21536E31AD3}"/>
              </a:ext>
            </a:extLst>
          </p:cNvPr>
          <p:cNvSpPr txBox="1"/>
          <p:nvPr/>
        </p:nvSpPr>
        <p:spPr>
          <a:xfrm>
            <a:off x="261764" y="1841003"/>
            <a:ext cx="3886200" cy="784448"/>
          </a:xfrm>
          <a:prstGeom prst="rect">
            <a:avLst/>
          </a:prstGeom>
        </p:spPr>
        <p:txBody>
          <a:bodyPr vert="horz" lIns="91440" tIns="45720" rIns="91440" bIns="45720" rtlCol="0">
            <a:normAutofit/>
          </a:bodyPr>
          <a:lstStyle/>
          <a:p>
            <a:pPr>
              <a:lnSpc>
                <a:spcPct val="90000"/>
              </a:lnSpc>
              <a:spcAft>
                <a:spcPts val="600"/>
              </a:spcAft>
              <a:buClr>
                <a:schemeClr val="accent1">
                  <a:lumMod val="50000"/>
                </a:schemeClr>
              </a:buClr>
              <a:buSzPct val="80000"/>
            </a:pPr>
            <a:r>
              <a:rPr lang="en-US" kern="1200" dirty="0">
                <a:latin typeface="Times New Roman" panose="02020603050405020304" pitchFamily="18" charset="0"/>
                <a:cs typeface="Times New Roman" panose="02020603050405020304" pitchFamily="18" charset="0"/>
              </a:rPr>
              <a:t>Factor Analysis After Applying MICE on Dataset with </a:t>
            </a:r>
            <a:r>
              <a:rPr lang="en-US" dirty="0">
                <a:latin typeface="Times New Roman" panose="02020603050405020304" pitchFamily="18" charset="0"/>
                <a:cs typeface="Times New Roman" panose="02020603050405020304" pitchFamily="18" charset="0"/>
              </a:rPr>
              <a:t>9</a:t>
            </a:r>
            <a:r>
              <a:rPr lang="en-US" kern="1200" dirty="0">
                <a:latin typeface="Times New Roman" panose="02020603050405020304" pitchFamily="18" charset="0"/>
                <a:cs typeface="Times New Roman" panose="02020603050405020304" pitchFamily="18" charset="0"/>
              </a:rPr>
              <a:t> Latent Variables</a:t>
            </a:r>
          </a:p>
        </p:txBody>
      </p:sp>
      <p:pic>
        <p:nvPicPr>
          <p:cNvPr id="17" name="Picture 16">
            <a:extLst>
              <a:ext uri="{FF2B5EF4-FFF2-40B4-BE49-F238E27FC236}">
                <a16:creationId xmlns:a16="http://schemas.microsoft.com/office/drawing/2014/main" id="{6C5F873F-0FC1-4BC2-A19F-CA6A7F758948}"/>
              </a:ext>
            </a:extLst>
          </p:cNvPr>
          <p:cNvPicPr>
            <a:picLocks noChangeAspect="1"/>
          </p:cNvPicPr>
          <p:nvPr/>
        </p:nvPicPr>
        <p:blipFill rotWithShape="1">
          <a:blip r:embed="rId3"/>
          <a:srcRect b="37999"/>
          <a:stretch/>
        </p:blipFill>
        <p:spPr>
          <a:xfrm>
            <a:off x="261764" y="3284984"/>
            <a:ext cx="3689540" cy="1879848"/>
          </a:xfrm>
          <a:prstGeom prst="rect">
            <a:avLst/>
          </a:prstGeom>
        </p:spPr>
      </p:pic>
    </p:spTree>
    <p:extLst>
      <p:ext uri="{BB962C8B-B14F-4D97-AF65-F5344CB8AC3E}">
        <p14:creationId xmlns:p14="http://schemas.microsoft.com/office/powerpoint/2010/main" val="5305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F2A-0039-4BDA-9713-950C6554CCC3}"/>
              </a:ext>
            </a:extLst>
          </p:cNvPr>
          <p:cNvSpPr>
            <a:spLocks noGrp="1"/>
          </p:cNvSpPr>
          <p:nvPr>
            <p:ph type="title"/>
          </p:nvPr>
        </p:nvSpPr>
        <p:spPr>
          <a:xfrm>
            <a:off x="405780" y="685800"/>
            <a:ext cx="4608511" cy="1295400"/>
          </a:xfrm>
        </p:spPr>
        <p:txBody>
          <a:bodyPr vert="horz" lIns="91440" tIns="45720" rIns="91440" bIns="45720" rtlCol="0" anchor="b">
            <a:normAutofit/>
          </a:bodyPr>
          <a:lstStyle/>
          <a:p>
            <a:r>
              <a:rPr lang="en-GB" dirty="0">
                <a:solidFill>
                  <a:schemeClr val="accent2">
                    <a:lumMod val="75000"/>
                  </a:schemeClr>
                </a:solidFill>
              </a:rPr>
              <a:t>Factor Analysis Without MICE</a:t>
            </a:r>
          </a:p>
        </p:txBody>
      </p:sp>
      <p:pic>
        <p:nvPicPr>
          <p:cNvPr id="5" name="Picture 4">
            <a:extLst>
              <a:ext uri="{FF2B5EF4-FFF2-40B4-BE49-F238E27FC236}">
                <a16:creationId xmlns:a16="http://schemas.microsoft.com/office/drawing/2014/main" id="{499099F5-21E3-4855-9B80-675A047C73F1}"/>
              </a:ext>
            </a:extLst>
          </p:cNvPr>
          <p:cNvPicPr>
            <a:picLocks noChangeAspect="1"/>
          </p:cNvPicPr>
          <p:nvPr/>
        </p:nvPicPr>
        <p:blipFill>
          <a:blip r:embed="rId2"/>
          <a:stretch>
            <a:fillRect/>
          </a:stretch>
        </p:blipFill>
        <p:spPr>
          <a:xfrm>
            <a:off x="6284915" y="685800"/>
            <a:ext cx="4800598" cy="5486400"/>
          </a:xfrm>
          <a:prstGeom prst="rect">
            <a:avLst/>
          </a:prstGeom>
          <a:noFill/>
        </p:spPr>
      </p:pic>
      <p:sp>
        <p:nvSpPr>
          <p:cNvPr id="4" name="TextBox 3">
            <a:extLst>
              <a:ext uri="{FF2B5EF4-FFF2-40B4-BE49-F238E27FC236}">
                <a16:creationId xmlns:a16="http://schemas.microsoft.com/office/drawing/2014/main" id="{FAC795D4-F115-41AD-BE93-F21536E31AD3}"/>
              </a:ext>
            </a:extLst>
          </p:cNvPr>
          <p:cNvSpPr txBox="1"/>
          <p:nvPr/>
        </p:nvSpPr>
        <p:spPr>
          <a:xfrm>
            <a:off x="405780" y="2114550"/>
            <a:ext cx="3886200" cy="954410"/>
          </a:xfrm>
          <a:prstGeom prst="rect">
            <a:avLst/>
          </a:prstGeom>
        </p:spPr>
        <p:txBody>
          <a:bodyPr vert="horz" lIns="91440" tIns="45720" rIns="91440" bIns="45720" rtlCol="0">
            <a:normAutofit/>
          </a:bodyPr>
          <a:lstStyle/>
          <a:p>
            <a:pPr>
              <a:lnSpc>
                <a:spcPct val="90000"/>
              </a:lnSpc>
              <a:spcAft>
                <a:spcPts val="600"/>
              </a:spcAft>
              <a:buClr>
                <a:schemeClr val="accent1">
                  <a:lumMod val="50000"/>
                </a:schemeClr>
              </a:buClr>
              <a:buSzPct val="80000"/>
            </a:pPr>
            <a:r>
              <a:rPr lang="en-US" kern="1200" dirty="0">
                <a:latin typeface="Times New Roman" panose="02020603050405020304" pitchFamily="18" charset="0"/>
                <a:cs typeface="Times New Roman" panose="02020603050405020304" pitchFamily="18" charset="0"/>
              </a:rPr>
              <a:t>Factor Analysis After Applying Without MICE on Dataset and with 11 Latent Variable</a:t>
            </a:r>
          </a:p>
        </p:txBody>
      </p:sp>
      <p:pic>
        <p:nvPicPr>
          <p:cNvPr id="3" name="Picture 2">
            <a:extLst>
              <a:ext uri="{FF2B5EF4-FFF2-40B4-BE49-F238E27FC236}">
                <a16:creationId xmlns:a16="http://schemas.microsoft.com/office/drawing/2014/main" id="{F4B11E4F-5585-4EB3-8356-F28831A20C4A}"/>
              </a:ext>
            </a:extLst>
          </p:cNvPr>
          <p:cNvPicPr>
            <a:picLocks noChangeAspect="1"/>
          </p:cNvPicPr>
          <p:nvPr/>
        </p:nvPicPr>
        <p:blipFill>
          <a:blip r:embed="rId3"/>
          <a:stretch>
            <a:fillRect/>
          </a:stretch>
        </p:blipFill>
        <p:spPr>
          <a:xfrm>
            <a:off x="550236" y="3717032"/>
            <a:ext cx="3741744" cy="2072820"/>
          </a:xfrm>
          <a:prstGeom prst="rect">
            <a:avLst/>
          </a:prstGeom>
        </p:spPr>
      </p:pic>
    </p:spTree>
    <p:extLst>
      <p:ext uri="{BB962C8B-B14F-4D97-AF65-F5344CB8AC3E}">
        <p14:creationId xmlns:p14="http://schemas.microsoft.com/office/powerpoint/2010/main" val="174050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F2A-0039-4BDA-9713-950C6554CCC3}"/>
              </a:ext>
            </a:extLst>
          </p:cNvPr>
          <p:cNvSpPr>
            <a:spLocks noGrp="1"/>
          </p:cNvSpPr>
          <p:nvPr>
            <p:ph type="title"/>
          </p:nvPr>
        </p:nvSpPr>
        <p:spPr>
          <a:xfrm>
            <a:off x="189757" y="908720"/>
            <a:ext cx="4814316" cy="1295400"/>
          </a:xfrm>
        </p:spPr>
        <p:txBody>
          <a:bodyPr vert="horz" lIns="91440" tIns="45720" rIns="91440" bIns="45720" rtlCol="0" anchor="b">
            <a:normAutofit fontScale="90000"/>
          </a:bodyPr>
          <a:lstStyle/>
          <a:p>
            <a:r>
              <a:rPr lang="en-GB" dirty="0">
                <a:solidFill>
                  <a:schemeClr val="accent2">
                    <a:lumMod val="75000"/>
                  </a:schemeClr>
                </a:solidFill>
              </a:rPr>
              <a:t>Factor Analysis Without MICE (FINAL)</a:t>
            </a:r>
          </a:p>
        </p:txBody>
      </p:sp>
      <p:pic>
        <p:nvPicPr>
          <p:cNvPr id="5" name="Picture 4">
            <a:extLst>
              <a:ext uri="{FF2B5EF4-FFF2-40B4-BE49-F238E27FC236}">
                <a16:creationId xmlns:a16="http://schemas.microsoft.com/office/drawing/2014/main" id="{4E45C70A-BB31-4273-BB31-AA43597DE791}"/>
              </a:ext>
            </a:extLst>
          </p:cNvPr>
          <p:cNvPicPr>
            <a:picLocks noChangeAspect="1"/>
          </p:cNvPicPr>
          <p:nvPr/>
        </p:nvPicPr>
        <p:blipFill>
          <a:blip r:embed="rId2"/>
          <a:stretch>
            <a:fillRect/>
          </a:stretch>
        </p:blipFill>
        <p:spPr>
          <a:xfrm>
            <a:off x="6278056" y="685800"/>
            <a:ext cx="4814316" cy="5486400"/>
          </a:xfrm>
          <a:prstGeom prst="rect">
            <a:avLst/>
          </a:prstGeom>
          <a:noFill/>
        </p:spPr>
      </p:pic>
      <p:sp>
        <p:nvSpPr>
          <p:cNvPr id="4" name="TextBox 3">
            <a:extLst>
              <a:ext uri="{FF2B5EF4-FFF2-40B4-BE49-F238E27FC236}">
                <a16:creationId xmlns:a16="http://schemas.microsoft.com/office/drawing/2014/main" id="{FAC795D4-F115-41AD-BE93-F21536E31AD3}"/>
              </a:ext>
            </a:extLst>
          </p:cNvPr>
          <p:cNvSpPr txBox="1"/>
          <p:nvPr/>
        </p:nvSpPr>
        <p:spPr>
          <a:xfrm>
            <a:off x="261764" y="2348880"/>
            <a:ext cx="3886200" cy="864096"/>
          </a:xfrm>
          <a:prstGeom prst="rect">
            <a:avLst/>
          </a:prstGeom>
        </p:spPr>
        <p:txBody>
          <a:bodyPr vert="horz" lIns="91440" tIns="45720" rIns="91440" bIns="45720" rtlCol="0">
            <a:normAutofit/>
          </a:bodyPr>
          <a:lstStyle/>
          <a:p>
            <a:pPr>
              <a:lnSpc>
                <a:spcPct val="90000"/>
              </a:lnSpc>
              <a:spcAft>
                <a:spcPts val="600"/>
              </a:spcAft>
              <a:buClr>
                <a:schemeClr val="accent1">
                  <a:lumMod val="50000"/>
                </a:schemeClr>
              </a:buClr>
              <a:buSzPct val="80000"/>
            </a:pPr>
            <a:r>
              <a:rPr lang="en-US" kern="1200" dirty="0">
                <a:latin typeface="Times New Roman" panose="02020603050405020304" pitchFamily="18" charset="0"/>
                <a:cs typeface="Times New Roman" panose="02020603050405020304" pitchFamily="18" charset="0"/>
              </a:rPr>
              <a:t>Factor Analysis After Applying without MICE on Dataset with 9 Latent Variables</a:t>
            </a:r>
          </a:p>
        </p:txBody>
      </p:sp>
      <p:pic>
        <p:nvPicPr>
          <p:cNvPr id="6" name="Picture 5">
            <a:extLst>
              <a:ext uri="{FF2B5EF4-FFF2-40B4-BE49-F238E27FC236}">
                <a16:creationId xmlns:a16="http://schemas.microsoft.com/office/drawing/2014/main" id="{DD9A46D1-2B9F-44E9-AA99-F42B4DD49F7F}"/>
              </a:ext>
            </a:extLst>
          </p:cNvPr>
          <p:cNvPicPr>
            <a:picLocks noChangeAspect="1"/>
          </p:cNvPicPr>
          <p:nvPr/>
        </p:nvPicPr>
        <p:blipFill>
          <a:blip r:embed="rId3"/>
          <a:stretch>
            <a:fillRect/>
          </a:stretch>
        </p:blipFill>
        <p:spPr>
          <a:xfrm>
            <a:off x="333772" y="3250706"/>
            <a:ext cx="4747671" cy="3299746"/>
          </a:xfrm>
          <a:prstGeom prst="rect">
            <a:avLst/>
          </a:prstGeom>
        </p:spPr>
      </p:pic>
    </p:spTree>
    <p:extLst>
      <p:ext uri="{BB962C8B-B14F-4D97-AF65-F5344CB8AC3E}">
        <p14:creationId xmlns:p14="http://schemas.microsoft.com/office/powerpoint/2010/main" val="26367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55DF-709A-4DAC-ABC1-DD78956B3ACC}"/>
              </a:ext>
            </a:extLst>
          </p:cNvPr>
          <p:cNvSpPr>
            <a:spLocks noGrp="1"/>
          </p:cNvSpPr>
          <p:nvPr>
            <p:ph type="ctrTitle"/>
          </p:nvPr>
        </p:nvSpPr>
        <p:spPr>
          <a:xfrm>
            <a:off x="549796" y="332656"/>
            <a:ext cx="9753600" cy="975319"/>
          </a:xfrm>
        </p:spPr>
        <p:txBody>
          <a:bodyPr/>
          <a:lstStyle/>
          <a:p>
            <a:r>
              <a:rPr lang="en-GB" dirty="0" err="1">
                <a:solidFill>
                  <a:schemeClr val="accent2">
                    <a:lumMod val="75000"/>
                  </a:schemeClr>
                </a:solidFill>
              </a:rPr>
              <a:t>CHI-square</a:t>
            </a:r>
            <a:r>
              <a:rPr lang="en-GB" dirty="0">
                <a:solidFill>
                  <a:schemeClr val="accent2">
                    <a:lumMod val="75000"/>
                  </a:schemeClr>
                </a:solidFill>
              </a:rPr>
              <a:t> Analysis:</a:t>
            </a:r>
          </a:p>
        </p:txBody>
      </p:sp>
      <p:sp>
        <p:nvSpPr>
          <p:cNvPr id="3" name="Subtitle 2">
            <a:extLst>
              <a:ext uri="{FF2B5EF4-FFF2-40B4-BE49-F238E27FC236}">
                <a16:creationId xmlns:a16="http://schemas.microsoft.com/office/drawing/2014/main" id="{AAEE34F5-03EA-457E-9243-7F1BE1EC8BBE}"/>
              </a:ext>
            </a:extLst>
          </p:cNvPr>
          <p:cNvSpPr>
            <a:spLocks noGrp="1"/>
          </p:cNvSpPr>
          <p:nvPr>
            <p:ph type="subTitle" idx="1"/>
          </p:nvPr>
        </p:nvSpPr>
        <p:spPr>
          <a:xfrm>
            <a:off x="621804" y="1700808"/>
            <a:ext cx="8568952" cy="4680520"/>
          </a:xfrm>
        </p:spPr>
        <p:txBody>
          <a:bodyPr/>
          <a:lstStyle/>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is no difference in males and females in terms of attitude and perceptions towards plastic usage but some  difference exists in terms of intentions to change behaviour.</a:t>
            </a: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is no difference exists between school passed, graduated and post-graduated in terms of social-norms affecting plastic change but some  difference exists in terms of intentions to change behaviour.</a:t>
            </a: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is no difference exists between students, white collar workers and others in terms of social-norms affecting plastic change but some  difference exists in terms of intentions to change behaviour.</a:t>
            </a: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91552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2">
                    <a:lumMod val="75000"/>
                  </a:schemeClr>
                </a:solidFill>
              </a:rPr>
              <a:t>Conclusion</a:t>
            </a:r>
          </a:p>
        </p:txBody>
      </p:sp>
      <p:sp>
        <p:nvSpPr>
          <p:cNvPr id="6" name="Content Placeholder 5">
            <a:extLst>
              <a:ext uri="{FF2B5EF4-FFF2-40B4-BE49-F238E27FC236}">
                <a16:creationId xmlns:a16="http://schemas.microsoft.com/office/drawing/2014/main" id="{35070398-ACAE-4258-8F50-18A3740E8251}"/>
              </a:ext>
            </a:extLst>
          </p:cNvPr>
          <p:cNvSpPr>
            <a:spLocks noGrp="1"/>
          </p:cNvSpPr>
          <p:nvPr>
            <p:ph sz="half" idx="1"/>
          </p:nvPr>
        </p:nvSpPr>
        <p:spPr>
          <a:xfrm>
            <a:off x="1209674" y="1838324"/>
            <a:ext cx="8701161" cy="4333875"/>
          </a:xfrm>
        </p:spPr>
        <p:txBody>
          <a:bodyPr>
            <a:normAutofit/>
          </a:bodyPr>
          <a:lstStyle/>
          <a:p>
            <a:pPr marL="45720" indent="0">
              <a:buNone/>
            </a:pPr>
            <a:r>
              <a:rPr lang="en-GB" dirty="0">
                <a:latin typeface="Times New Roman" panose="02020603050405020304" pitchFamily="18" charset="0"/>
                <a:cs typeface="Times New Roman" panose="02020603050405020304" pitchFamily="18" charset="0"/>
              </a:rPr>
              <a:t>After our in-depth analysis and understanding of the data, we conclude the following points:</a:t>
            </a:r>
          </a:p>
          <a:p>
            <a:r>
              <a:rPr lang="en-GB" dirty="0">
                <a:latin typeface="Times New Roman" panose="02020603050405020304" pitchFamily="18" charset="0"/>
                <a:cs typeface="Times New Roman" panose="02020603050405020304" pitchFamily="18" charset="0"/>
              </a:rPr>
              <a:t> People who think government is accountable for plastic waste management, do not take charge to recycle any plastic themselves.</a:t>
            </a:r>
          </a:p>
          <a:p>
            <a:r>
              <a:rPr lang="en-GB" dirty="0" err="1">
                <a:latin typeface="Times New Roman" panose="02020603050405020304" pitchFamily="18" charset="0"/>
                <a:cs typeface="Times New Roman" panose="02020603050405020304" pitchFamily="18" charset="0"/>
              </a:rPr>
              <a:t>Plogging</a:t>
            </a:r>
            <a:r>
              <a:rPr lang="en-GB" dirty="0">
                <a:latin typeface="Times New Roman" panose="02020603050405020304" pitchFamily="18" charset="0"/>
                <a:cs typeface="Times New Roman" panose="02020603050405020304" pitchFamily="18" charset="0"/>
              </a:rPr>
              <a:t> is an alternative that people would like to opt to get rid of plastic problems.</a:t>
            </a:r>
          </a:p>
          <a:p>
            <a:r>
              <a:rPr lang="en-GB" dirty="0">
                <a:latin typeface="Times New Roman" panose="02020603050405020304" pitchFamily="18" charset="0"/>
                <a:cs typeface="Times New Roman" panose="02020603050405020304" pitchFamily="18" charset="0"/>
              </a:rPr>
              <a:t>People who are health conscious, are more concerned to health issues because of plastic usage. </a:t>
            </a:r>
          </a:p>
          <a:p>
            <a:pPr marL="45720" indent="0">
              <a:buNone/>
            </a:pPr>
            <a:endParaRPr lang="en-GB" dirty="0"/>
          </a:p>
          <a:p>
            <a:pPr marL="45720" indent="0">
              <a:buNone/>
            </a:pPr>
            <a:endParaRPr lang="en-GB" dirty="0"/>
          </a:p>
          <a:p>
            <a:pPr marL="45720" indent="0">
              <a:buNone/>
            </a:pPr>
            <a:endParaRPr lang="en-GB" dirty="0"/>
          </a:p>
          <a:p>
            <a:pPr marL="45720" indent="0">
              <a:buNone/>
            </a:pPr>
            <a:endParaRPr lang="en-GB" dirty="0"/>
          </a:p>
          <a:p>
            <a:pPr marL="45720" indent="0">
              <a:buNone/>
            </a:pPr>
            <a:endParaRPr lang="en-GB" dirty="0"/>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55588"/>
            <a:ext cx="9753600" cy="3893492"/>
          </a:xfrm>
        </p:spPr>
        <p:txBody>
          <a:bodyPr>
            <a:normAutofit/>
          </a:bodyPr>
          <a:lstStyle/>
          <a:p>
            <a:pPr algn="ctr"/>
            <a:r>
              <a:rPr lang="en-US" dirty="0">
                <a:solidFill>
                  <a:schemeClr val="accent2">
                    <a:lumMod val="75000"/>
                  </a:schemeClr>
                </a:solidFill>
              </a:rPr>
              <a:t>Thank You!!</a:t>
            </a:r>
            <a:br>
              <a:rPr lang="en-US" dirty="0">
                <a:solidFill>
                  <a:schemeClr val="accent2">
                    <a:lumMod val="75000"/>
                  </a:schemeClr>
                </a:solidFill>
              </a:rPr>
            </a:br>
            <a:br>
              <a:rPr lang="en-US" dirty="0">
                <a:solidFill>
                  <a:schemeClr val="accent2">
                    <a:lumMod val="75000"/>
                  </a:schemeClr>
                </a:solidFill>
              </a:rPr>
            </a:br>
            <a:r>
              <a:rPr lang="en-US" dirty="0">
                <a:solidFill>
                  <a:schemeClr val="accent2">
                    <a:lumMod val="75000"/>
                  </a:schemeClr>
                </a:solidFill>
              </a:rPr>
              <a:t>Questions…</a:t>
            </a:r>
          </a:p>
        </p:txBody>
      </p: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17276" y="274638"/>
            <a:ext cx="9753600" cy="1325562"/>
          </a:xfrm>
        </p:spPr>
        <p:txBody>
          <a:bodyPr/>
          <a:lstStyle/>
          <a:p>
            <a:r>
              <a:rPr lang="en-US" dirty="0">
                <a:solidFill>
                  <a:schemeClr val="accent2">
                    <a:lumMod val="75000"/>
                  </a:schemeClr>
                </a:solidFill>
              </a:rPr>
              <a:t>Introduction</a:t>
            </a:r>
          </a:p>
        </p:txBody>
      </p:sp>
      <p:sp>
        <p:nvSpPr>
          <p:cNvPr id="2" name="Content Placeholder 1"/>
          <p:cNvSpPr>
            <a:spLocks noGrp="1"/>
          </p:cNvSpPr>
          <p:nvPr>
            <p:ph idx="1"/>
          </p:nvPr>
        </p:nvSpPr>
        <p:spPr>
          <a:xfrm>
            <a:off x="477788" y="1600200"/>
            <a:ext cx="5092822" cy="4983162"/>
          </a:xfrm>
        </p:spPr>
        <p:txBody>
          <a:bodyPr>
            <a:normAutofit fontScale="55000" lnSpcReduction="20000"/>
          </a:bodyPr>
          <a:lstStyle/>
          <a:p>
            <a:pPr marL="45720" indent="0">
              <a:buNone/>
            </a:pPr>
            <a:endParaRPr lang="en-US" sz="1800" dirty="0">
              <a:solidFill>
                <a:srgbClr val="444444"/>
              </a:solidFill>
              <a:latin typeface="Times New Roman" panose="02020603050405020304" pitchFamily="18" charset="0"/>
              <a:cs typeface="Times New Roman" panose="02020603050405020304" pitchFamily="18" charset="0"/>
            </a:endParaRPr>
          </a:p>
          <a:p>
            <a:pPr marL="45720" indent="0">
              <a:buNone/>
            </a:pPr>
            <a:r>
              <a:rPr lang="en-US" sz="3300" dirty="0">
                <a:solidFill>
                  <a:srgbClr val="444444"/>
                </a:solidFill>
                <a:latin typeface="Times New Roman" panose="02020603050405020304" pitchFamily="18" charset="0"/>
                <a:cs typeface="Times New Roman" panose="02020603050405020304" pitchFamily="18" charset="0"/>
              </a:rPr>
              <a:t>Did you know, </a:t>
            </a:r>
            <a:r>
              <a:rPr lang="en-US" sz="3300" b="0" i="0" dirty="0">
                <a:solidFill>
                  <a:srgbClr val="444444"/>
                </a:solidFill>
                <a:effectLst/>
                <a:latin typeface="Times New Roman" panose="02020603050405020304" pitchFamily="18" charset="0"/>
                <a:cs typeface="Times New Roman" panose="02020603050405020304" pitchFamily="18" charset="0"/>
              </a:rPr>
              <a:t>Vietnam – a beautiful southeast Asian country on </a:t>
            </a:r>
            <a:r>
              <a:rPr lang="en-US" sz="3300" dirty="0">
                <a:solidFill>
                  <a:srgbClr val="444444"/>
                </a:solidFill>
                <a:latin typeface="Times New Roman" panose="02020603050405020304" pitchFamily="18" charset="0"/>
                <a:cs typeface="Times New Roman" panose="02020603050405020304" pitchFamily="18" charset="0"/>
              </a:rPr>
              <a:t>Indochinese</a:t>
            </a:r>
            <a:r>
              <a:rPr lang="en-US" sz="3300" b="0" i="0" dirty="0">
                <a:solidFill>
                  <a:srgbClr val="444444"/>
                </a:solidFill>
                <a:effectLst/>
                <a:latin typeface="Times New Roman" panose="02020603050405020304" pitchFamily="18" charset="0"/>
                <a:cs typeface="Times New Roman" panose="02020603050405020304" pitchFamily="18" charset="0"/>
              </a:rPr>
              <a:t> </a:t>
            </a:r>
            <a:r>
              <a:rPr lang="en-US" sz="3300" dirty="0">
                <a:solidFill>
                  <a:srgbClr val="444444"/>
                </a:solidFill>
                <a:latin typeface="Times New Roman" panose="02020603050405020304" pitchFamily="18" charset="0"/>
                <a:cs typeface="Times New Roman" panose="02020603050405020304" pitchFamily="18" charset="0"/>
              </a:rPr>
              <a:t>peninsula with a total area of 331,210 square km</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3300" b="0" i="0" dirty="0">
                <a:solidFill>
                  <a:srgbClr val="444444"/>
                </a:solidFill>
                <a:effectLst/>
                <a:latin typeface="Times New Roman" panose="02020603050405020304" pitchFamily="18" charset="0"/>
                <a:cs typeface="Times New Roman" panose="02020603050405020304" pitchFamily="18" charset="0"/>
              </a:rPr>
              <a:t> known for its beautiful beaches, museums and </a:t>
            </a:r>
            <a:r>
              <a:rPr lang="en-US" sz="3300" dirty="0">
                <a:solidFill>
                  <a:srgbClr val="444444"/>
                </a:solidFill>
                <a:latin typeface="Times New Roman" panose="02020603050405020304" pitchFamily="18" charset="0"/>
                <a:cs typeface="Times New Roman" panose="02020603050405020304" pitchFamily="18" charset="0"/>
              </a:rPr>
              <a:t>as one of the largest exporters of electronics, textiles, wooden products, seafood, steel, crude oil, pepper, rice and coffee in the world is currently struggling to manage it’s plastic waste?</a:t>
            </a:r>
          </a:p>
          <a:p>
            <a:pPr marL="45720" indent="0">
              <a:buNone/>
            </a:pPr>
            <a:r>
              <a:rPr lang="en-US" sz="3300" dirty="0">
                <a:solidFill>
                  <a:srgbClr val="444444"/>
                </a:solidFill>
                <a:latin typeface="Times New Roman" panose="02020603050405020304" pitchFamily="18" charset="0"/>
                <a:cs typeface="Times New Roman" panose="02020603050405020304" pitchFamily="18" charset="0"/>
              </a:rPr>
              <a:t>Sources </a:t>
            </a:r>
            <a:r>
              <a:rPr lang="en-US" sz="3300" b="0" i="0" dirty="0">
                <a:solidFill>
                  <a:srgbClr val="444444"/>
                </a:solidFill>
                <a:effectLst/>
                <a:latin typeface="Times New Roman" panose="02020603050405020304" pitchFamily="18" charset="0"/>
                <a:cs typeface="Times New Roman" panose="02020603050405020304" pitchFamily="18" charset="0"/>
              </a:rPr>
              <a:t>state that Vietnam  discharges between </a:t>
            </a:r>
            <a:r>
              <a:rPr lang="en-US" sz="3300" b="1" i="0" dirty="0">
                <a:solidFill>
                  <a:srgbClr val="444444"/>
                </a:solidFill>
                <a:effectLst/>
                <a:latin typeface="Times New Roman" panose="02020603050405020304" pitchFamily="18" charset="0"/>
                <a:cs typeface="Times New Roman" panose="02020603050405020304" pitchFamily="18" charset="0"/>
              </a:rPr>
              <a:t>28-75 million tons</a:t>
            </a:r>
            <a:r>
              <a:rPr lang="en-US" sz="3300" b="0" i="0" dirty="0">
                <a:solidFill>
                  <a:srgbClr val="444444"/>
                </a:solidFill>
                <a:effectLst/>
                <a:latin typeface="Times New Roman" panose="02020603050405020304" pitchFamily="18" charset="0"/>
                <a:cs typeface="Times New Roman" panose="02020603050405020304" pitchFamily="18" charset="0"/>
              </a:rPr>
              <a:t> of plastic waste yearly which is</a:t>
            </a:r>
            <a:r>
              <a:rPr lang="en-US" sz="3300" b="1" i="0" dirty="0">
                <a:solidFill>
                  <a:srgbClr val="444444"/>
                </a:solidFill>
                <a:effectLst/>
                <a:latin typeface="Times New Roman" panose="02020603050405020304" pitchFamily="18" charset="0"/>
                <a:cs typeface="Times New Roman" panose="02020603050405020304" pitchFamily="18" charset="0"/>
              </a:rPr>
              <a:t> 6% </a:t>
            </a:r>
            <a:r>
              <a:rPr lang="en-US" sz="3300" b="0" i="0" dirty="0">
                <a:solidFill>
                  <a:srgbClr val="444444"/>
                </a:solidFill>
                <a:effectLst/>
                <a:latin typeface="Times New Roman" panose="02020603050405020304" pitchFamily="18" charset="0"/>
                <a:cs typeface="Times New Roman" panose="02020603050405020304" pitchFamily="18" charset="0"/>
              </a:rPr>
              <a:t>of total worldwide volume. </a:t>
            </a:r>
          </a:p>
          <a:p>
            <a:pPr marL="45720" indent="0">
              <a:buNone/>
            </a:pPr>
            <a:r>
              <a:rPr lang="en-US" sz="3300" dirty="0">
                <a:solidFill>
                  <a:srgbClr val="444444"/>
                </a:solidFill>
                <a:latin typeface="Times New Roman" panose="02020603050405020304" pitchFamily="18" charset="0"/>
                <a:cs typeface="Times New Roman" panose="02020603050405020304" pitchFamily="18" charset="0"/>
              </a:rPr>
              <a:t>The </a:t>
            </a:r>
            <a:r>
              <a:rPr lang="en-US" sz="3300" b="0" i="0" dirty="0">
                <a:solidFill>
                  <a:srgbClr val="444444"/>
                </a:solidFill>
                <a:effectLst/>
                <a:latin typeface="Times New Roman" panose="02020603050405020304" pitchFamily="18" charset="0"/>
                <a:cs typeface="Times New Roman" panose="02020603050405020304" pitchFamily="18" charset="0"/>
              </a:rPr>
              <a:t>consumption of plastic per capita in Vietnam has enormously increased from </a:t>
            </a:r>
            <a:r>
              <a:rPr lang="en-US" sz="3300" b="1" i="0" dirty="0">
                <a:solidFill>
                  <a:srgbClr val="444444"/>
                </a:solidFill>
                <a:effectLst/>
                <a:latin typeface="Times New Roman" panose="02020603050405020304" pitchFamily="18" charset="0"/>
                <a:cs typeface="Times New Roman" panose="02020603050405020304" pitchFamily="18" charset="0"/>
              </a:rPr>
              <a:t>3.8 kg per person in 1990</a:t>
            </a:r>
            <a:r>
              <a:rPr lang="en-US" sz="3300" b="0" i="0" dirty="0">
                <a:solidFill>
                  <a:srgbClr val="444444"/>
                </a:solidFill>
                <a:effectLst/>
                <a:latin typeface="Times New Roman" panose="02020603050405020304" pitchFamily="18" charset="0"/>
                <a:cs typeface="Times New Roman" panose="02020603050405020304" pitchFamily="18" charset="0"/>
              </a:rPr>
              <a:t> to </a:t>
            </a:r>
            <a:r>
              <a:rPr lang="en-US" sz="3300" b="1" i="0" dirty="0">
                <a:solidFill>
                  <a:srgbClr val="444444"/>
                </a:solidFill>
                <a:effectLst/>
                <a:latin typeface="Times New Roman" panose="02020603050405020304" pitchFamily="18" charset="0"/>
                <a:cs typeface="Times New Roman" panose="02020603050405020304" pitchFamily="18" charset="0"/>
              </a:rPr>
              <a:t>41.3 kg per person in 2018</a:t>
            </a:r>
            <a:r>
              <a:rPr lang="en-US" sz="3300" b="0" i="0" dirty="0">
                <a:solidFill>
                  <a:srgbClr val="444444"/>
                </a:solidFill>
                <a:effectLst/>
                <a:latin typeface="Times New Roman" panose="02020603050405020304" pitchFamily="18" charset="0"/>
                <a:cs typeface="Times New Roman" panose="02020603050405020304" pitchFamily="18" charset="0"/>
              </a:rPr>
              <a:t>. This plastic waste is not been properly managed and is introduces to cities, seas, beaches, rice fields and thus causing serious environmental threats. </a:t>
            </a:r>
          </a:p>
          <a:p>
            <a:pPr marL="45720" indent="0">
              <a:buNone/>
            </a:pPr>
            <a:r>
              <a:rPr lang="en-US" sz="3300" dirty="0">
                <a:solidFill>
                  <a:srgbClr val="444444"/>
                </a:solidFill>
                <a:latin typeface="Times New Roman" panose="02020603050405020304" pitchFamily="18" charset="0"/>
                <a:cs typeface="Times New Roman" panose="02020603050405020304" pitchFamily="18" charset="0"/>
              </a:rPr>
              <a:t>It is serious not only for Vietnam but for the whole world and the environment.</a:t>
            </a:r>
            <a:endParaRPr lang="en-US" sz="3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716E2F-374F-42E8-955E-629A1E2E7139}"/>
              </a:ext>
            </a:extLst>
          </p:cNvPr>
          <p:cNvPicPr>
            <a:picLocks noChangeAspect="1"/>
          </p:cNvPicPr>
          <p:nvPr/>
        </p:nvPicPr>
        <p:blipFill>
          <a:blip r:embed="rId3"/>
          <a:stretch>
            <a:fillRect/>
          </a:stretch>
        </p:blipFill>
        <p:spPr>
          <a:xfrm>
            <a:off x="6022404" y="2420888"/>
            <a:ext cx="5328592" cy="3312368"/>
          </a:xfrm>
          <a:prstGeom prst="rect">
            <a:avLst/>
          </a:prstGeom>
        </p:spPr>
      </p:pic>
      <p:sp>
        <p:nvSpPr>
          <p:cNvPr id="7" name="TextBox 6">
            <a:extLst>
              <a:ext uri="{FF2B5EF4-FFF2-40B4-BE49-F238E27FC236}">
                <a16:creationId xmlns:a16="http://schemas.microsoft.com/office/drawing/2014/main" id="{8DA07880-6928-4EF9-95FD-6CEDB9AA3A7B}"/>
              </a:ext>
            </a:extLst>
          </p:cNvPr>
          <p:cNvSpPr txBox="1"/>
          <p:nvPr/>
        </p:nvSpPr>
        <p:spPr>
          <a:xfrm>
            <a:off x="6022404" y="5909210"/>
            <a:ext cx="5688632" cy="400110"/>
          </a:xfrm>
          <a:prstGeom prst="rect">
            <a:avLst/>
          </a:prstGeom>
          <a:noFill/>
          <a:ln>
            <a:solidFill>
              <a:schemeClr val="bg2"/>
            </a:solidFill>
          </a:ln>
        </p:spPr>
        <p:txBody>
          <a:bodyPr wrap="square">
            <a:spAutoFit/>
          </a:bodyPr>
          <a:lstStyle/>
          <a:p>
            <a:r>
              <a:rPr lang="en-GB" sz="1000" dirty="0">
                <a:hlinkClick r:id="rId4"/>
              </a:rPr>
              <a:t>https://e.vnexpress.net/news/news/vietnam-plastic-waste-problem-goes-from-bad-to-worse-3978124.html</a:t>
            </a:r>
            <a:endParaRPr lang="en-GB" sz="1000"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lumMod val="75000"/>
                  </a:schemeClr>
                </a:solidFill>
              </a:rPr>
              <a:t>How Is Vietnam managing plastic waste?</a:t>
            </a:r>
          </a:p>
        </p:txBody>
      </p:sp>
      <p:sp>
        <p:nvSpPr>
          <p:cNvPr id="2" name="Content Placeholder 1"/>
          <p:cNvSpPr>
            <a:spLocks noGrp="1"/>
          </p:cNvSpPr>
          <p:nvPr>
            <p:ph sz="half" idx="1"/>
          </p:nvPr>
        </p:nvSpPr>
        <p:spPr>
          <a:xfrm>
            <a:off x="1233279" y="1828800"/>
            <a:ext cx="6445310" cy="4624536"/>
          </a:xfrm>
        </p:spPr>
        <p:txBody>
          <a:bodyPr>
            <a:noAutofit/>
          </a:bodyPr>
          <a:lstStyle/>
          <a:p>
            <a:pPr marL="45720" indent="0">
              <a:buNone/>
            </a:pPr>
            <a:r>
              <a:rPr lang="en-US" sz="1800" dirty="0">
                <a:latin typeface="Times New Roman" panose="02020603050405020304" pitchFamily="18" charset="0"/>
                <a:cs typeface="Times New Roman" panose="02020603050405020304" pitchFamily="18" charset="0"/>
              </a:rPr>
              <a:t>Problem of increasing plastic waste has led to launch of number of campaigns and environmental projects.</a:t>
            </a:r>
          </a:p>
          <a:p>
            <a:r>
              <a:rPr lang="en-US" sz="1800" b="1" dirty="0">
                <a:latin typeface="Times New Roman" panose="02020603050405020304" pitchFamily="18" charset="0"/>
                <a:cs typeface="Times New Roman" panose="02020603050405020304" pitchFamily="18" charset="0"/>
              </a:rPr>
              <a:t>CHANGE VN</a:t>
            </a:r>
            <a:r>
              <a:rPr lang="en-US" sz="1800" dirty="0">
                <a:latin typeface="Times New Roman" panose="02020603050405020304" pitchFamily="18" charset="0"/>
                <a:cs typeface="Times New Roman" panose="02020603050405020304" pitchFamily="18" charset="0"/>
              </a:rPr>
              <a:t>: A local NGO, works on community communication and changing people’s attitude towards environment and enlightening them by organizing campaigns.</a:t>
            </a:r>
          </a:p>
          <a:p>
            <a:r>
              <a:rPr lang="en-US" sz="1800" b="1" dirty="0">
                <a:latin typeface="Times New Roman" panose="02020603050405020304" pitchFamily="18" charset="0"/>
                <a:cs typeface="Times New Roman" panose="02020603050405020304" pitchFamily="18" charset="0"/>
              </a:rPr>
              <a:t>Cleanup Vietnam</a:t>
            </a:r>
            <a:r>
              <a:rPr lang="en-US" sz="1800" dirty="0">
                <a:latin typeface="Times New Roman" panose="02020603050405020304" pitchFamily="18" charset="0"/>
                <a:cs typeface="Times New Roman" panose="02020603050405020304" pitchFamily="18" charset="0"/>
              </a:rPr>
              <a:t>: This organization engages youth, business communities and families to clean up plastic and other waste from beaches and surroundings.</a:t>
            </a:r>
          </a:p>
          <a:p>
            <a:r>
              <a:rPr lang="en-US" sz="1800" b="1" dirty="0">
                <a:latin typeface="Times New Roman" panose="02020603050405020304" pitchFamily="18" charset="0"/>
                <a:cs typeface="Times New Roman" panose="02020603050405020304" pitchFamily="18" charset="0"/>
              </a:rPr>
              <a:t>Zero Waste</a:t>
            </a:r>
            <a:r>
              <a:rPr lang="en-US" sz="1800" dirty="0">
                <a:latin typeface="Times New Roman" panose="02020603050405020304" pitchFamily="18" charset="0"/>
                <a:cs typeface="Times New Roman" panose="02020603050405020304" pitchFamily="18" charset="0"/>
              </a:rPr>
              <a:t>: Zero waste is an organization that sells eco-friendly products online and encourages people to discard plastic by providing alternative solutions.</a:t>
            </a:r>
          </a:p>
          <a:p>
            <a:r>
              <a:rPr lang="en-US" sz="1800" b="1" dirty="0">
                <a:latin typeface="Times New Roman" panose="02020603050405020304" pitchFamily="18" charset="0"/>
                <a:cs typeface="Times New Roman" panose="02020603050405020304" pitchFamily="18" charset="0"/>
              </a:rPr>
              <a:t>No Straw Challenge</a:t>
            </a:r>
            <a:r>
              <a:rPr lang="en-US" sz="1800" dirty="0">
                <a:latin typeface="Times New Roman" panose="02020603050405020304" pitchFamily="18" charset="0"/>
                <a:cs typeface="Times New Roman" panose="02020603050405020304" pitchFamily="18" charset="0"/>
              </a:rPr>
              <a:t>: Youth of Vietnam have led an initiative to say no to straws and launched </a:t>
            </a:r>
            <a:r>
              <a:rPr lang="en-US" sz="1800" dirty="0" err="1">
                <a:latin typeface="Times New Roman" panose="02020603050405020304" pitchFamily="18" charset="0"/>
                <a:cs typeface="Times New Roman" panose="02020603050405020304" pitchFamily="18" charset="0"/>
              </a:rPr>
              <a:t>NoStrawChallege</a:t>
            </a:r>
            <a:r>
              <a:rPr lang="en-US" sz="1800" dirty="0">
                <a:latin typeface="Times New Roman" panose="02020603050405020304" pitchFamily="18" charset="0"/>
                <a:cs typeface="Times New Roman" panose="02020603050405020304" pitchFamily="18" charset="0"/>
              </a:rPr>
              <a:t> in order to alleviate its potential threats imposed on environment.</a:t>
            </a:r>
          </a:p>
          <a:p>
            <a:pPr marL="45720" indent="0">
              <a:buNone/>
            </a:pPr>
            <a:r>
              <a:rPr lang="en-US" sz="900" dirty="0">
                <a:latin typeface="Times New Roman" panose="02020603050405020304" pitchFamily="18" charset="0"/>
                <a:cs typeface="Times New Roman" panose="02020603050405020304" pitchFamily="18" charset="0"/>
              </a:rPr>
              <a:t>		</a:t>
            </a:r>
          </a:p>
        </p:txBody>
      </p:sp>
      <p:pic>
        <p:nvPicPr>
          <p:cNvPr id="3074" name="Picture 2">
            <a:extLst>
              <a:ext uri="{FF2B5EF4-FFF2-40B4-BE49-F238E27FC236}">
                <a16:creationId xmlns:a16="http://schemas.microsoft.com/office/drawing/2014/main" id="{77566540-16B9-498A-A5FB-E37FBF047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516" y="2780928"/>
            <a:ext cx="1245272" cy="10553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9D7090E-806A-4DAB-A0FB-194FE511B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347" y="2780927"/>
            <a:ext cx="1245272" cy="10553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F53E47A-81C2-47E5-8299-8749D54DE5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1347" y="3910530"/>
            <a:ext cx="1266729" cy="110264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C29408B-234A-4878-8D0A-C99AD037F7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3516" y="3910530"/>
            <a:ext cx="1246313" cy="11026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50B559C-F9CD-43D9-A7CD-E5160291DD03}"/>
              </a:ext>
            </a:extLst>
          </p:cNvPr>
          <p:cNvSpPr txBox="1"/>
          <p:nvPr/>
        </p:nvSpPr>
        <p:spPr>
          <a:xfrm>
            <a:off x="7415236" y="5157192"/>
            <a:ext cx="6096000" cy="261610"/>
          </a:xfrm>
          <a:prstGeom prst="rect">
            <a:avLst/>
          </a:prstGeom>
          <a:noFill/>
          <a:ln>
            <a:noFill/>
          </a:ln>
        </p:spPr>
        <p:txBody>
          <a:bodyPr wrap="square">
            <a:spAutoFit/>
          </a:bodyPr>
          <a:lstStyle/>
          <a:p>
            <a:r>
              <a:rPr lang="en-US" sz="1100" dirty="0">
                <a:latin typeface="Times New Roman" panose="02020603050405020304" pitchFamily="18" charset="0"/>
                <a:cs typeface="Times New Roman" panose="02020603050405020304" pitchFamily="18" charset="0"/>
              </a:rPr>
              <a:t>Source:</a:t>
            </a:r>
            <a:r>
              <a:rPr lang="en-GB" sz="800" dirty="0">
                <a:hlinkClick r:id="rId7"/>
              </a:rPr>
              <a:t>https://blisssaigon.com/vietnam-starts-to-fight-back-on-plastic-pollution/</a:t>
            </a:r>
            <a:endParaRPr lang="en-GB"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accent2">
                    <a:lumMod val="75000"/>
                  </a:schemeClr>
                </a:solidFill>
                <a:effectLst/>
                <a:ea typeface="Arial" panose="020B0604020202020204" pitchFamily="34" charset="0"/>
              </a:rPr>
              <a:t>Plastic consumption: Consumer’s attitude Survey AND </a:t>
            </a:r>
            <a:r>
              <a:rPr lang="en-US" dirty="0" err="1">
                <a:solidFill>
                  <a:schemeClr val="accent2">
                    <a:lumMod val="75000"/>
                  </a:schemeClr>
                </a:solidFill>
                <a:effectLst/>
                <a:ea typeface="Arial" panose="020B0604020202020204" pitchFamily="34" charset="0"/>
              </a:rPr>
              <a:t>ANAlysis</a:t>
            </a:r>
            <a:endParaRPr lang="en-US" dirty="0">
              <a:solidFill>
                <a:schemeClr val="accent2">
                  <a:lumMod val="75000"/>
                </a:schemeClr>
              </a:solidFill>
            </a:endParaRPr>
          </a:p>
        </p:txBody>
      </p:sp>
      <p:graphicFrame>
        <p:nvGraphicFramePr>
          <p:cNvPr id="9" name="Content Placeholder 8">
            <a:extLst>
              <a:ext uri="{FF2B5EF4-FFF2-40B4-BE49-F238E27FC236}">
                <a16:creationId xmlns:a16="http://schemas.microsoft.com/office/drawing/2014/main" id="{FBD29A25-7BFB-4B66-80B8-2EF9CF3B4B4A}"/>
              </a:ext>
            </a:extLst>
          </p:cNvPr>
          <p:cNvGraphicFramePr>
            <a:graphicFrameLocks noGrp="1"/>
          </p:cNvGraphicFramePr>
          <p:nvPr>
            <p:ph sz="half" idx="1"/>
            <p:extLst>
              <p:ext uri="{D42A27DB-BD31-4B8C-83A1-F6EECF244321}">
                <p14:modId xmlns:p14="http://schemas.microsoft.com/office/powerpoint/2010/main" val="1249620735"/>
              </p:ext>
            </p:extLst>
          </p:nvPr>
        </p:nvGraphicFramePr>
        <p:xfrm>
          <a:off x="549796" y="1772817"/>
          <a:ext cx="10727010" cy="4595721"/>
        </p:xfrm>
        <a:graphic>
          <a:graphicData uri="http://schemas.openxmlformats.org/drawingml/2006/table">
            <a:tbl>
              <a:tblPr>
                <a:tableStyleId>{3B4B98B0-60AC-42C2-AFA5-B58CD77FA1E5}</a:tableStyleId>
              </a:tblPr>
              <a:tblGrid>
                <a:gridCol w="10727010">
                  <a:extLst>
                    <a:ext uri="{9D8B030D-6E8A-4147-A177-3AD203B41FA5}">
                      <a16:colId xmlns:a16="http://schemas.microsoft.com/office/drawing/2014/main" val="2543215454"/>
                    </a:ext>
                  </a:extLst>
                </a:gridCol>
              </a:tblGrid>
              <a:tr h="4595721">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dirty="0">
                          <a:effectLst/>
                          <a:latin typeface="Times New Roman" panose="02020603050405020304" pitchFamily="18" charset="0"/>
                          <a:cs typeface="Times New Roman" panose="02020603050405020304" pitchFamily="18" charset="0"/>
                        </a:rPr>
                        <a:t>This survey had 7 sections from A to G.</a:t>
                      </a:r>
                    </a:p>
                    <a:p>
                      <a:pPr algn="l">
                        <a:lnSpc>
                          <a:spcPct val="115000"/>
                        </a:lnSpc>
                        <a:spcAft>
                          <a:spcPts val="800"/>
                        </a:spcAft>
                      </a:pPr>
                      <a:r>
                        <a:rPr lang="en-US" sz="2000" dirty="0">
                          <a:effectLst/>
                          <a:latin typeface="Times New Roman" panose="02020603050405020304" pitchFamily="18" charset="0"/>
                          <a:cs typeface="Times New Roman" panose="02020603050405020304" pitchFamily="18" charset="0"/>
                        </a:rPr>
                        <a:t>Section A -</a:t>
                      </a:r>
                      <a:r>
                        <a:rPr lang="en-US" sz="2000" b="1" dirty="0">
                          <a:effectLst/>
                          <a:latin typeface="Times New Roman" panose="02020603050405020304" pitchFamily="18" charset="0"/>
                          <a:cs typeface="Times New Roman" panose="02020603050405020304" pitchFamily="18" charset="0"/>
                        </a:rPr>
                        <a:t> Knowledge</a:t>
                      </a:r>
                      <a:endParaRPr lang="en-GB" sz="2000" dirty="0">
                        <a:effectLst/>
                        <a:latin typeface="Times New Roman" panose="02020603050405020304" pitchFamily="18" charset="0"/>
                        <a:cs typeface="Times New Roman" panose="02020603050405020304" pitchFamily="18" charset="0"/>
                      </a:endParaRPr>
                    </a:p>
                    <a:p>
                      <a:pPr algn="l">
                        <a:lnSpc>
                          <a:spcPct val="115000"/>
                        </a:lnSpc>
                        <a:spcAft>
                          <a:spcPts val="800"/>
                        </a:spcAft>
                      </a:pPr>
                      <a:r>
                        <a:rPr lang="en-US" sz="2000" dirty="0">
                          <a:effectLst/>
                          <a:latin typeface="Times New Roman" panose="02020603050405020304" pitchFamily="18" charset="0"/>
                          <a:cs typeface="Times New Roman" panose="02020603050405020304" pitchFamily="18" charset="0"/>
                        </a:rPr>
                        <a:t>Section B - </a:t>
                      </a:r>
                      <a:r>
                        <a:rPr lang="en-US" sz="2000" b="1" dirty="0">
                          <a:effectLst/>
                          <a:latin typeface="Times New Roman" panose="02020603050405020304" pitchFamily="18" charset="0"/>
                          <a:cs typeface="Times New Roman" panose="02020603050405020304" pitchFamily="18" charset="0"/>
                        </a:rPr>
                        <a:t>Attitude and Perception</a:t>
                      </a:r>
                    </a:p>
                    <a:p>
                      <a:pPr algn="l">
                        <a:lnSpc>
                          <a:spcPct val="115000"/>
                        </a:lnSpc>
                        <a:spcAft>
                          <a:spcPts val="800"/>
                        </a:spcAft>
                      </a:pPr>
                      <a:r>
                        <a:rPr lang="en-US" sz="2000" dirty="0">
                          <a:effectLst/>
                          <a:latin typeface="Times New Roman" panose="02020603050405020304" pitchFamily="18" charset="0"/>
                          <a:cs typeface="Times New Roman" panose="02020603050405020304" pitchFamily="18" charset="0"/>
                        </a:rPr>
                        <a:t>Section C - </a:t>
                      </a:r>
                      <a:r>
                        <a:rPr lang="en-US" sz="2000" b="1" dirty="0">
                          <a:effectLst/>
                          <a:latin typeface="Times New Roman" panose="02020603050405020304" pitchFamily="18" charset="0"/>
                          <a:cs typeface="Times New Roman" panose="02020603050405020304" pitchFamily="18" charset="0"/>
                        </a:rPr>
                        <a:t>Social norms </a:t>
                      </a:r>
                    </a:p>
                    <a:p>
                      <a:pPr algn="l">
                        <a:lnSpc>
                          <a:spcPct val="115000"/>
                        </a:lnSpc>
                        <a:spcAft>
                          <a:spcPts val="800"/>
                        </a:spcAft>
                      </a:pPr>
                      <a:r>
                        <a:rPr lang="en-US" sz="2000" dirty="0">
                          <a:effectLst/>
                          <a:latin typeface="Times New Roman" panose="02020603050405020304" pitchFamily="18" charset="0"/>
                          <a:cs typeface="Times New Roman" panose="02020603050405020304" pitchFamily="18" charset="0"/>
                        </a:rPr>
                        <a:t>Section D -</a:t>
                      </a:r>
                      <a:r>
                        <a:rPr lang="en-US" sz="2000" b="1" dirty="0">
                          <a:effectLst/>
                          <a:latin typeface="Times New Roman" panose="02020603050405020304" pitchFamily="18" charset="0"/>
                          <a:cs typeface="Times New Roman" panose="02020603050405020304" pitchFamily="18" charset="0"/>
                        </a:rPr>
                        <a:t> Perceived behavior control </a:t>
                      </a:r>
                      <a:r>
                        <a:rPr lang="en-US" sz="2200" dirty="0">
                          <a:effectLst/>
                          <a:latin typeface="Times New Roman" panose="02020603050405020304" pitchFamily="18" charset="0"/>
                          <a:cs typeface="Times New Roman" panose="02020603050405020304" pitchFamily="18" charset="0"/>
                        </a:rPr>
                        <a:t> </a:t>
                      </a:r>
                    </a:p>
                    <a:p>
                      <a:pPr algn="l">
                        <a:lnSpc>
                          <a:spcPct val="150000"/>
                        </a:lnSpc>
                        <a:spcAft>
                          <a:spcPts val="0"/>
                        </a:spcAft>
                      </a:pPr>
                      <a:r>
                        <a:rPr lang="en-US" sz="2000" dirty="0">
                          <a:effectLst/>
                          <a:latin typeface="Times New Roman" panose="02020603050405020304" pitchFamily="18" charset="0"/>
                          <a:cs typeface="Times New Roman" panose="02020603050405020304" pitchFamily="18" charset="0"/>
                        </a:rPr>
                        <a:t>Section E - </a:t>
                      </a:r>
                      <a:r>
                        <a:rPr lang="en-US" sz="2000" b="1" dirty="0">
                          <a:effectLst/>
                          <a:latin typeface="Times New Roman" panose="02020603050405020304" pitchFamily="18" charset="0"/>
                          <a:cs typeface="Times New Roman" panose="02020603050405020304" pitchFamily="18" charset="0"/>
                        </a:rPr>
                        <a:t>Plastic - related behaviors</a:t>
                      </a:r>
                      <a:r>
                        <a:rPr lang="en-US"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cs typeface="Times New Roman" panose="02020603050405020304" pitchFamily="18" charset="0"/>
                      </a:endParaRPr>
                    </a:p>
                    <a:p>
                      <a:pPr algn="l">
                        <a:lnSpc>
                          <a:spcPct val="150000"/>
                        </a:lnSpc>
                        <a:spcAft>
                          <a:spcPts val="0"/>
                        </a:spcAft>
                      </a:pPr>
                      <a:r>
                        <a:rPr lang="en-US" sz="2000" dirty="0">
                          <a:effectLst/>
                          <a:latin typeface="Times New Roman" panose="02020603050405020304" pitchFamily="18" charset="0"/>
                          <a:cs typeface="Times New Roman" panose="02020603050405020304" pitchFamily="18" charset="0"/>
                        </a:rPr>
                        <a:t>Section F - </a:t>
                      </a:r>
                      <a:r>
                        <a:rPr lang="en-US" sz="2000" b="1" dirty="0">
                          <a:effectLst/>
                          <a:latin typeface="Times New Roman" panose="02020603050405020304" pitchFamily="18" charset="0"/>
                          <a:cs typeface="Times New Roman" panose="02020603050405020304" pitchFamily="18" charset="0"/>
                        </a:rPr>
                        <a:t>Intentions to change behaviors</a:t>
                      </a:r>
                      <a:r>
                        <a:rPr lang="en-US"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cs typeface="Times New Roman" panose="02020603050405020304" pitchFamily="18" charset="0"/>
                      </a:endParaRPr>
                    </a:p>
                    <a:p>
                      <a:pPr algn="l">
                        <a:lnSpc>
                          <a:spcPct val="150000"/>
                        </a:lnSpc>
                        <a:spcAft>
                          <a:spcPts val="0"/>
                        </a:spcAft>
                      </a:pPr>
                      <a:r>
                        <a:rPr lang="en-US" sz="2000" dirty="0">
                          <a:effectLst/>
                          <a:latin typeface="Times New Roman" panose="02020603050405020304" pitchFamily="18" charset="0"/>
                          <a:cs typeface="Times New Roman" panose="02020603050405020304" pitchFamily="18" charset="0"/>
                        </a:rPr>
                        <a:t>Section G - </a:t>
                      </a:r>
                      <a:r>
                        <a:rPr lang="en-US" sz="2000" b="1" dirty="0">
                          <a:effectLst/>
                          <a:latin typeface="Times New Roman" panose="02020603050405020304" pitchFamily="18" charset="0"/>
                          <a:cs typeface="Times New Roman" panose="02020603050405020304" pitchFamily="18" charset="0"/>
                        </a:rPr>
                        <a:t>Communications related to plastics</a:t>
                      </a:r>
                      <a:endPar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spcAft>
                          <a:spcPts val="800"/>
                        </a:spcAft>
                      </a:pPr>
                      <a:endParaRPr lang="en-GB" sz="2200" dirty="0">
                        <a:effectLst/>
                        <a:latin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696854774"/>
                  </a:ext>
                </a:extLst>
              </a:tr>
            </a:tbl>
          </a:graphicData>
        </a:graphic>
      </p:graphicFrame>
    </p:spTree>
    <p:extLst>
      <p:ext uri="{BB962C8B-B14F-4D97-AF65-F5344CB8AC3E}">
        <p14:creationId xmlns:p14="http://schemas.microsoft.com/office/powerpoint/2010/main" val="77531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ABBE4-B5E0-4379-B888-968FE99B6ACC}"/>
              </a:ext>
            </a:extLst>
          </p:cNvPr>
          <p:cNvSpPr txBox="1"/>
          <p:nvPr/>
        </p:nvSpPr>
        <p:spPr>
          <a:xfrm>
            <a:off x="1269876" y="620688"/>
            <a:ext cx="8491636" cy="6432530"/>
          </a:xfrm>
          <a:prstGeom prst="rect">
            <a:avLst/>
          </a:prstGeom>
          <a:noFill/>
          <a:ln>
            <a:solidFill>
              <a:schemeClr val="bg2"/>
            </a:solidFill>
          </a:ln>
        </p:spPr>
        <p:txBody>
          <a:bodyPr wrap="square">
            <a:spAutoFit/>
          </a:bodyPr>
          <a:lstStyle/>
          <a:p>
            <a:r>
              <a:rPr lang="en-US" sz="4000" dirty="0">
                <a:solidFill>
                  <a:schemeClr val="accent2">
                    <a:lumMod val="75000"/>
                  </a:schemeClr>
                </a:solidFill>
              </a:rPr>
              <a:t>What we Aim with this information?</a:t>
            </a:r>
          </a:p>
          <a:p>
            <a:endParaRPr lang="en-GB" dirty="0"/>
          </a:p>
          <a:p>
            <a:r>
              <a:rPr lang="en-GB" dirty="0">
                <a:latin typeface="Times New Roman" panose="02020603050405020304" pitchFamily="18" charset="0"/>
                <a:cs typeface="Times New Roman" panose="02020603050405020304" pitchFamily="18" charset="0"/>
              </a:rPr>
              <a:t>At first, we aim to study the given data well and find out meaningful insights in order to understand the problem and provide possible solutions. We check all the survey questions against each and every demographic information like gender, income, education etc. provided in the dataset.</a:t>
            </a:r>
          </a:p>
          <a:p>
            <a:endParaRPr lang="en-GB" dirty="0">
              <a:latin typeface="Times New Roman" panose="02020603050405020304" pitchFamily="18" charset="0"/>
              <a:cs typeface="Times New Roman" panose="02020603050405020304" pitchFamily="18" charset="0"/>
            </a:endParaRPr>
          </a:p>
          <a:p>
            <a:r>
              <a:rPr lang="en-GB" sz="4000" dirty="0">
                <a:solidFill>
                  <a:schemeClr val="accent2">
                    <a:lumMod val="75000"/>
                  </a:schemeClr>
                </a:solidFill>
              </a:rPr>
              <a:t>Objectives:</a:t>
            </a:r>
          </a:p>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know about the trend of awareness about the environmental impacts of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plastics among different genders and educational groups and occupations.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How the general knowledge of plastic varies with genders and education.</a:t>
            </a:r>
          </a:p>
          <a:p>
            <a:r>
              <a:rPr lang="en-US" dirty="0">
                <a:latin typeface="Times New Roman" panose="02020603050405020304" pitchFamily="18" charset="0"/>
                <a:cs typeface="Times New Roman" panose="02020603050405020304" pitchFamily="18" charset="0"/>
              </a:rPr>
              <a:t>•	How public participation and environmental education are related.</a:t>
            </a:r>
          </a:p>
          <a:p>
            <a:r>
              <a:rPr lang="en-US" dirty="0">
                <a:latin typeface="Times New Roman" panose="02020603050405020304" pitchFamily="18" charset="0"/>
                <a:cs typeface="Times New Roman" panose="02020603050405020304" pitchFamily="18" charset="0"/>
              </a:rPr>
              <a:t>•	Awareness of plastic waste disposal and management. </a:t>
            </a:r>
          </a:p>
          <a:p>
            <a:r>
              <a:rPr lang="en-US" dirty="0">
                <a:latin typeface="Times New Roman" panose="02020603050405020304" pitchFamily="18" charset="0"/>
                <a:cs typeface="Times New Roman" panose="02020603050405020304" pitchFamily="18" charset="0"/>
              </a:rPr>
              <a:t>•	What can be the future measures to reduce plastic wastes?</a:t>
            </a:r>
          </a:p>
          <a:p>
            <a:endParaRPr lang="en-GB" dirty="0">
              <a:latin typeface="Times New Roman" panose="02020603050405020304" pitchFamily="18" charset="0"/>
              <a:cs typeface="Times New Roman" panose="02020603050405020304" pitchFamily="18" charset="0"/>
            </a:endParaRPr>
          </a:p>
          <a:p>
            <a:endParaRPr lang="en-GB" sz="4000" dirty="0">
              <a:solidFill>
                <a:schemeClr val="accent2">
                  <a:lumMod val="75000"/>
                </a:schemeClr>
              </a:solidFill>
            </a:endParaRPr>
          </a:p>
          <a:p>
            <a:endParaRPr lang="en-GB" dirty="0"/>
          </a:p>
        </p:txBody>
      </p:sp>
      <p:pic>
        <p:nvPicPr>
          <p:cNvPr id="5" name="Graphic 4" descr="Bullseye">
            <a:extLst>
              <a:ext uri="{FF2B5EF4-FFF2-40B4-BE49-F238E27FC236}">
                <a16:creationId xmlns:a16="http://schemas.microsoft.com/office/drawing/2014/main" id="{CA9775EE-7F87-4F21-80BD-DB5E201495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0636" y="764704"/>
            <a:ext cx="914400" cy="914400"/>
          </a:xfrm>
          <a:prstGeom prst="rect">
            <a:avLst/>
          </a:prstGeom>
        </p:spPr>
      </p:pic>
    </p:spTree>
    <p:extLst>
      <p:ext uri="{BB962C8B-B14F-4D97-AF65-F5344CB8AC3E}">
        <p14:creationId xmlns:p14="http://schemas.microsoft.com/office/powerpoint/2010/main" val="88211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E0F8-F7D7-47DD-B82B-D7121695EA8B}"/>
              </a:ext>
            </a:extLst>
          </p:cNvPr>
          <p:cNvSpPr>
            <a:spLocks noGrp="1"/>
          </p:cNvSpPr>
          <p:nvPr>
            <p:ph type="ctrTitle"/>
          </p:nvPr>
        </p:nvSpPr>
        <p:spPr>
          <a:xfrm>
            <a:off x="549796" y="657225"/>
            <a:ext cx="9753600" cy="1014611"/>
          </a:xfrm>
        </p:spPr>
        <p:txBody>
          <a:bodyPr/>
          <a:lstStyle/>
          <a:p>
            <a:r>
              <a:rPr lang="en-GB" dirty="0">
                <a:solidFill>
                  <a:schemeClr val="accent2">
                    <a:lumMod val="75000"/>
                  </a:schemeClr>
                </a:solidFill>
              </a:rPr>
              <a:t>Descriptive Analysis</a:t>
            </a:r>
          </a:p>
        </p:txBody>
      </p:sp>
      <p:pic>
        <p:nvPicPr>
          <p:cNvPr id="10" name="Picture 9">
            <a:extLst>
              <a:ext uri="{FF2B5EF4-FFF2-40B4-BE49-F238E27FC236}">
                <a16:creationId xmlns:a16="http://schemas.microsoft.com/office/drawing/2014/main" id="{932EBC0B-2384-4C79-AA99-4E0CD5271FC6}"/>
              </a:ext>
            </a:extLst>
          </p:cNvPr>
          <p:cNvPicPr>
            <a:picLocks noChangeAspect="1"/>
          </p:cNvPicPr>
          <p:nvPr/>
        </p:nvPicPr>
        <p:blipFill>
          <a:blip r:embed="rId2"/>
          <a:stretch>
            <a:fillRect/>
          </a:stretch>
        </p:blipFill>
        <p:spPr>
          <a:xfrm>
            <a:off x="909836" y="2398731"/>
            <a:ext cx="4608512" cy="2492585"/>
          </a:xfrm>
          <a:prstGeom prst="rect">
            <a:avLst/>
          </a:prstGeom>
        </p:spPr>
      </p:pic>
      <p:pic>
        <p:nvPicPr>
          <p:cNvPr id="12" name="Picture 11">
            <a:extLst>
              <a:ext uri="{FF2B5EF4-FFF2-40B4-BE49-F238E27FC236}">
                <a16:creationId xmlns:a16="http://schemas.microsoft.com/office/drawing/2014/main" id="{6EE2312F-AAF3-4223-894E-AEC3821ED884}"/>
              </a:ext>
            </a:extLst>
          </p:cNvPr>
          <p:cNvPicPr>
            <a:picLocks noChangeAspect="1"/>
          </p:cNvPicPr>
          <p:nvPr/>
        </p:nvPicPr>
        <p:blipFill>
          <a:blip r:embed="rId3"/>
          <a:stretch>
            <a:fillRect/>
          </a:stretch>
        </p:blipFill>
        <p:spPr>
          <a:xfrm>
            <a:off x="6454452" y="1916831"/>
            <a:ext cx="3240360" cy="1728193"/>
          </a:xfrm>
          <a:prstGeom prst="rect">
            <a:avLst/>
          </a:prstGeom>
        </p:spPr>
      </p:pic>
      <p:pic>
        <p:nvPicPr>
          <p:cNvPr id="14" name="Picture 13">
            <a:extLst>
              <a:ext uri="{FF2B5EF4-FFF2-40B4-BE49-F238E27FC236}">
                <a16:creationId xmlns:a16="http://schemas.microsoft.com/office/drawing/2014/main" id="{3A3D90A0-8DB7-4A55-BABF-3F3D77677464}"/>
              </a:ext>
            </a:extLst>
          </p:cNvPr>
          <p:cNvPicPr>
            <a:picLocks noChangeAspect="1"/>
          </p:cNvPicPr>
          <p:nvPr/>
        </p:nvPicPr>
        <p:blipFill>
          <a:blip r:embed="rId4"/>
          <a:stretch>
            <a:fillRect/>
          </a:stretch>
        </p:blipFill>
        <p:spPr>
          <a:xfrm>
            <a:off x="6512451" y="4013088"/>
            <a:ext cx="3182361" cy="2440248"/>
          </a:xfrm>
          <a:prstGeom prst="rect">
            <a:avLst/>
          </a:prstGeom>
        </p:spPr>
      </p:pic>
      <p:sp>
        <p:nvSpPr>
          <p:cNvPr id="23" name="TextBox 22">
            <a:extLst>
              <a:ext uri="{FF2B5EF4-FFF2-40B4-BE49-F238E27FC236}">
                <a16:creationId xmlns:a16="http://schemas.microsoft.com/office/drawing/2014/main" id="{BC0B8ACC-E453-43F5-A9E7-00960392C932}"/>
              </a:ext>
            </a:extLst>
          </p:cNvPr>
          <p:cNvSpPr txBox="1"/>
          <p:nvPr/>
        </p:nvSpPr>
        <p:spPr>
          <a:xfrm>
            <a:off x="831801" y="5370071"/>
            <a:ext cx="4608512" cy="840230"/>
          </a:xfrm>
          <a:prstGeom prst="rect">
            <a:avLst/>
          </a:prstGeom>
          <a:noFill/>
          <a:ln>
            <a:solidFill>
              <a:schemeClr val="bg2"/>
            </a:solidFill>
          </a:ln>
        </p:spPr>
        <p:txBody>
          <a:bodyPr wrap="square" rtlCol="0">
            <a:spAutoFit/>
          </a:bodyPr>
          <a:lstStyle/>
          <a:p>
            <a:pPr>
              <a:lnSpc>
                <a:spcPct val="90000"/>
              </a:lnSpc>
            </a:pPr>
            <a:r>
              <a:rPr lang="en-US" dirty="0">
                <a:latin typeface="Times New Roman" panose="02020603050405020304" pitchFamily="18" charset="0"/>
                <a:cs typeface="Times New Roman" panose="02020603050405020304" pitchFamily="18" charset="0"/>
              </a:rPr>
              <a:t>In descriptive statistics, basic features of the data are described through simple graphs in order to provide summaries about the variables. </a:t>
            </a:r>
            <a:endParaRPr lang="en-GB" dirty="0" err="1">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D07C1FAD-418F-47D7-81E1-3EA5A78830D2}"/>
              </a:ext>
            </a:extLst>
          </p:cNvPr>
          <p:cNvCxnSpPr>
            <a:stCxn id="10" idx="3"/>
          </p:cNvCxnSpPr>
          <p:nvPr/>
        </p:nvCxnSpPr>
        <p:spPr>
          <a:xfrm flipV="1">
            <a:off x="5518348" y="3068960"/>
            <a:ext cx="936104" cy="57606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6BB84292-DA3E-4A81-9308-692BDAA10681}"/>
              </a:ext>
            </a:extLst>
          </p:cNvPr>
          <p:cNvCxnSpPr>
            <a:cxnSpLocks/>
          </p:cNvCxnSpPr>
          <p:nvPr/>
        </p:nvCxnSpPr>
        <p:spPr>
          <a:xfrm>
            <a:off x="5518348" y="4123779"/>
            <a:ext cx="994103" cy="45734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0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accent2">
                    <a:lumMod val="75000"/>
                  </a:schemeClr>
                </a:solidFill>
              </a:rPr>
              <a:t>Important IN-sights</a:t>
            </a:r>
          </a:p>
        </p:txBody>
      </p:sp>
      <p:graphicFrame>
        <p:nvGraphicFramePr>
          <p:cNvPr id="8" name="Content Placeholder 7">
            <a:extLst>
              <a:ext uri="{FF2B5EF4-FFF2-40B4-BE49-F238E27FC236}">
                <a16:creationId xmlns:a16="http://schemas.microsoft.com/office/drawing/2014/main" id="{09D8893A-0902-42B5-B347-942CEF3BD068}"/>
              </a:ext>
            </a:extLst>
          </p:cNvPr>
          <p:cNvGraphicFramePr>
            <a:graphicFrameLocks noGrp="1"/>
          </p:cNvGraphicFramePr>
          <p:nvPr>
            <p:ph idx="1"/>
            <p:extLst>
              <p:ext uri="{D42A27DB-BD31-4B8C-83A1-F6EECF244321}">
                <p14:modId xmlns:p14="http://schemas.microsoft.com/office/powerpoint/2010/main" val="275353973"/>
              </p:ext>
            </p:extLst>
          </p:nvPr>
        </p:nvGraphicFramePr>
        <p:xfrm>
          <a:off x="1217613" y="1772816"/>
          <a:ext cx="9753600" cy="6841617"/>
        </p:xfrm>
        <a:graphic>
          <a:graphicData uri="http://schemas.openxmlformats.org/drawingml/2006/table">
            <a:tbl>
              <a:tblPr>
                <a:tableStyleId>{3B4B98B0-60AC-42C2-AFA5-B58CD77FA1E5}</a:tableStyleId>
              </a:tblPr>
              <a:tblGrid>
                <a:gridCol w="9753600">
                  <a:extLst>
                    <a:ext uri="{9D8B030D-6E8A-4147-A177-3AD203B41FA5}">
                      <a16:colId xmlns:a16="http://schemas.microsoft.com/office/drawing/2014/main" val="22006610"/>
                    </a:ext>
                  </a:extLst>
                </a:gridCol>
              </a:tblGrid>
              <a:tr h="3600400">
                <a:tc>
                  <a:txBody>
                    <a:bodyPr/>
                    <a:lstStyle/>
                    <a:p>
                      <a:pPr marL="285750" indent="-285750" algn="just">
                        <a:lnSpc>
                          <a:spcPct val="115000"/>
                        </a:lnSpc>
                        <a:spcAft>
                          <a:spcPts val="1200"/>
                        </a:spcAft>
                        <a:buFont typeface="Arial" panose="020B0604020202020204" pitchFamily="34" charset="0"/>
                        <a:buChar cha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64% males know that and 47% of females are aware that conventional plastic comes from fossil fuels.</a:t>
                      </a:r>
                    </a:p>
                    <a:p>
                      <a:pPr marL="285750" indent="-285750" algn="just">
                        <a:lnSpc>
                          <a:spcPct val="115000"/>
                        </a:lnSpc>
                        <a:spcAft>
                          <a:spcPts val="1200"/>
                        </a:spcAft>
                        <a:buFont typeface="Arial" panose="020B0604020202020204" pitchFamily="34" charset="0"/>
                        <a:buChar cha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94% males and 97% females know plastic straw is a one-time use plastic item that causes plastic pollution.</a:t>
                      </a: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36% of males and only 9% of females know that 7 types of plastic exists.</a:t>
                      </a: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70% people who took survey know plastic has adverse effects on human health while 80% are aware of environmental consequences.</a:t>
                      </a: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Approx. 50% of both gender groups, know that most of the plastic waste is dumped at landfill sites and as litter to the environment.</a:t>
                      </a: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Females tend to be more aware of the fact Vietnam being one of the top 5 contributors of mismanaged plastic waste (almost 6% of mismanaged plastic of the world). </a:t>
                      </a:r>
                      <a:endParaRPr lang="en-GB" sz="1800" b="1"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1200"/>
                        </a:spcAft>
                        <a:buClrTx/>
                        <a:buSzTx/>
                        <a:buFont typeface="Arial" panose="020B0604020202020204" pitchFamily="34" charset="0"/>
                        <a:buNone/>
                        <a:tabLst/>
                        <a:defRPr/>
                      </a:pP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endParaRPr lang="en-GB" sz="1600" b="1"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15000"/>
                        </a:lnSpc>
                        <a:spcBef>
                          <a:spcPts val="0"/>
                        </a:spcBef>
                        <a:spcAft>
                          <a:spcPts val="1200"/>
                        </a:spcAft>
                        <a:buClrTx/>
                        <a:buSzTx/>
                        <a:buFont typeface="Arial" panose="020B0604020202020204" pitchFamily="34" charset="0"/>
                        <a:buChar char="•"/>
                        <a:tabLst/>
                        <a:defRPr/>
                      </a:pPr>
                      <a:endParaRPr lang="en-GB" sz="1800" kern="1200" dirty="0">
                        <a:solidFill>
                          <a:schemeClr val="tx1"/>
                        </a:solidFill>
                        <a:effectLst/>
                        <a:latin typeface="+mn-lt"/>
                        <a:ea typeface="+mn-ea"/>
                        <a:cs typeface="+mn-cs"/>
                      </a:endParaRPr>
                    </a:p>
                    <a:p>
                      <a:pPr marL="285750" indent="-285750" algn="just">
                        <a:lnSpc>
                          <a:spcPct val="115000"/>
                        </a:lnSpc>
                        <a:spcAft>
                          <a:spcPts val="1200"/>
                        </a:spcAft>
                        <a:buFont typeface="Arial" panose="020B0604020202020204" pitchFamily="34" charset="0"/>
                        <a:buChar char="•"/>
                      </a:pPr>
                      <a:endParaRPr lang="en-GB" sz="1600" b="1" dirty="0">
                        <a:effectLst/>
                        <a:latin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82329833"/>
                  </a:ext>
                </a:extLst>
              </a:tr>
            </a:tbl>
          </a:graphicData>
        </a:graphic>
      </p:graphicFrame>
      <p:pic>
        <p:nvPicPr>
          <p:cNvPr id="11" name="Graphic 10" descr="Bar chart">
            <a:extLst>
              <a:ext uri="{FF2B5EF4-FFF2-40B4-BE49-F238E27FC236}">
                <a16:creationId xmlns:a16="http://schemas.microsoft.com/office/drawing/2014/main" id="{F8309AB0-25CB-4486-BF33-EF2050041C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0476" y="685800"/>
            <a:ext cx="914400" cy="91440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17F8B6-F428-4381-9D37-53811315E551}"/>
              </a:ext>
            </a:extLst>
          </p:cNvPr>
          <p:cNvPicPr>
            <a:picLocks noChangeAspect="1"/>
          </p:cNvPicPr>
          <p:nvPr/>
        </p:nvPicPr>
        <p:blipFill rotWithShape="1">
          <a:blip r:embed="rId2"/>
          <a:srcRect t="2631" r="203" b="1709"/>
          <a:stretch/>
        </p:blipFill>
        <p:spPr>
          <a:xfrm>
            <a:off x="4366220" y="385615"/>
            <a:ext cx="7344816" cy="5976664"/>
          </a:xfrm>
          <a:prstGeom prst="rect">
            <a:avLst/>
          </a:prstGeom>
        </p:spPr>
      </p:pic>
      <p:sp>
        <p:nvSpPr>
          <p:cNvPr id="3" name="Title 1">
            <a:extLst>
              <a:ext uri="{FF2B5EF4-FFF2-40B4-BE49-F238E27FC236}">
                <a16:creationId xmlns:a16="http://schemas.microsoft.com/office/drawing/2014/main" id="{53A03A7E-C8E1-4D1B-8E38-EF6E6A47E7D8}"/>
              </a:ext>
            </a:extLst>
          </p:cNvPr>
          <p:cNvSpPr>
            <a:spLocks noGrp="1"/>
          </p:cNvSpPr>
          <p:nvPr>
            <p:ph type="ctrTitle"/>
          </p:nvPr>
        </p:nvSpPr>
        <p:spPr>
          <a:xfrm>
            <a:off x="189756" y="474042"/>
            <a:ext cx="4176464" cy="1014611"/>
          </a:xfrm>
        </p:spPr>
        <p:txBody>
          <a:bodyPr/>
          <a:lstStyle/>
          <a:p>
            <a:r>
              <a:rPr lang="en-GB" dirty="0">
                <a:solidFill>
                  <a:schemeClr val="accent2">
                    <a:lumMod val="75000"/>
                  </a:schemeClr>
                </a:solidFill>
              </a:rPr>
              <a:t>Correlation</a:t>
            </a:r>
          </a:p>
        </p:txBody>
      </p:sp>
    </p:spTree>
    <p:extLst>
      <p:ext uri="{BB962C8B-B14F-4D97-AF65-F5344CB8AC3E}">
        <p14:creationId xmlns:p14="http://schemas.microsoft.com/office/powerpoint/2010/main" val="66952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8113-323A-419C-A63E-39B6C2F34B9C}"/>
              </a:ext>
            </a:extLst>
          </p:cNvPr>
          <p:cNvSpPr>
            <a:spLocks noGrp="1"/>
          </p:cNvSpPr>
          <p:nvPr>
            <p:ph type="ctrTitle"/>
          </p:nvPr>
        </p:nvSpPr>
        <p:spPr>
          <a:xfrm>
            <a:off x="405780" y="476672"/>
            <a:ext cx="11233248" cy="880121"/>
          </a:xfrm>
        </p:spPr>
        <p:txBody>
          <a:bodyPr>
            <a:noAutofit/>
          </a:bodyPr>
          <a:lstStyle/>
          <a:p>
            <a:r>
              <a:rPr lang="en-GB" sz="3600" dirty="0">
                <a:solidFill>
                  <a:schemeClr val="accent2">
                    <a:lumMod val="75000"/>
                  </a:schemeClr>
                </a:solidFill>
              </a:rPr>
              <a:t>TECHNIQUES USED For inferential analysis</a:t>
            </a:r>
          </a:p>
        </p:txBody>
      </p:sp>
      <p:sp>
        <p:nvSpPr>
          <p:cNvPr id="11" name="TextBox 10">
            <a:extLst>
              <a:ext uri="{FF2B5EF4-FFF2-40B4-BE49-F238E27FC236}">
                <a16:creationId xmlns:a16="http://schemas.microsoft.com/office/drawing/2014/main" id="{74F39AE5-49D2-4C21-9595-A9A5CA650A18}"/>
              </a:ext>
            </a:extLst>
          </p:cNvPr>
          <p:cNvSpPr txBox="1"/>
          <p:nvPr/>
        </p:nvSpPr>
        <p:spPr>
          <a:xfrm>
            <a:off x="621804" y="1700808"/>
            <a:ext cx="1224136" cy="432048"/>
          </a:xfrm>
          <a:prstGeom prst="rect">
            <a:avLst/>
          </a:prstGeom>
          <a:noFill/>
          <a:ln>
            <a:solidFill>
              <a:schemeClr val="bg2"/>
            </a:solidFill>
          </a:ln>
        </p:spPr>
        <p:txBody>
          <a:bodyPr wrap="square" rtlCol="0">
            <a:spAutoFit/>
          </a:bodyPr>
          <a:lstStyle/>
          <a:p>
            <a:pPr>
              <a:lnSpc>
                <a:spcPct val="90000"/>
              </a:lnSpc>
            </a:pPr>
            <a:r>
              <a:rPr lang="en-GB" sz="2400" b="1" dirty="0">
                <a:latin typeface="Times New Roman" panose="02020603050405020304" pitchFamily="18" charset="0"/>
                <a:cs typeface="Times New Roman" panose="02020603050405020304" pitchFamily="18" charset="0"/>
              </a:rPr>
              <a:t>PCA</a:t>
            </a:r>
          </a:p>
        </p:txBody>
      </p:sp>
      <p:sp>
        <p:nvSpPr>
          <p:cNvPr id="13" name="TextBox 12">
            <a:extLst>
              <a:ext uri="{FF2B5EF4-FFF2-40B4-BE49-F238E27FC236}">
                <a16:creationId xmlns:a16="http://schemas.microsoft.com/office/drawing/2014/main" id="{E56FBE82-465B-4C2B-97A0-976C7EB894FC}"/>
              </a:ext>
            </a:extLst>
          </p:cNvPr>
          <p:cNvSpPr txBox="1"/>
          <p:nvPr/>
        </p:nvSpPr>
        <p:spPr>
          <a:xfrm>
            <a:off x="7174532" y="1612256"/>
            <a:ext cx="1224136" cy="432048"/>
          </a:xfrm>
          <a:prstGeom prst="rect">
            <a:avLst/>
          </a:prstGeom>
          <a:noFill/>
          <a:ln>
            <a:solidFill>
              <a:schemeClr val="bg2"/>
            </a:solidFill>
          </a:ln>
        </p:spPr>
        <p:txBody>
          <a:bodyPr wrap="square" rtlCol="0">
            <a:spAutoFit/>
          </a:bodyPr>
          <a:lstStyle/>
          <a:p>
            <a:pPr>
              <a:lnSpc>
                <a:spcPct val="90000"/>
              </a:lnSpc>
            </a:pPr>
            <a:endParaRPr lang="en-GB"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49EE5C-3E70-40F7-9C75-C9E932D04C7E}"/>
              </a:ext>
            </a:extLst>
          </p:cNvPr>
          <p:cNvPicPr>
            <a:picLocks noChangeAspect="1"/>
          </p:cNvPicPr>
          <p:nvPr/>
        </p:nvPicPr>
        <p:blipFill>
          <a:blip r:embed="rId2"/>
          <a:stretch>
            <a:fillRect/>
          </a:stretch>
        </p:blipFill>
        <p:spPr>
          <a:xfrm>
            <a:off x="622538" y="2476871"/>
            <a:ext cx="5184576" cy="3702236"/>
          </a:xfrm>
          <a:prstGeom prst="rect">
            <a:avLst/>
          </a:prstGeom>
        </p:spPr>
      </p:pic>
      <p:pic>
        <p:nvPicPr>
          <p:cNvPr id="5" name="Picture 4">
            <a:extLst>
              <a:ext uri="{FF2B5EF4-FFF2-40B4-BE49-F238E27FC236}">
                <a16:creationId xmlns:a16="http://schemas.microsoft.com/office/drawing/2014/main" id="{1AB2F5DE-886D-45D0-9C0A-0C96A8C42897}"/>
              </a:ext>
            </a:extLst>
          </p:cNvPr>
          <p:cNvPicPr>
            <a:picLocks noChangeAspect="1"/>
          </p:cNvPicPr>
          <p:nvPr/>
        </p:nvPicPr>
        <p:blipFill>
          <a:blip r:embed="rId3"/>
          <a:stretch>
            <a:fillRect/>
          </a:stretch>
        </p:blipFill>
        <p:spPr>
          <a:xfrm>
            <a:off x="6094412" y="2476870"/>
            <a:ext cx="5791861" cy="3616425"/>
          </a:xfrm>
          <a:prstGeom prst="rect">
            <a:avLst/>
          </a:prstGeom>
        </p:spPr>
      </p:pic>
    </p:spTree>
    <p:extLst>
      <p:ext uri="{BB962C8B-B14F-4D97-AF65-F5344CB8AC3E}">
        <p14:creationId xmlns:p14="http://schemas.microsoft.com/office/powerpoint/2010/main" val="269913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1097</Words>
  <Application>Microsoft Macintosh PowerPoint</Application>
  <PresentationFormat>Custom</PresentationFormat>
  <Paragraphs>105</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World country report presentation</vt:lpstr>
      <vt:lpstr>Plastic Consumption and It’s  management in   Vietnam</vt:lpstr>
      <vt:lpstr>Introduction</vt:lpstr>
      <vt:lpstr>How Is Vietnam managing plastic waste?</vt:lpstr>
      <vt:lpstr>Plastic consumption: Consumer’s attitude Survey AND ANAlysis</vt:lpstr>
      <vt:lpstr>PowerPoint Presentation</vt:lpstr>
      <vt:lpstr>Descriptive Analysis</vt:lpstr>
      <vt:lpstr>Important IN-sights</vt:lpstr>
      <vt:lpstr>Correlation</vt:lpstr>
      <vt:lpstr>TECHNIQUES USED For inferential analysis</vt:lpstr>
      <vt:lpstr>PowerPoint Presentation</vt:lpstr>
      <vt:lpstr>Factor Analysis With MICE</vt:lpstr>
      <vt:lpstr>Factor analysis With MICE (FINAL)</vt:lpstr>
      <vt:lpstr>Factor Analysis Without MICE</vt:lpstr>
      <vt:lpstr>Factor Analysis Without MICE (FINAL)</vt:lpstr>
      <vt:lpstr>CHI-square Analysis:</vt:lpstr>
      <vt:lpstr>Conclusion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Plastic Consumption and It’s  management in   Vietnam</dc:title>
  <dc:creator>Vivek Reddy</dc:creator>
  <cp:lastModifiedBy>Manoj Kumar</cp:lastModifiedBy>
  <cp:revision>22</cp:revision>
  <dcterms:created xsi:type="dcterms:W3CDTF">2020-07-23T09:05:27Z</dcterms:created>
  <dcterms:modified xsi:type="dcterms:W3CDTF">2020-07-24T05:18:06Z</dcterms:modified>
</cp:coreProperties>
</file>