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78" r:id="rId5"/>
    <p:sldId id="279" r:id="rId6"/>
    <p:sldId id="280" r:id="rId7"/>
    <p:sldId id="276" r:id="rId8"/>
    <p:sldId id="281" r:id="rId9"/>
    <p:sldId id="272" r:id="rId10"/>
    <p:sldId id="269" r:id="rId11"/>
    <p:sldId id="27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dhaSaradhi Yaramala" userId="086301f211a81146" providerId="LiveId" clId="{39838D63-84F4-4A5A-90FE-69DEB7582814}"/>
    <pc:docChg chg="modSld">
      <pc:chgData name="PardhaSaradhi Yaramala" userId="086301f211a81146" providerId="LiveId" clId="{39838D63-84F4-4A5A-90FE-69DEB7582814}" dt="2025-10-04T05:12:31.025" v="4" actId="20577"/>
      <pc:docMkLst>
        <pc:docMk/>
      </pc:docMkLst>
      <pc:sldChg chg="modSp mod modNotesTx">
        <pc:chgData name="PardhaSaradhi Yaramala" userId="086301f211a81146" providerId="LiveId" clId="{39838D63-84F4-4A5A-90FE-69DEB7582814}" dt="2025-10-04T05:12:31.025" v="4" actId="20577"/>
        <pc:sldMkLst>
          <pc:docMk/>
          <pc:sldMk cId="654915955" sldId="256"/>
        </pc:sldMkLst>
        <pc:spChg chg="mod">
          <ac:chgData name="PardhaSaradhi Yaramala" userId="086301f211a81146" providerId="LiveId" clId="{39838D63-84F4-4A5A-90FE-69DEB7582814}" dt="2025-10-04T05:12:31.025" v="4" actId="20577"/>
          <ac:spMkLst>
            <pc:docMk/>
            <pc:sldMk cId="654915955" sldId="256"/>
            <ac:spMk id="3" creationId="{65B5C513-F5B0-5735-EAFD-9E3802D964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9053C-7CC9-4F8C-BF82-9223F170EDE6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97D65-328E-45CC-8EB1-242E7A97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2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97D65-328E-45CC-8EB1-242E7A9795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1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C238-7CD8-449F-7434-D4FA62AE7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35A9D-2A2F-05B8-E9DE-F14F7741D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261E-29B6-EEC4-DC56-5EEFA2B4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D81-9A2A-4327-96EB-4236BB39855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914B-86F0-C150-A664-B151116C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561DD-E296-F2F6-DAE7-914F7D06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E28-609C-4B96-8C71-36425F4F4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B1C-E4DE-036E-D036-10AC85D9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EE546-AB72-F043-ADB6-23C03543D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2CAFC-B8BF-BB5C-3700-070C0F13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D81-9A2A-4327-96EB-4236BB39855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05BC-556C-240C-3F66-F36F0F0B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8392-2578-2ED2-AD03-7936E2B2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E28-609C-4B96-8C71-36425F4F4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5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4CC86-701B-56D1-4BBF-E5CC381B5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85689-1F98-B70F-ADE7-EC3341B7E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24CE-8434-CF43-515F-C0B1FBDF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D81-9A2A-4327-96EB-4236BB39855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B6494-A9B8-A153-9762-6605D83A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77B6-CC80-AD42-D127-0795BA36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E28-609C-4B96-8C71-36425F4F4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E926-F714-F6BA-E9B0-6BE45282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6EA5-F94D-6870-E752-408BAD2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0DAC-5926-55DE-DF15-EA819F5C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D81-9A2A-4327-96EB-4236BB39855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CEC57-632E-E73B-452E-0DCEDF6C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030E-0B61-D511-5146-791383C8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E28-609C-4B96-8C71-36425F4F4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48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AECF-513A-C435-A700-5FC48086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94B6-EA85-E020-160F-5062E5D15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03C2B-3B0B-A006-519B-345C881D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D81-9A2A-4327-96EB-4236BB39855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48EFD-939F-6FF7-A009-3B485E6B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3097-A564-64E5-7B54-022793FE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E28-609C-4B96-8C71-36425F4F4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9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75D8-774D-DB5A-12F5-C2175DC0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7FB4-02EE-4667-9E60-1E393C705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17927-3210-AF5B-28F2-F8498804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06306-0061-BF43-8B59-94868900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D81-9A2A-4327-96EB-4236BB39855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62F23-691C-2B5F-0D62-BA6292BA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B2D82-7DB1-55A6-2500-90D6FA33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E28-609C-4B96-8C71-36425F4F4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0BFD-20E0-78EC-18CD-2930F913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F0630-E78F-0B81-EB9B-C320C0A1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918BB-252F-C950-9B8C-2BF8DA116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67F92-E9CB-9C3B-2738-6613D7943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447D5-2906-4F5D-C120-B62071EB5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0B114-86CC-8C95-D61E-8E6A37E8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D81-9A2A-4327-96EB-4236BB39855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5C0C-9096-6FB1-C9A6-1509E29B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37B25-F323-D606-911E-5B94D3CA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E28-609C-4B96-8C71-36425F4F4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6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849-642A-E5CA-F1B7-E1D524C8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C48A9-EA73-4165-136B-C5B7ABF4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D81-9A2A-4327-96EB-4236BB39855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12627-5146-D81D-89D2-7FACD8E6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83FE8-F746-DBA2-1D14-CAC2F66A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E28-609C-4B96-8C71-36425F4F4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12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6E91E-BE18-BAB8-DC9E-B8AD32E6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D81-9A2A-4327-96EB-4236BB39855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EC99E-53DD-98CC-4C6F-28E2C4B4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AFF52-DB0F-BF8B-6AD8-14C4F58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E28-609C-4B96-8C71-36425F4F4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7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C9C4-F3CD-02D5-DEC5-119223EB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0C08-DB4B-FC1D-0FF8-01BDB28F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D75BA-403A-6D1B-C604-226EEFB2E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6C62-840A-CBDD-1FC8-650F6D26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D81-9A2A-4327-96EB-4236BB39855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95FB7-F764-A7A2-81BF-DBAB3854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08B43-E5DF-FB9D-5348-D346165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E28-609C-4B96-8C71-36425F4F4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7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0809-FF3A-B247-049A-DC4F334A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32464-9E01-9A5D-8A3C-27FBB4547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386F3-FCC8-8BEA-7EE7-EC18C24A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543AD-B8C7-F690-46C8-5AD01954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D81-9A2A-4327-96EB-4236BB39855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7007E-28C7-4D95-B1F5-92337AC1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D899D-D83B-8C50-7AFA-5F35BED3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E28-609C-4B96-8C71-36425F4F4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18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E924C-A745-6390-A6EC-C7CE0291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5CFC1-CF2B-FC6F-8E98-2544B292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04AA-BA8A-6F62-EFA3-B5084285A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ED81-9A2A-4327-96EB-4236BB39855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EB4D-EF65-7732-6059-91824BAA2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9392-D199-AC5B-2B58-8E9984E98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DE28-609C-4B96-8C71-36425F4F4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49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B825-3752-E21C-C5F4-BF22323F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802" y="3073058"/>
            <a:ext cx="11604395" cy="111255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for efficient disaster relief and resource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5C513-F5B0-5735-EAFD-9E3802D96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385" y="4738903"/>
            <a:ext cx="5690616" cy="1784445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V.Shiva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(192472256)</a:t>
            </a:r>
          </a:p>
          <a:p>
            <a:pPr algn="l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T.Vasudevanaidu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(192472305)</a:t>
            </a:r>
          </a:p>
          <a:p>
            <a:pPr algn="l"/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F769C-B280-F67A-68CE-C3B494759A10}"/>
              </a:ext>
            </a:extLst>
          </p:cNvPr>
          <p:cNvSpPr txBox="1"/>
          <p:nvPr/>
        </p:nvSpPr>
        <p:spPr>
          <a:xfrm>
            <a:off x="822707" y="1825801"/>
            <a:ext cx="105465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CSA0580	Database Management Systems for Industry Information</a:t>
            </a:r>
            <a:endParaRPr lang="en-IN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98371-7332-A819-9560-A89C0F75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4" y="254524"/>
            <a:ext cx="11265031" cy="140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4FCB7A-1BFD-0232-D3E7-F3E6942D0AA3}"/>
              </a:ext>
            </a:extLst>
          </p:cNvPr>
          <p:cNvSpPr txBox="1"/>
          <p:nvPr/>
        </p:nvSpPr>
        <p:spPr>
          <a:xfrm>
            <a:off x="822707" y="4522087"/>
            <a:ext cx="43080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Dr.S.Pandiraj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Dr.J.Velmurugan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91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5CAC-8696-8F1A-C57C-5AC6889B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6877"/>
            <a:ext cx="10515600" cy="914148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APPLICATIONS</a:t>
            </a:r>
            <a:endParaRPr lang="en-IN" sz="36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441DB-6BF4-E021-8946-F1EE61CE9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9" y="53027"/>
            <a:ext cx="11043139" cy="1331155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074601ED-C4B4-0B7D-0842-B4A3C0966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0039" y="7887673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7D4678-3304-E4AA-4066-3C33D25FD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54" y="2336265"/>
            <a:ext cx="11247491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Earthquake and Flood Relief Operations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Helps coordinate rescue and relief efforts quickly.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Cyclone and Storm Emergency Management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Tracks affected areas and resource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 and Industrial Accident Response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Guides teams to control fire and rescue victims.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Emergencies during Disasters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Helps dispatch ambulances and medical teams.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Evacuation Planning and Crowd Management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Assists in safe and organized evacuation of people.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0107-092C-D69A-28BE-61780C7D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9655" y="1457073"/>
            <a:ext cx="4637879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D00E8B-F127-97AC-6C65-A7BFDA482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471" y="2617495"/>
            <a:ext cx="11926529" cy="162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Platform improves coordination in emergencies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Balances automation with manual control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AI-driven deployment, IoT &amp; GIS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A90FAFFC-AA01-8A54-E8DC-5B9C8D95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015" y="2011052"/>
            <a:ext cx="3403076" cy="363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16A9573-8630-3DD6-E7D2-756227882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3828639"/>
            <a:ext cx="9508094" cy="96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8B4265-E112-264E-B38E-452D7A222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222374"/>
            <a:ext cx="11043139" cy="13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0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B181C13B-20AB-1C68-C063-1D49DA5210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9664"/>
            <a:ext cx="1312479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2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FF89-9187-FDD3-2E24-6A8F78CB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11" y="1349736"/>
            <a:ext cx="4066032" cy="1301274"/>
          </a:xfrm>
        </p:spPr>
        <p:txBody>
          <a:bodyPr>
            <a:normAutofit/>
          </a:bodyPr>
          <a:lstStyle/>
          <a:p>
            <a:pPr algn="ctr"/>
            <a:r>
              <a:rPr lang="en-I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C38C-9AD1-4DE7-082A-CC728922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0" y="2249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C4531-7FAA-F804-5EAA-C2DCCDBB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5" y="18581"/>
            <a:ext cx="12063368" cy="133115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97A6A6A-B4F5-8314-FACB-B5C646B24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63AEAD1-9F73-8EE7-75C9-BCA59C80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70" y="2574369"/>
            <a:ext cx="3571409" cy="31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5F3A046-5473-8A5A-948A-8DC4A42D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21" y="2441430"/>
            <a:ext cx="821930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disasters like floods, earthquakes, cyclones, and wildfires threaten lives, property, and the environment.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detection and communication are essential to minimize damage and support effective emergency response.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monitoring systems often face delays, limited coverage, and lack of real-time data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early alerts via multiple channels and an interactive dashboard for real-time visualization.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authorities, responders, and the public make faster, better-informed decisions during emergencies.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8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8AD896-9B0B-ADB3-417C-1C0B6DA1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/>
          <a:stretch>
            <a:fillRect/>
          </a:stretch>
        </p:blipFill>
        <p:spPr>
          <a:xfrm>
            <a:off x="0" y="21269"/>
            <a:ext cx="11656088" cy="133115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481B01D-9FD5-381E-0402-F473CB913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9"/>
          <a:stretch>
            <a:fillRect/>
          </a:stretch>
        </p:blipFill>
        <p:spPr bwMode="auto">
          <a:xfrm>
            <a:off x="64623" y="1247885"/>
            <a:ext cx="6410633" cy="540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oup of blue and white signs">
            <a:extLst>
              <a:ext uri="{FF2B5EF4-FFF2-40B4-BE49-F238E27FC236}">
                <a16:creationId xmlns:a16="http://schemas.microsoft.com/office/drawing/2014/main" id="{45B9D0EC-BB0D-EB77-881E-EB92B9F39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256" y="1456963"/>
            <a:ext cx="5716744" cy="540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5A9912-05CD-09D3-6FD0-1D0D8A329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42776"/>
              </p:ext>
            </p:extLst>
          </p:nvPr>
        </p:nvGraphicFramePr>
        <p:xfrm>
          <a:off x="550463" y="1970690"/>
          <a:ext cx="11091074" cy="40237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08275">
                  <a:extLst>
                    <a:ext uri="{9D8B030D-6E8A-4147-A177-3AD203B41FA5}">
                      <a16:colId xmlns:a16="http://schemas.microsoft.com/office/drawing/2014/main" val="2460746047"/>
                    </a:ext>
                  </a:extLst>
                </a:gridCol>
                <a:gridCol w="1532035">
                  <a:extLst>
                    <a:ext uri="{9D8B030D-6E8A-4147-A177-3AD203B41FA5}">
                      <a16:colId xmlns:a16="http://schemas.microsoft.com/office/drawing/2014/main" val="1839786542"/>
                    </a:ext>
                  </a:extLst>
                </a:gridCol>
                <a:gridCol w="2104515">
                  <a:extLst>
                    <a:ext uri="{9D8B030D-6E8A-4147-A177-3AD203B41FA5}">
                      <a16:colId xmlns:a16="http://schemas.microsoft.com/office/drawing/2014/main" val="3227867484"/>
                    </a:ext>
                  </a:extLst>
                </a:gridCol>
                <a:gridCol w="6646249">
                  <a:extLst>
                    <a:ext uri="{9D8B030D-6E8A-4147-A177-3AD203B41FA5}">
                      <a16:colId xmlns:a16="http://schemas.microsoft.com/office/drawing/2014/main" val="2816586666"/>
                    </a:ext>
                  </a:extLst>
                </a:gridCol>
              </a:tblGrid>
              <a:tr h="551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65484" marR="65484" marT="32741" marB="327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65484" marR="65484" marT="32741" marB="327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</a:t>
                      </a:r>
                    </a:p>
                  </a:txBody>
                  <a:tcPr marL="65484" marR="65484" marT="32741" marB="327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</a:t>
                      </a:r>
                    </a:p>
                  </a:txBody>
                  <a:tcPr marL="65484" marR="65484" marT="32741" marB="32741" anchor="ctr"/>
                </a:tc>
                <a:extLst>
                  <a:ext uri="{0D108BD9-81ED-4DB2-BD59-A6C34878D82A}">
                    <a16:rowId xmlns:a16="http://schemas.microsoft.com/office/drawing/2014/main" val="3821177811"/>
                  </a:ext>
                </a:extLst>
              </a:tr>
              <a:tr h="9362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2024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 err="1"/>
                        <a:t>Kamyabniya</a:t>
                      </a:r>
                      <a:r>
                        <a:rPr lang="en-IN" sz="1400" dirty="0"/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Optimization models for disaster response operations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A comprehensive review of recent advancements in disaster emergency response, focusing on the interplay between machine learning, simulation, and optimization frameworks.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209277"/>
                  </a:ext>
                </a:extLst>
              </a:tr>
              <a:tr h="9362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2020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Farahani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Mass casualty management in disaster scene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A systematic review of research in humanitarian operations, identifying a critical need for integrated systems that can manage casualties, resources, and logistics in real-time.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846992"/>
                  </a:ext>
                </a:extLst>
              </a:tr>
              <a:tr h="663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2020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 err="1"/>
                        <a:t>Cheikhrouhou</a:t>
                      </a:r>
                      <a:r>
                        <a:rPr lang="en-IN" sz="1400" dirty="0"/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Cloud-based disaster management systems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Proposes a complete cloud-based system that collects data from wireless sensors to create a near-real-time 3D environment for training and planning rescue efforts.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253022"/>
                  </a:ext>
                </a:extLst>
              </a:tr>
              <a:tr h="9362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2020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Oktari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Challenges in disaster management in Southeast Asia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Highlights the need for robust coordination mechanisms, advanced preparedness measures, and the integration of technology to improve disaster response frameworks.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80210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2B995A-F3BB-8480-DD21-B25CCC67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9"/>
          <a:stretch>
            <a:fillRect/>
          </a:stretch>
        </p:blipFill>
        <p:spPr>
          <a:xfrm>
            <a:off x="0" y="1"/>
            <a:ext cx="12191999" cy="1517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1502FC-D868-813F-6A84-121847046BA9}"/>
              </a:ext>
            </a:extLst>
          </p:cNvPr>
          <p:cNvSpPr txBox="1"/>
          <p:nvPr/>
        </p:nvSpPr>
        <p:spPr>
          <a:xfrm>
            <a:off x="857839" y="1326013"/>
            <a:ext cx="722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184140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499353-E6DA-1519-C361-447D7A11E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3368" cy="1331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E2BA2-9C92-7E22-8C00-2D1EA3FB90FD}"/>
              </a:ext>
            </a:extLst>
          </p:cNvPr>
          <p:cNvSpPr txBox="1"/>
          <p:nvPr/>
        </p:nvSpPr>
        <p:spPr>
          <a:xfrm>
            <a:off x="185166" y="1861762"/>
            <a:ext cx="7084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USED FOR PROBLEM SOLVING </a:t>
            </a:r>
            <a:endParaRPr lang="en-IN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89DD6-17F3-6852-70FD-F40EA87164F0}"/>
              </a:ext>
            </a:extLst>
          </p:cNvPr>
          <p:cNvSpPr txBox="1"/>
          <p:nvPr/>
        </p:nvSpPr>
        <p:spPr>
          <a:xfrm>
            <a:off x="1517904" y="2854035"/>
            <a:ext cx="8101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  <a:p>
            <a:pPr marL="457200" indent="-457200">
              <a:buAutoNum type="arabicPeriod"/>
            </a:pPr>
            <a:r>
              <a:rPr lang="en-I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Rescue &amp; Inventory Management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eal-Time Affected Zone Mapping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6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4B1003-F5E0-7C8B-827A-0501CD008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3368" cy="133115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FD70F0-253F-7070-7D2E-4CD79928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93745"/>
              </p:ext>
            </p:extLst>
          </p:nvPr>
        </p:nvGraphicFramePr>
        <p:xfrm>
          <a:off x="216815" y="1592742"/>
          <a:ext cx="11846553" cy="48741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08430">
                  <a:extLst>
                    <a:ext uri="{9D8B030D-6E8A-4147-A177-3AD203B41FA5}">
                      <a16:colId xmlns:a16="http://schemas.microsoft.com/office/drawing/2014/main" val="1500179613"/>
                    </a:ext>
                  </a:extLst>
                </a:gridCol>
                <a:gridCol w="3846135">
                  <a:extLst>
                    <a:ext uri="{9D8B030D-6E8A-4147-A177-3AD203B41FA5}">
                      <a16:colId xmlns:a16="http://schemas.microsoft.com/office/drawing/2014/main" val="3943587694"/>
                    </a:ext>
                  </a:extLst>
                </a:gridCol>
                <a:gridCol w="4191988">
                  <a:extLst>
                    <a:ext uri="{9D8B030D-6E8A-4147-A177-3AD203B41FA5}">
                      <a16:colId xmlns:a16="http://schemas.microsoft.com/office/drawing/2014/main" val="2046037023"/>
                    </a:ext>
                  </a:extLst>
                </a:gridCol>
              </a:tblGrid>
              <a:tr h="346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Features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068511"/>
                  </a:ext>
                </a:extLst>
              </a:tr>
              <a:tr h="16472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IN" b="1"/>
                        <a:t> </a:t>
                      </a: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Rescue &amp; Inventory Management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 provide a real-time system for identifying, locating, and managing victims in disaster zones. This enables first responders to prioritize rescue and medical efforts.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b="1"/>
                        <a:t>Real-Time Dashboard:</a:t>
                      </a:r>
                      <a:r>
                        <a:rPr lang="en-US"/>
                        <a:t> Displays live updates on victim status and locations.</a:t>
                      </a:r>
                    </a:p>
                    <a:p>
                      <a:r>
                        <a:rPr lang="en-US" b="1"/>
                        <a:t>GPS-Based Tracking:</a:t>
                      </a:r>
                      <a:r>
                        <a:rPr lang="en-US"/>
                        <a:t> Enables location mapping of victims and rescue teams.</a:t>
                      </a:r>
                    </a:p>
                    <a:p>
                      <a:r>
                        <a:rPr lang="en-US" b="1"/>
                        <a:t>Victim Identification System:</a:t>
                      </a:r>
                      <a:r>
                        <a:rPr lang="en-US"/>
                        <a:t> Assigns unique IDs and stores personal/medical info.</a:t>
                      </a:r>
                    </a:p>
                    <a:p>
                      <a:r>
                        <a:rPr lang="en-US" b="1"/>
                        <a:t>Medical Condition Prioritization:</a:t>
                      </a:r>
                      <a:r>
                        <a:rPr lang="en-US"/>
                        <a:t> Flags victims needing urgent care.</a:t>
                      </a:r>
                    </a:p>
                    <a:p>
                      <a:r>
                        <a:rPr lang="en-US" b="1"/>
                        <a:t>Data Sync:</a:t>
                      </a:r>
                      <a:r>
                        <a:rPr lang="en-US"/>
                        <a:t> All updates reflected immediately across the system.</a:t>
                      </a:r>
                    </a:p>
                    <a:p>
                      <a:pPr>
                        <a:buNone/>
                      </a:pPr>
                      <a:r>
                        <a:rPr lang="en-US" b="1"/>
                        <a:t>Resource Need Tags:</a:t>
                      </a:r>
                      <a:br>
                        <a:rPr lang="en-US"/>
                      </a:br>
                      <a:r>
                        <a:rPr lang="en-US"/>
                        <a:t>Flags specific areas that require urgent supplies (e.g., food, medical aid, shelter).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277021"/>
                  </a:ext>
                </a:extLst>
              </a:tr>
              <a:tr h="28610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2.R</a:t>
                      </a:r>
                      <a:r>
                        <a:rPr lang="en-I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eal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-Time Affected Zone Mapping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visualize disaster-impacted areas in real-time using geospatial technologies, enabling emergency teams to plan and act based on severity, resource needs, and victim density.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9421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BF96F6-83D4-C1A6-2C31-D91F3E7652ED}"/>
              </a:ext>
            </a:extLst>
          </p:cNvPr>
          <p:cNvSpPr txBox="1"/>
          <p:nvPr/>
        </p:nvSpPr>
        <p:spPr>
          <a:xfrm>
            <a:off x="752751" y="1100322"/>
            <a:ext cx="10774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MODULES:</a:t>
            </a:r>
            <a:endParaRPr lang="en-IN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1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901F-EF63-B5BB-A727-FF771AC2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04" y="91563"/>
            <a:ext cx="4619784" cy="429645"/>
          </a:xfrm>
        </p:spPr>
        <p:txBody>
          <a:bodyPr>
            <a:normAutofit fontScale="90000"/>
          </a:bodyPr>
          <a:lstStyle/>
          <a:p>
            <a:r>
              <a:rPr lang="en-IN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3F2D0-E978-2BB9-AF22-49E75C71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840"/>
            <a:ext cx="12192000" cy="55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0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0EFD6D-EC3E-38B0-1877-3B4A549D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84" y="-28280"/>
            <a:ext cx="43569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CD995-FE1D-40BF-37C2-408D6B50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308" y="0"/>
            <a:ext cx="4604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4C7B-80C9-96A2-060A-2AC45751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4129"/>
            <a:ext cx="3459480" cy="1121898"/>
          </a:xfrm>
        </p:spPr>
        <p:txBody>
          <a:bodyPr>
            <a:normAutofit/>
          </a:bodyPr>
          <a:lstStyle/>
          <a:p>
            <a:pPr algn="ctr"/>
            <a:r>
              <a:rPr lang="en-I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AE9681-13AB-AE1B-EBFC-F8235D39A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90573"/>
            <a:ext cx="10754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87767A-E270-4768-D7A6-221879EC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" y="1969482"/>
            <a:ext cx="11513574" cy="488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Communication: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teams share information quickly during emergencies.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Resource Management: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Tracks and manages rescue materials and supplies efficiently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live information about affected areas and disaster status.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 Making: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authorities in making quick and informed decisions.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Saves Lives: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in faster rescue and relief operations, reducing loss of life and damage.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6B549-DB3A-9F17-2902-848AC166B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3368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2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619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Database system for efficient disaster relief and resource management</vt:lpstr>
      <vt:lpstr>INTRODUCTION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ADVANTAGES</vt:lpstr>
      <vt:lpstr>                            APPLICATIONS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OSI and TCP/IP Models: Comparing Network Architectures</dc:title>
  <dc:creator>jinugunavadeep@gmail.com</dc:creator>
  <cp:lastModifiedBy>PardhaSaradhi Yaramala</cp:lastModifiedBy>
  <cp:revision>4</cp:revision>
  <dcterms:created xsi:type="dcterms:W3CDTF">2025-03-02T10:30:40Z</dcterms:created>
  <dcterms:modified xsi:type="dcterms:W3CDTF">2025-10-04T05:12:38Z</dcterms:modified>
</cp:coreProperties>
</file>