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av" ContentType="audio/x-wav"/>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71" d="100"/>
          <a:sy n="71" d="100"/>
        </p:scale>
        <p:origin x="4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chemeClr val="accent2"/>
                </a:solidFill>
                <a:latin typeface="+mn-lt"/>
                <a:ea typeface="+mn-ea"/>
                <a:cs typeface="+mn-cs"/>
              </a:defRPr>
            </a:pPr>
            <a:r>
              <a:rPr lang="en-US" sz="3200" b="1" dirty="0">
                <a:solidFill>
                  <a:schemeClr val="accent2"/>
                </a:solidFill>
              </a:rPr>
              <a:t>Monthly Budget</a:t>
            </a:r>
          </a:p>
        </c:rich>
      </c:tx>
      <c:overlay val="0"/>
      <c:spPr>
        <a:noFill/>
        <a:ln>
          <a:noFill/>
        </a:ln>
        <a:effectLst/>
      </c:spPr>
      <c:txPr>
        <a:bodyPr rot="0" spcFirstLastPara="1" vertOverflow="ellipsis" vert="horz" wrap="square" anchor="ctr" anchorCtr="1"/>
        <a:lstStyle/>
        <a:p>
          <a:pPr>
            <a:defRPr sz="3200" b="1" i="0" u="none" strike="noStrike" kern="1200" spc="0" baseline="0">
              <a:solidFill>
                <a:schemeClr val="accent2"/>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Rent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Jan</c:v>
                </c:pt>
                <c:pt idx="1">
                  <c:v>Feb</c:v>
                </c:pt>
                <c:pt idx="2">
                  <c:v>Mar</c:v>
                </c:pt>
                <c:pt idx="3">
                  <c:v>Apr</c:v>
                </c:pt>
              </c:strCache>
            </c:strRef>
          </c:cat>
          <c:val>
            <c:numRef>
              <c:f>Sheet1!$B$2:$E$2</c:f>
              <c:numCache>
                <c:formatCode>General</c:formatCode>
                <c:ptCount val="4"/>
                <c:pt idx="0">
                  <c:v>1000</c:v>
                </c:pt>
                <c:pt idx="1">
                  <c:v>1000</c:v>
                </c:pt>
                <c:pt idx="2">
                  <c:v>1000</c:v>
                </c:pt>
                <c:pt idx="3">
                  <c:v>900</c:v>
                </c:pt>
              </c:numCache>
            </c:numRef>
          </c:val>
          <c:extLst>
            <c:ext xmlns:c16="http://schemas.microsoft.com/office/drawing/2014/chart" uri="{C3380CC4-5D6E-409C-BE32-E72D297353CC}">
              <c16:uniqueId val="{00000000-8F35-4681-957B-B976DA83B772}"/>
            </c:ext>
          </c:extLst>
        </c:ser>
        <c:ser>
          <c:idx val="1"/>
          <c:order val="1"/>
          <c:tx>
            <c:strRef>
              <c:f>Sheet1!$A$3</c:f>
              <c:strCache>
                <c:ptCount val="1"/>
                <c:pt idx="0">
                  <c:v>Car</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Jan</c:v>
                </c:pt>
                <c:pt idx="1">
                  <c:v>Feb</c:v>
                </c:pt>
                <c:pt idx="2">
                  <c:v>Mar</c:v>
                </c:pt>
                <c:pt idx="3">
                  <c:v>Apr</c:v>
                </c:pt>
              </c:strCache>
            </c:strRef>
          </c:cat>
          <c:val>
            <c:numRef>
              <c:f>Sheet1!$B$3:$E$3</c:f>
              <c:numCache>
                <c:formatCode>General</c:formatCode>
                <c:ptCount val="4"/>
                <c:pt idx="0">
                  <c:v>250</c:v>
                </c:pt>
                <c:pt idx="1">
                  <c:v>250</c:v>
                </c:pt>
                <c:pt idx="2">
                  <c:v>300</c:v>
                </c:pt>
                <c:pt idx="3">
                  <c:v>250</c:v>
                </c:pt>
              </c:numCache>
            </c:numRef>
          </c:val>
          <c:extLst>
            <c:ext xmlns:c16="http://schemas.microsoft.com/office/drawing/2014/chart" uri="{C3380CC4-5D6E-409C-BE32-E72D297353CC}">
              <c16:uniqueId val="{00000001-8F35-4681-957B-B976DA83B772}"/>
            </c:ext>
          </c:extLst>
        </c:ser>
        <c:ser>
          <c:idx val="2"/>
          <c:order val="2"/>
          <c:tx>
            <c:strRef>
              <c:f>Sheet1!$A$4</c:f>
              <c:strCache>
                <c:ptCount val="1"/>
                <c:pt idx="0">
                  <c:v>Candy</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Jan</c:v>
                </c:pt>
                <c:pt idx="1">
                  <c:v>Feb</c:v>
                </c:pt>
                <c:pt idx="2">
                  <c:v>Mar</c:v>
                </c:pt>
                <c:pt idx="3">
                  <c:v>Apr</c:v>
                </c:pt>
              </c:strCache>
            </c:strRef>
          </c:cat>
          <c:val>
            <c:numRef>
              <c:f>Sheet1!$B$4:$E$4</c:f>
              <c:numCache>
                <c:formatCode>General</c:formatCode>
                <c:ptCount val="4"/>
                <c:pt idx="0">
                  <c:v>25</c:v>
                </c:pt>
                <c:pt idx="1">
                  <c:v>50</c:v>
                </c:pt>
                <c:pt idx="2">
                  <c:v>15</c:v>
                </c:pt>
                <c:pt idx="3">
                  <c:v>100</c:v>
                </c:pt>
              </c:numCache>
            </c:numRef>
          </c:val>
          <c:extLst>
            <c:ext xmlns:c16="http://schemas.microsoft.com/office/drawing/2014/chart" uri="{C3380CC4-5D6E-409C-BE32-E72D297353CC}">
              <c16:uniqueId val="{00000002-8F35-4681-957B-B976DA83B772}"/>
            </c:ext>
          </c:extLst>
        </c:ser>
        <c:ser>
          <c:idx val="3"/>
          <c:order val="3"/>
          <c:tx>
            <c:strRef>
              <c:f>Sheet1!$A$5</c:f>
              <c:strCache>
                <c:ptCount val="1"/>
                <c:pt idx="0">
                  <c:v>Insurance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Jan</c:v>
                </c:pt>
                <c:pt idx="1">
                  <c:v>Feb</c:v>
                </c:pt>
                <c:pt idx="2">
                  <c:v>Mar</c:v>
                </c:pt>
                <c:pt idx="3">
                  <c:v>Apr</c:v>
                </c:pt>
              </c:strCache>
            </c:strRef>
          </c:cat>
          <c:val>
            <c:numRef>
              <c:f>Sheet1!$B$5:$E$5</c:f>
              <c:numCache>
                <c:formatCode>General</c:formatCode>
                <c:ptCount val="4"/>
                <c:pt idx="0">
                  <c:v>150</c:v>
                </c:pt>
                <c:pt idx="1">
                  <c:v>150</c:v>
                </c:pt>
                <c:pt idx="2">
                  <c:v>150</c:v>
                </c:pt>
                <c:pt idx="3">
                  <c:v>150</c:v>
                </c:pt>
              </c:numCache>
            </c:numRef>
          </c:val>
          <c:extLst>
            <c:ext xmlns:c16="http://schemas.microsoft.com/office/drawing/2014/chart" uri="{C3380CC4-5D6E-409C-BE32-E72D297353CC}">
              <c16:uniqueId val="{00000003-8F35-4681-957B-B976DA83B772}"/>
            </c:ext>
          </c:extLst>
        </c:ser>
        <c:dLbls>
          <c:dLblPos val="outEnd"/>
          <c:showLegendKey val="0"/>
          <c:showVal val="1"/>
          <c:showCatName val="0"/>
          <c:showSerName val="0"/>
          <c:showPercent val="0"/>
          <c:showBubbleSize val="0"/>
        </c:dLbls>
        <c:gapWidth val="219"/>
        <c:overlap val="-27"/>
        <c:axId val="385310456"/>
        <c:axId val="385312752"/>
      </c:barChart>
      <c:catAx>
        <c:axId val="385310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385312752"/>
        <c:crosses val="autoZero"/>
        <c:auto val="1"/>
        <c:lblAlgn val="ctr"/>
        <c:lblOffset val="100"/>
        <c:noMultiLvlLbl val="0"/>
      </c:catAx>
      <c:valAx>
        <c:axId val="385312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38531045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3175">
      <a:solidFill>
        <a:schemeClr val="tx1"/>
      </a:solidFill>
    </a:ln>
    <a:effectLst>
      <a:innerShdw blurRad="63500" dist="50800" dir="13500000">
        <a:prstClr val="black">
          <a:alpha val="50000"/>
        </a:prstClr>
      </a:innerShdw>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D503D5-F8B3-4352-9D8F-DAC211D5C4A7}" type="datetimeFigureOut">
              <a:rPr lang="en-US" smtClean="0"/>
              <a:t>11/1/2019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D53C74-A224-477A-87A8-D9C08E519415}" type="slidenum">
              <a:rPr lang="en-US" smtClean="0"/>
              <a:t>‹#›</a:t>
            </a:fld>
            <a:endParaRPr lang="en-US"/>
          </a:p>
        </p:txBody>
      </p:sp>
    </p:spTree>
    <p:extLst>
      <p:ext uri="{BB962C8B-B14F-4D97-AF65-F5344CB8AC3E}">
        <p14:creationId xmlns:p14="http://schemas.microsoft.com/office/powerpoint/2010/main" val="1689229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D53C74-A224-477A-87A8-D9C08E519415}" type="slidenum">
              <a:rPr lang="en-US" smtClean="0"/>
              <a:t>1</a:t>
            </a:fld>
            <a:endParaRPr lang="en-US"/>
          </a:p>
        </p:txBody>
      </p:sp>
    </p:spTree>
    <p:extLst>
      <p:ext uri="{BB962C8B-B14F-4D97-AF65-F5344CB8AC3E}">
        <p14:creationId xmlns:p14="http://schemas.microsoft.com/office/powerpoint/2010/main" val="26753773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D53C74-A224-477A-87A8-D9C08E519415}" type="slidenum">
              <a:rPr lang="en-US" smtClean="0"/>
              <a:t>10</a:t>
            </a:fld>
            <a:endParaRPr lang="en-US"/>
          </a:p>
        </p:txBody>
      </p:sp>
    </p:spTree>
    <p:extLst>
      <p:ext uri="{BB962C8B-B14F-4D97-AF65-F5344CB8AC3E}">
        <p14:creationId xmlns:p14="http://schemas.microsoft.com/office/powerpoint/2010/main" val="555012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D53C74-A224-477A-87A8-D9C08E519415}" type="slidenum">
              <a:rPr lang="en-US" smtClean="0"/>
              <a:t>11</a:t>
            </a:fld>
            <a:endParaRPr lang="en-US"/>
          </a:p>
        </p:txBody>
      </p:sp>
    </p:spTree>
    <p:extLst>
      <p:ext uri="{BB962C8B-B14F-4D97-AF65-F5344CB8AC3E}">
        <p14:creationId xmlns:p14="http://schemas.microsoft.com/office/powerpoint/2010/main" val="2589192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D53C74-A224-477A-87A8-D9C08E519415}" type="slidenum">
              <a:rPr lang="en-US" smtClean="0"/>
              <a:t>2</a:t>
            </a:fld>
            <a:endParaRPr lang="en-US"/>
          </a:p>
        </p:txBody>
      </p:sp>
    </p:spTree>
    <p:extLst>
      <p:ext uri="{BB962C8B-B14F-4D97-AF65-F5344CB8AC3E}">
        <p14:creationId xmlns:p14="http://schemas.microsoft.com/office/powerpoint/2010/main" val="288837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D53C74-A224-477A-87A8-D9C08E519415}" type="slidenum">
              <a:rPr lang="en-US" smtClean="0"/>
              <a:t>3</a:t>
            </a:fld>
            <a:endParaRPr lang="en-US"/>
          </a:p>
        </p:txBody>
      </p:sp>
    </p:spTree>
    <p:extLst>
      <p:ext uri="{BB962C8B-B14F-4D97-AF65-F5344CB8AC3E}">
        <p14:creationId xmlns:p14="http://schemas.microsoft.com/office/powerpoint/2010/main" val="1407712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D53C74-A224-477A-87A8-D9C08E519415}" type="slidenum">
              <a:rPr lang="en-US" smtClean="0"/>
              <a:t>4</a:t>
            </a:fld>
            <a:endParaRPr lang="en-US"/>
          </a:p>
        </p:txBody>
      </p:sp>
    </p:spTree>
    <p:extLst>
      <p:ext uri="{BB962C8B-B14F-4D97-AF65-F5344CB8AC3E}">
        <p14:creationId xmlns:p14="http://schemas.microsoft.com/office/powerpoint/2010/main" val="2134877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D53C74-A224-477A-87A8-D9C08E519415}" type="slidenum">
              <a:rPr lang="en-US" smtClean="0"/>
              <a:t>5</a:t>
            </a:fld>
            <a:endParaRPr lang="en-US"/>
          </a:p>
        </p:txBody>
      </p:sp>
    </p:spTree>
    <p:extLst>
      <p:ext uri="{BB962C8B-B14F-4D97-AF65-F5344CB8AC3E}">
        <p14:creationId xmlns:p14="http://schemas.microsoft.com/office/powerpoint/2010/main" val="1164418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D53C74-A224-477A-87A8-D9C08E519415}" type="slidenum">
              <a:rPr lang="en-US" smtClean="0"/>
              <a:t>6</a:t>
            </a:fld>
            <a:endParaRPr lang="en-US"/>
          </a:p>
        </p:txBody>
      </p:sp>
    </p:spTree>
    <p:extLst>
      <p:ext uri="{BB962C8B-B14F-4D97-AF65-F5344CB8AC3E}">
        <p14:creationId xmlns:p14="http://schemas.microsoft.com/office/powerpoint/2010/main" val="4247126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D53C74-A224-477A-87A8-D9C08E519415}" type="slidenum">
              <a:rPr lang="en-US" smtClean="0"/>
              <a:t>7</a:t>
            </a:fld>
            <a:endParaRPr lang="en-US"/>
          </a:p>
        </p:txBody>
      </p:sp>
    </p:spTree>
    <p:extLst>
      <p:ext uri="{BB962C8B-B14F-4D97-AF65-F5344CB8AC3E}">
        <p14:creationId xmlns:p14="http://schemas.microsoft.com/office/powerpoint/2010/main" val="3523408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D53C74-A224-477A-87A8-D9C08E519415}" type="slidenum">
              <a:rPr lang="en-US" smtClean="0"/>
              <a:t>8</a:t>
            </a:fld>
            <a:endParaRPr lang="en-US"/>
          </a:p>
        </p:txBody>
      </p:sp>
    </p:spTree>
    <p:extLst>
      <p:ext uri="{BB962C8B-B14F-4D97-AF65-F5344CB8AC3E}">
        <p14:creationId xmlns:p14="http://schemas.microsoft.com/office/powerpoint/2010/main" val="1826851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D53C74-A224-477A-87A8-D9C08E519415}" type="slidenum">
              <a:rPr lang="en-US" smtClean="0"/>
              <a:t>9</a:t>
            </a:fld>
            <a:endParaRPr lang="en-US"/>
          </a:p>
        </p:txBody>
      </p:sp>
    </p:spTree>
    <p:extLst>
      <p:ext uri="{BB962C8B-B14F-4D97-AF65-F5344CB8AC3E}">
        <p14:creationId xmlns:p14="http://schemas.microsoft.com/office/powerpoint/2010/main" val="379335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6F35-0B99-4C52-BD9F-56F5EECE39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443340-3039-429B-8B30-181603496F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CE1A02-1ECB-4337-B350-D9D930E4F2F6}"/>
              </a:ext>
            </a:extLst>
          </p:cNvPr>
          <p:cNvSpPr>
            <a:spLocks noGrp="1"/>
          </p:cNvSpPr>
          <p:nvPr>
            <p:ph type="dt" sz="half" idx="10"/>
          </p:nvPr>
        </p:nvSpPr>
        <p:spPr/>
        <p:txBody>
          <a:bodyPr/>
          <a:lstStyle/>
          <a:p>
            <a:fld id="{CBE80398-D6D1-46A9-B68E-5B73287B942A}" type="datetimeFigureOut">
              <a:rPr lang="en-US" smtClean="0"/>
              <a:t>11/1/2019</a:t>
            </a:fld>
            <a:endParaRPr lang="en-US" dirty="0"/>
          </a:p>
        </p:txBody>
      </p:sp>
      <p:sp>
        <p:nvSpPr>
          <p:cNvPr id="5" name="Footer Placeholder 4">
            <a:extLst>
              <a:ext uri="{FF2B5EF4-FFF2-40B4-BE49-F238E27FC236}">
                <a16:creationId xmlns:a16="http://schemas.microsoft.com/office/drawing/2014/main" id="{F0CCC478-BF9A-4F7C-9096-CD2878F76D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725C12F-6B5E-41FF-B432-CFE429C70FDA}"/>
              </a:ext>
            </a:extLst>
          </p:cNvPr>
          <p:cNvSpPr>
            <a:spLocks noGrp="1"/>
          </p:cNvSpPr>
          <p:nvPr>
            <p:ph type="sldNum" sz="quarter" idx="12"/>
          </p:nvPr>
        </p:nvSpPr>
        <p:spPr/>
        <p:txBody>
          <a:bodyPr/>
          <a:lstStyle/>
          <a:p>
            <a:fld id="{02E288B2-257B-4155-B0FF-7B545A8808F2}" type="slidenum">
              <a:rPr lang="en-US" smtClean="0"/>
              <a:t>‹#›</a:t>
            </a:fld>
            <a:endParaRPr lang="en-US" dirty="0"/>
          </a:p>
        </p:txBody>
      </p:sp>
    </p:spTree>
    <p:extLst>
      <p:ext uri="{BB962C8B-B14F-4D97-AF65-F5344CB8AC3E}">
        <p14:creationId xmlns:p14="http://schemas.microsoft.com/office/powerpoint/2010/main" val="839464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9079A-202F-462B-AE69-ED97874D64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2416E1-4C9A-42AC-BCD3-96BFAEF6A6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F40A11-EEE9-46B1-8B26-21E40B23FEF6}"/>
              </a:ext>
            </a:extLst>
          </p:cNvPr>
          <p:cNvSpPr>
            <a:spLocks noGrp="1"/>
          </p:cNvSpPr>
          <p:nvPr>
            <p:ph type="dt" sz="half" idx="10"/>
          </p:nvPr>
        </p:nvSpPr>
        <p:spPr/>
        <p:txBody>
          <a:bodyPr/>
          <a:lstStyle/>
          <a:p>
            <a:fld id="{CBE80398-D6D1-46A9-B68E-5B73287B942A}" type="datetimeFigureOut">
              <a:rPr lang="en-US" smtClean="0"/>
              <a:t>11/1/2019</a:t>
            </a:fld>
            <a:endParaRPr lang="en-US" dirty="0"/>
          </a:p>
        </p:txBody>
      </p:sp>
      <p:sp>
        <p:nvSpPr>
          <p:cNvPr id="5" name="Footer Placeholder 4">
            <a:extLst>
              <a:ext uri="{FF2B5EF4-FFF2-40B4-BE49-F238E27FC236}">
                <a16:creationId xmlns:a16="http://schemas.microsoft.com/office/drawing/2014/main" id="{9D66FBE5-EA62-4A96-B346-9308B060EFC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6762DB3-0313-421C-BA16-B258BC0DDA93}"/>
              </a:ext>
            </a:extLst>
          </p:cNvPr>
          <p:cNvSpPr>
            <a:spLocks noGrp="1"/>
          </p:cNvSpPr>
          <p:nvPr>
            <p:ph type="sldNum" sz="quarter" idx="12"/>
          </p:nvPr>
        </p:nvSpPr>
        <p:spPr/>
        <p:txBody>
          <a:bodyPr/>
          <a:lstStyle/>
          <a:p>
            <a:fld id="{02E288B2-257B-4155-B0FF-7B545A8808F2}" type="slidenum">
              <a:rPr lang="en-US" smtClean="0"/>
              <a:t>‹#›</a:t>
            </a:fld>
            <a:endParaRPr lang="en-US" dirty="0"/>
          </a:p>
        </p:txBody>
      </p:sp>
    </p:spTree>
    <p:extLst>
      <p:ext uri="{BB962C8B-B14F-4D97-AF65-F5344CB8AC3E}">
        <p14:creationId xmlns:p14="http://schemas.microsoft.com/office/powerpoint/2010/main" val="1128880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51D19C-FBA6-417E-9FF3-76448A1647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4A8F95-3368-4DA2-861A-035DE8EAA6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919AF6-E9BF-49E8-9EE0-0457F4C967E0}"/>
              </a:ext>
            </a:extLst>
          </p:cNvPr>
          <p:cNvSpPr>
            <a:spLocks noGrp="1"/>
          </p:cNvSpPr>
          <p:nvPr>
            <p:ph type="dt" sz="half" idx="10"/>
          </p:nvPr>
        </p:nvSpPr>
        <p:spPr/>
        <p:txBody>
          <a:bodyPr/>
          <a:lstStyle/>
          <a:p>
            <a:fld id="{CBE80398-D6D1-46A9-B68E-5B73287B942A}" type="datetimeFigureOut">
              <a:rPr lang="en-US" smtClean="0"/>
              <a:t>11/1/2019</a:t>
            </a:fld>
            <a:endParaRPr lang="en-US" dirty="0"/>
          </a:p>
        </p:txBody>
      </p:sp>
      <p:sp>
        <p:nvSpPr>
          <p:cNvPr id="5" name="Footer Placeholder 4">
            <a:extLst>
              <a:ext uri="{FF2B5EF4-FFF2-40B4-BE49-F238E27FC236}">
                <a16:creationId xmlns:a16="http://schemas.microsoft.com/office/drawing/2014/main" id="{AF8CEE07-3170-4959-B490-0245B2B3F8F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9E861B-BF99-4160-9ED8-DE0AA2B16B62}"/>
              </a:ext>
            </a:extLst>
          </p:cNvPr>
          <p:cNvSpPr>
            <a:spLocks noGrp="1"/>
          </p:cNvSpPr>
          <p:nvPr>
            <p:ph type="sldNum" sz="quarter" idx="12"/>
          </p:nvPr>
        </p:nvSpPr>
        <p:spPr/>
        <p:txBody>
          <a:bodyPr/>
          <a:lstStyle/>
          <a:p>
            <a:fld id="{02E288B2-257B-4155-B0FF-7B545A8808F2}" type="slidenum">
              <a:rPr lang="en-US" smtClean="0"/>
              <a:t>‹#›</a:t>
            </a:fld>
            <a:endParaRPr lang="en-US" dirty="0"/>
          </a:p>
        </p:txBody>
      </p:sp>
    </p:spTree>
    <p:extLst>
      <p:ext uri="{BB962C8B-B14F-4D97-AF65-F5344CB8AC3E}">
        <p14:creationId xmlns:p14="http://schemas.microsoft.com/office/powerpoint/2010/main" val="1671644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FC1B12-690E-4230-916C-66F8938A249E}"/>
              </a:ext>
            </a:extLst>
          </p:cNvPr>
          <p:cNvSpPr>
            <a:spLocks noGrp="1"/>
          </p:cNvSpPr>
          <p:nvPr>
            <p:ph type="dt" sz="half" idx="10"/>
          </p:nvPr>
        </p:nvSpPr>
        <p:spPr/>
        <p:txBody>
          <a:bodyPr/>
          <a:lstStyle/>
          <a:p>
            <a:fld id="{299DCF95-D5FB-4F3E-A8E3-652DD3E3E309}" type="datetimeFigureOut">
              <a:rPr lang="en-US" smtClean="0"/>
              <a:t>11/1/2019</a:t>
            </a:fld>
            <a:endParaRPr lang="en-US" dirty="0"/>
          </a:p>
        </p:txBody>
      </p:sp>
      <p:sp>
        <p:nvSpPr>
          <p:cNvPr id="3" name="Footer Placeholder 2">
            <a:extLst>
              <a:ext uri="{FF2B5EF4-FFF2-40B4-BE49-F238E27FC236}">
                <a16:creationId xmlns:a16="http://schemas.microsoft.com/office/drawing/2014/main" id="{51EB34B1-02DE-4F7D-B9C4-C8B83630636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6E68ACB-5E6E-47B3-8FBF-04436DA6B476}"/>
              </a:ext>
            </a:extLst>
          </p:cNvPr>
          <p:cNvSpPr>
            <a:spLocks noGrp="1"/>
          </p:cNvSpPr>
          <p:nvPr>
            <p:ph type="sldNum" sz="quarter" idx="12"/>
          </p:nvPr>
        </p:nvSpPr>
        <p:spPr/>
        <p:txBody>
          <a:bodyPr/>
          <a:lstStyle/>
          <a:p>
            <a:fld id="{56F76B3E-AC6F-4021-9FE5-62BEE831B903}" type="slidenum">
              <a:rPr lang="en-US" smtClean="0"/>
              <a:t>‹#›</a:t>
            </a:fld>
            <a:endParaRPr lang="en-US" dirty="0"/>
          </a:p>
        </p:txBody>
      </p:sp>
    </p:spTree>
    <p:extLst>
      <p:ext uri="{BB962C8B-B14F-4D97-AF65-F5344CB8AC3E}">
        <p14:creationId xmlns:p14="http://schemas.microsoft.com/office/powerpoint/2010/main" val="184608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21FE9-A196-4172-8366-229A81BB3D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353613-ED2C-490F-A584-D55B8E460F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AB58D-C223-4FE6-B8AD-29B10FF675EC}"/>
              </a:ext>
            </a:extLst>
          </p:cNvPr>
          <p:cNvSpPr>
            <a:spLocks noGrp="1"/>
          </p:cNvSpPr>
          <p:nvPr>
            <p:ph type="dt" sz="half" idx="10"/>
          </p:nvPr>
        </p:nvSpPr>
        <p:spPr/>
        <p:txBody>
          <a:bodyPr/>
          <a:lstStyle/>
          <a:p>
            <a:fld id="{CBE80398-D6D1-46A9-B68E-5B73287B942A}" type="datetimeFigureOut">
              <a:rPr lang="en-US" smtClean="0"/>
              <a:t>11/1/2019</a:t>
            </a:fld>
            <a:endParaRPr lang="en-US" dirty="0"/>
          </a:p>
        </p:txBody>
      </p:sp>
      <p:sp>
        <p:nvSpPr>
          <p:cNvPr id="5" name="Footer Placeholder 4">
            <a:extLst>
              <a:ext uri="{FF2B5EF4-FFF2-40B4-BE49-F238E27FC236}">
                <a16:creationId xmlns:a16="http://schemas.microsoft.com/office/drawing/2014/main" id="{0E4F37A9-C954-4973-978F-9DCCC2A1C7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C6B02-9BCD-4908-9BB0-4DA07700CE11}"/>
              </a:ext>
            </a:extLst>
          </p:cNvPr>
          <p:cNvSpPr>
            <a:spLocks noGrp="1"/>
          </p:cNvSpPr>
          <p:nvPr>
            <p:ph type="sldNum" sz="quarter" idx="12"/>
          </p:nvPr>
        </p:nvSpPr>
        <p:spPr/>
        <p:txBody>
          <a:bodyPr/>
          <a:lstStyle/>
          <a:p>
            <a:fld id="{02E288B2-257B-4155-B0FF-7B545A8808F2}" type="slidenum">
              <a:rPr lang="en-US" smtClean="0"/>
              <a:t>‹#›</a:t>
            </a:fld>
            <a:endParaRPr lang="en-US" dirty="0"/>
          </a:p>
        </p:txBody>
      </p:sp>
    </p:spTree>
    <p:extLst>
      <p:ext uri="{BB962C8B-B14F-4D97-AF65-F5344CB8AC3E}">
        <p14:creationId xmlns:p14="http://schemas.microsoft.com/office/powerpoint/2010/main" val="2967894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4273F-725B-4E11-A00C-3311F13180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E60B1D-E308-48D9-B74F-26336AC6A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0D53AB-A937-4467-AA02-9F12B0EADAF5}"/>
              </a:ext>
            </a:extLst>
          </p:cNvPr>
          <p:cNvSpPr>
            <a:spLocks noGrp="1"/>
          </p:cNvSpPr>
          <p:nvPr>
            <p:ph type="dt" sz="half" idx="10"/>
          </p:nvPr>
        </p:nvSpPr>
        <p:spPr/>
        <p:txBody>
          <a:bodyPr/>
          <a:lstStyle/>
          <a:p>
            <a:fld id="{CBE80398-D6D1-46A9-B68E-5B73287B942A}" type="datetimeFigureOut">
              <a:rPr lang="en-US" smtClean="0"/>
              <a:t>11/1/2019</a:t>
            </a:fld>
            <a:endParaRPr lang="en-US" dirty="0"/>
          </a:p>
        </p:txBody>
      </p:sp>
      <p:sp>
        <p:nvSpPr>
          <p:cNvPr id="5" name="Footer Placeholder 4">
            <a:extLst>
              <a:ext uri="{FF2B5EF4-FFF2-40B4-BE49-F238E27FC236}">
                <a16:creationId xmlns:a16="http://schemas.microsoft.com/office/drawing/2014/main" id="{26B9699C-3478-4ED2-AA50-E6BA3375FC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CF97927-3967-4196-B82D-1DBBFAE8B561}"/>
              </a:ext>
            </a:extLst>
          </p:cNvPr>
          <p:cNvSpPr>
            <a:spLocks noGrp="1"/>
          </p:cNvSpPr>
          <p:nvPr>
            <p:ph type="sldNum" sz="quarter" idx="12"/>
          </p:nvPr>
        </p:nvSpPr>
        <p:spPr/>
        <p:txBody>
          <a:bodyPr/>
          <a:lstStyle/>
          <a:p>
            <a:fld id="{02E288B2-257B-4155-B0FF-7B545A8808F2}" type="slidenum">
              <a:rPr lang="en-US" smtClean="0"/>
              <a:t>‹#›</a:t>
            </a:fld>
            <a:endParaRPr lang="en-US" dirty="0"/>
          </a:p>
        </p:txBody>
      </p:sp>
    </p:spTree>
    <p:extLst>
      <p:ext uri="{BB962C8B-B14F-4D97-AF65-F5344CB8AC3E}">
        <p14:creationId xmlns:p14="http://schemas.microsoft.com/office/powerpoint/2010/main" val="1096911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449E9-1269-4067-9B05-ECEBC22800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A50AA3-45D1-467D-8F61-0BFE296351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8DC46C-7E94-407E-A3C2-1CEA736008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DDF914-BF33-4E6E-A016-994194AFA4C3}"/>
              </a:ext>
            </a:extLst>
          </p:cNvPr>
          <p:cNvSpPr>
            <a:spLocks noGrp="1"/>
          </p:cNvSpPr>
          <p:nvPr>
            <p:ph type="dt" sz="half" idx="10"/>
          </p:nvPr>
        </p:nvSpPr>
        <p:spPr/>
        <p:txBody>
          <a:bodyPr/>
          <a:lstStyle/>
          <a:p>
            <a:fld id="{CBE80398-D6D1-46A9-B68E-5B73287B942A}" type="datetimeFigureOut">
              <a:rPr lang="en-US" smtClean="0"/>
              <a:t>11/1/2019</a:t>
            </a:fld>
            <a:endParaRPr lang="en-US" dirty="0"/>
          </a:p>
        </p:txBody>
      </p:sp>
      <p:sp>
        <p:nvSpPr>
          <p:cNvPr id="6" name="Footer Placeholder 5">
            <a:extLst>
              <a:ext uri="{FF2B5EF4-FFF2-40B4-BE49-F238E27FC236}">
                <a16:creationId xmlns:a16="http://schemas.microsoft.com/office/drawing/2014/main" id="{F7F7C419-3C1F-4319-8FE8-57214E4F6E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9BE17DF-C9E8-4A0F-BA8C-D165FC341DE5}"/>
              </a:ext>
            </a:extLst>
          </p:cNvPr>
          <p:cNvSpPr>
            <a:spLocks noGrp="1"/>
          </p:cNvSpPr>
          <p:nvPr>
            <p:ph type="sldNum" sz="quarter" idx="12"/>
          </p:nvPr>
        </p:nvSpPr>
        <p:spPr/>
        <p:txBody>
          <a:bodyPr/>
          <a:lstStyle/>
          <a:p>
            <a:fld id="{02E288B2-257B-4155-B0FF-7B545A8808F2}" type="slidenum">
              <a:rPr lang="en-US" smtClean="0"/>
              <a:t>‹#›</a:t>
            </a:fld>
            <a:endParaRPr lang="en-US" dirty="0"/>
          </a:p>
        </p:txBody>
      </p:sp>
    </p:spTree>
    <p:extLst>
      <p:ext uri="{BB962C8B-B14F-4D97-AF65-F5344CB8AC3E}">
        <p14:creationId xmlns:p14="http://schemas.microsoft.com/office/powerpoint/2010/main" val="1259909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5B6AA-3116-4EEE-A32E-DD5ADFECB8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4C18E4-FC44-4484-801D-4FB6CC9D64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41F2E7-95A2-40ED-AE0F-5DD0ACACFF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B510CE-866C-42B3-96C7-83DBB613E6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38CC2D-A198-4CBD-80BB-1A05A36CF9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D7D741-CD2E-40CC-8EBD-D6DA4791BA4C}"/>
              </a:ext>
            </a:extLst>
          </p:cNvPr>
          <p:cNvSpPr>
            <a:spLocks noGrp="1"/>
          </p:cNvSpPr>
          <p:nvPr>
            <p:ph type="dt" sz="half" idx="10"/>
          </p:nvPr>
        </p:nvSpPr>
        <p:spPr/>
        <p:txBody>
          <a:bodyPr/>
          <a:lstStyle/>
          <a:p>
            <a:fld id="{CBE80398-D6D1-46A9-B68E-5B73287B942A}" type="datetimeFigureOut">
              <a:rPr lang="en-US" smtClean="0"/>
              <a:t>11/1/2019</a:t>
            </a:fld>
            <a:endParaRPr lang="en-US" dirty="0"/>
          </a:p>
        </p:txBody>
      </p:sp>
      <p:sp>
        <p:nvSpPr>
          <p:cNvPr id="8" name="Footer Placeholder 7">
            <a:extLst>
              <a:ext uri="{FF2B5EF4-FFF2-40B4-BE49-F238E27FC236}">
                <a16:creationId xmlns:a16="http://schemas.microsoft.com/office/drawing/2014/main" id="{1227669F-84B5-4D3B-BDC2-8C5A433D9E5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50C7948-7CA2-43C8-9BE9-9E2D9093E7E2}"/>
              </a:ext>
            </a:extLst>
          </p:cNvPr>
          <p:cNvSpPr>
            <a:spLocks noGrp="1"/>
          </p:cNvSpPr>
          <p:nvPr>
            <p:ph type="sldNum" sz="quarter" idx="12"/>
          </p:nvPr>
        </p:nvSpPr>
        <p:spPr/>
        <p:txBody>
          <a:bodyPr/>
          <a:lstStyle/>
          <a:p>
            <a:fld id="{02E288B2-257B-4155-B0FF-7B545A8808F2}" type="slidenum">
              <a:rPr lang="en-US" smtClean="0"/>
              <a:t>‹#›</a:t>
            </a:fld>
            <a:endParaRPr lang="en-US" dirty="0"/>
          </a:p>
        </p:txBody>
      </p:sp>
    </p:spTree>
    <p:extLst>
      <p:ext uri="{BB962C8B-B14F-4D97-AF65-F5344CB8AC3E}">
        <p14:creationId xmlns:p14="http://schemas.microsoft.com/office/powerpoint/2010/main" val="3211915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57A79-06EF-4459-B5E1-3ADCDD65AE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137102-BFEF-42A1-BDBA-A4EAF81178C9}"/>
              </a:ext>
            </a:extLst>
          </p:cNvPr>
          <p:cNvSpPr>
            <a:spLocks noGrp="1"/>
          </p:cNvSpPr>
          <p:nvPr>
            <p:ph type="dt" sz="half" idx="10"/>
          </p:nvPr>
        </p:nvSpPr>
        <p:spPr/>
        <p:txBody>
          <a:bodyPr/>
          <a:lstStyle/>
          <a:p>
            <a:fld id="{CBE80398-D6D1-46A9-B68E-5B73287B942A}" type="datetimeFigureOut">
              <a:rPr lang="en-US" smtClean="0"/>
              <a:t>11/1/2019</a:t>
            </a:fld>
            <a:endParaRPr lang="en-US" dirty="0"/>
          </a:p>
        </p:txBody>
      </p:sp>
      <p:sp>
        <p:nvSpPr>
          <p:cNvPr id="4" name="Footer Placeholder 3">
            <a:extLst>
              <a:ext uri="{FF2B5EF4-FFF2-40B4-BE49-F238E27FC236}">
                <a16:creationId xmlns:a16="http://schemas.microsoft.com/office/drawing/2014/main" id="{D4BF8F44-3079-418F-86EF-3603B5485F2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193B07F-64D6-4C84-8E74-BE4B2D8EFB32}"/>
              </a:ext>
            </a:extLst>
          </p:cNvPr>
          <p:cNvSpPr>
            <a:spLocks noGrp="1"/>
          </p:cNvSpPr>
          <p:nvPr>
            <p:ph type="sldNum" sz="quarter" idx="12"/>
          </p:nvPr>
        </p:nvSpPr>
        <p:spPr/>
        <p:txBody>
          <a:bodyPr/>
          <a:lstStyle/>
          <a:p>
            <a:fld id="{02E288B2-257B-4155-B0FF-7B545A8808F2}" type="slidenum">
              <a:rPr lang="en-US" smtClean="0"/>
              <a:t>‹#›</a:t>
            </a:fld>
            <a:endParaRPr lang="en-US" dirty="0"/>
          </a:p>
        </p:txBody>
      </p:sp>
    </p:spTree>
    <p:extLst>
      <p:ext uri="{BB962C8B-B14F-4D97-AF65-F5344CB8AC3E}">
        <p14:creationId xmlns:p14="http://schemas.microsoft.com/office/powerpoint/2010/main" val="210327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C67A36-7941-484D-8BB2-B176CC80833B}"/>
              </a:ext>
            </a:extLst>
          </p:cNvPr>
          <p:cNvSpPr>
            <a:spLocks noGrp="1"/>
          </p:cNvSpPr>
          <p:nvPr>
            <p:ph type="dt" sz="half" idx="10"/>
          </p:nvPr>
        </p:nvSpPr>
        <p:spPr/>
        <p:txBody>
          <a:bodyPr/>
          <a:lstStyle/>
          <a:p>
            <a:fld id="{CBE80398-D6D1-46A9-B68E-5B73287B942A}" type="datetimeFigureOut">
              <a:rPr lang="en-US" smtClean="0"/>
              <a:t>11/1/2019</a:t>
            </a:fld>
            <a:endParaRPr lang="en-US" dirty="0"/>
          </a:p>
        </p:txBody>
      </p:sp>
      <p:sp>
        <p:nvSpPr>
          <p:cNvPr id="3" name="Footer Placeholder 2">
            <a:extLst>
              <a:ext uri="{FF2B5EF4-FFF2-40B4-BE49-F238E27FC236}">
                <a16:creationId xmlns:a16="http://schemas.microsoft.com/office/drawing/2014/main" id="{449C3BCA-4CFD-4851-9787-6D40D19A68F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98144AF-FA31-4A3E-81EF-70456004722F}"/>
              </a:ext>
            </a:extLst>
          </p:cNvPr>
          <p:cNvSpPr>
            <a:spLocks noGrp="1"/>
          </p:cNvSpPr>
          <p:nvPr>
            <p:ph type="sldNum" sz="quarter" idx="12"/>
          </p:nvPr>
        </p:nvSpPr>
        <p:spPr/>
        <p:txBody>
          <a:bodyPr/>
          <a:lstStyle/>
          <a:p>
            <a:fld id="{02E288B2-257B-4155-B0FF-7B545A8808F2}" type="slidenum">
              <a:rPr lang="en-US" smtClean="0"/>
              <a:t>‹#›</a:t>
            </a:fld>
            <a:endParaRPr lang="en-US" dirty="0"/>
          </a:p>
        </p:txBody>
      </p:sp>
    </p:spTree>
    <p:extLst>
      <p:ext uri="{BB962C8B-B14F-4D97-AF65-F5344CB8AC3E}">
        <p14:creationId xmlns:p14="http://schemas.microsoft.com/office/powerpoint/2010/main" val="2000437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B7646-9264-4107-A29E-11555CCB15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E51D26-C7FA-4156-B2B1-3F9D0B5E88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BA3082-19E1-42F5-99D1-347A4718B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9BA2FF-C987-4465-89A0-226AE96BECBE}"/>
              </a:ext>
            </a:extLst>
          </p:cNvPr>
          <p:cNvSpPr>
            <a:spLocks noGrp="1"/>
          </p:cNvSpPr>
          <p:nvPr>
            <p:ph type="dt" sz="half" idx="10"/>
          </p:nvPr>
        </p:nvSpPr>
        <p:spPr/>
        <p:txBody>
          <a:bodyPr/>
          <a:lstStyle/>
          <a:p>
            <a:fld id="{CBE80398-D6D1-46A9-B68E-5B73287B942A}" type="datetimeFigureOut">
              <a:rPr lang="en-US" smtClean="0"/>
              <a:t>11/1/2019</a:t>
            </a:fld>
            <a:endParaRPr lang="en-US" dirty="0"/>
          </a:p>
        </p:txBody>
      </p:sp>
      <p:sp>
        <p:nvSpPr>
          <p:cNvPr id="6" name="Footer Placeholder 5">
            <a:extLst>
              <a:ext uri="{FF2B5EF4-FFF2-40B4-BE49-F238E27FC236}">
                <a16:creationId xmlns:a16="http://schemas.microsoft.com/office/drawing/2014/main" id="{A3C79A08-4A54-4F73-83DB-7B9D33C86E2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64EBF-2288-48FB-B929-0A1D2687EBB6}"/>
              </a:ext>
            </a:extLst>
          </p:cNvPr>
          <p:cNvSpPr>
            <a:spLocks noGrp="1"/>
          </p:cNvSpPr>
          <p:nvPr>
            <p:ph type="sldNum" sz="quarter" idx="12"/>
          </p:nvPr>
        </p:nvSpPr>
        <p:spPr/>
        <p:txBody>
          <a:bodyPr/>
          <a:lstStyle/>
          <a:p>
            <a:fld id="{02E288B2-257B-4155-B0FF-7B545A8808F2}" type="slidenum">
              <a:rPr lang="en-US" smtClean="0"/>
              <a:t>‹#›</a:t>
            </a:fld>
            <a:endParaRPr lang="en-US" dirty="0"/>
          </a:p>
        </p:txBody>
      </p:sp>
    </p:spTree>
    <p:extLst>
      <p:ext uri="{BB962C8B-B14F-4D97-AF65-F5344CB8AC3E}">
        <p14:creationId xmlns:p14="http://schemas.microsoft.com/office/powerpoint/2010/main" val="414518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3AC75-1C33-48D7-A208-DDF5D848AE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8CDB2A-0409-4457-97AF-7C96EDE8B0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1626C60E-CCFB-466F-B865-27A2E012FC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FF874D-C6D7-4E4B-96C9-6691D2133E04}"/>
              </a:ext>
            </a:extLst>
          </p:cNvPr>
          <p:cNvSpPr>
            <a:spLocks noGrp="1"/>
          </p:cNvSpPr>
          <p:nvPr>
            <p:ph type="dt" sz="half" idx="10"/>
          </p:nvPr>
        </p:nvSpPr>
        <p:spPr/>
        <p:txBody>
          <a:bodyPr/>
          <a:lstStyle/>
          <a:p>
            <a:fld id="{CBE80398-D6D1-46A9-B68E-5B73287B942A}" type="datetimeFigureOut">
              <a:rPr lang="en-US" smtClean="0"/>
              <a:t>11/1/2019</a:t>
            </a:fld>
            <a:endParaRPr lang="en-US" dirty="0"/>
          </a:p>
        </p:txBody>
      </p:sp>
      <p:sp>
        <p:nvSpPr>
          <p:cNvPr id="6" name="Footer Placeholder 5">
            <a:extLst>
              <a:ext uri="{FF2B5EF4-FFF2-40B4-BE49-F238E27FC236}">
                <a16:creationId xmlns:a16="http://schemas.microsoft.com/office/drawing/2014/main" id="{11D427C8-12BA-436B-9847-7445C99A502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0A66FB-0534-4424-B581-6E92BF9E23D3}"/>
              </a:ext>
            </a:extLst>
          </p:cNvPr>
          <p:cNvSpPr>
            <a:spLocks noGrp="1"/>
          </p:cNvSpPr>
          <p:nvPr>
            <p:ph type="sldNum" sz="quarter" idx="12"/>
          </p:nvPr>
        </p:nvSpPr>
        <p:spPr/>
        <p:txBody>
          <a:bodyPr/>
          <a:lstStyle/>
          <a:p>
            <a:fld id="{02E288B2-257B-4155-B0FF-7B545A8808F2}" type="slidenum">
              <a:rPr lang="en-US" smtClean="0"/>
              <a:t>‹#›</a:t>
            </a:fld>
            <a:endParaRPr lang="en-US" dirty="0"/>
          </a:p>
        </p:txBody>
      </p:sp>
    </p:spTree>
    <p:extLst>
      <p:ext uri="{BB962C8B-B14F-4D97-AF65-F5344CB8AC3E}">
        <p14:creationId xmlns:p14="http://schemas.microsoft.com/office/powerpoint/2010/main" val="1588051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75000"/>
            <a:alpha val="9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8AEB4D-7D98-4300-9D54-A573DE53B9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877844-A946-4D1C-ADAD-C75D8A07FC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589815-2013-4780-82D1-1B46A7830F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E80398-D6D1-46A9-B68E-5B73287B942A}" type="datetimeFigureOut">
              <a:rPr lang="en-US" smtClean="0"/>
              <a:t>11/1/2019</a:t>
            </a:fld>
            <a:endParaRPr lang="en-US" dirty="0"/>
          </a:p>
        </p:txBody>
      </p:sp>
      <p:sp>
        <p:nvSpPr>
          <p:cNvPr id="5" name="Footer Placeholder 4">
            <a:extLst>
              <a:ext uri="{FF2B5EF4-FFF2-40B4-BE49-F238E27FC236}">
                <a16:creationId xmlns:a16="http://schemas.microsoft.com/office/drawing/2014/main" id="{A53A9B6D-EED6-455D-B7ED-6F4B445EA9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A7AC748-F9EA-446C-B7A6-7D02761304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E288B2-257B-4155-B0FF-7B545A8808F2}" type="slidenum">
              <a:rPr lang="en-US" smtClean="0"/>
              <a:t>‹#›</a:t>
            </a:fld>
            <a:endParaRPr lang="en-US" dirty="0"/>
          </a:p>
        </p:txBody>
      </p:sp>
    </p:spTree>
    <p:extLst>
      <p:ext uri="{BB962C8B-B14F-4D97-AF65-F5344CB8AC3E}">
        <p14:creationId xmlns:p14="http://schemas.microsoft.com/office/powerpoint/2010/main" val="332897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1"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1A6A6E-19E6-4F53-A5A4-7699F898A6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5E3BD4-D876-48A7-8BD0-9172098E38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B586F-0778-4240-B893-2C3BC3134E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9DCF95-D5FB-4F3E-A8E3-652DD3E3E309}" type="datetimeFigureOut">
              <a:rPr lang="en-US" smtClean="0"/>
              <a:t>11/1/2019</a:t>
            </a:fld>
            <a:endParaRPr lang="en-US" dirty="0"/>
          </a:p>
        </p:txBody>
      </p:sp>
      <p:sp>
        <p:nvSpPr>
          <p:cNvPr id="5" name="Footer Placeholder 4">
            <a:extLst>
              <a:ext uri="{FF2B5EF4-FFF2-40B4-BE49-F238E27FC236}">
                <a16:creationId xmlns:a16="http://schemas.microsoft.com/office/drawing/2014/main" id="{7070AEF4-9AA4-4ED8-81FD-05D27E4D35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575D3C3-22AF-4AF0-824A-8A5972CE3D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F76B3E-AC6F-4021-9FE5-62BEE831B903}" type="slidenum">
              <a:rPr lang="en-US" smtClean="0"/>
              <a:t>‹#›</a:t>
            </a:fld>
            <a:endParaRPr lang="en-US" dirty="0"/>
          </a:p>
        </p:txBody>
      </p:sp>
    </p:spTree>
    <p:extLst>
      <p:ext uri="{BB962C8B-B14F-4D97-AF65-F5344CB8AC3E}">
        <p14:creationId xmlns:p14="http://schemas.microsoft.com/office/powerpoint/2010/main" val="918738084"/>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file:///C:\Users\kylep\Desktop\PowerPoint%20Exercise%20Files\PowerPoint-101\05-Charts\MonthlyBudget-01.xlsx"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blog.ncce.org/2014/04/18/my-favorite-presenter-tip-use-powerpoint-in-window-mode-to-make-it-a-more-useful-presentation-tool/" TargetMode="External"/></Relationships>
</file>

<file path=ppt/slides/_rels/slide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audio" Target="../media/audio2.wav"/></Relationships>
</file>

<file path=ppt/slides/_rels/slide4.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tmp"/><Relationship Id="rId4" Type="http://schemas.openxmlformats.org/officeDocument/2006/relationships/hyperlink" Target="http://zoomgraf.blogspot.com/2012/04/gatitos-tiernoscatsimagenes.html"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support.office.com/en-us/article/Use-keyboard-shortcuts-to-create-PowerPoint-presentations-ebb3d20e-dcd4-444f-a38e-bb5c5ed180f4"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package" Target="../embeddings/Microsoft_Excel_Worksheet.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8F49-4F84-435B-BC75-C61DFCA88C00}"/>
              </a:ext>
            </a:extLst>
          </p:cNvPr>
          <p:cNvSpPr>
            <a:spLocks noGrp="1"/>
          </p:cNvSpPr>
          <p:nvPr>
            <p:ph type="ctrTitle"/>
          </p:nvPr>
        </p:nvSpPr>
        <p:spPr/>
        <p:txBody>
          <a:bodyPr>
            <a:normAutofit/>
          </a:bodyPr>
          <a:lstStyle/>
          <a:p>
            <a:r>
              <a:rPr lang="en-US" sz="4800" dirty="0">
                <a:solidFill>
                  <a:schemeClr val="bg1"/>
                </a:solidFill>
                <a:latin typeface="Arial Black" panose="020B0A04020102020204" pitchFamily="34" charset="0"/>
              </a:rPr>
              <a:t>Microsoft PowerPoint 101</a:t>
            </a:r>
          </a:p>
        </p:txBody>
      </p:sp>
      <p:sp>
        <p:nvSpPr>
          <p:cNvPr id="3" name="Subtitle 2">
            <a:extLst>
              <a:ext uri="{FF2B5EF4-FFF2-40B4-BE49-F238E27FC236}">
                <a16:creationId xmlns:a16="http://schemas.microsoft.com/office/drawing/2014/main" id="{56A01C22-648E-46C8-81B0-1EF830B4E005}"/>
              </a:ext>
            </a:extLst>
          </p:cNvPr>
          <p:cNvSpPr>
            <a:spLocks noGrp="1"/>
          </p:cNvSpPr>
          <p:nvPr>
            <p:ph type="subTitle" idx="1"/>
          </p:nvPr>
        </p:nvSpPr>
        <p:spPr/>
        <p:txBody>
          <a:bodyPr>
            <a:normAutofit/>
          </a:bodyPr>
          <a:lstStyle/>
          <a:p>
            <a:r>
              <a:rPr lang="en-US" sz="3600" dirty="0">
                <a:solidFill>
                  <a:schemeClr val="bg1"/>
                </a:solidFill>
                <a:latin typeface="Arial" panose="020B0604020202020204" pitchFamily="34" charset="0"/>
                <a:cs typeface="Arial" panose="020B0604020202020204" pitchFamily="34" charset="0"/>
              </a:rPr>
              <a:t>Instructor: </a:t>
            </a:r>
            <a:r>
              <a:rPr lang="en-US" sz="3600" b="1" i="1" dirty="0">
                <a:solidFill>
                  <a:schemeClr val="bg1"/>
                </a:solidFill>
                <a:latin typeface="Arial" panose="020B0604020202020204" pitchFamily="34" charset="0"/>
                <a:cs typeface="Arial" panose="020B0604020202020204" pitchFamily="34" charset="0"/>
              </a:rPr>
              <a:t>Kyle Pew</a:t>
            </a:r>
          </a:p>
        </p:txBody>
      </p:sp>
    </p:spTree>
    <p:extLst>
      <p:ext uri="{BB962C8B-B14F-4D97-AF65-F5344CB8AC3E}">
        <p14:creationId xmlns:p14="http://schemas.microsoft.com/office/powerpoint/2010/main" val="2345704989"/>
      </p:ext>
    </p:extLst>
  </p:cSld>
  <p:clrMapOvr>
    <a:masterClrMapping/>
  </p:clrMapOvr>
  <mc:AlternateContent xmlns:mc="http://schemas.openxmlformats.org/markup-compatibility/2006" xmlns:p14="http://schemas.microsoft.com/office/powerpoint/2010/main">
    <mc:Choice Requires="p14">
      <p:transition spd="med" p14:dur="700">
        <p:fade/>
        <p:sndAc>
          <p:stSnd>
            <p:snd r:embed="rId3" name="drumroll.wav"/>
          </p:stSnd>
        </p:sndAc>
      </p:transition>
    </mc:Choice>
    <mc:Fallback xmlns="">
      <p:transition spd="med">
        <p:fade/>
        <p:sndAc>
          <p:stSnd>
            <p:snd r:embed="rId4" name="drumroll.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56BC8-C707-488A-9E52-9C460B5782A6}"/>
              </a:ext>
            </a:extLst>
          </p:cNvPr>
          <p:cNvSpPr>
            <a:spLocks noGrp="1"/>
          </p:cNvSpPr>
          <p:nvPr>
            <p:ph type="title"/>
          </p:nvPr>
        </p:nvSpPr>
        <p:spPr/>
        <p:txBody>
          <a:bodyPr/>
          <a:lstStyle/>
          <a:p>
            <a:r>
              <a:rPr lang="en-US" dirty="0"/>
              <a:t>PowerPoint Chart</a:t>
            </a:r>
          </a:p>
        </p:txBody>
      </p:sp>
      <p:graphicFrame>
        <p:nvGraphicFramePr>
          <p:cNvPr id="9" name="Content Placeholder 8">
            <a:extLst>
              <a:ext uri="{FF2B5EF4-FFF2-40B4-BE49-F238E27FC236}">
                <a16:creationId xmlns:a16="http://schemas.microsoft.com/office/drawing/2014/main" id="{8D033B2D-2E9B-4522-87D8-D03DECD8CDC2}"/>
              </a:ext>
            </a:extLst>
          </p:cNvPr>
          <p:cNvGraphicFramePr>
            <a:graphicFrameLocks noGrp="1"/>
          </p:cNvGraphicFramePr>
          <p:nvPr>
            <p:ph idx="1"/>
            <p:extLst>
              <p:ext uri="{D42A27DB-BD31-4B8C-83A1-F6EECF244321}">
                <p14:modId xmlns:p14="http://schemas.microsoft.com/office/powerpoint/2010/main" val="297876496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79922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F0F83-B163-42C4-A466-78ED62501533}"/>
              </a:ext>
            </a:extLst>
          </p:cNvPr>
          <p:cNvSpPr>
            <a:spLocks noGrp="1"/>
          </p:cNvSpPr>
          <p:nvPr>
            <p:ph type="title"/>
          </p:nvPr>
        </p:nvSpPr>
        <p:spPr/>
        <p:txBody>
          <a:bodyPr/>
          <a:lstStyle/>
          <a:p>
            <a:r>
              <a:rPr lang="en-US" dirty="0"/>
              <a:t>Excel Chart</a:t>
            </a:r>
          </a:p>
        </p:txBody>
      </p:sp>
      <p:graphicFrame>
        <p:nvGraphicFramePr>
          <p:cNvPr id="7" name="Content Placeholder 6">
            <a:extLst>
              <a:ext uri="{FF2B5EF4-FFF2-40B4-BE49-F238E27FC236}">
                <a16:creationId xmlns:a16="http://schemas.microsoft.com/office/drawing/2014/main" id="{F27E374E-2BC2-4B24-9E20-BE69181FAD52}"/>
              </a:ext>
            </a:extLst>
          </p:cNvPr>
          <p:cNvGraphicFramePr>
            <a:graphicFrameLocks noGrp="1" noChangeAspect="1"/>
          </p:cNvGraphicFramePr>
          <p:nvPr>
            <p:ph idx="1"/>
            <p:extLst>
              <p:ext uri="{D42A27DB-BD31-4B8C-83A1-F6EECF244321}">
                <p14:modId xmlns:p14="http://schemas.microsoft.com/office/powerpoint/2010/main" val="123490169"/>
              </p:ext>
            </p:extLst>
          </p:nvPr>
        </p:nvGraphicFramePr>
        <p:xfrm>
          <a:off x="3113088" y="1825625"/>
          <a:ext cx="5965825" cy="4351338"/>
        </p:xfrm>
        <a:graphic>
          <a:graphicData uri="http://schemas.openxmlformats.org/presentationml/2006/ole">
            <mc:AlternateContent xmlns:mc="http://schemas.openxmlformats.org/markup-compatibility/2006">
              <mc:Choice xmlns:v="urn:schemas-microsoft-com:vml" Requires="v">
                <p:oleObj spid="_x0000_s3078" name="Worksheet" r:id="rId4" imgW="8762949" imgH="6391411" progId="Excel.Sheet.12">
                  <p:link updateAutomatic="1"/>
                </p:oleObj>
              </mc:Choice>
              <mc:Fallback>
                <p:oleObj name="Worksheet" r:id="rId4" imgW="8762949" imgH="6391411" progId="Excel.Sheet.12">
                  <p:link updateAutomatic="1"/>
                  <p:pic>
                    <p:nvPicPr>
                      <p:cNvPr id="0" name=""/>
                      <p:cNvPicPr/>
                      <p:nvPr/>
                    </p:nvPicPr>
                    <p:blipFill>
                      <a:blip r:embed="rId5"/>
                      <a:stretch>
                        <a:fillRect/>
                      </a:stretch>
                    </p:blipFill>
                    <p:spPr>
                      <a:xfrm>
                        <a:off x="3113088" y="1825625"/>
                        <a:ext cx="5965825" cy="4351338"/>
                      </a:xfrm>
                      <a:prstGeom prst="rect">
                        <a:avLst/>
                      </a:prstGeom>
                    </p:spPr>
                  </p:pic>
                </p:oleObj>
              </mc:Fallback>
            </mc:AlternateContent>
          </a:graphicData>
        </a:graphic>
      </p:graphicFrame>
    </p:spTree>
    <p:extLst>
      <p:ext uri="{BB962C8B-B14F-4D97-AF65-F5344CB8AC3E}">
        <p14:creationId xmlns:p14="http://schemas.microsoft.com/office/powerpoint/2010/main" val="1193046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1AD5F-D106-458A-9750-607EAC8AC823}"/>
              </a:ext>
            </a:extLst>
          </p:cNvPr>
          <p:cNvSpPr>
            <a:spLocks noGrp="1"/>
          </p:cNvSpPr>
          <p:nvPr>
            <p:ph type="title"/>
          </p:nvPr>
        </p:nvSpPr>
        <p:spPr/>
        <p:txBody>
          <a:bodyPr/>
          <a:lstStyle/>
          <a:p>
            <a:r>
              <a:rPr lang="en-US" dirty="0">
                <a:solidFill>
                  <a:schemeClr val="bg1"/>
                </a:solidFill>
                <a:latin typeface="Arial Black" panose="020B0A04020102020204" pitchFamily="34" charset="0"/>
              </a:rPr>
              <a:t>PowerPoint Basics</a:t>
            </a:r>
          </a:p>
        </p:txBody>
      </p:sp>
      <p:sp>
        <p:nvSpPr>
          <p:cNvPr id="3" name="Content Placeholder 2">
            <a:extLst>
              <a:ext uri="{FF2B5EF4-FFF2-40B4-BE49-F238E27FC236}">
                <a16:creationId xmlns:a16="http://schemas.microsoft.com/office/drawing/2014/main" id="{3C944536-0747-4D27-9659-1CCBA69154E3}"/>
              </a:ext>
            </a:extLst>
          </p:cNvPr>
          <p:cNvSpPr>
            <a:spLocks noGrp="1"/>
          </p:cNvSpPr>
          <p:nvPr>
            <p:ph idx="1"/>
          </p:nvPr>
        </p:nvSpPr>
        <p:spPr/>
        <p:txBody>
          <a:bodyPr numCol="2">
            <a:noAutofit/>
          </a:bodyPr>
          <a:lstStyle/>
          <a:p>
            <a:pPr>
              <a:buClr>
                <a:srgbClr val="FFC000"/>
              </a:buClr>
              <a:buSzPct val="90000"/>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PowerPoint Interface</a:t>
            </a:r>
          </a:p>
          <a:p>
            <a:pPr lvl="1">
              <a:buClr>
                <a:schemeClr val="accent6"/>
              </a:buClr>
              <a:buSzPct val="80000"/>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Quick Access Toolbar (QAT)</a:t>
            </a:r>
          </a:p>
          <a:p>
            <a:pPr lvl="1">
              <a:buClr>
                <a:schemeClr val="accent6"/>
              </a:buClr>
              <a:buSzPct val="80000"/>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PowerPoint Ribbon</a:t>
            </a:r>
          </a:p>
          <a:p>
            <a:pPr lvl="1">
              <a:buClr>
                <a:schemeClr val="accent6"/>
              </a:buClr>
              <a:buSzPct val="80000"/>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PowerPoint Presentation Interface</a:t>
            </a:r>
          </a:p>
          <a:p>
            <a:pPr lvl="1">
              <a:buClr>
                <a:schemeClr val="accent6"/>
              </a:buClr>
              <a:buSzPct val="80000"/>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PowerPoint Status Bar (ie. Views)</a:t>
            </a:r>
          </a:p>
          <a:p>
            <a:pPr>
              <a:buClr>
                <a:srgbClr val="FFC000"/>
              </a:buClr>
              <a:buSzPct val="90000"/>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Creating New Presentation</a:t>
            </a:r>
          </a:p>
          <a:p>
            <a:pPr lvl="1">
              <a:buClr>
                <a:schemeClr val="accent6"/>
              </a:buClr>
              <a:buSzPct val="80000"/>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FILE – NEW</a:t>
            </a:r>
          </a:p>
          <a:p>
            <a:pPr lvl="1">
              <a:buClr>
                <a:schemeClr val="accent6"/>
              </a:buClr>
              <a:buSzPct val="80000"/>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CTRL + N</a:t>
            </a:r>
          </a:p>
          <a:p>
            <a:pPr>
              <a:buClr>
                <a:srgbClr val="FFC000"/>
              </a:buClr>
              <a:buSzPct val="90000"/>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Create New Slide</a:t>
            </a:r>
          </a:p>
          <a:p>
            <a:pPr lvl="1">
              <a:buClr>
                <a:schemeClr val="accent6"/>
              </a:buClr>
              <a:buSzPct val="80000"/>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CTRL + M</a:t>
            </a:r>
          </a:p>
          <a:p>
            <a:pPr lvl="1">
              <a:buClr>
                <a:schemeClr val="accent6"/>
              </a:buClr>
              <a:buSzPct val="80000"/>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HOME – SLIDES – NEW SLIDE</a:t>
            </a:r>
          </a:p>
          <a:p>
            <a:pPr>
              <a:buClr>
                <a:srgbClr val="FFC000"/>
              </a:buClr>
              <a:buSzPct val="90000"/>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Bullet List</a:t>
            </a:r>
          </a:p>
          <a:p>
            <a:pPr lvl="1">
              <a:buClr>
                <a:schemeClr val="accent6"/>
              </a:buClr>
              <a:buSzPct val="80000"/>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TAB  = demote</a:t>
            </a:r>
          </a:p>
          <a:p>
            <a:pPr lvl="1">
              <a:buClr>
                <a:schemeClr val="accent6"/>
              </a:buClr>
              <a:buSzPct val="80000"/>
              <a:buFont typeface="Wingdings" panose="05000000000000000000" pitchFamily="2" charset="2"/>
              <a:buChar char=""/>
            </a:pPr>
            <a:r>
              <a:rPr lang="en-US" dirty="0">
                <a:solidFill>
                  <a:schemeClr val="bg1"/>
                </a:solidFill>
                <a:latin typeface="Arial" panose="020B0604020202020204" pitchFamily="34" charset="0"/>
                <a:cs typeface="Arial" panose="020B0604020202020204" pitchFamily="34" charset="0"/>
              </a:rPr>
              <a:t>SHIFT + TAB = promote</a:t>
            </a:r>
          </a:p>
        </p:txBody>
      </p:sp>
      <p:pic>
        <p:nvPicPr>
          <p:cNvPr id="8" name="Picture 7" descr="A close up of a sign&#10;&#10;Description automatically generated">
            <a:extLst>
              <a:ext uri="{FF2B5EF4-FFF2-40B4-BE49-F238E27FC236}">
                <a16:creationId xmlns:a16="http://schemas.microsoft.com/office/drawing/2014/main" id="{8E84A648-82D6-4D2E-B78C-0917C850804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459793" y="4652930"/>
            <a:ext cx="1658970" cy="16589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9649825"/>
      </p:ext>
    </p:extLst>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1F36B-9AC4-444F-8B8C-D3F75D1E1997}"/>
              </a:ext>
            </a:extLst>
          </p:cNvPr>
          <p:cNvSpPr>
            <a:spLocks noGrp="1"/>
          </p:cNvSpPr>
          <p:nvPr>
            <p:ph type="title"/>
          </p:nvPr>
        </p:nvSpPr>
        <p:spPr/>
        <p:txBody>
          <a:bodyPr/>
          <a:lstStyle/>
          <a:p>
            <a:r>
              <a:rPr lang="en-US" dirty="0">
                <a:solidFill>
                  <a:schemeClr val="bg1"/>
                </a:solidFill>
                <a:latin typeface="Arial Black" panose="020B0A04020102020204" pitchFamily="34" charset="0"/>
              </a:rPr>
              <a:t>Formatting Paragraphs</a:t>
            </a:r>
          </a:p>
        </p:txBody>
      </p:sp>
      <p:sp>
        <p:nvSpPr>
          <p:cNvPr id="3" name="Content Placeholder 2">
            <a:extLst>
              <a:ext uri="{FF2B5EF4-FFF2-40B4-BE49-F238E27FC236}">
                <a16:creationId xmlns:a16="http://schemas.microsoft.com/office/drawing/2014/main" id="{3BFD6BD2-5CFB-47F9-BE57-ADB49F91C3D2}"/>
              </a:ext>
            </a:extLst>
          </p:cNvPr>
          <p:cNvSpPr>
            <a:spLocks noGrp="1"/>
          </p:cNvSpPr>
          <p:nvPr>
            <p:ph idx="1"/>
          </p:nvPr>
        </p:nvSpPr>
        <p:spPr>
          <a:xfrm>
            <a:off x="838200" y="1825625"/>
            <a:ext cx="10515600" cy="4351338"/>
          </a:xfrm>
        </p:spPr>
        <p:txBody>
          <a:bodyPr/>
          <a:lstStyle/>
          <a:p>
            <a:pPr marL="0" indent="0">
              <a:buNone/>
            </a:pPr>
            <a:r>
              <a:rPr lang="en-US" dirty="0">
                <a:solidFill>
                  <a:schemeClr val="bg1"/>
                </a:solidFill>
              </a:rPr>
              <a:t>The quick brown fox jumps over the lazy dog. The quick brown fox jumps over the lazy dog. The quick brown fox jumps over the lazy dog. The quick brown fox jumps over the lazy dog. </a:t>
            </a:r>
          </a:p>
          <a:p>
            <a:pPr marL="0" indent="0">
              <a:buNone/>
            </a:pPr>
            <a:endParaRPr lang="en-US" dirty="0">
              <a:solidFill>
                <a:schemeClr val="bg1"/>
              </a:solidFill>
            </a:endParaRPr>
          </a:p>
          <a:p>
            <a:pPr marL="0" indent="0">
              <a:buNone/>
            </a:pPr>
            <a:r>
              <a:rPr lang="en-US" dirty="0">
                <a:solidFill>
                  <a:schemeClr val="bg1"/>
                </a:solidFill>
              </a:rPr>
              <a:t>The quick brown fox jumps over the lazy dog. The quick brown fox jumps over the lazy dog. The quick brown fox jumps over the lazy dog. The quick brown fox jumps over the lazy dog. </a:t>
            </a:r>
          </a:p>
          <a:p>
            <a:pPr marL="0" indent="0">
              <a:buNone/>
            </a:pPr>
            <a:r>
              <a:rPr lang="en-US" dirty="0">
                <a:solidFill>
                  <a:schemeClr val="bg1"/>
                </a:solidFill>
              </a:rPr>
              <a:t>‘=Rand(2,4)</a:t>
            </a:r>
          </a:p>
          <a:p>
            <a:pPr marL="0" indent="0">
              <a:buNone/>
            </a:pPr>
            <a:endParaRPr lang="en-US" dirty="0">
              <a:solidFill>
                <a:schemeClr val="bg1"/>
              </a:solidFill>
            </a:endParaRPr>
          </a:p>
        </p:txBody>
      </p:sp>
    </p:spTree>
    <p:extLst>
      <p:ext uri="{BB962C8B-B14F-4D97-AF65-F5344CB8AC3E}">
        <p14:creationId xmlns:p14="http://schemas.microsoft.com/office/powerpoint/2010/main" val="231291941"/>
      </p:ext>
    </p:extLst>
  </p:cSld>
  <p:clrMapOvr>
    <a:masterClrMapping/>
  </p:clrMapOvr>
  <mc:AlternateContent xmlns:mc="http://schemas.openxmlformats.org/markup-compatibility/2006" xmlns:p14="http://schemas.microsoft.com/office/powerpoint/2010/main">
    <mc:Choice Requires="p14">
      <p:transition spd="med" p14:dur="700">
        <p:fade/>
        <p:sndAc>
          <p:stSnd>
            <p:snd r:embed="rId3" name="whoosh.wav"/>
          </p:stSnd>
        </p:sndAc>
      </p:transition>
    </mc:Choice>
    <mc:Fallback xmlns="">
      <p:transition spd="med">
        <p:fade/>
        <p:sndAc>
          <p:stSnd>
            <p:snd r:embed="rId4" name="whoosh.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952E8-36C7-489B-98B0-D0E73036E46A}"/>
              </a:ext>
            </a:extLst>
          </p:cNvPr>
          <p:cNvSpPr>
            <a:spLocks noGrp="1"/>
          </p:cNvSpPr>
          <p:nvPr>
            <p:ph type="title"/>
          </p:nvPr>
        </p:nvSpPr>
        <p:spPr/>
        <p:txBody>
          <a:bodyPr/>
          <a:lstStyle/>
          <a:p>
            <a:r>
              <a:rPr lang="en-US" dirty="0"/>
              <a:t>Adding Columns</a:t>
            </a:r>
          </a:p>
        </p:txBody>
      </p:sp>
      <p:sp>
        <p:nvSpPr>
          <p:cNvPr id="3" name="Content Placeholder 2">
            <a:extLst>
              <a:ext uri="{FF2B5EF4-FFF2-40B4-BE49-F238E27FC236}">
                <a16:creationId xmlns:a16="http://schemas.microsoft.com/office/drawing/2014/main" id="{8C5F38BA-7A83-4719-A4A2-298E0844D3DE}"/>
              </a:ext>
            </a:extLst>
          </p:cNvPr>
          <p:cNvSpPr>
            <a:spLocks noGrp="1"/>
          </p:cNvSpPr>
          <p:nvPr>
            <p:ph idx="1"/>
          </p:nvPr>
        </p:nvSpPr>
        <p:spPr>
          <a:xfrm>
            <a:off x="838199" y="1825624"/>
            <a:ext cx="9973235" cy="4225552"/>
          </a:xfrm>
        </p:spPr>
        <p:txBody>
          <a:bodyPr numCol="3" spcCol="457200">
            <a:normAutofit lnSpcReduction="10000"/>
          </a:bodyPr>
          <a:lstStyle/>
          <a:p>
            <a:pPr marL="0" indent="457200">
              <a:buNone/>
            </a:pPr>
            <a:r>
              <a:rPr lang="en-US" dirty="0"/>
              <a:t>The quick brown fox jumps over the lazy dog. The quick brown fox jumps over the lazy dog. The quick brown fox jumps over the lazy dog. The quick brown fox jumps over the lazy dog. </a:t>
            </a:r>
          </a:p>
          <a:p>
            <a:pPr marL="0" indent="457200">
              <a:buNone/>
            </a:pPr>
            <a:r>
              <a:rPr lang="en-US" dirty="0"/>
              <a:t>The quick brown fox jumps over the lazy dog. The quick brown fox jumps over the lazy dog. The quick brown fox jumps over the lazy dog. The quick brown fox jumps over the lazy dog. </a:t>
            </a:r>
          </a:p>
          <a:p>
            <a:pPr marL="0" indent="457200">
              <a:buNone/>
            </a:pPr>
            <a:r>
              <a:rPr lang="en-US" dirty="0"/>
              <a:t>The quick brown fox jumps over the lazy dog. The quick brown fox jumps over the lazy dog. The quick brown fox jumps over the lazy dog. The quick brown fox jumps over the lazy dog. </a:t>
            </a:r>
          </a:p>
          <a:p>
            <a:pPr marL="0" indent="457200">
              <a:buNone/>
            </a:pPr>
            <a:endParaRPr lang="en-US" dirty="0"/>
          </a:p>
        </p:txBody>
      </p:sp>
    </p:spTree>
    <p:extLst>
      <p:ext uri="{BB962C8B-B14F-4D97-AF65-F5344CB8AC3E}">
        <p14:creationId xmlns:p14="http://schemas.microsoft.com/office/powerpoint/2010/main" val="3179873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airplane"/>
        <p:sndAc>
          <p:stSnd>
            <p:snd r:embed="rId3" name="breeze.wav"/>
          </p:stSnd>
        </p:sndAc>
      </p:transition>
    </mc:Choice>
    <mc:Fallback xmlns="">
      <p:transition spd="slow">
        <p:fade/>
        <p:sndAc>
          <p:stSnd>
            <p:snd r:embed="rId4" name="breeze.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2DAF-DC28-45DE-8FFA-8ABBAB38EBC2}"/>
              </a:ext>
            </a:extLst>
          </p:cNvPr>
          <p:cNvSpPr>
            <a:spLocks noGrp="1"/>
          </p:cNvSpPr>
          <p:nvPr>
            <p:ph type="title"/>
          </p:nvPr>
        </p:nvSpPr>
        <p:spPr/>
        <p:txBody>
          <a:bodyPr/>
          <a:lstStyle/>
          <a:p>
            <a:r>
              <a:rPr lang="en-US" dirty="0"/>
              <a:t>Inserting Images</a:t>
            </a:r>
          </a:p>
        </p:txBody>
      </p:sp>
      <p:pic>
        <p:nvPicPr>
          <p:cNvPr id="5" name="Content Placeholder 4" descr="A close up of a cat&#10;&#10;Description automatically generated">
            <a:extLst>
              <a:ext uri="{FF2B5EF4-FFF2-40B4-BE49-F238E27FC236}">
                <a16:creationId xmlns:a16="http://schemas.microsoft.com/office/drawing/2014/main" id="{A42285DD-51FF-4AE0-A97F-1B306B6856E1}"/>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677646">
            <a:off x="6221465" y="1475381"/>
            <a:ext cx="4935709" cy="370178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1E7E3F08-D850-4B45-A0D6-5D3393B8B28F}"/>
              </a:ext>
            </a:extLst>
          </p:cNvPr>
          <p:cNvSpPr txBox="1"/>
          <p:nvPr/>
        </p:nvSpPr>
        <p:spPr>
          <a:xfrm>
            <a:off x="838199" y="1905426"/>
            <a:ext cx="5068567" cy="923330"/>
          </a:xfrm>
          <a:prstGeom prst="rect">
            <a:avLst/>
          </a:prstGeom>
          <a:noFill/>
        </p:spPr>
        <p:txBody>
          <a:bodyPr wrap="none" rtlCol="0">
            <a:spAutoFit/>
          </a:bodyPr>
          <a:lstStyle/>
          <a:p>
            <a:pPr marL="285750" indent="-285750">
              <a:buFont typeface="Arial" panose="020B0604020202020204" pitchFamily="34" charset="0"/>
              <a:buChar char="•"/>
            </a:pPr>
            <a:r>
              <a:rPr lang="en-US" dirty="0"/>
              <a:t>INSERT tab – IMAGES – PICTURES or ONLINE PICS</a:t>
            </a:r>
          </a:p>
          <a:p>
            <a:pPr marL="285750" indent="-285750">
              <a:buFont typeface="Arial" panose="020B0604020202020204" pitchFamily="34" charset="0"/>
              <a:buChar char="•"/>
            </a:pPr>
            <a:r>
              <a:rPr lang="en-US" dirty="0"/>
              <a:t>Use a TITLE AND CONTENT slide</a:t>
            </a:r>
          </a:p>
          <a:p>
            <a:pPr marL="285750" indent="-285750">
              <a:buFont typeface="Arial" panose="020B0604020202020204" pitchFamily="34" charset="0"/>
              <a:buChar char="•"/>
            </a:pPr>
            <a:r>
              <a:rPr lang="en-US" dirty="0"/>
              <a:t>INSERT tab – IMAGES -- SCREENSHOT</a:t>
            </a:r>
          </a:p>
        </p:txBody>
      </p:sp>
      <p:pic>
        <p:nvPicPr>
          <p:cNvPr id="9" name="Picture 8" descr="A screenshot of a cell phone&#10;&#10;Description automatically generated">
            <a:extLst>
              <a:ext uri="{FF2B5EF4-FFF2-40B4-BE49-F238E27FC236}">
                <a16:creationId xmlns:a16="http://schemas.microsoft.com/office/drawing/2014/main" id="{DB942297-85E4-419E-8CF4-FAACFBF5BD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7747" y="4041319"/>
            <a:ext cx="3134194" cy="1583319"/>
          </a:xfrm>
          <a:prstGeom prst="rect">
            <a:avLst/>
          </a:prstGeom>
        </p:spPr>
      </p:pic>
      <p:sp>
        <p:nvSpPr>
          <p:cNvPr id="10" name="Thought Bubble: Cloud 9">
            <a:extLst>
              <a:ext uri="{FF2B5EF4-FFF2-40B4-BE49-F238E27FC236}">
                <a16:creationId xmlns:a16="http://schemas.microsoft.com/office/drawing/2014/main" id="{C7A26C56-AB63-43E4-8198-AA241D0E02D3}"/>
              </a:ext>
            </a:extLst>
          </p:cNvPr>
          <p:cNvSpPr/>
          <p:nvPr/>
        </p:nvSpPr>
        <p:spPr>
          <a:xfrm rot="21411207">
            <a:off x="5396459" y="227309"/>
            <a:ext cx="2983043" cy="1875315"/>
          </a:xfrm>
          <a:prstGeom prst="cloudCallout">
            <a:avLst>
              <a:gd name="adj1" fmla="val 48931"/>
              <a:gd name="adj2" fmla="val 133298"/>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4000" b="1" dirty="0">
                <a:solidFill>
                  <a:schemeClr val="bg1"/>
                </a:solidFill>
              </a:rPr>
              <a:t>MEOW!</a:t>
            </a:r>
          </a:p>
        </p:txBody>
      </p:sp>
    </p:spTree>
    <p:extLst>
      <p:ext uri="{BB962C8B-B14F-4D97-AF65-F5344CB8AC3E}">
        <p14:creationId xmlns:p14="http://schemas.microsoft.com/office/powerpoint/2010/main" val="3235115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A86E7CA7-D5D2-44D4-BDC4-2AD18659F533}"/>
              </a:ext>
            </a:extLst>
          </p:cNvPr>
          <p:cNvGrpSpPr/>
          <p:nvPr/>
        </p:nvGrpSpPr>
        <p:grpSpPr>
          <a:xfrm>
            <a:off x="3801035" y="1237129"/>
            <a:ext cx="4589930" cy="4383742"/>
            <a:chOff x="3801035" y="1237129"/>
            <a:chExt cx="4589930" cy="4383742"/>
          </a:xfrm>
          <a:scene3d>
            <a:camera prst="perspectiveFront" fov="3300000">
              <a:rot lat="486000" lon="19530000" rev="174000"/>
            </a:camera>
            <a:lightRig rig="harsh" dir="t">
              <a:rot lat="0" lon="0" rev="3000000"/>
            </a:lightRig>
          </a:scene3d>
        </p:grpSpPr>
        <p:sp>
          <p:nvSpPr>
            <p:cNvPr id="5" name="Oval 4">
              <a:extLst>
                <a:ext uri="{FF2B5EF4-FFF2-40B4-BE49-F238E27FC236}">
                  <a16:creationId xmlns:a16="http://schemas.microsoft.com/office/drawing/2014/main" id="{0B7376DA-E12E-43B5-8C21-B3C49FCBBF93}"/>
                </a:ext>
              </a:extLst>
            </p:cNvPr>
            <p:cNvSpPr/>
            <p:nvPr/>
          </p:nvSpPr>
          <p:spPr>
            <a:xfrm>
              <a:off x="3801035" y="1237129"/>
              <a:ext cx="4589930" cy="4383742"/>
            </a:xfrm>
            <a:prstGeom prst="ellipse">
              <a:avLst/>
            </a:prstGeom>
            <a:solidFill>
              <a:srgbClr val="FF0000"/>
            </a:solidFill>
            <a:ln>
              <a:noFill/>
            </a:ln>
            <a:effectLst>
              <a:outerShdw blurRad="225425" dist="50800" dir="5220000" algn="ctr">
                <a:srgbClr val="000000">
                  <a:alpha val="33000"/>
                </a:srgbClr>
              </a:outerShdw>
            </a:effectLst>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D687FAD1-C2F9-456C-B623-9258B6671D92}"/>
                </a:ext>
              </a:extLst>
            </p:cNvPr>
            <p:cNvSpPr/>
            <p:nvPr/>
          </p:nvSpPr>
          <p:spPr>
            <a:xfrm>
              <a:off x="4312024" y="1725163"/>
              <a:ext cx="3567952" cy="3407674"/>
            </a:xfrm>
            <a:prstGeom prst="ellipse">
              <a:avLst/>
            </a:prstGeom>
            <a:solidFill>
              <a:schemeClr val="bg1"/>
            </a:solidFill>
            <a:ln>
              <a:noFill/>
            </a:ln>
            <a:effectLst>
              <a:outerShdw blurRad="225425" dist="50800" dir="5220000" algn="ctr">
                <a:srgbClr val="000000">
                  <a:alpha val="33000"/>
                </a:srgbClr>
              </a:outerShdw>
            </a:effectLst>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6FFCDFA7-CADD-4F9D-A8F0-499A262EAB85}"/>
                </a:ext>
              </a:extLst>
            </p:cNvPr>
            <p:cNvSpPr/>
            <p:nvPr/>
          </p:nvSpPr>
          <p:spPr>
            <a:xfrm>
              <a:off x="4842922" y="2232212"/>
              <a:ext cx="2506156" cy="2393576"/>
            </a:xfrm>
            <a:prstGeom prst="ellipse">
              <a:avLst/>
            </a:prstGeom>
            <a:solidFill>
              <a:srgbClr val="FF0000"/>
            </a:solidFill>
            <a:ln>
              <a:noFill/>
            </a:ln>
            <a:effectLst>
              <a:outerShdw blurRad="225425" dist="50800" dir="5220000" algn="ctr">
                <a:srgbClr val="000000">
                  <a:alpha val="33000"/>
                </a:srgbClr>
              </a:outerShdw>
            </a:effectLst>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E92B2A00-D39F-4896-B7DC-C7B491988E97}"/>
                </a:ext>
              </a:extLst>
            </p:cNvPr>
            <p:cNvSpPr/>
            <p:nvPr/>
          </p:nvSpPr>
          <p:spPr>
            <a:xfrm>
              <a:off x="5293467" y="2662518"/>
              <a:ext cx="1605066" cy="1532964"/>
            </a:xfrm>
            <a:prstGeom prst="ellipse">
              <a:avLst/>
            </a:prstGeom>
            <a:solidFill>
              <a:schemeClr val="bg1"/>
            </a:solidFill>
            <a:ln>
              <a:noFill/>
            </a:ln>
            <a:effectLst>
              <a:outerShdw blurRad="225425" dist="50800" dir="5220000" algn="ctr">
                <a:srgbClr val="000000">
                  <a:alpha val="33000"/>
                </a:srgbClr>
              </a:outerShdw>
            </a:effectLst>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4C309160-ECE5-4B1A-94AD-27D6982B7259}"/>
                </a:ext>
              </a:extLst>
            </p:cNvPr>
            <p:cNvSpPr/>
            <p:nvPr/>
          </p:nvSpPr>
          <p:spPr>
            <a:xfrm>
              <a:off x="5715852" y="3065929"/>
              <a:ext cx="760296" cy="726142"/>
            </a:xfrm>
            <a:prstGeom prst="ellipse">
              <a:avLst/>
            </a:prstGeom>
            <a:solidFill>
              <a:srgbClr val="FF0000"/>
            </a:solidFill>
            <a:ln>
              <a:solidFill>
                <a:schemeClr val="tx1"/>
              </a:solidFill>
            </a:ln>
            <a:effectLst>
              <a:outerShdw blurRad="225425" dist="50800" dir="5220000" algn="ctr">
                <a:srgbClr val="000000">
                  <a:alpha val="33000"/>
                </a:srgbClr>
              </a:outerShdw>
            </a:effectLst>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21442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A1BB42-CBDF-4B94-9C24-6D7E3B730D18}"/>
              </a:ext>
            </a:extLst>
          </p:cNvPr>
          <p:cNvSpPr>
            <a:spLocks noGrp="1"/>
          </p:cNvSpPr>
          <p:nvPr>
            <p:ph type="title"/>
          </p:nvPr>
        </p:nvSpPr>
        <p:spPr/>
        <p:txBody>
          <a:bodyPr/>
          <a:lstStyle/>
          <a:p>
            <a:r>
              <a:rPr lang="en-US" dirty="0"/>
              <a:t>Fun with PowerPoint Tables</a:t>
            </a:r>
          </a:p>
        </p:txBody>
      </p:sp>
      <p:graphicFrame>
        <p:nvGraphicFramePr>
          <p:cNvPr id="7" name="Table 7">
            <a:extLst>
              <a:ext uri="{FF2B5EF4-FFF2-40B4-BE49-F238E27FC236}">
                <a16:creationId xmlns:a16="http://schemas.microsoft.com/office/drawing/2014/main" id="{32D6CC33-D9E1-425E-AA4B-536FAAFD9D77}"/>
              </a:ext>
            </a:extLst>
          </p:cNvPr>
          <p:cNvGraphicFramePr>
            <a:graphicFrameLocks noGrp="1"/>
          </p:cNvGraphicFramePr>
          <p:nvPr>
            <p:ph sz="half" idx="1"/>
            <p:extLst>
              <p:ext uri="{D42A27DB-BD31-4B8C-83A1-F6EECF244321}">
                <p14:modId xmlns:p14="http://schemas.microsoft.com/office/powerpoint/2010/main" val="1822418919"/>
              </p:ext>
            </p:extLst>
          </p:nvPr>
        </p:nvGraphicFramePr>
        <p:xfrm>
          <a:off x="838200" y="1825625"/>
          <a:ext cx="5181600" cy="3708400"/>
        </p:xfrm>
        <a:graphic>
          <a:graphicData uri="http://schemas.openxmlformats.org/drawingml/2006/table">
            <a:tbl>
              <a:tblPr firstRow="1" bandRow="1">
                <a:tableStyleId>{85BE263C-DBD7-4A20-BB59-AAB30ACAA65A}</a:tableStyleId>
              </a:tblPr>
              <a:tblGrid>
                <a:gridCol w="2590800">
                  <a:extLst>
                    <a:ext uri="{9D8B030D-6E8A-4147-A177-3AD203B41FA5}">
                      <a16:colId xmlns:a16="http://schemas.microsoft.com/office/drawing/2014/main" val="904996361"/>
                    </a:ext>
                  </a:extLst>
                </a:gridCol>
                <a:gridCol w="2590800">
                  <a:extLst>
                    <a:ext uri="{9D8B030D-6E8A-4147-A177-3AD203B41FA5}">
                      <a16:colId xmlns:a16="http://schemas.microsoft.com/office/drawing/2014/main" val="124457513"/>
                    </a:ext>
                  </a:extLst>
                </a:gridCol>
              </a:tblGrid>
              <a:tr h="370840">
                <a:tc>
                  <a:txBody>
                    <a:bodyPr/>
                    <a:lstStyle/>
                    <a:p>
                      <a:r>
                        <a:rPr lang="en-US" dirty="0"/>
                        <a:t>COMMAND</a:t>
                      </a:r>
                    </a:p>
                  </a:txBody>
                  <a:tcPr/>
                </a:tc>
                <a:tc>
                  <a:txBody>
                    <a:bodyPr/>
                    <a:lstStyle/>
                    <a:p>
                      <a:r>
                        <a:rPr lang="en-US" dirty="0"/>
                        <a:t>SHORTCUT</a:t>
                      </a:r>
                    </a:p>
                  </a:txBody>
                  <a:tcPr/>
                </a:tc>
                <a:extLst>
                  <a:ext uri="{0D108BD9-81ED-4DB2-BD59-A6C34878D82A}">
                    <a16:rowId xmlns:a16="http://schemas.microsoft.com/office/drawing/2014/main" val="2339646312"/>
                  </a:ext>
                </a:extLst>
              </a:tr>
              <a:tr h="370840">
                <a:tc>
                  <a:txBody>
                    <a:bodyPr/>
                    <a:lstStyle/>
                    <a:p>
                      <a:r>
                        <a:rPr lang="en-US" dirty="0"/>
                        <a:t>SAVE</a:t>
                      </a:r>
                    </a:p>
                  </a:txBody>
                  <a:tcPr/>
                </a:tc>
                <a:tc>
                  <a:txBody>
                    <a:bodyPr/>
                    <a:lstStyle/>
                    <a:p>
                      <a:r>
                        <a:rPr lang="en-US" dirty="0"/>
                        <a:t>CTRL + S</a:t>
                      </a:r>
                    </a:p>
                  </a:txBody>
                  <a:tcPr/>
                </a:tc>
                <a:extLst>
                  <a:ext uri="{0D108BD9-81ED-4DB2-BD59-A6C34878D82A}">
                    <a16:rowId xmlns:a16="http://schemas.microsoft.com/office/drawing/2014/main" val="3884962185"/>
                  </a:ext>
                </a:extLst>
              </a:tr>
              <a:tr h="370840">
                <a:tc>
                  <a:txBody>
                    <a:bodyPr/>
                    <a:lstStyle/>
                    <a:p>
                      <a:r>
                        <a:rPr lang="en-US" dirty="0"/>
                        <a:t>NEW PRESENTATION</a:t>
                      </a:r>
                    </a:p>
                  </a:txBody>
                  <a:tcPr/>
                </a:tc>
                <a:tc>
                  <a:txBody>
                    <a:bodyPr/>
                    <a:lstStyle/>
                    <a:p>
                      <a:r>
                        <a:rPr lang="en-US" dirty="0"/>
                        <a:t>CTRL + N</a:t>
                      </a:r>
                    </a:p>
                  </a:txBody>
                  <a:tcPr/>
                </a:tc>
                <a:extLst>
                  <a:ext uri="{0D108BD9-81ED-4DB2-BD59-A6C34878D82A}">
                    <a16:rowId xmlns:a16="http://schemas.microsoft.com/office/drawing/2014/main" val="2590756910"/>
                  </a:ext>
                </a:extLst>
              </a:tr>
              <a:tr h="370840">
                <a:tc>
                  <a:txBody>
                    <a:bodyPr/>
                    <a:lstStyle/>
                    <a:p>
                      <a:r>
                        <a:rPr lang="en-US" dirty="0"/>
                        <a:t>NEW SLIDE</a:t>
                      </a:r>
                    </a:p>
                  </a:txBody>
                  <a:tcPr/>
                </a:tc>
                <a:tc>
                  <a:txBody>
                    <a:bodyPr/>
                    <a:lstStyle/>
                    <a:p>
                      <a:r>
                        <a:rPr lang="en-US" dirty="0"/>
                        <a:t>CTRL + M</a:t>
                      </a:r>
                    </a:p>
                  </a:txBody>
                  <a:tcPr/>
                </a:tc>
                <a:extLst>
                  <a:ext uri="{0D108BD9-81ED-4DB2-BD59-A6C34878D82A}">
                    <a16:rowId xmlns:a16="http://schemas.microsoft.com/office/drawing/2014/main" val="1745332831"/>
                  </a:ext>
                </a:extLst>
              </a:tr>
              <a:tr h="370840">
                <a:tc>
                  <a:txBody>
                    <a:bodyPr/>
                    <a:lstStyle/>
                    <a:p>
                      <a:r>
                        <a:rPr lang="en-US" dirty="0"/>
                        <a:t>SAVE AS</a:t>
                      </a:r>
                    </a:p>
                  </a:txBody>
                  <a:tcPr/>
                </a:tc>
                <a:tc>
                  <a:txBody>
                    <a:bodyPr/>
                    <a:lstStyle/>
                    <a:p>
                      <a:r>
                        <a:rPr lang="en-US" dirty="0"/>
                        <a:t>CTRL + SHIFT + S or F12</a:t>
                      </a:r>
                    </a:p>
                  </a:txBody>
                  <a:tcPr/>
                </a:tc>
                <a:extLst>
                  <a:ext uri="{0D108BD9-81ED-4DB2-BD59-A6C34878D82A}">
                    <a16:rowId xmlns:a16="http://schemas.microsoft.com/office/drawing/2014/main" val="3639751230"/>
                  </a:ext>
                </a:extLst>
              </a:tr>
              <a:tr h="370840">
                <a:tc>
                  <a:txBody>
                    <a:bodyPr/>
                    <a:lstStyle/>
                    <a:p>
                      <a:r>
                        <a:rPr lang="en-US" dirty="0"/>
                        <a:t>PRINT</a:t>
                      </a:r>
                    </a:p>
                  </a:txBody>
                  <a:tcPr/>
                </a:tc>
                <a:tc>
                  <a:txBody>
                    <a:bodyPr/>
                    <a:lstStyle/>
                    <a:p>
                      <a:r>
                        <a:rPr lang="en-US" dirty="0"/>
                        <a:t>CTRL + P</a:t>
                      </a:r>
                    </a:p>
                  </a:txBody>
                  <a:tcPr/>
                </a:tc>
                <a:extLst>
                  <a:ext uri="{0D108BD9-81ED-4DB2-BD59-A6C34878D82A}">
                    <a16:rowId xmlns:a16="http://schemas.microsoft.com/office/drawing/2014/main" val="3691702663"/>
                  </a:ext>
                </a:extLst>
              </a:tr>
              <a:tr h="370840">
                <a:tc>
                  <a:txBody>
                    <a:bodyPr/>
                    <a:lstStyle/>
                    <a:p>
                      <a:r>
                        <a:rPr lang="en-US" dirty="0"/>
                        <a:t>HELP</a:t>
                      </a:r>
                    </a:p>
                  </a:txBody>
                  <a:tcPr/>
                </a:tc>
                <a:tc>
                  <a:txBody>
                    <a:bodyPr/>
                    <a:lstStyle/>
                    <a:p>
                      <a:r>
                        <a:rPr lang="en-US" dirty="0"/>
                        <a:t>F1</a:t>
                      </a:r>
                    </a:p>
                  </a:txBody>
                  <a:tcPr/>
                </a:tc>
                <a:extLst>
                  <a:ext uri="{0D108BD9-81ED-4DB2-BD59-A6C34878D82A}">
                    <a16:rowId xmlns:a16="http://schemas.microsoft.com/office/drawing/2014/main" val="3894925473"/>
                  </a:ext>
                </a:extLst>
              </a:tr>
              <a:tr h="370840">
                <a:tc>
                  <a:txBody>
                    <a:bodyPr/>
                    <a:lstStyle/>
                    <a:p>
                      <a:r>
                        <a:rPr lang="en-US" dirty="0"/>
                        <a:t>UNDO</a:t>
                      </a:r>
                    </a:p>
                  </a:txBody>
                  <a:tcPr/>
                </a:tc>
                <a:tc>
                  <a:txBody>
                    <a:bodyPr/>
                    <a:lstStyle/>
                    <a:p>
                      <a:r>
                        <a:rPr lang="en-US" dirty="0"/>
                        <a:t>CTRL + Z</a:t>
                      </a:r>
                    </a:p>
                  </a:txBody>
                  <a:tcPr/>
                </a:tc>
                <a:extLst>
                  <a:ext uri="{0D108BD9-81ED-4DB2-BD59-A6C34878D82A}">
                    <a16:rowId xmlns:a16="http://schemas.microsoft.com/office/drawing/2014/main" val="706154737"/>
                  </a:ext>
                </a:extLst>
              </a:tr>
              <a:tr h="370840">
                <a:tc>
                  <a:txBody>
                    <a:bodyPr/>
                    <a:lstStyle/>
                    <a:p>
                      <a:r>
                        <a:rPr lang="en-US" dirty="0"/>
                        <a:t>VIEW PRESENTATION</a:t>
                      </a:r>
                    </a:p>
                  </a:txBody>
                  <a:tcPr/>
                </a:tc>
                <a:tc>
                  <a:txBody>
                    <a:bodyPr/>
                    <a:lstStyle/>
                    <a:p>
                      <a:r>
                        <a:rPr lang="en-US" dirty="0"/>
                        <a:t>F5</a:t>
                      </a:r>
                    </a:p>
                  </a:txBody>
                  <a:tcPr/>
                </a:tc>
                <a:extLst>
                  <a:ext uri="{0D108BD9-81ED-4DB2-BD59-A6C34878D82A}">
                    <a16:rowId xmlns:a16="http://schemas.microsoft.com/office/drawing/2014/main" val="1914368031"/>
                  </a:ext>
                </a:extLst>
              </a:tr>
              <a:tr h="370840">
                <a:tc>
                  <a:txBody>
                    <a:bodyPr/>
                    <a:lstStyle/>
                    <a:p>
                      <a:r>
                        <a:rPr lang="en-US" dirty="0"/>
                        <a:t>OPEN FILE</a:t>
                      </a:r>
                    </a:p>
                  </a:txBody>
                  <a:tcPr/>
                </a:tc>
                <a:tc>
                  <a:txBody>
                    <a:bodyPr/>
                    <a:lstStyle/>
                    <a:p>
                      <a:r>
                        <a:rPr lang="en-US" dirty="0"/>
                        <a:t>CTRL + O</a:t>
                      </a:r>
                    </a:p>
                  </a:txBody>
                  <a:tcPr/>
                </a:tc>
                <a:extLst>
                  <a:ext uri="{0D108BD9-81ED-4DB2-BD59-A6C34878D82A}">
                    <a16:rowId xmlns:a16="http://schemas.microsoft.com/office/drawing/2014/main" val="3791634050"/>
                  </a:ext>
                </a:extLst>
              </a:tr>
            </a:tbl>
          </a:graphicData>
        </a:graphic>
      </p:graphicFrame>
      <p:graphicFrame>
        <p:nvGraphicFramePr>
          <p:cNvPr id="9" name="Table 9">
            <a:extLst>
              <a:ext uri="{FF2B5EF4-FFF2-40B4-BE49-F238E27FC236}">
                <a16:creationId xmlns:a16="http://schemas.microsoft.com/office/drawing/2014/main" id="{747D69FC-48F2-4441-B791-027BC554E15C}"/>
              </a:ext>
            </a:extLst>
          </p:cNvPr>
          <p:cNvGraphicFramePr>
            <a:graphicFrameLocks noGrp="1"/>
          </p:cNvGraphicFramePr>
          <p:nvPr>
            <p:ph sz="half" idx="2"/>
            <p:extLst>
              <p:ext uri="{D42A27DB-BD31-4B8C-83A1-F6EECF244321}">
                <p14:modId xmlns:p14="http://schemas.microsoft.com/office/powerpoint/2010/main" val="3690314830"/>
              </p:ext>
            </p:extLst>
          </p:nvPr>
        </p:nvGraphicFramePr>
        <p:xfrm>
          <a:off x="6172200" y="1825625"/>
          <a:ext cx="5181600" cy="3708400"/>
        </p:xfrm>
        <a:graphic>
          <a:graphicData uri="http://schemas.openxmlformats.org/drawingml/2006/table">
            <a:tbl>
              <a:tblPr firstRow="1" bandRow="1">
                <a:tableStyleId>{85BE263C-DBD7-4A20-BB59-AAB30ACAA65A}</a:tableStyleId>
              </a:tblPr>
              <a:tblGrid>
                <a:gridCol w="2590800">
                  <a:extLst>
                    <a:ext uri="{9D8B030D-6E8A-4147-A177-3AD203B41FA5}">
                      <a16:colId xmlns:a16="http://schemas.microsoft.com/office/drawing/2014/main" val="676691259"/>
                    </a:ext>
                  </a:extLst>
                </a:gridCol>
                <a:gridCol w="2590800">
                  <a:extLst>
                    <a:ext uri="{9D8B030D-6E8A-4147-A177-3AD203B41FA5}">
                      <a16:colId xmlns:a16="http://schemas.microsoft.com/office/drawing/2014/main" val="4061020795"/>
                    </a:ext>
                  </a:extLst>
                </a:gridCol>
              </a:tblGrid>
              <a:tr h="370840">
                <a:tc>
                  <a:txBody>
                    <a:bodyPr/>
                    <a:lstStyle/>
                    <a:p>
                      <a:r>
                        <a:rPr lang="en-US" dirty="0"/>
                        <a:t>COMMAND</a:t>
                      </a:r>
                    </a:p>
                  </a:txBody>
                  <a:tcPr/>
                </a:tc>
                <a:tc>
                  <a:txBody>
                    <a:bodyPr/>
                    <a:lstStyle/>
                    <a:p>
                      <a:r>
                        <a:rPr lang="en-US" dirty="0"/>
                        <a:t>SHORTCUT</a:t>
                      </a:r>
                    </a:p>
                  </a:txBody>
                  <a:tcPr/>
                </a:tc>
                <a:extLst>
                  <a:ext uri="{0D108BD9-81ED-4DB2-BD59-A6C34878D82A}">
                    <a16:rowId xmlns:a16="http://schemas.microsoft.com/office/drawing/2014/main" val="2466893018"/>
                  </a:ext>
                </a:extLst>
              </a:tr>
              <a:tr h="370840">
                <a:tc>
                  <a:txBody>
                    <a:bodyPr/>
                    <a:lstStyle/>
                    <a:p>
                      <a:r>
                        <a:rPr lang="en-US" dirty="0"/>
                        <a:t>CUT</a:t>
                      </a:r>
                    </a:p>
                  </a:txBody>
                  <a:tcPr/>
                </a:tc>
                <a:tc>
                  <a:txBody>
                    <a:bodyPr/>
                    <a:lstStyle/>
                    <a:p>
                      <a:r>
                        <a:rPr lang="en-US" dirty="0"/>
                        <a:t>CTRL + X</a:t>
                      </a:r>
                    </a:p>
                  </a:txBody>
                  <a:tcPr/>
                </a:tc>
                <a:extLst>
                  <a:ext uri="{0D108BD9-81ED-4DB2-BD59-A6C34878D82A}">
                    <a16:rowId xmlns:a16="http://schemas.microsoft.com/office/drawing/2014/main" val="819468402"/>
                  </a:ext>
                </a:extLst>
              </a:tr>
              <a:tr h="370840">
                <a:tc>
                  <a:txBody>
                    <a:bodyPr/>
                    <a:lstStyle/>
                    <a:p>
                      <a:r>
                        <a:rPr lang="en-US" dirty="0"/>
                        <a:t>COPY</a:t>
                      </a:r>
                    </a:p>
                  </a:txBody>
                  <a:tcPr/>
                </a:tc>
                <a:tc>
                  <a:txBody>
                    <a:bodyPr/>
                    <a:lstStyle/>
                    <a:p>
                      <a:r>
                        <a:rPr lang="en-US" dirty="0"/>
                        <a:t>CTRL + C</a:t>
                      </a:r>
                    </a:p>
                  </a:txBody>
                  <a:tcPr/>
                </a:tc>
                <a:extLst>
                  <a:ext uri="{0D108BD9-81ED-4DB2-BD59-A6C34878D82A}">
                    <a16:rowId xmlns:a16="http://schemas.microsoft.com/office/drawing/2014/main" val="1421153395"/>
                  </a:ext>
                </a:extLst>
              </a:tr>
              <a:tr h="370840">
                <a:tc>
                  <a:txBody>
                    <a:bodyPr/>
                    <a:lstStyle/>
                    <a:p>
                      <a:r>
                        <a:rPr lang="en-US" dirty="0"/>
                        <a:t>PASTE</a:t>
                      </a:r>
                    </a:p>
                  </a:txBody>
                  <a:tcPr/>
                </a:tc>
                <a:tc>
                  <a:txBody>
                    <a:bodyPr/>
                    <a:lstStyle/>
                    <a:p>
                      <a:r>
                        <a:rPr lang="en-US" dirty="0"/>
                        <a:t>CTRL + V</a:t>
                      </a:r>
                    </a:p>
                  </a:txBody>
                  <a:tcPr/>
                </a:tc>
                <a:extLst>
                  <a:ext uri="{0D108BD9-81ED-4DB2-BD59-A6C34878D82A}">
                    <a16:rowId xmlns:a16="http://schemas.microsoft.com/office/drawing/2014/main" val="187378818"/>
                  </a:ext>
                </a:extLst>
              </a:tr>
              <a:tr h="370840">
                <a:tc>
                  <a:txBody>
                    <a:bodyPr/>
                    <a:lstStyle/>
                    <a:p>
                      <a:r>
                        <a:rPr lang="en-US" dirty="0"/>
                        <a:t>Bold</a:t>
                      </a:r>
                    </a:p>
                  </a:txBody>
                  <a:tcPr/>
                </a:tc>
                <a:tc>
                  <a:txBody>
                    <a:bodyPr/>
                    <a:lstStyle/>
                    <a:p>
                      <a:r>
                        <a:rPr lang="en-US" dirty="0"/>
                        <a:t>CTRL + B</a:t>
                      </a:r>
                    </a:p>
                  </a:txBody>
                  <a:tcPr/>
                </a:tc>
                <a:extLst>
                  <a:ext uri="{0D108BD9-81ED-4DB2-BD59-A6C34878D82A}">
                    <a16:rowId xmlns:a16="http://schemas.microsoft.com/office/drawing/2014/main" val="2995410712"/>
                  </a:ext>
                </a:extLst>
              </a:tr>
              <a:tr h="370840">
                <a:tc>
                  <a:txBody>
                    <a:bodyPr/>
                    <a:lstStyle/>
                    <a:p>
                      <a:r>
                        <a:rPr lang="en-US" dirty="0"/>
                        <a:t>End Slide Show</a:t>
                      </a:r>
                    </a:p>
                  </a:txBody>
                  <a:tcPr/>
                </a:tc>
                <a:tc>
                  <a:txBody>
                    <a:bodyPr/>
                    <a:lstStyle/>
                    <a:p>
                      <a:r>
                        <a:rPr lang="en-US" dirty="0"/>
                        <a:t>ESC</a:t>
                      </a:r>
                    </a:p>
                  </a:txBody>
                  <a:tcPr/>
                </a:tc>
                <a:extLst>
                  <a:ext uri="{0D108BD9-81ED-4DB2-BD59-A6C34878D82A}">
                    <a16:rowId xmlns:a16="http://schemas.microsoft.com/office/drawing/2014/main" val="3238679198"/>
                  </a:ext>
                </a:extLst>
              </a:tr>
              <a:tr h="370840">
                <a:tc>
                  <a:txBody>
                    <a:bodyPr/>
                    <a:lstStyle/>
                    <a:p>
                      <a:r>
                        <a:rPr lang="en-US" dirty="0"/>
                        <a:t>Expand/Collapse Ribbon</a:t>
                      </a:r>
                    </a:p>
                  </a:txBody>
                  <a:tcPr/>
                </a:tc>
                <a:tc>
                  <a:txBody>
                    <a:bodyPr/>
                    <a:lstStyle/>
                    <a:p>
                      <a:r>
                        <a:rPr lang="en-US" dirty="0"/>
                        <a:t>CTRL + 1</a:t>
                      </a:r>
                    </a:p>
                  </a:txBody>
                  <a:tcPr/>
                </a:tc>
                <a:extLst>
                  <a:ext uri="{0D108BD9-81ED-4DB2-BD59-A6C34878D82A}">
                    <a16:rowId xmlns:a16="http://schemas.microsoft.com/office/drawing/2014/main" val="1873134240"/>
                  </a:ext>
                </a:extLst>
              </a:tr>
              <a:tr h="370840">
                <a:tc>
                  <a:txBody>
                    <a:bodyPr/>
                    <a:lstStyle/>
                    <a:p>
                      <a:r>
                        <a:rPr lang="en-US" dirty="0"/>
                        <a:t>Select All</a:t>
                      </a:r>
                    </a:p>
                  </a:txBody>
                  <a:tcPr/>
                </a:tc>
                <a:tc>
                  <a:txBody>
                    <a:bodyPr/>
                    <a:lstStyle/>
                    <a:p>
                      <a:r>
                        <a:rPr lang="en-US" dirty="0"/>
                        <a:t>CTRL + A</a:t>
                      </a:r>
                    </a:p>
                  </a:txBody>
                  <a:tcPr/>
                </a:tc>
                <a:extLst>
                  <a:ext uri="{0D108BD9-81ED-4DB2-BD59-A6C34878D82A}">
                    <a16:rowId xmlns:a16="http://schemas.microsoft.com/office/drawing/2014/main" val="4267400959"/>
                  </a:ext>
                </a:extLst>
              </a:tr>
              <a:tr h="370840">
                <a:tc>
                  <a:txBody>
                    <a:bodyPr/>
                    <a:lstStyle/>
                    <a:p>
                      <a:r>
                        <a:rPr lang="en-US" dirty="0"/>
                        <a:t>Copy Formatting Only</a:t>
                      </a:r>
                    </a:p>
                  </a:txBody>
                  <a:tcPr/>
                </a:tc>
                <a:tc>
                  <a:txBody>
                    <a:bodyPr/>
                    <a:lstStyle/>
                    <a:p>
                      <a:r>
                        <a:rPr lang="en-US" dirty="0"/>
                        <a:t>CTRL + SHIFT C</a:t>
                      </a:r>
                    </a:p>
                  </a:txBody>
                  <a:tcPr/>
                </a:tc>
                <a:extLst>
                  <a:ext uri="{0D108BD9-81ED-4DB2-BD59-A6C34878D82A}">
                    <a16:rowId xmlns:a16="http://schemas.microsoft.com/office/drawing/2014/main" val="29393854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Paste Formatting Only</a:t>
                      </a:r>
                    </a:p>
                  </a:txBody>
                  <a:tcPr/>
                </a:tc>
                <a:tc>
                  <a:txBody>
                    <a:bodyPr/>
                    <a:lstStyle/>
                    <a:p>
                      <a:r>
                        <a:rPr lang="en-US" dirty="0"/>
                        <a:t>CTRL + SHIFT + V</a:t>
                      </a:r>
                    </a:p>
                  </a:txBody>
                  <a:tcPr/>
                </a:tc>
                <a:extLst>
                  <a:ext uri="{0D108BD9-81ED-4DB2-BD59-A6C34878D82A}">
                    <a16:rowId xmlns:a16="http://schemas.microsoft.com/office/drawing/2014/main" val="3181462214"/>
                  </a:ext>
                </a:extLst>
              </a:tr>
            </a:tbl>
          </a:graphicData>
        </a:graphic>
      </p:graphicFrame>
      <p:sp>
        <p:nvSpPr>
          <p:cNvPr id="11" name="TextBox 10">
            <a:extLst>
              <a:ext uri="{FF2B5EF4-FFF2-40B4-BE49-F238E27FC236}">
                <a16:creationId xmlns:a16="http://schemas.microsoft.com/office/drawing/2014/main" id="{5200C74C-86E2-4261-9EF9-3F958851B313}"/>
              </a:ext>
            </a:extLst>
          </p:cNvPr>
          <p:cNvSpPr txBox="1"/>
          <p:nvPr/>
        </p:nvSpPr>
        <p:spPr>
          <a:xfrm>
            <a:off x="-681375" y="5837058"/>
            <a:ext cx="13707150" cy="369332"/>
          </a:xfrm>
          <a:prstGeom prst="rect">
            <a:avLst/>
          </a:prstGeom>
          <a:noFill/>
        </p:spPr>
        <p:txBody>
          <a:bodyPr wrap="none" rtlCol="0">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https://support.office.com/en-us/article/Use-keyboard-shortcuts-to-create-PowerPoint-presentations-ebb3d20e-dcd4-444f-a38e-bb5c5ed180f4</a:t>
            </a:r>
            <a:endParaRPr lang="en-US" dirty="0">
              <a:solidFill>
                <a:schemeClr val="bg1"/>
              </a:solidFill>
            </a:endParaRPr>
          </a:p>
        </p:txBody>
      </p:sp>
    </p:spTree>
    <p:extLst>
      <p:ext uri="{BB962C8B-B14F-4D97-AF65-F5344CB8AC3E}">
        <p14:creationId xmlns:p14="http://schemas.microsoft.com/office/powerpoint/2010/main" val="2455444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4625E-E6A2-44BC-B248-DF9812A00296}"/>
              </a:ext>
            </a:extLst>
          </p:cNvPr>
          <p:cNvSpPr>
            <a:spLocks noGrp="1"/>
          </p:cNvSpPr>
          <p:nvPr>
            <p:ph type="title"/>
          </p:nvPr>
        </p:nvSpPr>
        <p:spPr/>
        <p:txBody>
          <a:bodyPr/>
          <a:lstStyle/>
          <a:p>
            <a:r>
              <a:rPr lang="en-US" dirty="0"/>
              <a:t>Even More Fun with Tables</a:t>
            </a:r>
          </a:p>
        </p:txBody>
      </p:sp>
      <p:graphicFrame>
        <p:nvGraphicFramePr>
          <p:cNvPr id="3" name="Table 3">
            <a:extLst>
              <a:ext uri="{FF2B5EF4-FFF2-40B4-BE49-F238E27FC236}">
                <a16:creationId xmlns:a16="http://schemas.microsoft.com/office/drawing/2014/main" id="{4A5CAADD-E890-4460-939D-877C6DA83F62}"/>
              </a:ext>
            </a:extLst>
          </p:cNvPr>
          <p:cNvGraphicFramePr>
            <a:graphicFrameLocks noGrp="1"/>
          </p:cNvGraphicFramePr>
          <p:nvPr>
            <p:extLst>
              <p:ext uri="{D42A27DB-BD31-4B8C-83A1-F6EECF244321}">
                <p14:modId xmlns:p14="http://schemas.microsoft.com/office/powerpoint/2010/main" val="4277283280"/>
              </p:ext>
            </p:extLst>
          </p:nvPr>
        </p:nvGraphicFramePr>
        <p:xfrm>
          <a:off x="6539753" y="1969434"/>
          <a:ext cx="4572000" cy="3235960"/>
        </p:xfrm>
        <a:graphic>
          <a:graphicData uri="http://schemas.openxmlformats.org/drawingml/2006/table">
            <a:tbl>
              <a:tblPr firstRow="1" bandRow="1">
                <a:tableStyleId>{9DCAF9ED-07DC-4A11-8D7F-57B35C25682E}</a:tableStyleId>
              </a:tblPr>
              <a:tblGrid>
                <a:gridCol w="1524000">
                  <a:extLst>
                    <a:ext uri="{9D8B030D-6E8A-4147-A177-3AD203B41FA5}">
                      <a16:colId xmlns:a16="http://schemas.microsoft.com/office/drawing/2014/main" val="945618212"/>
                    </a:ext>
                  </a:extLst>
                </a:gridCol>
                <a:gridCol w="1524000">
                  <a:extLst>
                    <a:ext uri="{9D8B030D-6E8A-4147-A177-3AD203B41FA5}">
                      <a16:colId xmlns:a16="http://schemas.microsoft.com/office/drawing/2014/main" val="4154601115"/>
                    </a:ext>
                  </a:extLst>
                </a:gridCol>
                <a:gridCol w="1524000">
                  <a:extLst>
                    <a:ext uri="{9D8B030D-6E8A-4147-A177-3AD203B41FA5}">
                      <a16:colId xmlns:a16="http://schemas.microsoft.com/office/drawing/2014/main" val="2207800720"/>
                    </a:ext>
                  </a:extLst>
                </a:gridCol>
              </a:tblGrid>
              <a:tr h="370840">
                <a:tc gridSpan="3">
                  <a:txBody>
                    <a:bodyPr/>
                    <a:lstStyle/>
                    <a:p>
                      <a:pPr algn="ctr"/>
                      <a:r>
                        <a:rPr lang="en-US" sz="3600" dirty="0"/>
                        <a:t>KITCHEN</a:t>
                      </a:r>
                    </a:p>
                  </a:txBody>
                  <a:tcPr>
                    <a:lnB w="57150" cap="flat" cmpd="sng" algn="ctr">
                      <a:solidFill>
                        <a:schemeClr val="tx1"/>
                      </a:solidFill>
                      <a:prstDash val="solid"/>
                      <a:round/>
                      <a:headEnd type="none" w="med" len="med"/>
                      <a:tailEnd type="none" w="med" len="med"/>
                    </a:lnB>
                    <a:cell3D prstMaterial="dkEdge">
                      <a:bevel/>
                      <a:lightRig rig="flood" dir="t"/>
                    </a:cell3D>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268224049"/>
                  </a:ext>
                </a:extLst>
              </a:tr>
              <a:tr h="370840">
                <a:tc>
                  <a:txBody>
                    <a:bodyPr/>
                    <a:lstStyle/>
                    <a:p>
                      <a:r>
                        <a:rPr lang="en-US" b="1" dirty="0">
                          <a:solidFill>
                            <a:schemeClr val="bg1"/>
                          </a:solidFill>
                        </a:rPr>
                        <a:t>ITEM</a:t>
                      </a:r>
                    </a:p>
                  </a:txBody>
                  <a:tcPr>
                    <a:lnT w="57150" cap="flat" cmpd="sng" algn="ctr">
                      <a:solidFill>
                        <a:schemeClr val="tx1"/>
                      </a:solidFill>
                      <a:prstDash val="solid"/>
                      <a:round/>
                      <a:headEnd type="none" w="med" len="med"/>
                      <a:tailEnd type="none" w="med" len="med"/>
                    </a:lnT>
                    <a:solidFill>
                      <a:schemeClr val="accent2"/>
                    </a:solidFill>
                  </a:tcPr>
                </a:tc>
                <a:tc>
                  <a:txBody>
                    <a:bodyPr/>
                    <a:lstStyle/>
                    <a:p>
                      <a:r>
                        <a:rPr lang="en-US" b="1" dirty="0">
                          <a:solidFill>
                            <a:schemeClr val="bg1"/>
                          </a:solidFill>
                        </a:rPr>
                        <a:t>BREADBOX</a:t>
                      </a:r>
                    </a:p>
                  </a:txBody>
                  <a:tcPr>
                    <a:lnT w="57150" cap="flat" cmpd="sng" algn="ctr">
                      <a:solidFill>
                        <a:schemeClr val="tx1"/>
                      </a:solidFill>
                      <a:prstDash val="solid"/>
                      <a:round/>
                      <a:headEnd type="none" w="med" len="med"/>
                      <a:tailEnd type="none" w="med" len="med"/>
                    </a:lnT>
                    <a:solidFill>
                      <a:schemeClr val="accent2"/>
                    </a:solidFill>
                  </a:tcPr>
                </a:tc>
                <a:tc>
                  <a:txBody>
                    <a:bodyPr/>
                    <a:lstStyle/>
                    <a:p>
                      <a:r>
                        <a:rPr lang="en-US" b="1" dirty="0">
                          <a:solidFill>
                            <a:schemeClr val="bg1"/>
                          </a:solidFill>
                        </a:rPr>
                        <a:t>COLOR</a:t>
                      </a:r>
                    </a:p>
                  </a:txBody>
                  <a:tcPr>
                    <a:lnT w="57150" cap="flat" cmpd="sng" algn="ctr">
                      <a:solidFill>
                        <a:schemeClr val="tx1"/>
                      </a:solidFill>
                      <a:prstDash val="solid"/>
                      <a:round/>
                      <a:headEnd type="none" w="med" len="med"/>
                      <a:tailEnd type="none" w="med" len="med"/>
                    </a:lnT>
                    <a:solidFill>
                      <a:schemeClr val="accent2"/>
                    </a:solidFill>
                  </a:tcPr>
                </a:tc>
                <a:extLst>
                  <a:ext uri="{0D108BD9-81ED-4DB2-BD59-A6C34878D82A}">
                    <a16:rowId xmlns:a16="http://schemas.microsoft.com/office/drawing/2014/main" val="2509652998"/>
                  </a:ext>
                </a:extLst>
              </a:tr>
              <a:tr h="370840">
                <a:tc>
                  <a:txBody>
                    <a:bodyPr/>
                    <a:lstStyle/>
                    <a:p>
                      <a:r>
                        <a:rPr lang="en-US" dirty="0"/>
                        <a:t>Breadbox</a:t>
                      </a:r>
                    </a:p>
                  </a:txBody>
                  <a:tcPr/>
                </a:tc>
                <a:tc>
                  <a:txBody>
                    <a:bodyPr/>
                    <a:lstStyle/>
                    <a:p>
                      <a:r>
                        <a:rPr lang="en-US" dirty="0"/>
                        <a:t>NO</a:t>
                      </a:r>
                    </a:p>
                  </a:txBody>
                  <a:tcPr/>
                </a:tc>
                <a:tc>
                  <a:txBody>
                    <a:bodyPr/>
                    <a:lstStyle/>
                    <a:p>
                      <a:r>
                        <a:rPr lang="en-US" dirty="0"/>
                        <a:t>Clear</a:t>
                      </a:r>
                    </a:p>
                  </a:txBody>
                  <a:tcPr/>
                </a:tc>
                <a:extLst>
                  <a:ext uri="{0D108BD9-81ED-4DB2-BD59-A6C34878D82A}">
                    <a16:rowId xmlns:a16="http://schemas.microsoft.com/office/drawing/2014/main" val="572053288"/>
                  </a:ext>
                </a:extLst>
              </a:tr>
              <a:tr h="370840">
                <a:tc>
                  <a:txBody>
                    <a:bodyPr/>
                    <a:lstStyle/>
                    <a:p>
                      <a:r>
                        <a:rPr lang="en-US" dirty="0"/>
                        <a:t>Toaster</a:t>
                      </a:r>
                    </a:p>
                  </a:txBody>
                  <a:tcPr/>
                </a:tc>
                <a:tc>
                  <a:txBody>
                    <a:bodyPr/>
                    <a:lstStyle/>
                    <a:p>
                      <a:r>
                        <a:rPr lang="en-US" dirty="0"/>
                        <a:t>NO</a:t>
                      </a:r>
                    </a:p>
                  </a:txBody>
                  <a:tcPr/>
                </a:tc>
                <a:tc>
                  <a:txBody>
                    <a:bodyPr/>
                    <a:lstStyle/>
                    <a:p>
                      <a:r>
                        <a:rPr lang="en-US" dirty="0"/>
                        <a:t>Silver</a:t>
                      </a:r>
                    </a:p>
                  </a:txBody>
                  <a:tcPr/>
                </a:tc>
                <a:extLst>
                  <a:ext uri="{0D108BD9-81ED-4DB2-BD59-A6C34878D82A}">
                    <a16:rowId xmlns:a16="http://schemas.microsoft.com/office/drawing/2014/main" val="2675063481"/>
                  </a:ext>
                </a:extLst>
              </a:tr>
              <a:tr h="370840">
                <a:tc>
                  <a:txBody>
                    <a:bodyPr/>
                    <a:lstStyle/>
                    <a:p>
                      <a:r>
                        <a:rPr lang="en-US" dirty="0"/>
                        <a:t>Cutting board</a:t>
                      </a:r>
                    </a:p>
                  </a:txBody>
                  <a:tcPr/>
                </a:tc>
                <a:tc>
                  <a:txBody>
                    <a:bodyPr/>
                    <a:lstStyle/>
                    <a:p>
                      <a:r>
                        <a:rPr lang="en-US" dirty="0"/>
                        <a:t>NO</a:t>
                      </a:r>
                    </a:p>
                  </a:txBody>
                  <a:tcPr/>
                </a:tc>
                <a:tc>
                  <a:txBody>
                    <a:bodyPr/>
                    <a:lstStyle/>
                    <a:p>
                      <a:r>
                        <a:rPr lang="en-US" dirty="0"/>
                        <a:t>Brown</a:t>
                      </a:r>
                    </a:p>
                  </a:txBody>
                  <a:tcPr/>
                </a:tc>
                <a:extLst>
                  <a:ext uri="{0D108BD9-81ED-4DB2-BD59-A6C34878D82A}">
                    <a16:rowId xmlns:a16="http://schemas.microsoft.com/office/drawing/2014/main" val="4173602521"/>
                  </a:ext>
                </a:extLst>
              </a:tr>
              <a:tr h="370840">
                <a:tc>
                  <a:txBody>
                    <a:bodyPr/>
                    <a:lstStyle/>
                    <a:p>
                      <a:r>
                        <a:rPr lang="en-US" dirty="0"/>
                        <a:t>Chair</a:t>
                      </a:r>
                    </a:p>
                  </a:txBody>
                  <a:tcPr/>
                </a:tc>
                <a:tc>
                  <a:txBody>
                    <a:bodyPr/>
                    <a:lstStyle/>
                    <a:p>
                      <a:r>
                        <a:rPr lang="en-US" dirty="0"/>
                        <a:t>YES</a:t>
                      </a:r>
                    </a:p>
                  </a:txBody>
                  <a:tcPr/>
                </a:tc>
                <a:tc>
                  <a:txBody>
                    <a:bodyPr/>
                    <a:lstStyle/>
                    <a:p>
                      <a:r>
                        <a:rPr lang="en-US" dirty="0"/>
                        <a:t>Brown</a:t>
                      </a:r>
                    </a:p>
                  </a:txBody>
                  <a:tcPr/>
                </a:tc>
                <a:extLst>
                  <a:ext uri="{0D108BD9-81ED-4DB2-BD59-A6C34878D82A}">
                    <a16:rowId xmlns:a16="http://schemas.microsoft.com/office/drawing/2014/main" val="1909172931"/>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426881149"/>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84360479"/>
                  </a:ext>
                </a:extLst>
              </a:tr>
            </a:tbl>
          </a:graphicData>
        </a:graphic>
      </p:graphicFrame>
      <p:graphicFrame>
        <p:nvGraphicFramePr>
          <p:cNvPr id="7" name="Table 3">
            <a:extLst>
              <a:ext uri="{FF2B5EF4-FFF2-40B4-BE49-F238E27FC236}">
                <a16:creationId xmlns:a16="http://schemas.microsoft.com/office/drawing/2014/main" id="{6FA50617-CCD1-468D-93FB-4E2B92C57265}"/>
              </a:ext>
            </a:extLst>
          </p:cNvPr>
          <p:cNvGraphicFramePr>
            <a:graphicFrameLocks noGrp="1"/>
          </p:cNvGraphicFramePr>
          <p:nvPr>
            <p:extLst>
              <p:ext uri="{D42A27DB-BD31-4B8C-83A1-F6EECF244321}">
                <p14:modId xmlns:p14="http://schemas.microsoft.com/office/powerpoint/2010/main" val="2391514753"/>
              </p:ext>
            </p:extLst>
          </p:nvPr>
        </p:nvGraphicFramePr>
        <p:xfrm>
          <a:off x="838200" y="1969434"/>
          <a:ext cx="4572000" cy="3235960"/>
        </p:xfrm>
        <a:graphic>
          <a:graphicData uri="http://schemas.openxmlformats.org/drawingml/2006/table">
            <a:tbl>
              <a:tblPr firstRow="1" bandRow="1">
                <a:tableStyleId>{9DCAF9ED-07DC-4A11-8D7F-57B35C25682E}</a:tableStyleId>
              </a:tblPr>
              <a:tblGrid>
                <a:gridCol w="1524000">
                  <a:extLst>
                    <a:ext uri="{9D8B030D-6E8A-4147-A177-3AD203B41FA5}">
                      <a16:colId xmlns:a16="http://schemas.microsoft.com/office/drawing/2014/main" val="945618212"/>
                    </a:ext>
                  </a:extLst>
                </a:gridCol>
                <a:gridCol w="1524000">
                  <a:extLst>
                    <a:ext uri="{9D8B030D-6E8A-4147-A177-3AD203B41FA5}">
                      <a16:colId xmlns:a16="http://schemas.microsoft.com/office/drawing/2014/main" val="4154601115"/>
                    </a:ext>
                  </a:extLst>
                </a:gridCol>
                <a:gridCol w="1524000">
                  <a:extLst>
                    <a:ext uri="{9D8B030D-6E8A-4147-A177-3AD203B41FA5}">
                      <a16:colId xmlns:a16="http://schemas.microsoft.com/office/drawing/2014/main" val="2207800720"/>
                    </a:ext>
                  </a:extLst>
                </a:gridCol>
              </a:tblGrid>
              <a:tr h="370840">
                <a:tc gridSpan="3">
                  <a:txBody>
                    <a:bodyPr/>
                    <a:lstStyle/>
                    <a:p>
                      <a:pPr algn="ctr"/>
                      <a:r>
                        <a:rPr lang="en-US" sz="3600" dirty="0"/>
                        <a:t>OFFICE</a:t>
                      </a:r>
                    </a:p>
                  </a:txBody>
                  <a:tcPr>
                    <a:lnB w="57150" cap="flat" cmpd="sng" algn="ctr">
                      <a:solidFill>
                        <a:schemeClr val="tx1"/>
                      </a:solidFill>
                      <a:prstDash val="solid"/>
                      <a:round/>
                      <a:headEnd type="none" w="med" len="med"/>
                      <a:tailEnd type="none" w="med" len="med"/>
                    </a:lnB>
                    <a:cell3D prstMaterial="dkEdge">
                      <a:bevel/>
                      <a:lightRig rig="flood" dir="t"/>
                    </a:cell3D>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889698641"/>
                  </a:ext>
                </a:extLst>
              </a:tr>
              <a:tr h="370840">
                <a:tc>
                  <a:txBody>
                    <a:bodyPr/>
                    <a:lstStyle/>
                    <a:p>
                      <a:r>
                        <a:rPr lang="en-US" b="1" dirty="0">
                          <a:solidFill>
                            <a:schemeClr val="bg1"/>
                          </a:solidFill>
                        </a:rPr>
                        <a:t>ITEM</a:t>
                      </a:r>
                    </a:p>
                  </a:txBody>
                  <a:tcPr>
                    <a:lnT w="57150" cap="flat" cmpd="sng" algn="ctr">
                      <a:solidFill>
                        <a:schemeClr val="tx1"/>
                      </a:solidFill>
                      <a:prstDash val="solid"/>
                      <a:round/>
                      <a:headEnd type="none" w="med" len="med"/>
                      <a:tailEnd type="none" w="med" len="med"/>
                    </a:lnT>
                    <a:solidFill>
                      <a:schemeClr val="accent2"/>
                    </a:solidFill>
                  </a:tcPr>
                </a:tc>
                <a:tc>
                  <a:txBody>
                    <a:bodyPr/>
                    <a:lstStyle/>
                    <a:p>
                      <a:r>
                        <a:rPr lang="en-US" b="1" dirty="0">
                          <a:solidFill>
                            <a:schemeClr val="bg1"/>
                          </a:solidFill>
                        </a:rPr>
                        <a:t>BREADBOX</a:t>
                      </a:r>
                    </a:p>
                  </a:txBody>
                  <a:tcPr>
                    <a:lnT w="57150" cap="flat" cmpd="sng" algn="ctr">
                      <a:solidFill>
                        <a:schemeClr val="tx1"/>
                      </a:solidFill>
                      <a:prstDash val="solid"/>
                      <a:round/>
                      <a:headEnd type="none" w="med" len="med"/>
                      <a:tailEnd type="none" w="med" len="med"/>
                    </a:lnT>
                    <a:solidFill>
                      <a:schemeClr val="accent2"/>
                    </a:solidFill>
                  </a:tcPr>
                </a:tc>
                <a:tc>
                  <a:txBody>
                    <a:bodyPr/>
                    <a:lstStyle/>
                    <a:p>
                      <a:r>
                        <a:rPr lang="en-US" b="1" dirty="0">
                          <a:solidFill>
                            <a:schemeClr val="bg1"/>
                          </a:solidFill>
                        </a:rPr>
                        <a:t>COLOR</a:t>
                      </a:r>
                    </a:p>
                  </a:txBody>
                  <a:tcPr>
                    <a:lnT w="57150" cap="flat" cmpd="sng" algn="ctr">
                      <a:solidFill>
                        <a:schemeClr val="tx1"/>
                      </a:solidFill>
                      <a:prstDash val="solid"/>
                      <a:round/>
                      <a:headEnd type="none" w="med" len="med"/>
                      <a:tailEnd type="none" w="med" len="med"/>
                    </a:lnT>
                    <a:solidFill>
                      <a:schemeClr val="accent2"/>
                    </a:solidFill>
                  </a:tcPr>
                </a:tc>
                <a:extLst>
                  <a:ext uri="{0D108BD9-81ED-4DB2-BD59-A6C34878D82A}">
                    <a16:rowId xmlns:a16="http://schemas.microsoft.com/office/drawing/2014/main" val="2509652998"/>
                  </a:ext>
                </a:extLst>
              </a:tr>
              <a:tr h="370840">
                <a:tc>
                  <a:txBody>
                    <a:bodyPr/>
                    <a:lstStyle/>
                    <a:p>
                      <a:r>
                        <a:rPr lang="en-US" dirty="0"/>
                        <a:t>Towel</a:t>
                      </a:r>
                    </a:p>
                  </a:txBody>
                  <a:tcPr/>
                </a:tc>
                <a:tc>
                  <a:txBody>
                    <a:bodyPr/>
                    <a:lstStyle/>
                    <a:p>
                      <a:r>
                        <a:rPr lang="en-US" dirty="0"/>
                        <a:t>YES</a:t>
                      </a:r>
                    </a:p>
                  </a:txBody>
                  <a:tcPr/>
                </a:tc>
                <a:tc>
                  <a:txBody>
                    <a:bodyPr/>
                    <a:lstStyle/>
                    <a:p>
                      <a:r>
                        <a:rPr lang="en-US" dirty="0"/>
                        <a:t>Blue</a:t>
                      </a:r>
                    </a:p>
                  </a:txBody>
                  <a:tcPr/>
                </a:tc>
                <a:extLst>
                  <a:ext uri="{0D108BD9-81ED-4DB2-BD59-A6C34878D82A}">
                    <a16:rowId xmlns:a16="http://schemas.microsoft.com/office/drawing/2014/main" val="572053288"/>
                  </a:ext>
                </a:extLst>
              </a:tr>
              <a:tr h="370840">
                <a:tc>
                  <a:txBody>
                    <a:bodyPr/>
                    <a:lstStyle/>
                    <a:p>
                      <a:r>
                        <a:rPr lang="en-US" dirty="0"/>
                        <a:t>Speakers</a:t>
                      </a:r>
                    </a:p>
                  </a:txBody>
                  <a:tcPr/>
                </a:tc>
                <a:tc>
                  <a:txBody>
                    <a:bodyPr/>
                    <a:lstStyle/>
                    <a:p>
                      <a:r>
                        <a:rPr lang="en-US" dirty="0"/>
                        <a:t>NO</a:t>
                      </a:r>
                    </a:p>
                  </a:txBody>
                  <a:tcPr/>
                </a:tc>
                <a:tc>
                  <a:txBody>
                    <a:bodyPr/>
                    <a:lstStyle/>
                    <a:p>
                      <a:r>
                        <a:rPr lang="en-US" dirty="0"/>
                        <a:t>Black</a:t>
                      </a:r>
                    </a:p>
                  </a:txBody>
                  <a:tcPr/>
                </a:tc>
                <a:extLst>
                  <a:ext uri="{0D108BD9-81ED-4DB2-BD59-A6C34878D82A}">
                    <a16:rowId xmlns:a16="http://schemas.microsoft.com/office/drawing/2014/main" val="2675063481"/>
                  </a:ext>
                </a:extLst>
              </a:tr>
              <a:tr h="370840">
                <a:tc>
                  <a:txBody>
                    <a:bodyPr/>
                    <a:lstStyle/>
                    <a:p>
                      <a:r>
                        <a:rPr lang="en-US" dirty="0"/>
                        <a:t>Tape</a:t>
                      </a:r>
                    </a:p>
                  </a:txBody>
                  <a:tcPr/>
                </a:tc>
                <a:tc>
                  <a:txBody>
                    <a:bodyPr/>
                    <a:lstStyle/>
                    <a:p>
                      <a:r>
                        <a:rPr lang="en-US" dirty="0"/>
                        <a:t>NO</a:t>
                      </a:r>
                    </a:p>
                  </a:txBody>
                  <a:tcPr/>
                </a:tc>
                <a:tc>
                  <a:txBody>
                    <a:bodyPr/>
                    <a:lstStyle/>
                    <a:p>
                      <a:r>
                        <a:rPr lang="en-US" dirty="0"/>
                        <a:t>Red</a:t>
                      </a:r>
                    </a:p>
                  </a:txBody>
                  <a:tcPr/>
                </a:tc>
                <a:extLst>
                  <a:ext uri="{0D108BD9-81ED-4DB2-BD59-A6C34878D82A}">
                    <a16:rowId xmlns:a16="http://schemas.microsoft.com/office/drawing/2014/main" val="4173602521"/>
                  </a:ext>
                </a:extLst>
              </a:tr>
              <a:tr h="370840">
                <a:tc>
                  <a:txBody>
                    <a:bodyPr/>
                    <a:lstStyle/>
                    <a:p>
                      <a:r>
                        <a:rPr lang="en-US" dirty="0"/>
                        <a:t>Printer</a:t>
                      </a:r>
                    </a:p>
                  </a:txBody>
                  <a:tcPr/>
                </a:tc>
                <a:tc>
                  <a:txBody>
                    <a:bodyPr/>
                    <a:lstStyle/>
                    <a:p>
                      <a:r>
                        <a:rPr lang="en-US" dirty="0"/>
                        <a:t>YES</a:t>
                      </a:r>
                    </a:p>
                  </a:txBody>
                  <a:tcPr/>
                </a:tc>
                <a:tc>
                  <a:txBody>
                    <a:bodyPr/>
                    <a:lstStyle/>
                    <a:p>
                      <a:r>
                        <a:rPr lang="en-US" dirty="0"/>
                        <a:t>White</a:t>
                      </a:r>
                    </a:p>
                  </a:txBody>
                  <a:tcPr/>
                </a:tc>
                <a:extLst>
                  <a:ext uri="{0D108BD9-81ED-4DB2-BD59-A6C34878D82A}">
                    <a16:rowId xmlns:a16="http://schemas.microsoft.com/office/drawing/2014/main" val="1909172931"/>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426881149"/>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84360479"/>
                  </a:ext>
                </a:extLst>
              </a:tr>
            </a:tbl>
          </a:graphicData>
        </a:graphic>
      </p:graphicFrame>
    </p:spTree>
    <p:extLst>
      <p:ext uri="{BB962C8B-B14F-4D97-AF65-F5344CB8AC3E}">
        <p14:creationId xmlns:p14="http://schemas.microsoft.com/office/powerpoint/2010/main" val="2828157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B105E-22BC-48FD-BB81-F53303095181}"/>
              </a:ext>
            </a:extLst>
          </p:cNvPr>
          <p:cNvSpPr>
            <a:spLocks noGrp="1"/>
          </p:cNvSpPr>
          <p:nvPr>
            <p:ph type="title"/>
          </p:nvPr>
        </p:nvSpPr>
        <p:spPr/>
        <p:txBody>
          <a:bodyPr/>
          <a:lstStyle/>
          <a:p>
            <a:r>
              <a:rPr lang="en-US" dirty="0"/>
              <a:t>Excel Table!</a:t>
            </a:r>
          </a:p>
        </p:txBody>
      </p:sp>
      <p:graphicFrame>
        <p:nvGraphicFramePr>
          <p:cNvPr id="3" name="Object 2">
            <a:extLst>
              <a:ext uri="{FF2B5EF4-FFF2-40B4-BE49-F238E27FC236}">
                <a16:creationId xmlns:a16="http://schemas.microsoft.com/office/drawing/2014/main" id="{1EA8D56F-DCB3-489D-B47D-5A3BF1F9BEF5}"/>
              </a:ext>
            </a:extLst>
          </p:cNvPr>
          <p:cNvGraphicFramePr>
            <a:graphicFrameLocks noChangeAspect="1"/>
          </p:cNvGraphicFramePr>
          <p:nvPr>
            <p:extLst>
              <p:ext uri="{D42A27DB-BD31-4B8C-83A1-F6EECF244321}">
                <p14:modId xmlns:p14="http://schemas.microsoft.com/office/powerpoint/2010/main" val="253514735"/>
              </p:ext>
            </p:extLst>
          </p:nvPr>
        </p:nvGraphicFramePr>
        <p:xfrm>
          <a:off x="5443537" y="2624137"/>
          <a:ext cx="1304925" cy="1609725"/>
        </p:xfrm>
        <a:graphic>
          <a:graphicData uri="http://schemas.openxmlformats.org/presentationml/2006/ole">
            <mc:AlternateContent xmlns:mc="http://schemas.openxmlformats.org/markup-compatibility/2006">
              <mc:Choice xmlns:v="urn:schemas-microsoft-com:vml" Requires="v">
                <p:oleObj spid="_x0000_s2059" name="Worksheet" r:id="rId4" imgW="1304931" imgH="1609793" progId="Excel.Sheet.12">
                  <p:embed/>
                </p:oleObj>
              </mc:Choice>
              <mc:Fallback>
                <p:oleObj name="Worksheet" r:id="rId4" imgW="1304931" imgH="1609793" progId="Excel.Sheet.12">
                  <p:embed/>
                  <p:pic>
                    <p:nvPicPr>
                      <p:cNvPr id="0" name=""/>
                      <p:cNvPicPr/>
                      <p:nvPr/>
                    </p:nvPicPr>
                    <p:blipFill>
                      <a:blip r:embed="rId5"/>
                      <a:stretch>
                        <a:fillRect/>
                      </a:stretch>
                    </p:blipFill>
                    <p:spPr>
                      <a:xfrm>
                        <a:off x="5443537" y="2624137"/>
                        <a:ext cx="1304925" cy="1609725"/>
                      </a:xfrm>
                      <a:prstGeom prst="rect">
                        <a:avLst/>
                      </a:prstGeom>
                      <a:ln w="76200">
                        <a:solidFill>
                          <a:schemeClr val="bg1"/>
                        </a:solidFill>
                      </a:ln>
                    </p:spPr>
                  </p:pic>
                </p:oleObj>
              </mc:Fallback>
            </mc:AlternateContent>
          </a:graphicData>
        </a:graphic>
      </p:graphicFrame>
    </p:spTree>
    <p:extLst>
      <p:ext uri="{BB962C8B-B14F-4D97-AF65-F5344CB8AC3E}">
        <p14:creationId xmlns:p14="http://schemas.microsoft.com/office/powerpoint/2010/main" val="3666666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4016</TotalTime>
  <Words>462</Words>
  <Application>Microsoft Office PowerPoint</Application>
  <PresentationFormat>Widescreen</PresentationFormat>
  <Paragraphs>121</Paragraphs>
  <Slides>11</Slides>
  <Notes>11</Notes>
  <HiddenSlides>0</HiddenSlides>
  <MMClips>0</MMClips>
  <ScaleCrop>false</ScaleCrop>
  <HeadingPairs>
    <vt:vector size="10" baseType="variant">
      <vt:variant>
        <vt:lpstr>Fonts Used</vt:lpstr>
      </vt:variant>
      <vt:variant>
        <vt:i4>5</vt:i4>
      </vt:variant>
      <vt:variant>
        <vt:lpstr>Theme</vt:lpstr>
      </vt:variant>
      <vt:variant>
        <vt:i4>2</vt:i4>
      </vt:variant>
      <vt:variant>
        <vt:lpstr>Links</vt:lpstr>
      </vt:variant>
      <vt:variant>
        <vt:i4>1</vt:i4>
      </vt:variant>
      <vt:variant>
        <vt:lpstr>Embedded OLE Servers</vt:lpstr>
      </vt:variant>
      <vt:variant>
        <vt:i4>1</vt:i4>
      </vt:variant>
      <vt:variant>
        <vt:lpstr>Slide Titles</vt:lpstr>
      </vt:variant>
      <vt:variant>
        <vt:i4>11</vt:i4>
      </vt:variant>
    </vt:vector>
  </HeadingPairs>
  <TitlesOfParts>
    <vt:vector size="20" baseType="lpstr">
      <vt:lpstr>Arial</vt:lpstr>
      <vt:lpstr>Arial Black</vt:lpstr>
      <vt:lpstr>Calibri</vt:lpstr>
      <vt:lpstr>Calibri Light</vt:lpstr>
      <vt:lpstr>Wingdings</vt:lpstr>
      <vt:lpstr>Office Theme</vt:lpstr>
      <vt:lpstr>Office Theme</vt:lpstr>
      <vt:lpstr>C:\Users\kylep\Desktop\PowerPoint Exercise Files\PowerPoint-101\05-Charts\MonthlyBudget-01.xlsx</vt:lpstr>
      <vt:lpstr>Microsoft Excel Worksheet</vt:lpstr>
      <vt:lpstr>Microsoft PowerPoint 101</vt:lpstr>
      <vt:lpstr>PowerPoint Basics</vt:lpstr>
      <vt:lpstr>Formatting Paragraphs</vt:lpstr>
      <vt:lpstr>Adding Columns</vt:lpstr>
      <vt:lpstr>Inserting Images</vt:lpstr>
      <vt:lpstr>PowerPoint Presentation</vt:lpstr>
      <vt:lpstr>Fun with PowerPoint Tables</vt:lpstr>
      <vt:lpstr>Even More Fun with Tables</vt:lpstr>
      <vt:lpstr>Excel Table!</vt:lpstr>
      <vt:lpstr>PowerPoint Chart</vt:lpstr>
      <vt:lpstr>Excel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Kyle Pew</dc:creator>
  <cp:lastModifiedBy>Kyle Pew</cp:lastModifiedBy>
  <cp:revision>53</cp:revision>
  <dcterms:created xsi:type="dcterms:W3CDTF">2019-10-22T18:59:46Z</dcterms:created>
  <dcterms:modified xsi:type="dcterms:W3CDTF">2019-11-01T21:20:30Z</dcterms:modified>
</cp:coreProperties>
</file>