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75" r:id="rId8"/>
    <p:sldId id="274" r:id="rId9"/>
    <p:sldId id="270" r:id="rId10"/>
    <p:sldId id="271" r:id="rId11"/>
    <p:sldId id="272" r:id="rId12"/>
    <p:sldId id="276" r:id="rId13"/>
    <p:sldId id="266" r:id="rId14"/>
    <p:sldId id="267" r:id="rId15"/>
    <p:sldId id="277" r:id="rId16"/>
    <p:sldId id="278" r:id="rId17"/>
    <p:sldId id="268" r:id="rId18"/>
    <p:sldId id="26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Schoolbook" panose="02040604050505020304" pitchFamily="18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fVOWMKdz/KThH+h5Uq/rVTeRU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50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 title="Page Number Shape"/>
          <p:cNvSpPr/>
          <p:nvPr/>
        </p:nvSpPr>
        <p:spPr>
          <a:xfrm>
            <a:off x="11784011" y="-1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" name="Google Shape;19;p18"/>
          <p:cNvSpPr txBox="1"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1" name="Google Shape;21;p18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8"/>
          <p:cNvSpPr>
            <a:spLocks noGrp="1"/>
          </p:cNvSpPr>
          <p:nvPr>
            <p:ph type="pic" idx="2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8" name="Google Shape;138;p27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Medium Photos with Descriptions">
  <p:cSld name="6 Medium Photos with Descriptio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762000" y="2831932"/>
            <a:ext cx="3833906" cy="156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62000" y="4573117"/>
            <a:ext cx="3842550" cy="117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6" name="Google Shape;146;p28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8"/>
          <p:cNvSpPr>
            <a:spLocks noGrp="1"/>
          </p:cNvSpPr>
          <p:nvPr>
            <p:ph type="pic" idx="2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28"/>
          <p:cNvSpPr txBox="1">
            <a:spLocks noGrp="1"/>
          </p:cNvSpPr>
          <p:nvPr>
            <p:ph type="body" idx="3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944000" rIns="0" bIns="7200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4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944000" rIns="0" bIns="7200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5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944000" rIns="0" bIns="7200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6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944000" rIns="0" bIns="7200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7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944000" rIns="0" bIns="7200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8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944000" rIns="0" bIns="7200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>
            <a:spLocks noGrp="1"/>
          </p:cNvSpPr>
          <p:nvPr>
            <p:ph type="pic" idx="9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28"/>
          <p:cNvSpPr>
            <a:spLocks noGrp="1"/>
          </p:cNvSpPr>
          <p:nvPr>
            <p:ph type="pic" idx="13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28"/>
          <p:cNvSpPr>
            <a:spLocks noGrp="1"/>
          </p:cNvSpPr>
          <p:nvPr>
            <p:ph type="pic" idx="14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28"/>
          <p:cNvSpPr>
            <a:spLocks noGrp="1"/>
          </p:cNvSpPr>
          <p:nvPr>
            <p:ph type="pic" idx="15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28"/>
          <p:cNvSpPr>
            <a:spLocks noGrp="1"/>
          </p:cNvSpPr>
          <p:nvPr>
            <p:ph type="pic" idx="16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9" name="Google Shape;159;p28"/>
          <p:cNvSpPr>
            <a:spLocks noGrp="1"/>
          </p:cNvSpPr>
          <p:nvPr>
            <p:ph type="pic" idx="17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 title="Page Number Shape"/>
          <p:cNvSpPr/>
          <p:nvPr/>
        </p:nvSpPr>
        <p:spPr>
          <a:xfrm>
            <a:off x="11784011" y="-1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4" name="Google Shape;164;p29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2" name="Google Shape;172;p30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body" idx="2"/>
          </p:nvPr>
        </p:nvSpPr>
        <p:spPr>
          <a:xfrm>
            <a:off x="5326063" y="559678"/>
            <a:ext cx="6103937" cy="519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 b="0" i="1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2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3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 b="0" i="1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19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 / Icon Bullets">
  <p:cSld name="6 Image / Icon Bullets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2" name="Google Shape;42;p20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8" name="Google Shape;48;p20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5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6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7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>
            <a:spLocks noGrp="1"/>
          </p:cNvSpPr>
          <p:nvPr>
            <p:ph type="pic" idx="8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20"/>
          <p:cNvSpPr>
            <a:spLocks noGrp="1"/>
          </p:cNvSpPr>
          <p:nvPr>
            <p:ph type="pic" idx="9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20"/>
          <p:cNvSpPr>
            <a:spLocks noGrp="1"/>
          </p:cNvSpPr>
          <p:nvPr>
            <p:ph type="pic" idx="13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20"/>
          <p:cNvSpPr>
            <a:spLocks noGrp="1"/>
          </p:cNvSpPr>
          <p:nvPr>
            <p:ph type="pic" idx="14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20"/>
          <p:cNvSpPr>
            <a:spLocks noGrp="1"/>
          </p:cNvSpPr>
          <p:nvPr>
            <p:ph type="pic" idx="15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0"/>
          <p:cNvSpPr>
            <a:spLocks noGrp="1"/>
          </p:cNvSpPr>
          <p:nvPr>
            <p:ph type="pic" idx="16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5181600" y="559678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9" name="Google Shape;89;p2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4"/>
          <p:cNvSpPr>
            <a:spLocks noGrp="1"/>
          </p:cNvSpPr>
          <p:nvPr>
            <p:ph type="pic" idx="2"/>
          </p:nvPr>
        </p:nvSpPr>
        <p:spPr>
          <a:xfrm>
            <a:off x="5297488" y="559678"/>
            <a:ext cx="6132512" cy="51918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 title="Page Number Shape"/>
          <p:cNvSpPr/>
          <p:nvPr/>
        </p:nvSpPr>
        <p:spPr>
          <a:xfrm>
            <a:off x="11784011" y="-1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95" name="Google Shape;95;p17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Image / Icon Bullets Light">
  <p:cSld name="6 Image / Icon Bullets L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4" name="Google Shape;104;p2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5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6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7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>
            <a:spLocks noGrp="1"/>
          </p:cNvSpPr>
          <p:nvPr>
            <p:ph type="pic" idx="8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25"/>
          <p:cNvSpPr>
            <a:spLocks noGrp="1"/>
          </p:cNvSpPr>
          <p:nvPr>
            <p:ph type="pic" idx="9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25"/>
          <p:cNvSpPr>
            <a:spLocks noGrp="1"/>
          </p:cNvSpPr>
          <p:nvPr>
            <p:ph type="pic" idx="13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25"/>
          <p:cNvSpPr>
            <a:spLocks noGrp="1"/>
          </p:cNvSpPr>
          <p:nvPr>
            <p:ph type="pic" idx="14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25"/>
          <p:cNvSpPr>
            <a:spLocks noGrp="1"/>
          </p:cNvSpPr>
          <p:nvPr>
            <p:ph type="pic" idx="15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25"/>
          <p:cNvSpPr>
            <a:spLocks noGrp="1"/>
          </p:cNvSpPr>
          <p:nvPr>
            <p:ph type="pic" idx="16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Bullets in a row">
  <p:cSld name="Numbered Bullets in a row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5162550" y="2019300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1332000" rIns="0" bIns="0" anchor="t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7295806" y="2019300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1332000" rIns="0" bIns="0" anchor="t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3"/>
          </p:nvPr>
        </p:nvSpPr>
        <p:spPr>
          <a:xfrm>
            <a:off x="9428163" y="2019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1332000" rIns="0" bIns="0" anchor="t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>
            <a:spLocks noGrp="1"/>
          </p:cNvSpPr>
          <p:nvPr>
            <p:ph type="body" idx="4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>
            <a:spLocks noGrp="1"/>
          </p:cNvSpPr>
          <p:nvPr>
            <p:ph type="body" idx="5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>
            <a:spLocks noGrp="1"/>
          </p:cNvSpPr>
          <p:nvPr>
            <p:ph type="body" idx="6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7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marL="914400" lvl="1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marL="1828800" lvl="3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228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0" name="Google Shape;130;p26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6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1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</a:pPr>
            <a:r>
              <a:rPr lang="en-US" dirty="0">
                <a:solidFill>
                  <a:schemeClr val="tx1"/>
                </a:solidFill>
              </a:rPr>
              <a:t>Prediction  of price of flight tickets</a:t>
            </a:r>
          </a:p>
        </p:txBody>
      </p:sp>
      <p:pic>
        <p:nvPicPr>
          <p:cNvPr id="4098" name="Picture 2" descr="Soaring travel costs? Welcome to the new normal: Travel Weekly Asia">
            <a:extLst>
              <a:ext uri="{FF2B5EF4-FFF2-40B4-BE49-F238E27FC236}">
                <a16:creationId xmlns:a16="http://schemas.microsoft.com/office/drawing/2014/main" id="{088F5321-1788-913F-8C43-B009CE00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2" y="2182761"/>
            <a:ext cx="5019818" cy="28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01FCC-B496-6925-1F0B-A130A1520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1960F-4925-D312-E0C0-D532ADC9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03" y="1022631"/>
            <a:ext cx="6595233" cy="4812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82FC3-7E0C-5BD6-A08F-26FA6B03E575}"/>
              </a:ext>
            </a:extLst>
          </p:cNvPr>
          <p:cNvSpPr txBox="1"/>
          <p:nvPr/>
        </p:nvSpPr>
        <p:spPr>
          <a:xfrm>
            <a:off x="371623" y="1696814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PRICE VARIATION BASED ON NO OF STOPS</a:t>
            </a:r>
          </a:p>
        </p:txBody>
      </p:sp>
    </p:spTree>
    <p:extLst>
      <p:ext uri="{BB962C8B-B14F-4D97-AF65-F5344CB8AC3E}">
        <p14:creationId xmlns:p14="http://schemas.microsoft.com/office/powerpoint/2010/main" val="318568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>
            <a:spLocks noGrp="1"/>
          </p:cNvSpPr>
          <p:nvPr>
            <p:ph type="title"/>
          </p:nvPr>
        </p:nvSpPr>
        <p:spPr>
          <a:xfrm>
            <a:off x="791497" y="428613"/>
            <a:ext cx="6458856" cy="157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Schoolbook"/>
              <a:buNone/>
            </a:pPr>
            <a:r>
              <a:rPr lang="en-US" sz="4600" b="1" dirty="0"/>
              <a:t>Evalua</a:t>
            </a:r>
            <a:r>
              <a:rPr lang="en-US" sz="4600" b="1" dirty="0">
                <a:solidFill>
                  <a:schemeClr val="tx1"/>
                </a:solidFill>
              </a:rPr>
              <a:t>tion</a:t>
            </a:r>
            <a:r>
              <a:rPr lang="en-US" sz="4600" b="1" dirty="0"/>
              <a:t> </a:t>
            </a:r>
            <a:r>
              <a:rPr lang="en-US" sz="4600" b="1" dirty="0">
                <a:solidFill>
                  <a:schemeClr val="tx1"/>
                </a:solidFill>
              </a:rPr>
              <a:t>for</a:t>
            </a:r>
            <a:r>
              <a:rPr lang="en-US" sz="4600" b="1" dirty="0"/>
              <a:t> Different </a:t>
            </a:r>
            <a:r>
              <a:rPr lang="en-US" sz="4600" b="1" dirty="0">
                <a:solidFill>
                  <a:schemeClr val="tx1"/>
                </a:solidFill>
              </a:rPr>
              <a:t>Models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3" name="Google Shape;333;p1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5" name="Google Shape;335;p11"/>
          <p:cNvSpPr txBox="1"/>
          <p:nvPr/>
        </p:nvSpPr>
        <p:spPr>
          <a:xfrm>
            <a:off x="5134428" y="5660571"/>
            <a:ext cx="64588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748C2-3317-D5BA-8299-B3B40743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46" y="2230973"/>
            <a:ext cx="9777307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>
            <a:spLocks noGrp="1"/>
          </p:cNvSpPr>
          <p:nvPr>
            <p:ph type="title"/>
          </p:nvPr>
        </p:nvSpPr>
        <p:spPr>
          <a:xfrm>
            <a:off x="791497" y="428613"/>
            <a:ext cx="6458856" cy="157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Schoolbook"/>
              <a:buNone/>
            </a:pPr>
            <a:r>
              <a:rPr lang="en-US" sz="4600" b="1" dirty="0"/>
              <a:t>Evalua</a:t>
            </a:r>
            <a:r>
              <a:rPr lang="en-US" sz="4600" b="1" dirty="0">
                <a:solidFill>
                  <a:schemeClr val="tx1"/>
                </a:solidFill>
              </a:rPr>
              <a:t>tion</a:t>
            </a:r>
            <a:r>
              <a:rPr lang="en-US" sz="4600" b="1" dirty="0"/>
              <a:t> </a:t>
            </a:r>
            <a:r>
              <a:rPr lang="en-US" sz="4600" b="1" dirty="0">
                <a:solidFill>
                  <a:schemeClr val="tx1"/>
                </a:solidFill>
              </a:rPr>
              <a:t>for</a:t>
            </a:r>
            <a:r>
              <a:rPr lang="en-US" sz="4600" b="1" dirty="0"/>
              <a:t> Different </a:t>
            </a:r>
            <a:r>
              <a:rPr lang="en-US" sz="4600" b="1" dirty="0">
                <a:solidFill>
                  <a:schemeClr val="tx1"/>
                </a:solidFill>
              </a:rPr>
              <a:t>Models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3" name="Google Shape;333;p1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5" name="Google Shape;335;p11"/>
          <p:cNvSpPr txBox="1"/>
          <p:nvPr/>
        </p:nvSpPr>
        <p:spPr>
          <a:xfrm>
            <a:off x="5134428" y="5660571"/>
            <a:ext cx="64588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398B7-11AB-048D-3147-FA28C213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38" y="2149217"/>
            <a:ext cx="9624894" cy="3696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 txBox="1"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341" name="Google Shape;341;p12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body" idx="1"/>
          </p:nvPr>
        </p:nvSpPr>
        <p:spPr>
          <a:xfrm>
            <a:off x="5257800" y="815317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is a versatile ensemble learning method suitable for both classification and regression tasks, making it adaptable to a wide range of predictive tasks.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evaluating models for predicting flight </a:t>
            </a: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 prices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Random Forest regression consistently demonstrates strong performance, particularly in terms of R2 score. It excels at capturing complex relationships in the data.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Forest's ability to mitigate overfitting and produce robust, generalized models makes it a preferred choice in the context of flight price prediction.</a:t>
            </a: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DE0E-27B9-C0B8-24DB-2EDECED5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522-1229-CA17-2B7A-F0EBD20E1D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55F5-5062-E85B-FC30-3C5E441F2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is a simple, yet effective machine learning algorithm used for both classification and regression tasks. It provides an easily interpretable structure that resembles a flowchart.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evaluating models for predicting flight ticket prices, Decision Trees can offer reasonable performance. However, they may be more prone to overfitting complex data and require careful pruning and regularization.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7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03B8-0FD5-C28B-4443-98D526CC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1D91C-0DF8-D79D-0534-24206EC55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F38B-058C-33E9-A34B-3B3AF39A6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is a fundamental and widely used statistical modeling technique for establishing linear relationships between variables. It's primarily used for predicting a continuous outcome variable based on one or more predictor variables.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studying factors related to flight ticket price prediction, Linear Regression can help identify and quantify the linear relationships between specific predictors.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is particularly valuable for understanding the strength and direction of associations between variables, making it a useful tool in the initial exploration and interpretation of factors contributing to the prediction of flight ticket prices.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0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title"/>
          </p:nvPr>
        </p:nvSpPr>
        <p:spPr>
          <a:xfrm>
            <a:off x="762000" y="767929"/>
            <a:ext cx="3833906" cy="26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en-US" dirty="0"/>
              <a:t>Conclusion</a:t>
            </a:r>
            <a:endParaRPr b="0" i="1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8" name="Google Shape;348;p13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349" name="Google Shape;349;p13"/>
          <p:cNvGrpSpPr/>
          <p:nvPr/>
        </p:nvGrpSpPr>
        <p:grpSpPr>
          <a:xfrm>
            <a:off x="5717059" y="1445245"/>
            <a:ext cx="4936525" cy="4227148"/>
            <a:chOff x="0" y="0"/>
            <a:chExt cx="4936525" cy="4227148"/>
          </a:xfrm>
        </p:grpSpPr>
        <p:cxnSp>
          <p:nvCxnSpPr>
            <p:cNvPr id="350" name="Google Shape;350;p13"/>
            <p:cNvCxnSpPr/>
            <p:nvPr/>
          </p:nvCxnSpPr>
          <p:spPr>
            <a:xfrm>
              <a:off x="0" y="0"/>
              <a:ext cx="4936525" cy="0"/>
            </a:xfrm>
            <a:prstGeom prst="straightConnector1">
              <a:avLst/>
            </a:prstGeom>
            <a:solidFill>
              <a:srgbClr val="E28952"/>
            </a:solidFill>
            <a:ln w="12700" cap="flat" cmpd="sng">
              <a:solidFill>
                <a:srgbClr val="E2895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Google Shape;351;p13"/>
            <p:cNvSpPr/>
            <p:nvPr/>
          </p:nvSpPr>
          <p:spPr>
            <a:xfrm>
              <a:off x="0" y="0"/>
              <a:ext cx="4936525" cy="2113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 txBox="1"/>
            <p:nvPr/>
          </p:nvSpPr>
          <p:spPr>
            <a:xfrm>
              <a:off x="0" y="0"/>
              <a:ext cx="4936525" cy="2113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rbel"/>
                <a:buNone/>
              </a:pPr>
              <a:r>
                <a:rPr lang="en-US" sz="2400" b="0" i="0" dirty="0">
                  <a:solidFill>
                    <a:srgbClr val="37415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Early prediction of flight prices also helps travelers plan and book their trips more cost-effectively, reducing the financial burden on individuals and families.</a:t>
              </a:r>
              <a:endPara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3" name="Google Shape;353;p13"/>
            <p:cNvCxnSpPr/>
            <p:nvPr/>
          </p:nvCxnSpPr>
          <p:spPr>
            <a:xfrm>
              <a:off x="0" y="2113574"/>
              <a:ext cx="4936525" cy="0"/>
            </a:xfrm>
            <a:prstGeom prst="straightConnector1">
              <a:avLst/>
            </a:prstGeom>
            <a:solidFill>
              <a:srgbClr val="E28952"/>
            </a:solidFill>
            <a:ln w="12700" cap="flat" cmpd="sng">
              <a:solidFill>
                <a:srgbClr val="E2895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4" name="Google Shape;354;p13"/>
            <p:cNvSpPr/>
            <p:nvPr/>
          </p:nvSpPr>
          <p:spPr>
            <a:xfrm>
              <a:off x="0" y="2113574"/>
              <a:ext cx="4936525" cy="2113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 txBox="1"/>
            <p:nvPr/>
          </p:nvSpPr>
          <p:spPr>
            <a:xfrm>
              <a:off x="0" y="2113574"/>
              <a:ext cx="4936525" cy="2113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Schoolbook"/>
                <a:buNone/>
              </a:pPr>
              <a:r>
                <a:rPr lang="en-US" sz="2400" b="0" i="0" dirty="0">
                  <a:solidFill>
                    <a:srgbClr val="37415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"If the risk of fluctuating flight prices is predicted earlier, travelers can take proactive measures to secure better deals before booking their flights”.</a:t>
              </a:r>
              <a:endPara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63" name="Google Shape;363;p14"/>
          <p:cNvSpPr txBox="1"/>
          <p:nvPr/>
        </p:nvSpPr>
        <p:spPr>
          <a:xfrm>
            <a:off x="-1909024" y="3589545"/>
            <a:ext cx="8132844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ADITYA SAI MADDILA -</a:t>
            </a:r>
            <a:r>
              <a:rPr lang="en-US" sz="20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U77227975 </a:t>
            </a:r>
          </a:p>
          <a:p>
            <a:pPr marL="0" marR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LEELA MAHESH CHAKRAVARTHY KODI -</a:t>
            </a:r>
            <a:r>
              <a:rPr lang="en-US" sz="20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U28275523</a:t>
            </a:r>
          </a:p>
          <a:p>
            <a:pPr marL="0" marR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VASUDEVA REDDY BOLLEDDULA - </a:t>
            </a:r>
            <a:r>
              <a:rPr lang="en-US" sz="20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U44373196</a:t>
            </a:r>
            <a:endParaRPr sz="2000" dirty="0">
              <a:solidFill>
                <a:schemeClr val="tx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" name="Google Shape;347;p13">
            <a:extLst>
              <a:ext uri="{FF2B5EF4-FFF2-40B4-BE49-F238E27FC236}">
                <a16:creationId xmlns:a16="http://schemas.microsoft.com/office/drawing/2014/main" id="{1A8BA53A-564C-D013-B166-B3EBE400CC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559677"/>
            <a:ext cx="3833906" cy="26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en-US" dirty="0"/>
              <a:t>TEAM MEMBERS</a:t>
            </a:r>
            <a:endParaRPr b="0" i="1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50" name="Picture 2" descr="Team Member Vector Art, Icons, and Graphics for Free Download">
            <a:extLst>
              <a:ext uri="{FF2B5EF4-FFF2-40B4-BE49-F238E27FC236}">
                <a16:creationId xmlns:a16="http://schemas.microsoft.com/office/drawing/2014/main" id="{2754D90F-A34D-7B77-4DE5-EEAD364D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50" y="2637358"/>
            <a:ext cx="4069368" cy="32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5" name="Google Shape;205;p2"/>
          <p:cNvSpPr txBox="1">
            <a:spLocks noGrp="1"/>
          </p:cNvSpPr>
          <p:nvPr>
            <p:ph type="title"/>
          </p:nvPr>
        </p:nvSpPr>
        <p:spPr>
          <a:xfrm>
            <a:off x="762000" y="571968"/>
            <a:ext cx="3993680" cy="7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06" name="Google Shape;206;p2"/>
          <p:cNvSpPr txBox="1"/>
          <p:nvPr/>
        </p:nvSpPr>
        <p:spPr>
          <a:xfrm>
            <a:off x="2474304" y="1583099"/>
            <a:ext cx="195416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 ticket prices can vary by hundreds of dollars annually, with some routes experiencing fluctuations exceeding 30% in price.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p2"/>
          <p:cNvSpPr txBox="1"/>
          <p:nvPr/>
        </p:nvSpPr>
        <p:spPr>
          <a:xfrm>
            <a:off x="8391930" y="1714972"/>
            <a:ext cx="266973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AI-driven flight ticket price prediction models can achieve prediction accuracy rates of around 85%, helping travelers make informed decisions.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Google Shape;208;p2"/>
          <p:cNvSpPr txBox="1"/>
          <p:nvPr/>
        </p:nvSpPr>
        <p:spPr>
          <a:xfrm>
            <a:off x="2571286" y="4292273"/>
            <a:ext cx="238329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airline industry generates enormous amounts of data daily, with over 100 terabytes of flight and pricing data being processed and analyzed.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209;p2"/>
          <p:cNvSpPr txBox="1"/>
          <p:nvPr/>
        </p:nvSpPr>
        <p:spPr>
          <a:xfrm>
            <a:off x="8036487" y="4646067"/>
            <a:ext cx="33337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models can improve pricing accuracy by up to 20%, resulting in significant savings for travelers.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45074" y="1526048"/>
            <a:ext cx="1555419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71718" y="4215181"/>
            <a:ext cx="1628775" cy="165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5993938" y="4215180"/>
            <a:ext cx="1628775" cy="165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6023592" y="1526048"/>
            <a:ext cx="1555419" cy="16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/>
        </p:nvSpPr>
        <p:spPr>
          <a:xfrm>
            <a:off x="5628969" y="2367116"/>
            <a:ext cx="5981065" cy="28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we accurately predict flight ticket prices to help travelers save on costs and make more informed travel decisions?</a:t>
            </a:r>
            <a:endParaRPr sz="2800" dirty="0">
              <a:solidFill>
                <a:srgbClr val="2626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20" name="Google Shape;220;p3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title"/>
          </p:nvPr>
        </p:nvSpPr>
        <p:spPr>
          <a:xfrm>
            <a:off x="411345" y="-160077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</a:pPr>
            <a:r>
              <a:rPr lang="en-US" b="0" i="1" dirty="0">
                <a:latin typeface="Century Schoolbook"/>
                <a:ea typeface="Century Schoolbook"/>
                <a:cs typeface="Century Schoolbook"/>
                <a:sym typeface="Century Schoolbook"/>
              </a:rPr>
              <a:t>Problem Statement</a:t>
            </a:r>
            <a:endParaRPr dirty="0"/>
          </a:p>
        </p:txBody>
      </p:sp>
      <p:pic>
        <p:nvPicPr>
          <p:cNvPr id="3074" name="Picture 2" descr="Soaring prices for plane flights | Cartoon Movement">
            <a:extLst>
              <a:ext uri="{FF2B5EF4-FFF2-40B4-BE49-F238E27FC236}">
                <a16:creationId xmlns:a16="http://schemas.microsoft.com/office/drawing/2014/main" id="{1E32EE6D-BE35-861D-15B1-C40579FF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5" y="2219636"/>
            <a:ext cx="3918155" cy="39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1030460" y="358395"/>
            <a:ext cx="38340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body" idx="2"/>
          </p:nvPr>
        </p:nvSpPr>
        <p:spPr>
          <a:xfrm>
            <a:off x="5162550" y="252420"/>
            <a:ext cx="1563000" cy="16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Airline</a:t>
            </a:r>
            <a:endParaRPr dirty="0"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6877710" y="252420"/>
            <a:ext cx="15630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Source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4"/>
          </p:nvPr>
        </p:nvSpPr>
        <p:spPr>
          <a:xfrm>
            <a:off x="8580581" y="252420"/>
            <a:ext cx="15507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Destination</a:t>
            </a:r>
            <a:endParaRPr dirty="0"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5"/>
          </p:nvPr>
        </p:nvSpPr>
        <p:spPr>
          <a:xfrm>
            <a:off x="5162956" y="2351379"/>
            <a:ext cx="1555200" cy="15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dirty="0"/>
              <a:t>Date of journey</a:t>
            </a:r>
            <a:endParaRPr dirty="0"/>
          </a:p>
        </p:txBody>
      </p:sp>
      <p:sp>
        <p:nvSpPr>
          <p:cNvPr id="231" name="Google Shape;231;p4"/>
          <p:cNvSpPr txBox="1">
            <a:spLocks noGrp="1"/>
          </p:cNvSpPr>
          <p:nvPr>
            <p:ph type="body" idx="6"/>
          </p:nvPr>
        </p:nvSpPr>
        <p:spPr>
          <a:xfrm>
            <a:off x="6887313" y="2308247"/>
            <a:ext cx="1548600" cy="15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dirty="0"/>
              <a:t>Number of Stops</a:t>
            </a:r>
            <a:endParaRPr dirty="0"/>
          </a:p>
        </p:txBody>
      </p:sp>
      <p:sp>
        <p:nvSpPr>
          <p:cNvPr id="232" name="Google Shape;232;p4"/>
          <p:cNvSpPr txBox="1">
            <a:spLocks noGrp="1"/>
          </p:cNvSpPr>
          <p:nvPr>
            <p:ph type="body" idx="7"/>
          </p:nvPr>
        </p:nvSpPr>
        <p:spPr>
          <a:xfrm>
            <a:off x="8660458" y="2308247"/>
            <a:ext cx="1469400" cy="15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 lnSpcReduction="10000"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Departure Time</a:t>
            </a:r>
            <a:endParaRPr dirty="0"/>
          </a:p>
        </p:txBody>
      </p:sp>
      <p:sp>
        <p:nvSpPr>
          <p:cNvPr id="233" name="Google Shape;233;p4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4" name="Google Shape;234;p4"/>
          <p:cNvSpPr txBox="1"/>
          <p:nvPr/>
        </p:nvSpPr>
        <p:spPr>
          <a:xfrm>
            <a:off x="10234326" y="2307381"/>
            <a:ext cx="1634100" cy="159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dirty="0"/>
              <a:t>Arrival Time</a:t>
            </a:r>
            <a:endParaRPr dirty="0"/>
          </a:p>
        </p:txBody>
      </p:sp>
      <p:sp>
        <p:nvSpPr>
          <p:cNvPr id="235" name="Google Shape;235;p4"/>
          <p:cNvSpPr txBox="1"/>
          <p:nvPr/>
        </p:nvSpPr>
        <p:spPr>
          <a:xfrm>
            <a:off x="5163571" y="4229587"/>
            <a:ext cx="1548600" cy="16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dirty="0"/>
              <a:t>Route</a:t>
            </a:r>
            <a:endParaRPr dirty="0"/>
          </a:p>
        </p:txBody>
      </p:sp>
      <p:sp>
        <p:nvSpPr>
          <p:cNvPr id="236" name="Google Shape;236;p4"/>
          <p:cNvSpPr txBox="1"/>
          <p:nvPr/>
        </p:nvSpPr>
        <p:spPr>
          <a:xfrm>
            <a:off x="6877770" y="4229401"/>
            <a:ext cx="1570200" cy="16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dirty="0"/>
              <a:t>Total Stops</a:t>
            </a:r>
            <a:endParaRPr dirty="0"/>
          </a:p>
          <a:p>
            <a:pPr marL="0" marR="0" lvl="0" indent="0" algn="ctr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 sz="1600" dirty="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10232400" y="257336"/>
            <a:ext cx="15507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000" rIns="0" bIns="0" anchor="t" anchorCtr="0">
            <a:norm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dirty="0"/>
              <a:t>Price</a:t>
            </a:r>
            <a:endParaRPr dirty="0"/>
          </a:p>
        </p:txBody>
      </p:sp>
      <p:sp>
        <p:nvSpPr>
          <p:cNvPr id="249" name="Google Shape;249;p4"/>
          <p:cNvSpPr txBox="1"/>
          <p:nvPr/>
        </p:nvSpPr>
        <p:spPr>
          <a:xfrm>
            <a:off x="90229" y="1711524"/>
            <a:ext cx="4719600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rbel"/>
              </a:rPr>
              <a:t>The dataset is imported from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rbel"/>
              </a:rPr>
              <a:t>kaggle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rbel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rbel"/>
              </a:rPr>
              <a:t>In our dataset there are about 10684 instances.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rbel"/>
              </a:rPr>
              <a:t>Here the dependent variable is stroke.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rbel"/>
              </a:rPr>
              <a:t>In this dataset, as our dependent variable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is typically considered a continuous numerical variable. This is because ticket prices are expressed as numerical values and can take on a wide range of possible values within a continuous numeric range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2376714" y="5225142"/>
            <a:ext cx="2031900" cy="646200"/>
          </a:xfrm>
          <a:prstGeom prst="rect">
            <a:avLst/>
          </a:prstGeom>
          <a:solidFill>
            <a:srgbClr val="EDB89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Price (Dependent variable)</a:t>
            </a:r>
            <a:endParaRPr dirty="0"/>
          </a:p>
        </p:txBody>
      </p:sp>
      <p:pic>
        <p:nvPicPr>
          <p:cNvPr id="1026" name="Picture 2" descr="Singleton | Quantity Price - Show your customers product price based on  selected quantity | Shopify App Store">
            <a:extLst>
              <a:ext uri="{FF2B5EF4-FFF2-40B4-BE49-F238E27FC236}">
                <a16:creationId xmlns:a16="http://schemas.microsoft.com/office/drawing/2014/main" id="{274E5C48-613C-FCE3-5476-DB01523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31" y="5080829"/>
            <a:ext cx="934826" cy="93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ingleton | Quantity Price - Show your customers product price based on  selected quantity | Shopify App Store">
            <a:extLst>
              <a:ext uri="{FF2B5EF4-FFF2-40B4-BE49-F238E27FC236}">
                <a16:creationId xmlns:a16="http://schemas.microsoft.com/office/drawing/2014/main" id="{6B090072-4901-8D86-5CEE-A1EA57DF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309" y="396772"/>
            <a:ext cx="1115947" cy="111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erts predict the airline trends we'll see in 2023 - Airport Technology">
            <a:extLst>
              <a:ext uri="{FF2B5EF4-FFF2-40B4-BE49-F238E27FC236}">
                <a16:creationId xmlns:a16="http://schemas.microsoft.com/office/drawing/2014/main" id="{7E56A264-B4D6-908C-8B99-62C71EB2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74679" y="587708"/>
            <a:ext cx="1202902" cy="8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 Ways to Research a Travel Destination Before You Go">
            <a:extLst>
              <a:ext uri="{FF2B5EF4-FFF2-40B4-BE49-F238E27FC236}">
                <a16:creationId xmlns:a16="http://schemas.microsoft.com/office/drawing/2014/main" id="{C32AADEF-6D9F-4E42-745D-BDCA725DF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59" y="587708"/>
            <a:ext cx="1387945" cy="9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tination - Free signs icons">
            <a:extLst>
              <a:ext uri="{FF2B5EF4-FFF2-40B4-BE49-F238E27FC236}">
                <a16:creationId xmlns:a16="http://schemas.microsoft.com/office/drawing/2014/main" id="{B26B1870-9A17-3637-A64C-E7D2DB7AB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31" y="504276"/>
            <a:ext cx="1102086" cy="110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lendar - Free time and date icons">
            <a:extLst>
              <a:ext uri="{FF2B5EF4-FFF2-40B4-BE49-F238E27FC236}">
                <a16:creationId xmlns:a16="http://schemas.microsoft.com/office/drawing/2014/main" id="{47F3777C-5CCA-DF9D-5730-292135F9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79" y="2513762"/>
            <a:ext cx="1039761" cy="10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stination - Free travel icons">
            <a:extLst>
              <a:ext uri="{FF2B5EF4-FFF2-40B4-BE49-F238E27FC236}">
                <a16:creationId xmlns:a16="http://schemas.microsoft.com/office/drawing/2014/main" id="{8B527D59-F0A1-07F6-31EA-DBBD7A90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09" y="2516810"/>
            <a:ext cx="959562" cy="9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parture Time Icon - Free PNG &amp; SVG 410905 - Noun Project">
            <a:extLst>
              <a:ext uri="{FF2B5EF4-FFF2-40B4-BE49-F238E27FC236}">
                <a16:creationId xmlns:a16="http://schemas.microsoft.com/office/drawing/2014/main" id="{763A4AA3-457D-9AC3-E363-E55C4BBE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91" y="2204140"/>
            <a:ext cx="1584901" cy="158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rival Time Icon - Free PNG &amp; SVG 410891 - Noun Project">
            <a:extLst>
              <a:ext uri="{FF2B5EF4-FFF2-40B4-BE49-F238E27FC236}">
                <a16:creationId xmlns:a16="http://schemas.microsoft.com/office/drawing/2014/main" id="{E40A99B5-EEF7-51F3-84CF-DEEF8DC7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010" y="2286451"/>
            <a:ext cx="1458090" cy="14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oot, Route, and Rout: Explaining the Difference | Merriam-Webster">
            <a:extLst>
              <a:ext uri="{FF2B5EF4-FFF2-40B4-BE49-F238E27FC236}">
                <a16:creationId xmlns:a16="http://schemas.microsoft.com/office/drawing/2014/main" id="{18798B74-E189-3E8C-60CC-818C9433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29" y="4471325"/>
            <a:ext cx="1246436" cy="9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hy Planes Were Grounded for the First Time Since 9/11 - WSJ">
            <a:extLst>
              <a:ext uri="{FF2B5EF4-FFF2-40B4-BE49-F238E27FC236}">
                <a16:creationId xmlns:a16="http://schemas.microsoft.com/office/drawing/2014/main" id="{4769BD7E-2EFE-DB00-BE64-F8B84DCF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4" y="4471325"/>
            <a:ext cx="1101728" cy="110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>
            <a:spLocks noGrp="1"/>
          </p:cNvSpPr>
          <p:nvPr>
            <p:ph type="title"/>
          </p:nvPr>
        </p:nvSpPr>
        <p:spPr>
          <a:xfrm>
            <a:off x="788276" y="152402"/>
            <a:ext cx="9982456" cy="94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</a:pPr>
            <a:r>
              <a:rPr lang="en-US" b="1" dirty="0"/>
              <a:t>Steps</a:t>
            </a:r>
            <a:endParaRPr dirty="0"/>
          </a:p>
        </p:txBody>
      </p:sp>
      <p:sp>
        <p:nvSpPr>
          <p:cNvPr id="257" name="Google Shape;257;p5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8" name="Google Shape;258;p5"/>
          <p:cNvSpPr txBox="1"/>
          <p:nvPr/>
        </p:nvSpPr>
        <p:spPr>
          <a:xfrm>
            <a:off x="3376449" y="1051034"/>
            <a:ext cx="4805524" cy="461665"/>
          </a:xfrm>
          <a:prstGeom prst="rect">
            <a:avLst/>
          </a:prstGeom>
          <a:solidFill>
            <a:srgbClr val="D8EB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Import and Preprocess the data</a:t>
            </a: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3356784" y="2719619"/>
            <a:ext cx="4805524" cy="461665"/>
          </a:xfrm>
          <a:prstGeom prst="rect">
            <a:avLst/>
          </a:prstGeom>
          <a:solidFill>
            <a:srgbClr val="F9E7D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Label Encoding</a:t>
            </a:r>
            <a:endParaRPr dirty="0"/>
          </a:p>
        </p:txBody>
      </p:sp>
      <p:sp>
        <p:nvSpPr>
          <p:cNvPr id="260" name="Google Shape;260;p5"/>
          <p:cNvSpPr txBox="1"/>
          <p:nvPr/>
        </p:nvSpPr>
        <p:spPr>
          <a:xfrm>
            <a:off x="3356784" y="3568300"/>
            <a:ext cx="4805524" cy="461665"/>
          </a:xfrm>
          <a:prstGeom prst="rect">
            <a:avLst/>
          </a:prstGeom>
          <a:solidFill>
            <a:srgbClr val="F8F0D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Split Data</a:t>
            </a:r>
            <a:endParaRPr dirty="0"/>
          </a:p>
        </p:txBody>
      </p:sp>
      <p:sp>
        <p:nvSpPr>
          <p:cNvPr id="261" name="Google Shape;261;p5"/>
          <p:cNvSpPr txBox="1"/>
          <p:nvPr/>
        </p:nvSpPr>
        <p:spPr>
          <a:xfrm>
            <a:off x="3396199" y="4415696"/>
            <a:ext cx="4805524" cy="461665"/>
          </a:xfrm>
          <a:prstGeom prst="rect">
            <a:avLst/>
          </a:prstGeom>
          <a:solidFill>
            <a:srgbClr val="D9ED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 data with different algorithms</a:t>
            </a:r>
            <a:endParaRPr dirty="0"/>
          </a:p>
        </p:txBody>
      </p:sp>
      <p:sp>
        <p:nvSpPr>
          <p:cNvPr id="262" name="Google Shape;262;p5"/>
          <p:cNvSpPr txBox="1"/>
          <p:nvPr/>
        </p:nvSpPr>
        <p:spPr>
          <a:xfrm>
            <a:off x="3356784" y="5282798"/>
            <a:ext cx="4805524" cy="461665"/>
          </a:xfrm>
          <a:prstGeom prst="rect">
            <a:avLst/>
          </a:prstGeom>
          <a:solidFill>
            <a:srgbClr val="E7DC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 Data</a:t>
            </a:r>
            <a:endParaRPr dirty="0"/>
          </a:p>
        </p:txBody>
      </p:sp>
      <p:sp>
        <p:nvSpPr>
          <p:cNvPr id="264" name="Google Shape;264;p5"/>
          <p:cNvSpPr/>
          <p:nvPr/>
        </p:nvSpPr>
        <p:spPr>
          <a:xfrm>
            <a:off x="5517023" y="1492981"/>
            <a:ext cx="262758" cy="3875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073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5497359" y="3215402"/>
            <a:ext cx="262758" cy="3875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073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5497359" y="4043091"/>
            <a:ext cx="262758" cy="3875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073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5497359" y="4883919"/>
            <a:ext cx="262758" cy="3875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073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Google Shape;262;p5">
            <a:extLst>
              <a:ext uri="{FF2B5EF4-FFF2-40B4-BE49-F238E27FC236}">
                <a16:creationId xmlns:a16="http://schemas.microsoft.com/office/drawing/2014/main" id="{B9A1BBBD-B787-975B-9D19-11496EECBA02}"/>
              </a:ext>
            </a:extLst>
          </p:cNvPr>
          <p:cNvSpPr txBox="1"/>
          <p:nvPr/>
        </p:nvSpPr>
        <p:spPr>
          <a:xfrm>
            <a:off x="3396199" y="1949666"/>
            <a:ext cx="4805524" cy="461624"/>
          </a:xfrm>
          <a:prstGeom prst="rect">
            <a:avLst/>
          </a:prstGeom>
          <a:solidFill>
            <a:srgbClr val="E7DC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rbel" panose="020B0503020204020204" pitchFamily="34" charset="0"/>
              </a:rPr>
              <a:t>Data Exploration</a:t>
            </a:r>
            <a:endParaRPr sz="2400" dirty="0">
              <a:latin typeface="Corbel" panose="020B0503020204020204" pitchFamily="34" charset="0"/>
            </a:endParaRPr>
          </a:p>
        </p:txBody>
      </p:sp>
      <p:sp>
        <p:nvSpPr>
          <p:cNvPr id="3" name="Google Shape;264;p5">
            <a:extLst>
              <a:ext uri="{FF2B5EF4-FFF2-40B4-BE49-F238E27FC236}">
                <a16:creationId xmlns:a16="http://schemas.microsoft.com/office/drawing/2014/main" id="{4C063497-D33F-2FF2-CF6E-87DAACB18C22}"/>
              </a:ext>
            </a:extLst>
          </p:cNvPr>
          <p:cNvSpPr/>
          <p:nvPr/>
        </p:nvSpPr>
        <p:spPr>
          <a:xfrm>
            <a:off x="5521943" y="2353305"/>
            <a:ext cx="262758" cy="3875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073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3F9BF-0DBB-28F2-C8C1-A7246D1E3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C5E64-6A7E-3FE5-4B43-1BC4B2AE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42" y="1035822"/>
            <a:ext cx="5486875" cy="502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D4E5A-BAC7-7394-8FB2-ED445CBA07F6}"/>
              </a:ext>
            </a:extLst>
          </p:cNvPr>
          <p:cNvSpPr txBox="1"/>
          <p:nvPr/>
        </p:nvSpPr>
        <p:spPr>
          <a:xfrm>
            <a:off x="678426" y="2363177"/>
            <a:ext cx="4527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PRICE VARIATION OVER DAYS IN A MONTH </a:t>
            </a:r>
          </a:p>
        </p:txBody>
      </p:sp>
    </p:spTree>
    <p:extLst>
      <p:ext uri="{BB962C8B-B14F-4D97-AF65-F5344CB8AC3E}">
        <p14:creationId xmlns:p14="http://schemas.microsoft.com/office/powerpoint/2010/main" val="12071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01FCC-B496-6925-1F0B-A130A1520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4972B-0E1F-8AE0-2F1A-2F30BA90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30" y="1146208"/>
            <a:ext cx="7712975" cy="4565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ACF73-26CD-5057-F985-9CEECCB15319}"/>
              </a:ext>
            </a:extLst>
          </p:cNvPr>
          <p:cNvSpPr txBox="1"/>
          <p:nvPr/>
        </p:nvSpPr>
        <p:spPr>
          <a:xfrm>
            <a:off x="125817" y="1932788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PRICE VARIATION OVER DIFFERENT AIRLINES</a:t>
            </a:r>
          </a:p>
        </p:txBody>
      </p:sp>
    </p:spTree>
    <p:extLst>
      <p:ext uri="{BB962C8B-B14F-4D97-AF65-F5344CB8AC3E}">
        <p14:creationId xmlns:p14="http://schemas.microsoft.com/office/powerpoint/2010/main" val="26084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C6083-A58A-1745-785A-64BB67E26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33030-5232-03CD-707E-B962F535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49" y="1138421"/>
            <a:ext cx="6499254" cy="483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886EB-66F0-CF60-4CA0-537609CD7458}"/>
              </a:ext>
            </a:extLst>
          </p:cNvPr>
          <p:cNvSpPr txBox="1"/>
          <p:nvPr/>
        </p:nvSpPr>
        <p:spPr>
          <a:xfrm>
            <a:off x="371623" y="1696814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PRICE VARIATION OVER DEPARTURE CITIES</a:t>
            </a:r>
          </a:p>
        </p:txBody>
      </p:sp>
    </p:spTree>
    <p:extLst>
      <p:ext uri="{BB962C8B-B14F-4D97-AF65-F5344CB8AC3E}">
        <p14:creationId xmlns:p14="http://schemas.microsoft.com/office/powerpoint/2010/main" val="10026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C6083-A58A-1745-785A-64BB67E26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98BFD-8FF1-6D36-7BF3-A3B98ADB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71" y="932568"/>
            <a:ext cx="6626700" cy="504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034C4-07FD-59AA-08A8-FDA14BBE845B}"/>
              </a:ext>
            </a:extLst>
          </p:cNvPr>
          <p:cNvSpPr txBox="1"/>
          <p:nvPr/>
        </p:nvSpPr>
        <p:spPr>
          <a:xfrm>
            <a:off x="371623" y="1696814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PRICE VARIATION OVER DESTINATION </a:t>
            </a:r>
          </a:p>
          <a:p>
            <a:r>
              <a:rPr lang="en-US" sz="3600" b="1" dirty="0"/>
              <a:t>CITIES</a:t>
            </a:r>
          </a:p>
        </p:txBody>
      </p:sp>
    </p:spTree>
    <p:extLst>
      <p:ext uri="{BB962C8B-B14F-4D97-AF65-F5344CB8AC3E}">
        <p14:creationId xmlns:p14="http://schemas.microsoft.com/office/powerpoint/2010/main" val="29170789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601</Words>
  <Application>Microsoft Office PowerPoint</Application>
  <PresentationFormat>Widescreen</PresentationFormat>
  <Paragraphs>75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Calibri</vt:lpstr>
      <vt:lpstr>Century Schoolbook</vt:lpstr>
      <vt:lpstr>Headlines</vt:lpstr>
      <vt:lpstr>Headlines</vt:lpstr>
      <vt:lpstr>Prediction  of price of flight tickets</vt:lpstr>
      <vt:lpstr>Introduction</vt:lpstr>
      <vt:lpstr>Problem Statement</vt:lpstr>
      <vt:lpstr>Dataset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for Different Models</vt:lpstr>
      <vt:lpstr>Evaluation for Different Models</vt:lpstr>
      <vt:lpstr>Random Forest</vt:lpstr>
      <vt:lpstr>Decision Tree</vt:lpstr>
      <vt:lpstr>Linear Regression</vt:lpstr>
      <vt:lpstr>Conclusion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  of price of flight tickets</dc:title>
  <dc:creator>Aditya Sai Maddila</dc:creator>
  <cp:lastModifiedBy>leelamahesh chakravarthy</cp:lastModifiedBy>
  <cp:revision>7</cp:revision>
  <dcterms:created xsi:type="dcterms:W3CDTF">2022-11-06T21:35:17Z</dcterms:created>
  <dcterms:modified xsi:type="dcterms:W3CDTF">2023-11-10T04:16:07Z</dcterms:modified>
</cp:coreProperties>
</file>