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46" r:id="rId2"/>
    <p:sldId id="347" r:id="rId3"/>
    <p:sldId id="256" r:id="rId4"/>
    <p:sldId id="265" r:id="rId5"/>
    <p:sldId id="340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8" r:id="rId14"/>
    <p:sldId id="335" r:id="rId15"/>
    <p:sldId id="279" r:id="rId16"/>
    <p:sldId id="325" r:id="rId17"/>
    <p:sldId id="307" r:id="rId18"/>
    <p:sldId id="308" r:id="rId19"/>
    <p:sldId id="309" r:id="rId20"/>
    <p:sldId id="284" r:id="rId21"/>
    <p:sldId id="285" r:id="rId22"/>
    <p:sldId id="286" r:id="rId23"/>
    <p:sldId id="310" r:id="rId24"/>
    <p:sldId id="311" r:id="rId25"/>
    <p:sldId id="312" r:id="rId26"/>
    <p:sldId id="313" r:id="rId27"/>
    <p:sldId id="275" r:id="rId28"/>
    <p:sldId id="276" r:id="rId29"/>
    <p:sldId id="277" r:id="rId30"/>
    <p:sldId id="287" r:id="rId31"/>
    <p:sldId id="288" r:id="rId32"/>
    <p:sldId id="341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69" r:id="rId47"/>
    <p:sldId id="370" r:id="rId48"/>
    <p:sldId id="371" r:id="rId49"/>
    <p:sldId id="292" r:id="rId50"/>
    <p:sldId id="293" r:id="rId51"/>
    <p:sldId id="321" r:id="rId52"/>
    <p:sldId id="373" r:id="rId53"/>
    <p:sldId id="399" r:id="rId54"/>
    <p:sldId id="382" r:id="rId55"/>
    <p:sldId id="381" r:id="rId56"/>
    <p:sldId id="401" r:id="rId57"/>
    <p:sldId id="402" r:id="rId58"/>
    <p:sldId id="384" r:id="rId59"/>
    <p:sldId id="385" r:id="rId60"/>
    <p:sldId id="403" r:id="rId61"/>
    <p:sldId id="294" r:id="rId62"/>
    <p:sldId id="295" r:id="rId63"/>
    <p:sldId id="297" r:id="rId64"/>
    <p:sldId id="298" r:id="rId65"/>
    <p:sldId id="343" r:id="rId66"/>
    <p:sldId id="326" r:id="rId67"/>
    <p:sldId id="404" r:id="rId68"/>
    <p:sldId id="327" r:id="rId69"/>
    <p:sldId id="299" r:id="rId70"/>
    <p:sldId id="300" r:id="rId71"/>
    <p:sldId id="302" r:id="rId72"/>
    <p:sldId id="303" r:id="rId73"/>
    <p:sldId id="332" r:id="rId74"/>
    <p:sldId id="344" r:id="rId75"/>
    <p:sldId id="328" r:id="rId76"/>
    <p:sldId id="329" r:id="rId77"/>
    <p:sldId id="330" r:id="rId78"/>
    <p:sldId id="331" r:id="rId79"/>
    <p:sldId id="333" r:id="rId80"/>
    <p:sldId id="304" r:id="rId81"/>
    <p:sldId id="305" r:id="rId82"/>
    <p:sldId id="34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214973C-9C02-4886-BA6F-AF7B723C0F97}">
          <p14:sldIdLst>
            <p14:sldId id="346"/>
            <p14:sldId id="347"/>
          </p14:sldIdLst>
        </p14:section>
        <p14:section name="Admin" id="{59808FD0-E954-4769-98EF-44EBBC83C125}">
          <p14:sldIdLst>
            <p14:sldId id="256"/>
            <p14:sldId id="265"/>
            <p14:sldId id="340"/>
            <p14:sldId id="262"/>
            <p14:sldId id="263"/>
            <p14:sldId id="264"/>
            <p14:sldId id="267"/>
            <p14:sldId id="268"/>
            <p14:sldId id="269"/>
          </p14:sldIdLst>
        </p14:section>
        <p14:section name="Hospital Admin" id="{B748CA3A-8982-4002-9EBB-F374FA3CCEA7}">
          <p14:sldIdLst>
            <p14:sldId id="270"/>
            <p14:sldId id="278"/>
            <p14:sldId id="335"/>
            <p14:sldId id="279"/>
            <p14:sldId id="325"/>
            <p14:sldId id="307"/>
            <p14:sldId id="308"/>
            <p14:sldId id="309"/>
            <p14:sldId id="284"/>
            <p14:sldId id="285"/>
            <p14:sldId id="286"/>
            <p14:sldId id="310"/>
            <p14:sldId id="311"/>
            <p14:sldId id="312"/>
            <p14:sldId id="313"/>
            <p14:sldId id="275"/>
            <p14:sldId id="276"/>
            <p14:sldId id="277"/>
          </p14:sldIdLst>
        </p14:section>
        <p14:section name="Reception" id="{D8945458-C269-4824-82DC-9F6EEAC98E00}">
          <p14:sldIdLst>
            <p14:sldId id="287"/>
            <p14:sldId id="288"/>
            <p14:sldId id="341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69"/>
            <p14:sldId id="370"/>
            <p14:sldId id="371"/>
          </p14:sldIdLst>
        </p14:section>
        <p14:section name="Doctor" id="{D8127891-CDA9-4585-B767-7111277A127F}">
          <p14:sldIdLst>
            <p14:sldId id="292"/>
            <p14:sldId id="293"/>
            <p14:sldId id="321"/>
            <p14:sldId id="373"/>
            <p14:sldId id="399"/>
            <p14:sldId id="382"/>
            <p14:sldId id="381"/>
            <p14:sldId id="401"/>
            <p14:sldId id="402"/>
            <p14:sldId id="384"/>
            <p14:sldId id="385"/>
            <p14:sldId id="403"/>
            <p14:sldId id="294"/>
            <p14:sldId id="295"/>
          </p14:sldIdLst>
        </p14:section>
        <p14:section name="Pharmacy" id="{4E2628D1-ED3B-4161-A02F-EA4BAB95F7A5}">
          <p14:sldIdLst>
            <p14:sldId id="297"/>
            <p14:sldId id="298"/>
            <p14:sldId id="343"/>
            <p14:sldId id="326"/>
            <p14:sldId id="404"/>
            <p14:sldId id="327"/>
            <p14:sldId id="299"/>
            <p14:sldId id="300"/>
          </p14:sldIdLst>
        </p14:section>
        <p14:section name="Lab" id="{2D6CA6DA-646E-49A9-B37C-281F2044E65E}">
          <p14:sldIdLst>
            <p14:sldId id="302"/>
            <p14:sldId id="303"/>
            <p14:sldId id="332"/>
            <p14:sldId id="344"/>
            <p14:sldId id="328"/>
            <p14:sldId id="329"/>
            <p14:sldId id="330"/>
            <p14:sldId id="331"/>
            <p14:sldId id="333"/>
            <p14:sldId id="304"/>
            <p14:sldId id="305"/>
          </p14:sldIdLst>
        </p14:section>
        <p14:section name="Other Info" id="{A01AE1B5-22D9-44E7-AB3A-2BD13791FFCC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8D121-263E-4449-BB47-4C66918F0F12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099BF-0456-4014-A2E6-DC71C611F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6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099BF-0456-4014-A2E6-DC71C611FB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1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5F9C-7315-4B50-8E26-FCE8A0DA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6138-2D4B-4AFD-A5CE-C0BFD57D0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1DE30-165A-48EF-B1A2-A3B1753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3C66-A236-4E88-BB8F-C23C96C9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DC33-B9FC-4A7D-9E50-F029D7A9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7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A77D-69FF-4ABB-9045-DDE31550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B5FAA-DCC3-4A6E-BE08-C71B9B20A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98AB-D68D-4C93-853A-B85873E6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5E01-21BF-48CD-91AC-4DA2DEA9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C63C-1088-4E46-933F-78C17935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7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F8D9-9710-4C02-8D5A-CF0745D2C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9947A-10E9-486F-BEB7-01B514428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4D5ED-D026-436E-A614-B817BD65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35E9-4510-473F-9729-E869D4F0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D819-F8FE-4C86-8A98-FFC2137E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3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F03-C777-4D68-968D-6FAE869E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5425-A23F-4A29-886B-423AC66C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1354-FF5C-4DBD-A122-1DBD4975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D861-31D7-492B-AE8E-6368BD47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D482-F9BA-4DE0-9BA9-838FC84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47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D5EF-74CB-4BA2-80D2-9AAA25C3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87B8-6C9C-407B-A537-D63B96CE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5363-6561-4CAE-BA69-763DEE57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7ED-C5D7-454B-8872-118D5D0C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9D9D-E2DA-43F4-ADF4-124039DD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FD2-A0B3-4C1D-BBDD-3C456E9C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C0CC-E2EC-4B8A-9BDB-BFB34A57F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ABEC7-1992-464B-B4F6-DEF4762A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3B40-151A-45E4-AE51-F66AA6F4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E11B-16EF-439A-9D94-0676AA80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BA1D9-C61A-4897-8755-B4F3371F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25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01AF-5F44-4FB9-8186-E62C60E9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5CCC-2498-4C4E-8704-A24E1FAD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3E9D-B4CD-414D-A1C1-CF6511B29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8AB33-F599-4B13-8178-49617CD4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D3D-338A-4EC9-A58C-1FA08D829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7F356-48DF-4E0B-BEE6-4BF3C5B3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17E74-2424-48D8-81B2-9492EE7B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BBDCF-0917-42CE-88DA-EFFF77B4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E218-ABFD-43ED-B9C3-18C1E103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848D6-8380-4629-B912-E7CBE08B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42D3A-1468-4C33-B7E2-B9E51A50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4EE00-A344-4DAB-B4CE-B16D1264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1FB2-17AC-44C9-A7AC-A03AB5B9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E53E1-4F33-4256-9E62-91C154D9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C0E87-7AA0-4AA2-8067-B9FCA5C7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5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0957-4DD4-44B8-839C-DEB014F8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D799-13D6-4229-BFD2-571547FBC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DCB33-E741-4C05-8970-23F1D41D8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7C23-CC83-4867-BB08-0030C83A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8CFCC-C935-420B-B728-9D2B477C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B8783-87A9-4CE1-BC26-74A30CC3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2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3AE7-3268-4BBA-B9F5-BB29DDD9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DDE28-4E06-47F8-B3AA-0A48B42EB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3732A-2AAF-45C8-8BA7-446E3FD2A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2B7E-F0AB-49D7-948C-DFEE89C4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632A-EED9-496F-BC1D-AE61D829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9FEA-1B27-45FD-A832-B926F8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3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8016E-9D33-4820-8483-319E011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F137B-9FF1-4AAE-BD67-BC40E986D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8FE0-1B4F-44F1-A09D-68299F5E5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1A0A-3F45-447C-8FFB-0FB25884E118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503E-1641-47DC-BF8C-D591DE3FB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C50A-739F-438B-84D9-76E417666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073E-7601-4C3F-8AB0-9B5A17C34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35CE95-8778-4913-AD0A-C0F3DE44528D}"/>
              </a:ext>
            </a:extLst>
          </p:cNvPr>
          <p:cNvSpPr txBox="1"/>
          <p:nvPr/>
        </p:nvSpPr>
        <p:spPr>
          <a:xfrm>
            <a:off x="0" y="1637211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  <a:latin typeface="Berlin Sans FB" panose="020E0602020502020306" pitchFamily="34" charset="0"/>
              </a:rPr>
              <a:t>Hospital Information Management System </a:t>
            </a:r>
          </a:p>
          <a:p>
            <a:pPr algn="ctr"/>
            <a:r>
              <a:rPr lang="en-IN" sz="2800" dirty="0"/>
              <a:t>Program-1: OPD (Out Patient Department).</a:t>
            </a:r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r"/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By: Pracha Technologies Pvt Ltd.</a:t>
            </a:r>
          </a:p>
        </p:txBody>
      </p:sp>
    </p:spTree>
    <p:extLst>
      <p:ext uri="{BB962C8B-B14F-4D97-AF65-F5344CB8AC3E}">
        <p14:creationId xmlns:p14="http://schemas.microsoft.com/office/powerpoint/2010/main" val="53846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Group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18370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Release Announcements or Notifications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Announcements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5143D-3722-49FB-BE41-24D35E624DC2}"/>
              </a:ext>
            </a:extLst>
          </p:cNvPr>
          <p:cNvSpPr/>
          <p:nvPr/>
        </p:nvSpPr>
        <p:spPr>
          <a:xfrm>
            <a:off x="2900077" y="839291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7" y="2275848"/>
            <a:ext cx="10833340" cy="4753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Hospitals (select all option)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E999D-2922-4E5B-8A1A-204034746B23}"/>
              </a:ext>
            </a:extLst>
          </p:cNvPr>
          <p:cNvSpPr/>
          <p:nvPr/>
        </p:nvSpPr>
        <p:spPr>
          <a:xfrm>
            <a:off x="513927" y="1568626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7" y="3040378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16A037-1569-47B3-B4B8-667C8A714A07}"/>
              </a:ext>
            </a:extLst>
          </p:cNvPr>
          <p:cNvSpPr/>
          <p:nvPr/>
        </p:nvSpPr>
        <p:spPr>
          <a:xfrm>
            <a:off x="514050" y="3726908"/>
            <a:ext cx="10833340" cy="4753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Hospitals (select all option)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959B97-DEC4-48E7-B343-D1C9C1B9D5FA}"/>
              </a:ext>
            </a:extLst>
          </p:cNvPr>
          <p:cNvSpPr/>
          <p:nvPr/>
        </p:nvSpPr>
        <p:spPr>
          <a:xfrm>
            <a:off x="513927" y="4424497"/>
            <a:ext cx="4197410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(Announcement / Notification)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28EF57-9275-45C0-B63B-84BEE50AD8FD}"/>
              </a:ext>
            </a:extLst>
          </p:cNvPr>
          <p:cNvSpPr/>
          <p:nvPr/>
        </p:nvSpPr>
        <p:spPr>
          <a:xfrm>
            <a:off x="514050" y="5070012"/>
            <a:ext cx="10833340" cy="15256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Start typing………………… (upload file option)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A08A2B-7132-44D3-B7EC-F487F49EC2F0}"/>
              </a:ext>
            </a:extLst>
          </p:cNvPr>
          <p:cNvSpPr/>
          <p:nvPr/>
        </p:nvSpPr>
        <p:spPr>
          <a:xfrm>
            <a:off x="9792908" y="6177631"/>
            <a:ext cx="1554359" cy="418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114179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61484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Hospital Admin Portal basic Overview:</a:t>
            </a:r>
          </a:p>
          <a:p>
            <a:endParaRPr lang="en-IN" b="1" dirty="0"/>
          </a:p>
          <a:p>
            <a:r>
              <a:rPr lang="en-IN" b="1" dirty="0"/>
              <a:t>Functionalities:</a:t>
            </a:r>
          </a:p>
          <a:p>
            <a:pPr lvl="0"/>
            <a:r>
              <a:rPr lang="en-IN" dirty="0"/>
              <a:t>1. Login</a:t>
            </a:r>
          </a:p>
          <a:p>
            <a:pPr lvl="0"/>
            <a:r>
              <a:rPr lang="en-IN" dirty="0"/>
              <a:t>2. Dashboard</a:t>
            </a:r>
          </a:p>
          <a:p>
            <a:pPr lvl="0"/>
            <a:r>
              <a:rPr lang="en-IN" dirty="0"/>
              <a:t>3. My Hospital</a:t>
            </a:r>
          </a:p>
          <a:p>
            <a:pPr lvl="0"/>
            <a:r>
              <a:rPr lang="en-IN" dirty="0"/>
              <a:t>    3.1. Hospital Details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/>
              <a:t>3.2. Lab / Treatment </a:t>
            </a:r>
          </a:p>
          <a:p>
            <a:pPr lvl="0"/>
            <a:r>
              <a:rPr lang="en-IN" dirty="0"/>
              <a:t>4. Add resource </a:t>
            </a:r>
          </a:p>
          <a:p>
            <a:pPr lvl="0"/>
            <a:r>
              <a:rPr lang="en-IN" dirty="0"/>
              <a:t>5. OPD Intake </a:t>
            </a:r>
          </a:p>
          <a:p>
            <a:pPr lvl="0"/>
            <a:r>
              <a:rPr lang="en-IN" dirty="0"/>
              <a:t>6. Patient database</a:t>
            </a:r>
          </a:p>
          <a:p>
            <a:pPr lvl="0"/>
            <a:r>
              <a:rPr lang="en-IN" dirty="0"/>
              <a:t>7. Modified Prescriptions </a:t>
            </a:r>
            <a:endParaRPr lang="en-IN" dirty="0">
              <a:solidFill>
                <a:srgbClr val="FF0000"/>
              </a:solidFill>
            </a:endParaRPr>
          </a:p>
          <a:p>
            <a:pPr lvl="0"/>
            <a:r>
              <a:rPr lang="en-IN" dirty="0"/>
              <a:t>8. Chat</a:t>
            </a:r>
          </a:p>
          <a:p>
            <a:pPr lvl="0"/>
            <a:r>
              <a:rPr lang="en-IN" dirty="0"/>
              <a:t>    8.1. Resources </a:t>
            </a:r>
          </a:p>
          <a:p>
            <a:pPr lvl="0"/>
            <a:r>
              <a:rPr lang="en-IN" dirty="0"/>
              <a:t>    8.2. Admin</a:t>
            </a:r>
          </a:p>
          <a:p>
            <a:pPr lvl="0"/>
            <a:r>
              <a:rPr lang="en-IN" dirty="0"/>
              <a:t>    8.3. Software Team</a:t>
            </a:r>
          </a:p>
          <a:p>
            <a:pPr lvl="0"/>
            <a:r>
              <a:rPr lang="en-IN" dirty="0"/>
              <a:t>9. Release </a:t>
            </a:r>
          </a:p>
          <a:p>
            <a:pPr lvl="0"/>
            <a:r>
              <a:rPr lang="en-IN" dirty="0"/>
              <a:t>    9.1. Announcements to own hospital. </a:t>
            </a:r>
          </a:p>
          <a:p>
            <a:pPr lvl="0"/>
            <a:r>
              <a:rPr lang="en-IN" dirty="0"/>
              <a:t>    9.2. Notifications to own hospital.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75684"/>
            <a:ext cx="1889760" cy="42380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F8DB02-003C-48D2-83FE-0DA807C12F12}"/>
              </a:ext>
            </a:extLst>
          </p:cNvPr>
          <p:cNvCxnSpPr>
            <a:cxnSpLocks/>
          </p:cNvCxnSpPr>
          <p:nvPr/>
        </p:nvCxnSpPr>
        <p:spPr>
          <a:xfrm flipV="1">
            <a:off x="11486604" y="4109272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2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Hospital Admin…..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43641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73A4C-1AAF-4213-94D8-6A43EE8AB35E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7807E-C3BB-4AEE-87DF-691EF886EF4D}"/>
              </a:ext>
            </a:extLst>
          </p:cNvPr>
          <p:cNvSpPr/>
          <p:nvPr/>
        </p:nvSpPr>
        <p:spPr>
          <a:xfrm>
            <a:off x="1646044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Intake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B341D-9401-4526-9FBA-A4994EAF00E2}"/>
              </a:ext>
            </a:extLst>
          </p:cNvPr>
          <p:cNvSpPr/>
          <p:nvPr/>
        </p:nvSpPr>
        <p:spPr>
          <a:xfrm>
            <a:off x="6762329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Hospital Revenue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E540E-AA4B-4E7A-AC6A-4DFBB30EB8F9}"/>
              </a:ext>
            </a:extLst>
          </p:cNvPr>
          <p:cNvSpPr/>
          <p:nvPr/>
        </p:nvSpPr>
        <p:spPr>
          <a:xfrm>
            <a:off x="513928" y="385790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Resource Identification Number, Name, Contact, Desg., Status,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DBF75FD-71A5-456F-AEC8-C1D05375D7A2}"/>
              </a:ext>
            </a:extLst>
          </p:cNvPr>
          <p:cNvSpPr/>
          <p:nvPr/>
        </p:nvSpPr>
        <p:spPr>
          <a:xfrm>
            <a:off x="10379132" y="399899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EE46C-D1AC-424B-87CE-24E06AEBB39D}"/>
              </a:ext>
            </a:extLst>
          </p:cNvPr>
          <p:cNvSpPr/>
          <p:nvPr/>
        </p:nvSpPr>
        <p:spPr>
          <a:xfrm>
            <a:off x="650211" y="401562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E3E4-08B9-4182-BCD1-774E05A5D498}"/>
              </a:ext>
            </a:extLst>
          </p:cNvPr>
          <p:cNvSpPr/>
          <p:nvPr/>
        </p:nvSpPr>
        <p:spPr>
          <a:xfrm>
            <a:off x="513928" y="4594857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Identification Number, Name, Contact, Desg., Status, 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F3005515-99C8-409D-9D0A-EB9BA063F560}"/>
              </a:ext>
            </a:extLst>
          </p:cNvPr>
          <p:cNvSpPr/>
          <p:nvPr/>
        </p:nvSpPr>
        <p:spPr>
          <a:xfrm>
            <a:off x="10379132" y="4735953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28319-C46B-4990-ABC4-3EC8DE5EADAE}"/>
              </a:ext>
            </a:extLst>
          </p:cNvPr>
          <p:cNvSpPr/>
          <p:nvPr/>
        </p:nvSpPr>
        <p:spPr>
          <a:xfrm>
            <a:off x="650211" y="475258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485250-132A-4CA8-AD82-DC53D5E8E8DC}"/>
              </a:ext>
            </a:extLst>
          </p:cNvPr>
          <p:cNvSpPr/>
          <p:nvPr/>
        </p:nvSpPr>
        <p:spPr>
          <a:xfrm>
            <a:off x="513928" y="531590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Resource Identification Number, Name, Contact, Desg., Status,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4469F2D-BCAA-405F-9EE7-582463F2284D}"/>
              </a:ext>
            </a:extLst>
          </p:cNvPr>
          <p:cNvSpPr/>
          <p:nvPr/>
        </p:nvSpPr>
        <p:spPr>
          <a:xfrm>
            <a:off x="10379132" y="545699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F6AC0-2277-4484-B84E-57D3093EA5F0}"/>
              </a:ext>
            </a:extLst>
          </p:cNvPr>
          <p:cNvSpPr/>
          <p:nvPr/>
        </p:nvSpPr>
        <p:spPr>
          <a:xfrm>
            <a:off x="650211" y="547362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42A42-8ED8-4A3C-AA99-78CB34D50EC0}"/>
              </a:ext>
            </a:extLst>
          </p:cNvPr>
          <p:cNvSpPr/>
          <p:nvPr/>
        </p:nvSpPr>
        <p:spPr>
          <a:xfrm>
            <a:off x="513928" y="6052857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Identification Number, Name, Contact, Desg., Status,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4ADC0FE-C32B-4661-A5BE-009AE8AD37E2}"/>
              </a:ext>
            </a:extLst>
          </p:cNvPr>
          <p:cNvSpPr/>
          <p:nvPr/>
        </p:nvSpPr>
        <p:spPr>
          <a:xfrm>
            <a:off x="10379132" y="6193953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BF0889-65EF-48C2-9CD6-C27080E7C551}"/>
              </a:ext>
            </a:extLst>
          </p:cNvPr>
          <p:cNvSpPr/>
          <p:nvPr/>
        </p:nvSpPr>
        <p:spPr>
          <a:xfrm>
            <a:off x="650211" y="621058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8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Hospital Details HIN (Hospital Identification Number)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224668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5143D-3722-49FB-BE41-24D35E624DC2}"/>
              </a:ext>
            </a:extLst>
          </p:cNvPr>
          <p:cNvSpPr/>
          <p:nvPr/>
        </p:nvSpPr>
        <p:spPr>
          <a:xfrm>
            <a:off x="2900077" y="839291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Printable Details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B027-3982-495D-8ED7-60C46AA12ECB}"/>
              </a:ext>
            </a:extLst>
          </p:cNvPr>
          <p:cNvSpPr/>
          <p:nvPr/>
        </p:nvSpPr>
        <p:spPr>
          <a:xfrm>
            <a:off x="513936" y="2356433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F9ED3-323C-438B-8BC9-E380A99463E9}"/>
              </a:ext>
            </a:extLst>
          </p:cNvPr>
          <p:cNvSpPr/>
          <p:nvPr/>
        </p:nvSpPr>
        <p:spPr>
          <a:xfrm>
            <a:off x="6231415" y="163929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Mobile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163929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Name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7E5AF-2344-45F3-B41D-957DB0420A69}"/>
              </a:ext>
            </a:extLst>
          </p:cNvPr>
          <p:cNvSpPr/>
          <p:nvPr/>
        </p:nvSpPr>
        <p:spPr>
          <a:xfrm>
            <a:off x="6231416" y="2373853"/>
            <a:ext cx="317384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6099F-7AFF-42C2-962B-BD90EE4EED4D}"/>
              </a:ext>
            </a:extLst>
          </p:cNvPr>
          <p:cNvSpPr/>
          <p:nvPr/>
        </p:nvSpPr>
        <p:spPr>
          <a:xfrm>
            <a:off x="513935" y="5337838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2E842C-66D6-42FD-B205-E4AD6C0A2A21}"/>
              </a:ext>
            </a:extLst>
          </p:cNvPr>
          <p:cNvSpPr/>
          <p:nvPr/>
        </p:nvSpPr>
        <p:spPr>
          <a:xfrm>
            <a:off x="6231413" y="4584547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Username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DAA3-113A-43A0-9209-922440103FA3}"/>
              </a:ext>
            </a:extLst>
          </p:cNvPr>
          <p:cNvSpPr/>
          <p:nvPr/>
        </p:nvSpPr>
        <p:spPr>
          <a:xfrm>
            <a:off x="513924" y="4584547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Contact Number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557A8-1B53-4941-A488-0634208C10BD}"/>
              </a:ext>
            </a:extLst>
          </p:cNvPr>
          <p:cNvSpPr/>
          <p:nvPr/>
        </p:nvSpPr>
        <p:spPr>
          <a:xfrm>
            <a:off x="6231414" y="5372675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Confirm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4" y="3918340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Credentials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BE2F56-EF9F-4324-8170-35A4CF4666D3}"/>
              </a:ext>
            </a:extLst>
          </p:cNvPr>
          <p:cNvSpPr/>
          <p:nvPr/>
        </p:nvSpPr>
        <p:spPr>
          <a:xfrm>
            <a:off x="513936" y="3025270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6FF843-B997-45F0-BD16-222081FABCAE}"/>
              </a:ext>
            </a:extLst>
          </p:cNvPr>
          <p:cNvSpPr/>
          <p:nvPr/>
        </p:nvSpPr>
        <p:spPr>
          <a:xfrm>
            <a:off x="6231415" y="3112128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3243638" y="3020123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7297907" y="844158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Details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E7207-E206-4AB4-8D2F-01D5867F8FCA}"/>
              </a:ext>
            </a:extLst>
          </p:cNvPr>
          <p:cNvSpPr/>
          <p:nvPr/>
        </p:nvSpPr>
        <p:spPr>
          <a:xfrm>
            <a:off x="9431503" y="839291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Details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AD92A-131D-4793-AE97-A94903D99BC3}"/>
              </a:ext>
            </a:extLst>
          </p:cNvPr>
          <p:cNvSpPr/>
          <p:nvPr/>
        </p:nvSpPr>
        <p:spPr>
          <a:xfrm>
            <a:off x="9501052" y="2347725"/>
            <a:ext cx="1846214" cy="53362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Pin code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4E6664-2155-488A-8C66-1138AE6020D6}"/>
              </a:ext>
            </a:extLst>
          </p:cNvPr>
          <p:cNvSpPr/>
          <p:nvPr/>
        </p:nvSpPr>
        <p:spPr>
          <a:xfrm>
            <a:off x="5072923" y="845219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Financial Details</a:t>
            </a:r>
          </a:p>
        </p:txBody>
      </p:sp>
    </p:spTree>
    <p:extLst>
      <p:ext uri="{BB962C8B-B14F-4D97-AF65-F5344CB8AC3E}">
        <p14:creationId xmlns:p14="http://schemas.microsoft.com/office/powerpoint/2010/main" val="415797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Hospital Details HIN (Hospital Identification Number)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224668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5143D-3722-49FB-BE41-24D35E624DC2}"/>
              </a:ext>
            </a:extLst>
          </p:cNvPr>
          <p:cNvSpPr/>
          <p:nvPr/>
        </p:nvSpPr>
        <p:spPr>
          <a:xfrm>
            <a:off x="2900077" y="839291"/>
            <a:ext cx="198543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Printable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1639294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Logo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6256805" y="1627772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7297907" y="844158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Details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E7207-E206-4AB4-8D2F-01D5867F8FCA}"/>
              </a:ext>
            </a:extLst>
          </p:cNvPr>
          <p:cNvSpPr/>
          <p:nvPr/>
        </p:nvSpPr>
        <p:spPr>
          <a:xfrm>
            <a:off x="9431503" y="839291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4E6664-2155-488A-8C66-1138AE6020D6}"/>
              </a:ext>
            </a:extLst>
          </p:cNvPr>
          <p:cNvSpPr/>
          <p:nvPr/>
        </p:nvSpPr>
        <p:spPr>
          <a:xfrm>
            <a:off x="5072923" y="845219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Financial Details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529A7F-4A78-44B1-94A0-0564F0E7AE14}"/>
              </a:ext>
            </a:extLst>
          </p:cNvPr>
          <p:cNvSpPr/>
          <p:nvPr/>
        </p:nvSpPr>
        <p:spPr>
          <a:xfrm>
            <a:off x="513925" y="1639294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Logo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6E796F-FD87-4C81-A6AF-60BCF0C554E1}"/>
              </a:ext>
            </a:extLst>
          </p:cNvPr>
          <p:cNvSpPr/>
          <p:nvPr/>
        </p:nvSpPr>
        <p:spPr>
          <a:xfrm>
            <a:off x="513925" y="2305500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Reception Form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E49495-664A-4C0A-8CBC-9A99A7123378}"/>
              </a:ext>
            </a:extLst>
          </p:cNvPr>
          <p:cNvSpPr/>
          <p:nvPr/>
        </p:nvSpPr>
        <p:spPr>
          <a:xfrm>
            <a:off x="514048" y="2984751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Prescription Form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79698CD-8D6B-4F3A-BAD6-5639B96B1417}"/>
              </a:ext>
            </a:extLst>
          </p:cNvPr>
          <p:cNvSpPr/>
          <p:nvPr/>
        </p:nvSpPr>
        <p:spPr>
          <a:xfrm>
            <a:off x="513925" y="3675524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Letter head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84BB195-C9BE-4C74-AE2A-7FEB4D145CEA}"/>
              </a:ext>
            </a:extLst>
          </p:cNvPr>
          <p:cNvSpPr/>
          <p:nvPr/>
        </p:nvSpPr>
        <p:spPr>
          <a:xfrm>
            <a:off x="513925" y="4454296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Formats (if any)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82A23F-4BD4-4EE8-9961-712975A779A3}"/>
              </a:ext>
            </a:extLst>
          </p:cNvPr>
          <p:cNvSpPr/>
          <p:nvPr/>
        </p:nvSpPr>
        <p:spPr>
          <a:xfrm>
            <a:off x="513925" y="5187651"/>
            <a:ext cx="542127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Formats (if any)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F58C0B-EADA-4B6C-83CF-B6634F52D49D}"/>
              </a:ext>
            </a:extLst>
          </p:cNvPr>
          <p:cNvSpPr/>
          <p:nvPr/>
        </p:nvSpPr>
        <p:spPr>
          <a:xfrm>
            <a:off x="7454323" y="1648340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A1B336C-49E5-4E8D-92B0-B63B0F3187BE}"/>
              </a:ext>
            </a:extLst>
          </p:cNvPr>
          <p:cNvSpPr/>
          <p:nvPr/>
        </p:nvSpPr>
        <p:spPr>
          <a:xfrm>
            <a:off x="8575672" y="1645443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45123D-12DA-4EBF-9D4B-110F7D2ED44F}"/>
              </a:ext>
            </a:extLst>
          </p:cNvPr>
          <p:cNvSpPr/>
          <p:nvPr/>
        </p:nvSpPr>
        <p:spPr>
          <a:xfrm>
            <a:off x="6256805" y="2303653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5567A5F-D483-4A59-A84F-3224964EE31E}"/>
              </a:ext>
            </a:extLst>
          </p:cNvPr>
          <p:cNvSpPr/>
          <p:nvPr/>
        </p:nvSpPr>
        <p:spPr>
          <a:xfrm>
            <a:off x="7454323" y="2324221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6DD7583-4BCE-4FD4-9CB3-B51274B4F4FE}"/>
              </a:ext>
            </a:extLst>
          </p:cNvPr>
          <p:cNvSpPr/>
          <p:nvPr/>
        </p:nvSpPr>
        <p:spPr>
          <a:xfrm>
            <a:off x="8575672" y="2321324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313995B-4A1F-487A-921E-0A44CD4056AC}"/>
              </a:ext>
            </a:extLst>
          </p:cNvPr>
          <p:cNvSpPr/>
          <p:nvPr/>
        </p:nvSpPr>
        <p:spPr>
          <a:xfrm>
            <a:off x="6256683" y="2985989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C88E242-4688-4E1D-9F8E-8357481E2CC9}"/>
              </a:ext>
            </a:extLst>
          </p:cNvPr>
          <p:cNvSpPr/>
          <p:nvPr/>
        </p:nvSpPr>
        <p:spPr>
          <a:xfrm>
            <a:off x="7454201" y="3006557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453BCCB-7862-44B1-924F-DDD8E34C9951}"/>
              </a:ext>
            </a:extLst>
          </p:cNvPr>
          <p:cNvSpPr/>
          <p:nvPr/>
        </p:nvSpPr>
        <p:spPr>
          <a:xfrm>
            <a:off x="8575550" y="3003660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A84ED8B-E84D-486F-8808-2C07A7155045}"/>
              </a:ext>
            </a:extLst>
          </p:cNvPr>
          <p:cNvSpPr/>
          <p:nvPr/>
        </p:nvSpPr>
        <p:spPr>
          <a:xfrm>
            <a:off x="6256683" y="3675524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12ABB6D-131F-4BE3-9512-FDBDA9A07C8F}"/>
              </a:ext>
            </a:extLst>
          </p:cNvPr>
          <p:cNvSpPr/>
          <p:nvPr/>
        </p:nvSpPr>
        <p:spPr>
          <a:xfrm>
            <a:off x="7454201" y="3696092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D4670D0-913D-4896-907E-782153BA8968}"/>
              </a:ext>
            </a:extLst>
          </p:cNvPr>
          <p:cNvSpPr/>
          <p:nvPr/>
        </p:nvSpPr>
        <p:spPr>
          <a:xfrm>
            <a:off x="8575550" y="3693195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A099293-B9DA-4E03-B393-F1C2C9534F5D}"/>
              </a:ext>
            </a:extLst>
          </p:cNvPr>
          <p:cNvSpPr/>
          <p:nvPr/>
        </p:nvSpPr>
        <p:spPr>
          <a:xfrm>
            <a:off x="6256683" y="4454296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1E4610B-7540-4E4F-96B7-99C8E840E25C}"/>
              </a:ext>
            </a:extLst>
          </p:cNvPr>
          <p:cNvSpPr/>
          <p:nvPr/>
        </p:nvSpPr>
        <p:spPr>
          <a:xfrm>
            <a:off x="7454201" y="4474864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9CF8B12-F155-423B-B4A4-C8178635ABD1}"/>
              </a:ext>
            </a:extLst>
          </p:cNvPr>
          <p:cNvSpPr/>
          <p:nvPr/>
        </p:nvSpPr>
        <p:spPr>
          <a:xfrm>
            <a:off x="8575550" y="4471967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620A3D6-92CD-4BDB-9F69-547DF1D8F11B}"/>
              </a:ext>
            </a:extLst>
          </p:cNvPr>
          <p:cNvSpPr/>
          <p:nvPr/>
        </p:nvSpPr>
        <p:spPr>
          <a:xfrm>
            <a:off x="6256683" y="5187651"/>
            <a:ext cx="104110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BA9645-4D04-48AF-87E0-4E39249A8522}"/>
              </a:ext>
            </a:extLst>
          </p:cNvPr>
          <p:cNvSpPr/>
          <p:nvPr/>
        </p:nvSpPr>
        <p:spPr>
          <a:xfrm>
            <a:off x="7454201" y="5208219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Preview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A2DE11F-A37D-41C0-8235-91FEFA8BA56F}"/>
              </a:ext>
            </a:extLst>
          </p:cNvPr>
          <p:cNvSpPr/>
          <p:nvPr/>
        </p:nvSpPr>
        <p:spPr>
          <a:xfrm>
            <a:off x="8575550" y="5205322"/>
            <a:ext cx="997435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Modify</a:t>
            </a:r>
          </a:p>
        </p:txBody>
      </p:sp>
    </p:spTree>
    <p:extLst>
      <p:ext uri="{BB962C8B-B14F-4D97-AF65-F5344CB8AC3E}">
        <p14:creationId xmlns:p14="http://schemas.microsoft.com/office/powerpoint/2010/main" val="201660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Hospital Details HIN (Hospital Identification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615ADF-AC79-4ACF-84BA-AA5EE3344CF9}"/>
              </a:ext>
            </a:extLst>
          </p:cNvPr>
          <p:cNvSpPr/>
          <p:nvPr/>
        </p:nvSpPr>
        <p:spPr>
          <a:xfrm>
            <a:off x="7994585" y="2398385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Name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AB63C-4BA1-41D9-BADB-EA7AE2A41E1B}"/>
              </a:ext>
            </a:extLst>
          </p:cNvPr>
          <p:cNvSpPr/>
          <p:nvPr/>
        </p:nvSpPr>
        <p:spPr>
          <a:xfrm>
            <a:off x="4332947" y="2398386"/>
            <a:ext cx="3147404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Acc Number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23A325-4571-4AA4-A963-721286EFEA85}"/>
              </a:ext>
            </a:extLst>
          </p:cNvPr>
          <p:cNvSpPr/>
          <p:nvPr/>
        </p:nvSpPr>
        <p:spPr>
          <a:xfrm>
            <a:off x="513926" y="2399026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Holder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9CACEE-561D-44F9-99E6-EB0E918CE9C1}"/>
              </a:ext>
            </a:extLst>
          </p:cNvPr>
          <p:cNvSpPr/>
          <p:nvPr/>
        </p:nvSpPr>
        <p:spPr>
          <a:xfrm>
            <a:off x="513925" y="3184294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IFSC Code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8F7AF7-7146-4AD8-8030-0051F84EA6CF}"/>
              </a:ext>
            </a:extLst>
          </p:cNvPr>
          <p:cNvSpPr/>
          <p:nvPr/>
        </p:nvSpPr>
        <p:spPr>
          <a:xfrm>
            <a:off x="513926" y="1732819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Financial Details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4949EA-21C0-46EA-89B2-36996FCD350E}"/>
              </a:ext>
            </a:extLst>
          </p:cNvPr>
          <p:cNvSpPr/>
          <p:nvPr/>
        </p:nvSpPr>
        <p:spPr>
          <a:xfrm>
            <a:off x="6231415" y="3190938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 any documents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7BC721-8D1F-4333-A366-0F6C33CAB56F}"/>
              </a:ext>
            </a:extLst>
          </p:cNvPr>
          <p:cNvSpPr/>
          <p:nvPr/>
        </p:nvSpPr>
        <p:spPr>
          <a:xfrm>
            <a:off x="513928" y="856708"/>
            <a:ext cx="224668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F44F5AF-410E-497B-B3D7-979D7611AECB}"/>
              </a:ext>
            </a:extLst>
          </p:cNvPr>
          <p:cNvSpPr/>
          <p:nvPr/>
        </p:nvSpPr>
        <p:spPr>
          <a:xfrm>
            <a:off x="2900077" y="839291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Printable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2ADD73-6D52-4619-8B87-8FB72666E583}"/>
              </a:ext>
            </a:extLst>
          </p:cNvPr>
          <p:cNvSpPr/>
          <p:nvPr/>
        </p:nvSpPr>
        <p:spPr>
          <a:xfrm>
            <a:off x="7297907" y="844158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Details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6F69AE-C5FC-4E8D-AFCC-54D0C0F4DB49}"/>
              </a:ext>
            </a:extLst>
          </p:cNvPr>
          <p:cNvSpPr/>
          <p:nvPr/>
        </p:nvSpPr>
        <p:spPr>
          <a:xfrm>
            <a:off x="9431503" y="839291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Details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BCD0A8-188B-4485-8CBB-1ABEDDDD2ED1}"/>
              </a:ext>
            </a:extLst>
          </p:cNvPr>
          <p:cNvSpPr/>
          <p:nvPr/>
        </p:nvSpPr>
        <p:spPr>
          <a:xfrm>
            <a:off x="5072923" y="845219"/>
            <a:ext cx="198543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Financial Details</a:t>
            </a:r>
          </a:p>
        </p:txBody>
      </p:sp>
    </p:spTree>
    <p:extLst>
      <p:ext uri="{BB962C8B-B14F-4D97-AF65-F5344CB8AC3E}">
        <p14:creationId xmlns:p14="http://schemas.microsoft.com/office/powerpoint/2010/main" val="408092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Hospital Details HIN (Hospital Identification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9CACEE-561D-44F9-99E6-EB0E918CE9C1}"/>
              </a:ext>
            </a:extLst>
          </p:cNvPr>
          <p:cNvSpPr/>
          <p:nvPr/>
        </p:nvSpPr>
        <p:spPr>
          <a:xfrm>
            <a:off x="513928" y="1712554"/>
            <a:ext cx="5053378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Treatment 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4949EA-21C0-46EA-89B2-36996FCD350E}"/>
              </a:ext>
            </a:extLst>
          </p:cNvPr>
          <p:cNvSpPr/>
          <p:nvPr/>
        </p:nvSpPr>
        <p:spPr>
          <a:xfrm>
            <a:off x="5721655" y="1712554"/>
            <a:ext cx="4753902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Assign Doctor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B87372-6728-442E-8C11-AC18B96451BD}"/>
              </a:ext>
            </a:extLst>
          </p:cNvPr>
          <p:cNvSpPr/>
          <p:nvPr/>
        </p:nvSpPr>
        <p:spPr>
          <a:xfrm>
            <a:off x="513928" y="2411613"/>
            <a:ext cx="5053378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Treatment Name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DFBD8B-21DB-451D-AE15-68E2E444874A}"/>
              </a:ext>
            </a:extLst>
          </p:cNvPr>
          <p:cNvSpPr/>
          <p:nvPr/>
        </p:nvSpPr>
        <p:spPr>
          <a:xfrm>
            <a:off x="5721655" y="2411613"/>
            <a:ext cx="4753902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Assign Doctor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83CFF89B-7CE4-4414-A8F1-A0CF98F2832B}"/>
              </a:ext>
            </a:extLst>
          </p:cNvPr>
          <p:cNvSpPr/>
          <p:nvPr/>
        </p:nvSpPr>
        <p:spPr>
          <a:xfrm>
            <a:off x="10920548" y="1789842"/>
            <a:ext cx="426717" cy="36933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8B08C83A-8FDD-4E4B-AE9D-7C3D0A0BE728}"/>
              </a:ext>
            </a:extLst>
          </p:cNvPr>
          <p:cNvSpPr/>
          <p:nvPr/>
        </p:nvSpPr>
        <p:spPr>
          <a:xfrm>
            <a:off x="10920547" y="2492331"/>
            <a:ext cx="426717" cy="369332"/>
          </a:xfrm>
          <a:prstGeom prst="mathMin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0F7AFEC-10B2-4BEE-A2C3-9BA83D57D5AA}"/>
              </a:ext>
            </a:extLst>
          </p:cNvPr>
          <p:cNvSpPr/>
          <p:nvPr/>
        </p:nvSpPr>
        <p:spPr>
          <a:xfrm>
            <a:off x="513928" y="856708"/>
            <a:ext cx="224668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7CC399-5A6E-41F7-8791-720836B9B626}"/>
              </a:ext>
            </a:extLst>
          </p:cNvPr>
          <p:cNvSpPr/>
          <p:nvPr/>
        </p:nvSpPr>
        <p:spPr>
          <a:xfrm>
            <a:off x="2900077" y="839291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Printable Details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8947C5-31C5-4EC6-8319-A63E40B4407D}"/>
              </a:ext>
            </a:extLst>
          </p:cNvPr>
          <p:cNvSpPr/>
          <p:nvPr/>
        </p:nvSpPr>
        <p:spPr>
          <a:xfrm>
            <a:off x="7297907" y="844158"/>
            <a:ext cx="191576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Details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658580-D335-4803-80E1-63A2860F36F6}"/>
              </a:ext>
            </a:extLst>
          </p:cNvPr>
          <p:cNvSpPr/>
          <p:nvPr/>
        </p:nvSpPr>
        <p:spPr>
          <a:xfrm>
            <a:off x="9431503" y="839291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01AC21-44B2-49A3-AB1D-19ACC4300450}"/>
              </a:ext>
            </a:extLst>
          </p:cNvPr>
          <p:cNvSpPr/>
          <p:nvPr/>
        </p:nvSpPr>
        <p:spPr>
          <a:xfrm>
            <a:off x="5072923" y="845219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Financial Details</a:t>
            </a:r>
          </a:p>
        </p:txBody>
      </p:sp>
    </p:spTree>
    <p:extLst>
      <p:ext uri="{BB962C8B-B14F-4D97-AF65-F5344CB8AC3E}">
        <p14:creationId xmlns:p14="http://schemas.microsoft.com/office/powerpoint/2010/main" val="295960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My Hospital Details HIN (Hospital Identification Number)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E9CACEE-561D-44F9-99E6-EB0E918CE9C1}"/>
              </a:ext>
            </a:extLst>
          </p:cNvPr>
          <p:cNvSpPr/>
          <p:nvPr/>
        </p:nvSpPr>
        <p:spPr>
          <a:xfrm>
            <a:off x="1972234" y="1712554"/>
            <a:ext cx="359507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Lab Name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4949EA-21C0-46EA-89B2-36996FCD350E}"/>
              </a:ext>
            </a:extLst>
          </p:cNvPr>
          <p:cNvSpPr/>
          <p:nvPr/>
        </p:nvSpPr>
        <p:spPr>
          <a:xfrm>
            <a:off x="5721655" y="1712554"/>
            <a:ext cx="4753902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Assign Lab Assistant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83CFF89B-7CE4-4414-A8F1-A0CF98F2832B}"/>
              </a:ext>
            </a:extLst>
          </p:cNvPr>
          <p:cNvSpPr/>
          <p:nvPr/>
        </p:nvSpPr>
        <p:spPr>
          <a:xfrm>
            <a:off x="10920548" y="1789842"/>
            <a:ext cx="426717" cy="36933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8B08C83A-8FDD-4E4B-AE9D-7C3D0A0BE728}"/>
              </a:ext>
            </a:extLst>
          </p:cNvPr>
          <p:cNvSpPr/>
          <p:nvPr/>
        </p:nvSpPr>
        <p:spPr>
          <a:xfrm>
            <a:off x="10920547" y="2492331"/>
            <a:ext cx="426717" cy="369332"/>
          </a:xfrm>
          <a:prstGeom prst="mathMin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CE04B9-869B-43D3-B39A-9C8EBAE7263A}"/>
              </a:ext>
            </a:extLst>
          </p:cNvPr>
          <p:cNvSpPr/>
          <p:nvPr/>
        </p:nvSpPr>
        <p:spPr>
          <a:xfrm>
            <a:off x="513928" y="856708"/>
            <a:ext cx="224668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B20F18C-67E8-426C-BF43-28E8C3FE1AB5}"/>
              </a:ext>
            </a:extLst>
          </p:cNvPr>
          <p:cNvSpPr/>
          <p:nvPr/>
        </p:nvSpPr>
        <p:spPr>
          <a:xfrm>
            <a:off x="2900077" y="839291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Printable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880240-B952-4C91-BC7E-B00126D64015}"/>
              </a:ext>
            </a:extLst>
          </p:cNvPr>
          <p:cNvSpPr/>
          <p:nvPr/>
        </p:nvSpPr>
        <p:spPr>
          <a:xfrm>
            <a:off x="7297907" y="844158"/>
            <a:ext cx="191576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Details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CDC2BC-CF37-4FC2-A7F1-A9D26DF6E206}"/>
              </a:ext>
            </a:extLst>
          </p:cNvPr>
          <p:cNvSpPr/>
          <p:nvPr/>
        </p:nvSpPr>
        <p:spPr>
          <a:xfrm>
            <a:off x="9431503" y="839291"/>
            <a:ext cx="191576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Details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EED9FA-616C-4BD9-BE1B-E93D3620F3C9}"/>
              </a:ext>
            </a:extLst>
          </p:cNvPr>
          <p:cNvSpPr/>
          <p:nvPr/>
        </p:nvSpPr>
        <p:spPr>
          <a:xfrm>
            <a:off x="5072923" y="845219"/>
            <a:ext cx="198543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Financial Details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6500BA-17E7-4F26-8AD8-96FD19D1CB62}"/>
              </a:ext>
            </a:extLst>
          </p:cNvPr>
          <p:cNvSpPr/>
          <p:nvPr/>
        </p:nvSpPr>
        <p:spPr>
          <a:xfrm>
            <a:off x="513928" y="1695833"/>
            <a:ext cx="1246095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Lab Code</a:t>
            </a:r>
          </a:p>
        </p:txBody>
      </p:sp>
    </p:spTree>
    <p:extLst>
      <p:ext uri="{BB962C8B-B14F-4D97-AF65-F5344CB8AC3E}">
        <p14:creationId xmlns:p14="http://schemas.microsoft.com/office/powerpoint/2010/main" val="137552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B4F35C-BE7F-45A9-AA5F-9DBCFE70852D}"/>
              </a:ext>
            </a:extLst>
          </p:cNvPr>
          <p:cNvSpPr/>
          <p:nvPr/>
        </p:nvSpPr>
        <p:spPr>
          <a:xfrm>
            <a:off x="3323862" y="205043"/>
            <a:ext cx="5544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Program-1: OPD (Out Patient Department).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6DE9F-5C3A-4101-87E0-D3EC23CF4E00}"/>
              </a:ext>
            </a:extLst>
          </p:cNvPr>
          <p:cNvSpPr txBox="1"/>
          <p:nvPr/>
        </p:nvSpPr>
        <p:spPr>
          <a:xfrm>
            <a:off x="3918036" y="666708"/>
            <a:ext cx="4190461" cy="385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F3E92B-707D-449A-8ED1-9E0B6001E7C1}"/>
              </a:ext>
            </a:extLst>
          </p:cNvPr>
          <p:cNvSpPr/>
          <p:nvPr/>
        </p:nvSpPr>
        <p:spPr>
          <a:xfrm>
            <a:off x="5060325" y="1327631"/>
            <a:ext cx="1871050" cy="66980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9E499-3BDC-4F64-B14D-AFCB32EF3E2D}"/>
              </a:ext>
            </a:extLst>
          </p:cNvPr>
          <p:cNvSpPr/>
          <p:nvPr/>
        </p:nvSpPr>
        <p:spPr>
          <a:xfrm>
            <a:off x="5060325" y="3236349"/>
            <a:ext cx="1871050" cy="354312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9AA36-46CC-446F-B5CC-891B8DD10FA1}"/>
              </a:ext>
            </a:extLst>
          </p:cNvPr>
          <p:cNvSpPr/>
          <p:nvPr/>
        </p:nvSpPr>
        <p:spPr>
          <a:xfrm>
            <a:off x="5116931" y="4007198"/>
            <a:ext cx="1871050" cy="42804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CD758-5706-49C8-BC17-62A72B94E381}"/>
              </a:ext>
            </a:extLst>
          </p:cNvPr>
          <p:cNvSpPr/>
          <p:nvPr/>
        </p:nvSpPr>
        <p:spPr>
          <a:xfrm>
            <a:off x="3431825" y="6065873"/>
            <a:ext cx="1871050" cy="66980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7A550E-EC23-4AED-8724-9695044B2130}"/>
              </a:ext>
            </a:extLst>
          </p:cNvPr>
          <p:cNvSpPr/>
          <p:nvPr/>
        </p:nvSpPr>
        <p:spPr>
          <a:xfrm>
            <a:off x="6891305" y="6065873"/>
            <a:ext cx="1871050" cy="66980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539B9-5BD8-47E0-88B2-387FFE5FBDBF}"/>
              </a:ext>
            </a:extLst>
          </p:cNvPr>
          <p:cNvSpPr/>
          <p:nvPr/>
        </p:nvSpPr>
        <p:spPr>
          <a:xfrm>
            <a:off x="5060325" y="2455417"/>
            <a:ext cx="1871050" cy="368698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A477E9-47EF-4FDD-A455-1C7BD6BE2DFA}"/>
              </a:ext>
            </a:extLst>
          </p:cNvPr>
          <p:cNvSpPr/>
          <p:nvPr/>
        </p:nvSpPr>
        <p:spPr>
          <a:xfrm>
            <a:off x="7174331" y="4007199"/>
            <a:ext cx="1871050" cy="42804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956199-3E83-43F0-8AAD-E484C29652F6}"/>
              </a:ext>
            </a:extLst>
          </p:cNvPr>
          <p:cNvSpPr/>
          <p:nvPr/>
        </p:nvSpPr>
        <p:spPr>
          <a:xfrm>
            <a:off x="3029052" y="4007198"/>
            <a:ext cx="1871050" cy="42804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69B2E2-0987-403E-90E9-97A259787F51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995850" y="1997438"/>
            <a:ext cx="0" cy="457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789898-187A-408C-8D77-0DBD20E0B78D}"/>
              </a:ext>
            </a:extLst>
          </p:cNvPr>
          <p:cNvCxnSpPr>
            <a:cxnSpLocks/>
          </p:cNvCxnSpPr>
          <p:nvPr/>
        </p:nvCxnSpPr>
        <p:spPr>
          <a:xfrm>
            <a:off x="5995936" y="2887931"/>
            <a:ext cx="17244" cy="28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1EB4B4-AF2C-4866-82C0-15A25FF7F727}"/>
              </a:ext>
            </a:extLst>
          </p:cNvPr>
          <p:cNvCxnSpPr>
            <a:cxnSpLocks/>
          </p:cNvCxnSpPr>
          <p:nvPr/>
        </p:nvCxnSpPr>
        <p:spPr>
          <a:xfrm>
            <a:off x="6017618" y="3650415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CB52AF-96ED-4047-95A2-BB36FC338A60}"/>
              </a:ext>
            </a:extLst>
          </p:cNvPr>
          <p:cNvCxnSpPr>
            <a:cxnSpLocks/>
          </p:cNvCxnSpPr>
          <p:nvPr/>
        </p:nvCxnSpPr>
        <p:spPr>
          <a:xfrm>
            <a:off x="3977635" y="3650415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FEC09-2C98-4959-A118-1223C02DEA3E}"/>
              </a:ext>
            </a:extLst>
          </p:cNvPr>
          <p:cNvCxnSpPr>
            <a:cxnSpLocks/>
          </p:cNvCxnSpPr>
          <p:nvPr/>
        </p:nvCxnSpPr>
        <p:spPr>
          <a:xfrm>
            <a:off x="8105497" y="3650415"/>
            <a:ext cx="0" cy="289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349040-3C0A-4ADA-B466-E5E991D9F183}"/>
              </a:ext>
            </a:extLst>
          </p:cNvPr>
          <p:cNvCxnSpPr/>
          <p:nvPr/>
        </p:nvCxnSpPr>
        <p:spPr>
          <a:xfrm>
            <a:off x="3998070" y="3621994"/>
            <a:ext cx="40869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19A9F4-9554-4E05-90E1-569E4F6EE30C}"/>
              </a:ext>
            </a:extLst>
          </p:cNvPr>
          <p:cNvCxnSpPr>
            <a:cxnSpLocks/>
          </p:cNvCxnSpPr>
          <p:nvPr/>
        </p:nvCxnSpPr>
        <p:spPr>
          <a:xfrm>
            <a:off x="4367350" y="5340632"/>
            <a:ext cx="0" cy="600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1F0E7C-DC98-4CD9-80B0-56054E769DD1}"/>
              </a:ext>
            </a:extLst>
          </p:cNvPr>
          <p:cNvCxnSpPr>
            <a:cxnSpLocks/>
          </p:cNvCxnSpPr>
          <p:nvPr/>
        </p:nvCxnSpPr>
        <p:spPr>
          <a:xfrm>
            <a:off x="7826830" y="5340632"/>
            <a:ext cx="0" cy="60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32D853-B2CB-4B5B-81F9-728B426A09D3}"/>
              </a:ext>
            </a:extLst>
          </p:cNvPr>
          <p:cNvCxnSpPr>
            <a:cxnSpLocks/>
          </p:cNvCxnSpPr>
          <p:nvPr/>
        </p:nvCxnSpPr>
        <p:spPr>
          <a:xfrm>
            <a:off x="4384476" y="5281726"/>
            <a:ext cx="3425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62D22A-506D-49D2-99E2-785E1CFBF138}"/>
              </a:ext>
            </a:extLst>
          </p:cNvPr>
          <p:cNvCxnSpPr>
            <a:cxnSpLocks/>
          </p:cNvCxnSpPr>
          <p:nvPr/>
        </p:nvCxnSpPr>
        <p:spPr>
          <a:xfrm>
            <a:off x="6082937" y="4539117"/>
            <a:ext cx="0" cy="63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61A433-58A5-41F0-B39D-891C1404A9C8}"/>
              </a:ext>
            </a:extLst>
          </p:cNvPr>
          <p:cNvCxnSpPr>
            <a:cxnSpLocks/>
          </p:cNvCxnSpPr>
          <p:nvPr/>
        </p:nvCxnSpPr>
        <p:spPr>
          <a:xfrm>
            <a:off x="4484913" y="4551843"/>
            <a:ext cx="0" cy="63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6D4B3-322B-4210-9D02-6FE2F0E85730}"/>
              </a:ext>
            </a:extLst>
          </p:cNvPr>
          <p:cNvCxnSpPr>
            <a:cxnSpLocks/>
          </p:cNvCxnSpPr>
          <p:nvPr/>
        </p:nvCxnSpPr>
        <p:spPr>
          <a:xfrm>
            <a:off x="7754981" y="4539117"/>
            <a:ext cx="0" cy="631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9540F9-3B26-4BFF-B334-B2A322C85754}"/>
              </a:ext>
            </a:extLst>
          </p:cNvPr>
          <p:cNvCxnSpPr>
            <a:cxnSpLocks/>
          </p:cNvCxnSpPr>
          <p:nvPr/>
        </p:nvCxnSpPr>
        <p:spPr>
          <a:xfrm flipV="1">
            <a:off x="8377644" y="4528217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2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/ View Resource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Resource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5143D-3722-49FB-BE41-24D35E624DC2}"/>
              </a:ext>
            </a:extLst>
          </p:cNvPr>
          <p:cNvSpPr/>
          <p:nvPr/>
        </p:nvSpPr>
        <p:spPr>
          <a:xfrm>
            <a:off x="2900077" y="839291"/>
            <a:ext cx="2168187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Resource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B027-3982-495D-8ED7-60C46AA12ECB}"/>
              </a:ext>
            </a:extLst>
          </p:cNvPr>
          <p:cNvSpPr/>
          <p:nvPr/>
        </p:nvSpPr>
        <p:spPr>
          <a:xfrm>
            <a:off x="513936" y="284398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F9ED3-323C-438B-8BC9-E380A99463E9}"/>
              </a:ext>
            </a:extLst>
          </p:cNvPr>
          <p:cNvSpPr/>
          <p:nvPr/>
        </p:nvSpPr>
        <p:spPr>
          <a:xfrm>
            <a:off x="6231415" y="2144262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Mobile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2144262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Name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7E5AF-2344-45F3-B41D-957DB0420A69}"/>
              </a:ext>
            </a:extLst>
          </p:cNvPr>
          <p:cNvSpPr/>
          <p:nvPr/>
        </p:nvSpPr>
        <p:spPr>
          <a:xfrm>
            <a:off x="6231415" y="2878821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E999D-2922-4E5B-8A1A-204034746B23}"/>
              </a:ext>
            </a:extLst>
          </p:cNvPr>
          <p:cNvSpPr/>
          <p:nvPr/>
        </p:nvSpPr>
        <p:spPr>
          <a:xfrm>
            <a:off x="513927" y="1568626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6099F-7AFF-42C2-962B-BD90EE4EED4D}"/>
              </a:ext>
            </a:extLst>
          </p:cNvPr>
          <p:cNvSpPr/>
          <p:nvPr/>
        </p:nvSpPr>
        <p:spPr>
          <a:xfrm>
            <a:off x="513937" y="5645336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2E842C-66D6-42FD-B205-E4AD6C0A2A21}"/>
              </a:ext>
            </a:extLst>
          </p:cNvPr>
          <p:cNvSpPr/>
          <p:nvPr/>
        </p:nvSpPr>
        <p:spPr>
          <a:xfrm>
            <a:off x="6231415" y="4892045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Username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DAA3-113A-43A0-9209-922440103FA3}"/>
              </a:ext>
            </a:extLst>
          </p:cNvPr>
          <p:cNvSpPr/>
          <p:nvPr/>
        </p:nvSpPr>
        <p:spPr>
          <a:xfrm>
            <a:off x="513927" y="4892045"/>
            <a:ext cx="2729712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Contact Number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557A8-1B53-4941-A488-0634208C10BD}"/>
              </a:ext>
            </a:extLst>
          </p:cNvPr>
          <p:cNvSpPr/>
          <p:nvPr/>
        </p:nvSpPr>
        <p:spPr>
          <a:xfrm>
            <a:off x="6231416" y="5680173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Confirm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6" y="4225838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Credentials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BE2F56-EF9F-4324-8170-35A4CF4666D3}"/>
              </a:ext>
            </a:extLst>
          </p:cNvPr>
          <p:cNvSpPr/>
          <p:nvPr/>
        </p:nvSpPr>
        <p:spPr>
          <a:xfrm>
            <a:off x="513936" y="3530238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6FF843-B997-45F0-BD16-222081FABCAE}"/>
              </a:ext>
            </a:extLst>
          </p:cNvPr>
          <p:cNvSpPr/>
          <p:nvPr/>
        </p:nvSpPr>
        <p:spPr>
          <a:xfrm>
            <a:off x="6231415" y="3564842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3243638" y="3525091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041C8A-EF7A-418A-A3C7-58C66A9EA2AB}"/>
              </a:ext>
            </a:extLst>
          </p:cNvPr>
          <p:cNvSpPr/>
          <p:nvPr/>
        </p:nvSpPr>
        <p:spPr>
          <a:xfrm>
            <a:off x="3243638" y="4906945"/>
            <a:ext cx="238614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Designation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0833858C-698B-489C-8CA0-2AD2F2AA1339}"/>
              </a:ext>
            </a:extLst>
          </p:cNvPr>
          <p:cNvSpPr/>
          <p:nvPr/>
        </p:nvSpPr>
        <p:spPr>
          <a:xfrm>
            <a:off x="5420773" y="5108057"/>
            <a:ext cx="209006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7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3BA243-80CB-4B84-AF09-35E5B98625B5}"/>
              </a:ext>
            </a:extLst>
          </p:cNvPr>
          <p:cNvSpPr/>
          <p:nvPr/>
        </p:nvSpPr>
        <p:spPr>
          <a:xfrm>
            <a:off x="8012001" y="4744890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Bank Name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B86D33-7753-43C0-B75A-ADF8B70B65BD}"/>
              </a:ext>
            </a:extLst>
          </p:cNvPr>
          <p:cNvSpPr/>
          <p:nvPr/>
        </p:nvSpPr>
        <p:spPr>
          <a:xfrm>
            <a:off x="4350363" y="4744891"/>
            <a:ext cx="3147404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Bank Acc Number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56DA1-B6CB-4A5C-B761-7B27012A7642}"/>
              </a:ext>
            </a:extLst>
          </p:cNvPr>
          <p:cNvSpPr/>
          <p:nvPr/>
        </p:nvSpPr>
        <p:spPr>
          <a:xfrm>
            <a:off x="531342" y="4745531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Bank Holder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018A-2FAC-4A95-A532-B73EF610D114}"/>
              </a:ext>
            </a:extLst>
          </p:cNvPr>
          <p:cNvSpPr/>
          <p:nvPr/>
        </p:nvSpPr>
        <p:spPr>
          <a:xfrm>
            <a:off x="531341" y="5530799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Bank IFSC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80D93-BFD4-4D0A-9B95-F458065BCF6E}"/>
              </a:ext>
            </a:extLst>
          </p:cNvPr>
          <p:cNvSpPr/>
          <p:nvPr/>
        </p:nvSpPr>
        <p:spPr>
          <a:xfrm>
            <a:off x="531342" y="4079324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Financial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18A04-E65C-4B45-AA8F-F2800363367B}"/>
              </a:ext>
            </a:extLst>
          </p:cNvPr>
          <p:cNvSpPr/>
          <p:nvPr/>
        </p:nvSpPr>
        <p:spPr>
          <a:xfrm>
            <a:off x="531341" y="2279224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Address Line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233AB3-36FC-4069-BE30-48A8A8B41ACA}"/>
              </a:ext>
            </a:extLst>
          </p:cNvPr>
          <p:cNvSpPr/>
          <p:nvPr/>
        </p:nvSpPr>
        <p:spPr>
          <a:xfrm>
            <a:off x="6248831" y="1186644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Contact Number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5CF564-960A-4CEB-9EF3-D7E7C2CF4257}"/>
              </a:ext>
            </a:extLst>
          </p:cNvPr>
          <p:cNvSpPr/>
          <p:nvPr/>
        </p:nvSpPr>
        <p:spPr>
          <a:xfrm>
            <a:off x="531342" y="1186644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Name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8E57BD-07EA-4BDE-81EA-AB0E32204849}"/>
              </a:ext>
            </a:extLst>
          </p:cNvPr>
          <p:cNvSpPr/>
          <p:nvPr/>
        </p:nvSpPr>
        <p:spPr>
          <a:xfrm>
            <a:off x="6248830" y="2282437"/>
            <a:ext cx="3443809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Address Line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13459E-B8B0-4460-828E-040A48C12759}"/>
              </a:ext>
            </a:extLst>
          </p:cNvPr>
          <p:cNvSpPr/>
          <p:nvPr/>
        </p:nvSpPr>
        <p:spPr>
          <a:xfrm>
            <a:off x="531342" y="472433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C2DB-EF0A-474E-8E1B-60CE5DAE6447}"/>
              </a:ext>
            </a:extLst>
          </p:cNvPr>
          <p:cNvSpPr/>
          <p:nvPr/>
        </p:nvSpPr>
        <p:spPr>
          <a:xfrm>
            <a:off x="4280382" y="470313"/>
            <a:ext cx="5412257" cy="37434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Identification Number (RIN): </a:t>
            </a:r>
            <a:r>
              <a:rPr lang="en-IN" sz="1050" dirty="0"/>
              <a:t>Automatically Generates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E9F52B-4D9E-44A9-88BA-7F4CE4A14FC0}"/>
              </a:ext>
            </a:extLst>
          </p:cNvPr>
          <p:cNvSpPr/>
          <p:nvPr/>
        </p:nvSpPr>
        <p:spPr>
          <a:xfrm>
            <a:off x="6248831" y="2851211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Photo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CD1030-7C8E-4999-88F0-9450AB00588F}"/>
              </a:ext>
            </a:extLst>
          </p:cNvPr>
          <p:cNvSpPr/>
          <p:nvPr/>
        </p:nvSpPr>
        <p:spPr>
          <a:xfrm>
            <a:off x="6248831" y="3461938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 any Documents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3CA47-EF2F-4136-AB5C-BF67DCE254B3}"/>
              </a:ext>
            </a:extLst>
          </p:cNvPr>
          <p:cNvSpPr/>
          <p:nvPr/>
        </p:nvSpPr>
        <p:spPr>
          <a:xfrm>
            <a:off x="531343" y="3436996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C404F5-A24C-4017-BF12-636873652FF9}"/>
              </a:ext>
            </a:extLst>
          </p:cNvPr>
          <p:cNvSpPr/>
          <p:nvPr/>
        </p:nvSpPr>
        <p:spPr>
          <a:xfrm>
            <a:off x="531341" y="2856358"/>
            <a:ext cx="2386141" cy="48487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8E76AE-5882-4C2A-B216-6243A71F8A53}"/>
              </a:ext>
            </a:extLst>
          </p:cNvPr>
          <p:cNvSpPr/>
          <p:nvPr/>
        </p:nvSpPr>
        <p:spPr>
          <a:xfrm>
            <a:off x="3261043" y="2851211"/>
            <a:ext cx="2386141" cy="48487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A580A-0501-4BE5-84A8-6FC02551F83F}"/>
              </a:ext>
            </a:extLst>
          </p:cNvPr>
          <p:cNvSpPr/>
          <p:nvPr/>
        </p:nvSpPr>
        <p:spPr>
          <a:xfrm>
            <a:off x="9805859" y="2284004"/>
            <a:ext cx="1558823" cy="4434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Pin code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D3BDB5-6216-48FF-8548-491A77B61B84}"/>
              </a:ext>
            </a:extLst>
          </p:cNvPr>
          <p:cNvSpPr/>
          <p:nvPr/>
        </p:nvSpPr>
        <p:spPr>
          <a:xfrm>
            <a:off x="6248831" y="5537443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 any documents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ACA916-327A-4187-B3E1-927BF6D08A7E}"/>
              </a:ext>
            </a:extLst>
          </p:cNvPr>
          <p:cNvSpPr/>
          <p:nvPr/>
        </p:nvSpPr>
        <p:spPr>
          <a:xfrm>
            <a:off x="531331" y="1744851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Designation </a:t>
            </a:r>
            <a:r>
              <a:rPr lang="en-IN" sz="1400" dirty="0"/>
              <a:t>(Reception, Doc, Pharm, Lab etc)     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3656EE-D8B2-423D-8D04-8A280D1055C0}"/>
              </a:ext>
            </a:extLst>
          </p:cNvPr>
          <p:cNvSpPr/>
          <p:nvPr/>
        </p:nvSpPr>
        <p:spPr>
          <a:xfrm>
            <a:off x="6248829" y="1739177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Resource Services Offered (If Doctor / Lab Ass.)</a:t>
            </a:r>
          </a:p>
        </p:txBody>
      </p:sp>
      <p:sp>
        <p:nvSpPr>
          <p:cNvPr id="14" name="Flowchart: Merge 13">
            <a:extLst>
              <a:ext uri="{FF2B5EF4-FFF2-40B4-BE49-F238E27FC236}">
                <a16:creationId xmlns:a16="http://schemas.microsoft.com/office/drawing/2014/main" id="{7335E8D1-85FF-46A7-815C-6CA04120C2B1}"/>
              </a:ext>
            </a:extLst>
          </p:cNvPr>
          <p:cNvSpPr/>
          <p:nvPr/>
        </p:nvSpPr>
        <p:spPr>
          <a:xfrm>
            <a:off x="5242560" y="1912958"/>
            <a:ext cx="209006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0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/ View Resource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227294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Resource Identification Number, Name, Contact, Desg., Status,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241403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243066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3009897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Identification Number, Name, Contact, Desg., Status,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3150993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316762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79831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Identification Number, Name, Contact, Desg., Status,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93941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95604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515397"/>
            <a:ext cx="10833341" cy="222939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Resource Identification Number, Name, Contact, Desg., Status, 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65649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82B57B-FDA6-470D-9A25-B422C9D0EF7F}"/>
              </a:ext>
            </a:extLst>
          </p:cNvPr>
          <p:cNvSpPr/>
          <p:nvPr/>
        </p:nvSpPr>
        <p:spPr>
          <a:xfrm>
            <a:off x="650210" y="467312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9B9913B-B5BC-4EF3-870C-56CF483854C1}"/>
              </a:ext>
            </a:extLst>
          </p:cNvPr>
          <p:cNvSpPr/>
          <p:nvPr/>
        </p:nvSpPr>
        <p:spPr>
          <a:xfrm>
            <a:off x="513928" y="856708"/>
            <a:ext cx="2168187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Resource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2900077" y="839291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Resource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679329" y="1506042"/>
            <a:ext cx="10833341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23389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Intake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1573693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Patient name, PURN, Cause, Pharmacy or Lab?,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1714789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1731417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2310649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Patient name, PURN, Cause, Pharmacy or Lab?,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245174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2468373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099070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Patient name, PURN, Cause, Pharmacy or Lab?,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240166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256794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3816150"/>
            <a:ext cx="10833341" cy="213795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Patient name?</a:t>
            </a:r>
          </a:p>
          <a:p>
            <a:r>
              <a:rPr lang="en-IN" dirty="0">
                <a:solidFill>
                  <a:schemeClr val="tx1"/>
                </a:solidFill>
              </a:rPr>
              <a:t>PURN?</a:t>
            </a:r>
          </a:p>
          <a:p>
            <a:r>
              <a:rPr lang="en-IN" dirty="0">
                <a:solidFill>
                  <a:schemeClr val="tx1"/>
                </a:solidFill>
              </a:rPr>
              <a:t>Cause?</a:t>
            </a:r>
          </a:p>
          <a:p>
            <a:r>
              <a:rPr lang="en-IN" dirty="0">
                <a:solidFill>
                  <a:schemeClr val="tx1"/>
                </a:solidFill>
              </a:rPr>
              <a:t>Consulted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or Lab?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3957246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679329" y="824211"/>
            <a:ext cx="10311896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19103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Database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183366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197476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199139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2570624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2711720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2728348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359045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500141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516769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076125"/>
            <a:ext cx="10833341" cy="213795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Patient name?</a:t>
            </a:r>
          </a:p>
          <a:p>
            <a:r>
              <a:rPr lang="en-IN" dirty="0">
                <a:solidFill>
                  <a:schemeClr val="tx1"/>
                </a:solidFill>
              </a:rPr>
              <a:t>PURN?</a:t>
            </a:r>
          </a:p>
          <a:p>
            <a:r>
              <a:rPr lang="en-IN" dirty="0">
                <a:solidFill>
                  <a:schemeClr val="tx1"/>
                </a:solidFill>
              </a:rPr>
              <a:t>Cause?</a:t>
            </a:r>
          </a:p>
          <a:p>
            <a:r>
              <a:rPr lang="en-IN" dirty="0">
                <a:solidFill>
                  <a:schemeClr val="tx1"/>
                </a:solidFill>
              </a:rPr>
              <a:t>Consulted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or Lab?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217221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513927" y="823010"/>
            <a:ext cx="2638576" cy="481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 or Week or Month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3290046" y="814694"/>
            <a:ext cx="7566707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13761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Prescriptions PIN (Prescription Identification Number)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227294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241403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243066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3009897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3150993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316762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79831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93941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95604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515398"/>
            <a:ext cx="10833341" cy="213795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PPURN (Patient Unique Registration Number) ?</a:t>
            </a:r>
          </a:p>
          <a:p>
            <a:r>
              <a:rPr lang="en-IN" dirty="0">
                <a:solidFill>
                  <a:schemeClr val="tx1"/>
                </a:solidFill>
              </a:rPr>
              <a:t>Issued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PIN (Pharmacy Identification Number)?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65649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513927" y="823010"/>
            <a:ext cx="263857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Prescriptions PIN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679329" y="1523459"/>
            <a:ext cx="10311896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 </a:t>
            </a:r>
            <a:r>
              <a:rPr lang="en-IN" dirty="0"/>
              <a:t>PIN (Prescription Identification Number)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A2E981-3162-48D7-86A6-2091F73BD3C1}"/>
              </a:ext>
            </a:extLst>
          </p:cNvPr>
          <p:cNvSpPr/>
          <p:nvPr/>
        </p:nvSpPr>
        <p:spPr>
          <a:xfrm>
            <a:off x="3292021" y="823010"/>
            <a:ext cx="305652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Modified Prescriptions PIN</a:t>
            </a:r>
          </a:p>
        </p:txBody>
      </p:sp>
    </p:spTree>
    <p:extLst>
      <p:ext uri="{BB962C8B-B14F-4D97-AF65-F5344CB8AC3E}">
        <p14:creationId xmlns:p14="http://schemas.microsoft.com/office/powerpoint/2010/main" val="423471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Prescriptions PIN (Prescription Identification Number)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409178" y="2672287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5509186" y="2800395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545461" y="283001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409178" y="3409243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5509186" y="3537351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545461" y="3566967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409178" y="4197664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5509186" y="4325772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545461" y="4355388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409178" y="4914744"/>
            <a:ext cx="5582073" cy="166022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PPURN (Patient Unique Registration Number) ?</a:t>
            </a:r>
          </a:p>
          <a:p>
            <a:r>
              <a:rPr lang="en-IN" dirty="0">
                <a:solidFill>
                  <a:schemeClr val="tx1"/>
                </a:solidFill>
              </a:rPr>
              <a:t>Issued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PIN (Pharmacy Identification Number)?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5509186" y="5042852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513927" y="823010"/>
            <a:ext cx="2638576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Prescriptions PIN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679329" y="1523459"/>
            <a:ext cx="10311896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 </a:t>
            </a:r>
            <a:r>
              <a:rPr lang="en-IN" dirty="0"/>
              <a:t>PIN (Prescription Identification Number)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A2E981-3162-48D7-86A6-2091F73BD3C1}"/>
              </a:ext>
            </a:extLst>
          </p:cNvPr>
          <p:cNvSpPr/>
          <p:nvPr/>
        </p:nvSpPr>
        <p:spPr>
          <a:xfrm>
            <a:off x="3292021" y="823010"/>
            <a:ext cx="3056528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Modified Prescriptions PIN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C8936C-A802-45BB-A232-04270AC56E0C}"/>
              </a:ext>
            </a:extLst>
          </p:cNvPr>
          <p:cNvSpPr/>
          <p:nvPr/>
        </p:nvSpPr>
        <p:spPr>
          <a:xfrm>
            <a:off x="6232283" y="2669851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372865D6-0928-4474-BD76-D85B93F554AD}"/>
              </a:ext>
            </a:extLst>
          </p:cNvPr>
          <p:cNvSpPr/>
          <p:nvPr/>
        </p:nvSpPr>
        <p:spPr>
          <a:xfrm>
            <a:off x="11332291" y="2797959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649A0A-C59F-4A41-A551-4C696A587163}"/>
              </a:ext>
            </a:extLst>
          </p:cNvPr>
          <p:cNvSpPr/>
          <p:nvPr/>
        </p:nvSpPr>
        <p:spPr>
          <a:xfrm>
            <a:off x="6368566" y="282757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803F78E-2810-47AB-A934-4698E1D2F0CE}"/>
              </a:ext>
            </a:extLst>
          </p:cNvPr>
          <p:cNvSpPr/>
          <p:nvPr/>
        </p:nvSpPr>
        <p:spPr>
          <a:xfrm>
            <a:off x="6232283" y="3406807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EBA611E6-288A-45FC-841B-4AE198C09E7A}"/>
              </a:ext>
            </a:extLst>
          </p:cNvPr>
          <p:cNvSpPr/>
          <p:nvPr/>
        </p:nvSpPr>
        <p:spPr>
          <a:xfrm>
            <a:off x="11332291" y="3534915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DC63B7-D47D-4E3D-8BDE-EFC8ADFBCF54}"/>
              </a:ext>
            </a:extLst>
          </p:cNvPr>
          <p:cNvSpPr/>
          <p:nvPr/>
        </p:nvSpPr>
        <p:spPr>
          <a:xfrm>
            <a:off x="6368566" y="356453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87672B8-ED62-4484-8AD4-014F9197EA27}"/>
              </a:ext>
            </a:extLst>
          </p:cNvPr>
          <p:cNvSpPr/>
          <p:nvPr/>
        </p:nvSpPr>
        <p:spPr>
          <a:xfrm>
            <a:off x="6232283" y="4195228"/>
            <a:ext cx="5582073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Date or Week or Month, PURN, Cause, Pharmacy PIN 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A646A4FE-2CCB-4049-BB50-CCD3F89C60CC}"/>
              </a:ext>
            </a:extLst>
          </p:cNvPr>
          <p:cNvSpPr/>
          <p:nvPr/>
        </p:nvSpPr>
        <p:spPr>
          <a:xfrm>
            <a:off x="11332291" y="4323336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5CFA0A-3150-4497-8BC3-4A8EF809F246}"/>
              </a:ext>
            </a:extLst>
          </p:cNvPr>
          <p:cNvSpPr/>
          <p:nvPr/>
        </p:nvSpPr>
        <p:spPr>
          <a:xfrm>
            <a:off x="6368566" y="435295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BD025F4-4C6A-4A76-B08F-77B11A0661E0}"/>
              </a:ext>
            </a:extLst>
          </p:cNvPr>
          <p:cNvSpPr/>
          <p:nvPr/>
        </p:nvSpPr>
        <p:spPr>
          <a:xfrm>
            <a:off x="6232283" y="4912308"/>
            <a:ext cx="5582073" cy="16626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PPURN (Patient Unique Registration Number) ?</a:t>
            </a:r>
          </a:p>
          <a:p>
            <a:r>
              <a:rPr lang="en-IN" dirty="0">
                <a:solidFill>
                  <a:schemeClr val="tx1"/>
                </a:solidFill>
              </a:rPr>
              <a:t>Modified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PIN (Pharmacy Identification Number)?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35" name="Rectangle: Diagonal Corners Rounded 34">
            <a:extLst>
              <a:ext uri="{FF2B5EF4-FFF2-40B4-BE49-F238E27FC236}">
                <a16:creationId xmlns:a16="http://schemas.microsoft.com/office/drawing/2014/main" id="{181D3CAC-625C-43CB-AABC-75A05E8A0A2C}"/>
              </a:ext>
            </a:extLst>
          </p:cNvPr>
          <p:cNvSpPr/>
          <p:nvPr/>
        </p:nvSpPr>
        <p:spPr>
          <a:xfrm>
            <a:off x="11332291" y="5040416"/>
            <a:ext cx="482065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6C7566-AEF6-4689-AAD2-77C5B41CA399}"/>
              </a:ext>
            </a:extLst>
          </p:cNvPr>
          <p:cNvSpPr/>
          <p:nvPr/>
        </p:nvSpPr>
        <p:spPr>
          <a:xfrm>
            <a:off x="1671950" y="2170627"/>
            <a:ext cx="3056528" cy="3263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Issued Prescriptions IPIN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49FA25A-E11B-4D33-B381-755B6D1BA515}"/>
              </a:ext>
            </a:extLst>
          </p:cNvPr>
          <p:cNvSpPr/>
          <p:nvPr/>
        </p:nvSpPr>
        <p:spPr>
          <a:xfrm>
            <a:off x="7495055" y="2182345"/>
            <a:ext cx="3056528" cy="32638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Modified Prescriptions MPIN</a:t>
            </a:r>
          </a:p>
        </p:txBody>
      </p:sp>
    </p:spTree>
    <p:extLst>
      <p:ext uri="{BB962C8B-B14F-4D97-AF65-F5344CB8AC3E}">
        <p14:creationId xmlns:p14="http://schemas.microsoft.com/office/powerpoint/2010/main" val="326730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1636-A9A9-478B-A519-3F1F901D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23621"/>
              </p:ext>
            </p:extLst>
          </p:nvPr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62514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138741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Release Announcements or Notifications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Announcements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5143D-3722-49FB-BE41-24D35E624DC2}"/>
              </a:ext>
            </a:extLst>
          </p:cNvPr>
          <p:cNvSpPr/>
          <p:nvPr/>
        </p:nvSpPr>
        <p:spPr>
          <a:xfrm>
            <a:off x="2900077" y="839291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7" y="2275848"/>
            <a:ext cx="10833340" cy="4753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Hospitals (select all option)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E999D-2922-4E5B-8A1A-204034746B23}"/>
              </a:ext>
            </a:extLst>
          </p:cNvPr>
          <p:cNvSpPr/>
          <p:nvPr/>
        </p:nvSpPr>
        <p:spPr>
          <a:xfrm>
            <a:off x="513927" y="1568626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7" y="3040378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Subject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16A037-1569-47B3-B4B8-667C8A714A07}"/>
              </a:ext>
            </a:extLst>
          </p:cNvPr>
          <p:cNvSpPr/>
          <p:nvPr/>
        </p:nvSpPr>
        <p:spPr>
          <a:xfrm>
            <a:off x="514050" y="3726908"/>
            <a:ext cx="10833340" cy="47531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Hospitals (select all option)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959B97-DEC4-48E7-B343-D1C9C1B9D5FA}"/>
              </a:ext>
            </a:extLst>
          </p:cNvPr>
          <p:cNvSpPr/>
          <p:nvPr/>
        </p:nvSpPr>
        <p:spPr>
          <a:xfrm>
            <a:off x="513927" y="4424497"/>
            <a:ext cx="4197410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(Announcement / Notification)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28EF57-9275-45C0-B63B-84BEE50AD8FD}"/>
              </a:ext>
            </a:extLst>
          </p:cNvPr>
          <p:cNvSpPr/>
          <p:nvPr/>
        </p:nvSpPr>
        <p:spPr>
          <a:xfrm>
            <a:off x="514050" y="5070012"/>
            <a:ext cx="10833340" cy="152563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Start typing………………… (upload file option)</a:t>
            </a:r>
          </a:p>
        </p:txBody>
      </p:sp>
    </p:spTree>
    <p:extLst>
      <p:ext uri="{BB962C8B-B14F-4D97-AF65-F5344CB8AC3E}">
        <p14:creationId xmlns:p14="http://schemas.microsoft.com/office/powerpoint/2010/main" val="119219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2512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Admin Portal basic Overview: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Functionalities:</a:t>
            </a:r>
          </a:p>
          <a:p>
            <a:r>
              <a:rPr lang="en-IN" dirty="0"/>
              <a:t>1. Login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2. Dashboard</a:t>
            </a:r>
          </a:p>
          <a:p>
            <a:r>
              <a:rPr lang="en-IN" dirty="0"/>
              <a:t>3. Hospitals:</a:t>
            </a:r>
          </a:p>
          <a:p>
            <a:r>
              <a:rPr lang="en-IN" dirty="0"/>
              <a:t>    3.1. View / Modify</a:t>
            </a:r>
          </a:p>
          <a:p>
            <a:r>
              <a:rPr lang="en-IN" dirty="0"/>
              <a:t>    3.2. Add</a:t>
            </a:r>
          </a:p>
          <a:p>
            <a:r>
              <a:rPr lang="en-IN" dirty="0"/>
              <a:t>4. Chat </a:t>
            </a:r>
          </a:p>
          <a:p>
            <a:r>
              <a:rPr lang="en-IN" dirty="0"/>
              <a:t>    4.1 Hospitals or Hospital Groups </a:t>
            </a:r>
          </a:p>
          <a:p>
            <a:r>
              <a:rPr lang="en-IN" dirty="0"/>
              <a:t>    4.2. Software Team </a:t>
            </a:r>
          </a:p>
          <a:p>
            <a:r>
              <a:rPr lang="en-IN" dirty="0"/>
              <a:t>5. Release announcements &amp; notifications to    hospitals.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75684"/>
            <a:ext cx="1889760" cy="42380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75ACEC-7924-49C2-B756-7C68017C9FC1}"/>
              </a:ext>
            </a:extLst>
          </p:cNvPr>
          <p:cNvCxnSpPr>
            <a:cxnSpLocks/>
          </p:cNvCxnSpPr>
          <p:nvPr/>
        </p:nvCxnSpPr>
        <p:spPr>
          <a:xfrm flipV="1">
            <a:off x="11512729" y="4099669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6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614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Reception Admin Portal basic Overview:</a:t>
            </a:r>
          </a:p>
          <a:p>
            <a:endParaRPr lang="en-IN" b="1" dirty="0"/>
          </a:p>
          <a:p>
            <a:r>
              <a:rPr lang="en-IN" b="1" dirty="0"/>
              <a:t>Functionalities:</a:t>
            </a:r>
            <a:endParaRPr lang="en-IN" dirty="0"/>
          </a:p>
          <a:p>
            <a:pPr marL="342900" lvl="0" indent="-342900">
              <a:buAutoNum type="arabicPeriod"/>
            </a:pPr>
            <a:r>
              <a:rPr lang="en-IN" dirty="0"/>
              <a:t>Login</a:t>
            </a:r>
          </a:p>
          <a:p>
            <a:pPr marL="342900" lvl="0" indent="-342900">
              <a:buAutoNum type="arabicPeriod"/>
            </a:pPr>
            <a:r>
              <a:rPr lang="en-IN" dirty="0"/>
              <a:t>Front desk</a:t>
            </a:r>
          </a:p>
          <a:p>
            <a:pPr lvl="0"/>
            <a:r>
              <a:rPr lang="en-IN" dirty="0"/>
              <a:t>3.   Patient Registration Database </a:t>
            </a:r>
          </a:p>
          <a:p>
            <a:pPr lvl="0"/>
            <a:r>
              <a:rPr lang="en-IN" dirty="0"/>
              <a:t>4.   Chat with Admin, Technical department or employees.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58266"/>
            <a:ext cx="1889760" cy="42380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222D8D-103B-476B-BEBE-D9C3BA04AF98}"/>
              </a:ext>
            </a:extLst>
          </p:cNvPr>
          <p:cNvCxnSpPr>
            <a:cxnSpLocks/>
          </p:cNvCxnSpPr>
          <p:nvPr/>
        </p:nvCxnSpPr>
        <p:spPr>
          <a:xfrm flipV="1">
            <a:off x="11486604" y="4109272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960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Receptionist…..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1593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73A4C-1AAF-4213-94D8-6A43EE8AB35E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7807E-C3BB-4AEE-87DF-691EF886EF4D}"/>
              </a:ext>
            </a:extLst>
          </p:cNvPr>
          <p:cNvSpPr/>
          <p:nvPr/>
        </p:nvSpPr>
        <p:spPr>
          <a:xfrm>
            <a:off x="1646044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Intake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B341D-9401-4526-9FBA-A4994EAF00E2}"/>
              </a:ext>
            </a:extLst>
          </p:cNvPr>
          <p:cNvSpPr/>
          <p:nvPr/>
        </p:nvSpPr>
        <p:spPr>
          <a:xfrm>
            <a:off x="6762329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Graph</a:t>
            </a:r>
          </a:p>
        </p:txBody>
      </p:sp>
    </p:spTree>
    <p:extLst>
      <p:ext uri="{BB962C8B-B14F-4D97-AF65-F5344CB8AC3E}">
        <p14:creationId xmlns:p14="http://schemas.microsoft.com/office/powerpoint/2010/main" val="274587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974220-4D9A-41C1-AAA3-3B6A5450CF97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34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68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92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382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6914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Registration Type (New, Emergency, Temporary)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 category (VIP, pay patient, staff, staff dependent, insurance, corporate, sponsor, international cash)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Name, mobile  Num, email, DOB, age, blood group, martial status, national ID.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Address (temp, permanent)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City state country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Capture image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178DDE-953F-40C3-8E40-89A7F62A10D7}"/>
              </a:ext>
            </a:extLst>
          </p:cNvPr>
          <p:cNvSpPr/>
          <p:nvPr/>
        </p:nvSpPr>
        <p:spPr>
          <a:xfrm>
            <a:off x="3007333" y="5181513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0F276E-AB10-4D3E-9AB9-9630225B95B9}"/>
              </a:ext>
            </a:extLst>
          </p:cNvPr>
          <p:cNvSpPr/>
          <p:nvPr/>
        </p:nvSpPr>
        <p:spPr>
          <a:xfrm>
            <a:off x="7221869" y="5181513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83628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37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9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574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41715"/>
            <a:ext cx="6914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Religion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Caste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Mothers maiden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Primary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Preferred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Occupation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Education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Birth place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 phone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Home phone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Senior citizen proof? (Y/N)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 identifier (any docs—upload)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Permanent address ( same as above)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57B74B-5C41-4854-A006-E970EDF1DD90}"/>
              </a:ext>
            </a:extLst>
          </p:cNvPr>
          <p:cNvSpPr/>
          <p:nvPr/>
        </p:nvSpPr>
        <p:spPr>
          <a:xfrm>
            <a:off x="3007333" y="5817240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0508BA-E5E3-488A-8F22-2CB808FDDFEA}"/>
              </a:ext>
            </a:extLst>
          </p:cNvPr>
          <p:cNvSpPr/>
          <p:nvPr/>
        </p:nvSpPr>
        <p:spPr>
          <a:xfrm>
            <a:off x="7221869" y="5817240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E3FF88-23E1-4805-BB0D-D353EDFD7189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74EA355-67CF-4FA6-9680-2A7817114979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317311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9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32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808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69146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Middle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Address1,2, pin code, city, state, country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Email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Mobile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Occupation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435B84-20F6-465A-853D-F580C453E063}"/>
              </a:ext>
            </a:extLst>
          </p:cNvPr>
          <p:cNvSpPr/>
          <p:nvPr/>
        </p:nvSpPr>
        <p:spPr>
          <a:xfrm>
            <a:off x="3007333" y="5181513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1AA39-1500-4E56-948D-1D11C6ED23EE}"/>
              </a:ext>
            </a:extLst>
          </p:cNvPr>
          <p:cNvSpPr/>
          <p:nvPr/>
        </p:nvSpPr>
        <p:spPr>
          <a:xfrm>
            <a:off x="7221869" y="5181513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BA89FD-62EE-4B10-A750-D5A90CB0622A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B90E03-E55D-4485-A0F5-9CC948E28356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098262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4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711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691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Referred by?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Internal / External?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doctor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285CBE-44F0-40EF-86E2-624754CC1B12}"/>
              </a:ext>
            </a:extLst>
          </p:cNvPr>
          <p:cNvSpPr/>
          <p:nvPr/>
        </p:nvSpPr>
        <p:spPr>
          <a:xfrm>
            <a:off x="3007333" y="5181513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FC2B4E-4C65-4ED0-B3CF-82D8572B9008}"/>
              </a:ext>
            </a:extLst>
          </p:cNvPr>
          <p:cNvSpPr/>
          <p:nvPr/>
        </p:nvSpPr>
        <p:spPr>
          <a:xfrm>
            <a:off x="7221869" y="5181513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875CF2-3162-4CA2-A948-BCB4206159C0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72073B-7173-412E-9273-0634C68FB4CB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180737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5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67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998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69146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First middle 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DOB 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Living 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Address 1,2, pin code, city, state country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CBD1CC-D259-4B34-9A95-A093486CC499}"/>
              </a:ext>
            </a:extLst>
          </p:cNvPr>
          <p:cNvSpPr/>
          <p:nvPr/>
        </p:nvSpPr>
        <p:spPr>
          <a:xfrm>
            <a:off x="3007333" y="5181513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E8B155-C498-4DF6-B167-78419EC0A971}"/>
              </a:ext>
            </a:extLst>
          </p:cNvPr>
          <p:cNvSpPr/>
          <p:nvPr/>
        </p:nvSpPr>
        <p:spPr>
          <a:xfrm>
            <a:off x="7221869" y="5181513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4D07D4-EB5B-4FB5-82DB-2002CE59DDDE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A36F25-4148-4E0F-B589-B4139D5B372F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158129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9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41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6914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Payer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C095E7-B73F-413B-A4D5-A9523DC4265E}"/>
              </a:ext>
            </a:extLst>
          </p:cNvPr>
          <p:cNvSpPr/>
          <p:nvPr/>
        </p:nvSpPr>
        <p:spPr>
          <a:xfrm>
            <a:off x="3007333" y="5181513"/>
            <a:ext cx="270672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50B255-9B2B-481D-9F54-76BE479D8956}"/>
              </a:ext>
            </a:extLst>
          </p:cNvPr>
          <p:cNvSpPr/>
          <p:nvPr/>
        </p:nvSpPr>
        <p:spPr>
          <a:xfrm>
            <a:off x="7221869" y="5181513"/>
            <a:ext cx="270672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4CAAB2-6EA0-442F-99DF-2940A53E51B8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AFC240-7069-4A9F-8541-8C2796B82A70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062259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2E3D05-28AD-4934-B52B-39D1226578C5}"/>
              </a:ext>
            </a:extLst>
          </p:cNvPr>
          <p:cNvSpPr txBox="1"/>
          <p:nvPr/>
        </p:nvSpPr>
        <p:spPr>
          <a:xfrm>
            <a:off x="4206240" y="1733006"/>
            <a:ext cx="3300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Living dependency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Living arrangement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Income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Confidential?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Student?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ED600-6DF0-42FD-B2E1-A0AFFCCAF6C2}"/>
              </a:ext>
            </a:extLst>
          </p:cNvPr>
          <p:cNvSpPr/>
          <p:nvPr/>
        </p:nvSpPr>
        <p:spPr>
          <a:xfrm>
            <a:off x="3350019" y="5309244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Form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6CF6C6-0D4B-4862-A70C-48846B9E34BE}"/>
              </a:ext>
            </a:extLst>
          </p:cNvPr>
          <p:cNvSpPr/>
          <p:nvPr/>
        </p:nvSpPr>
        <p:spPr>
          <a:xfrm>
            <a:off x="6519497" y="5309245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card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5FC5F-911E-4732-BDB2-93F732B61946}"/>
              </a:ext>
            </a:extLst>
          </p:cNvPr>
          <p:cNvSpPr/>
          <p:nvPr/>
        </p:nvSpPr>
        <p:spPr>
          <a:xfrm>
            <a:off x="9310594" y="5311711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Proceed to OP visit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1881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Admin…..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260446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470DE2-45FB-4B2F-A7E6-952C63C1685C}"/>
              </a:ext>
            </a:extLst>
          </p:cNvPr>
          <p:cNvSpPr/>
          <p:nvPr/>
        </p:nvSpPr>
        <p:spPr>
          <a:xfrm>
            <a:off x="3417724" y="1503438"/>
            <a:ext cx="1765624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Visit info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4E7D32-7F49-48CA-B062-C3507BCC1A93}"/>
              </a:ext>
            </a:extLst>
          </p:cNvPr>
          <p:cNvSpPr/>
          <p:nvPr/>
        </p:nvSpPr>
        <p:spPr>
          <a:xfrm>
            <a:off x="5664535" y="1503435"/>
            <a:ext cx="164579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EB2982-BF61-4CBC-95F4-C117F8AEE6DE}"/>
              </a:ext>
            </a:extLst>
          </p:cNvPr>
          <p:cNvSpPr/>
          <p:nvPr/>
        </p:nvSpPr>
        <p:spPr>
          <a:xfrm>
            <a:off x="7902638" y="1503434"/>
            <a:ext cx="164579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5E0EF-451D-41E3-8973-372315535C3E}"/>
              </a:ext>
            </a:extLst>
          </p:cNvPr>
          <p:cNvSpPr/>
          <p:nvPr/>
        </p:nvSpPr>
        <p:spPr>
          <a:xfrm>
            <a:off x="10369057" y="1503436"/>
            <a:ext cx="1309015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Payer auth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F2A443-93DE-4908-9DAE-63159DDBEACF}"/>
              </a:ext>
            </a:extLst>
          </p:cNvPr>
          <p:cNvSpPr/>
          <p:nvPr/>
        </p:nvSpPr>
        <p:spPr>
          <a:xfrm>
            <a:off x="4581075" y="5181840"/>
            <a:ext cx="164579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6C93B5-7C9F-4B79-B2BC-A2517CBD3EE1}"/>
              </a:ext>
            </a:extLst>
          </p:cNvPr>
          <p:cNvSpPr/>
          <p:nvPr/>
        </p:nvSpPr>
        <p:spPr>
          <a:xfrm>
            <a:off x="6783586" y="5181840"/>
            <a:ext cx="164579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3D558-3622-46C0-8723-B7AE91334BF8}"/>
              </a:ext>
            </a:extLst>
          </p:cNvPr>
          <p:cNvSpPr txBox="1"/>
          <p:nvPr/>
        </p:nvSpPr>
        <p:spPr>
          <a:xfrm>
            <a:off x="3417724" y="2170939"/>
            <a:ext cx="2246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Visit list: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no-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Date of visit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No- of visits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Last visit 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B4361-76E0-431D-8C22-CE7B1D0C3E6E}"/>
              </a:ext>
            </a:extLst>
          </p:cNvPr>
          <p:cNvSpPr txBox="1"/>
          <p:nvPr/>
        </p:nvSpPr>
        <p:spPr>
          <a:xfrm>
            <a:off x="5664535" y="2064974"/>
            <a:ext cx="2238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Service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4E954-8DE9-435A-95FD-3239806E8E9F}"/>
              </a:ext>
            </a:extLst>
          </p:cNvPr>
          <p:cNvSpPr txBox="1"/>
          <p:nvPr/>
        </p:nvSpPr>
        <p:spPr>
          <a:xfrm>
            <a:off x="7902638" y="2064974"/>
            <a:ext cx="1963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Patient amount / payer amount / deposit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Payment mode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Received from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Generate bill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2CE-1041-4FA0-97AE-3EA5ED5CCBB9}"/>
              </a:ext>
            </a:extLst>
          </p:cNvPr>
          <p:cNvSpPr txBox="1"/>
          <p:nvPr/>
        </p:nvSpPr>
        <p:spPr>
          <a:xfrm>
            <a:off x="10319657" y="2170939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Sign with payer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1AFEAF-A8AA-4EE6-9B82-EF8D83BAC4C1}"/>
              </a:ext>
            </a:extLst>
          </p:cNvPr>
          <p:cNvSpPr/>
          <p:nvPr/>
        </p:nvSpPr>
        <p:spPr>
          <a:xfrm>
            <a:off x="3350019" y="6169984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Form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37A722-853A-48C5-82AD-0C8161353EA3}"/>
              </a:ext>
            </a:extLst>
          </p:cNvPr>
          <p:cNvSpPr/>
          <p:nvPr/>
        </p:nvSpPr>
        <p:spPr>
          <a:xfrm>
            <a:off x="6519497" y="6169985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card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4D853E-40C6-4839-B069-702CE2096669}"/>
              </a:ext>
            </a:extLst>
          </p:cNvPr>
          <p:cNvSpPr/>
          <p:nvPr/>
        </p:nvSpPr>
        <p:spPr>
          <a:xfrm>
            <a:off x="9310594" y="6172451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Proceed to OP visit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66756-CB14-4900-9884-401D70A27114}"/>
              </a:ext>
            </a:extLst>
          </p:cNvPr>
          <p:cNvSpPr/>
          <p:nvPr/>
        </p:nvSpPr>
        <p:spPr>
          <a:xfrm>
            <a:off x="3417724" y="5731815"/>
            <a:ext cx="417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 Last step (Payer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586917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ED600-6DF0-42FD-B2E1-A0AFFCCAF6C2}"/>
              </a:ext>
            </a:extLst>
          </p:cNvPr>
          <p:cNvSpPr/>
          <p:nvPr/>
        </p:nvSpPr>
        <p:spPr>
          <a:xfrm>
            <a:off x="3350019" y="5309244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Skip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A236800F-8B1F-4FD7-ADCE-516540B5837B}"/>
              </a:ext>
            </a:extLst>
          </p:cNvPr>
          <p:cNvSpPr/>
          <p:nvPr/>
        </p:nvSpPr>
        <p:spPr>
          <a:xfrm>
            <a:off x="4672212" y="1701029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600627-104C-4381-A4B8-65CCB24EDDE2}"/>
              </a:ext>
            </a:extLst>
          </p:cNvPr>
          <p:cNvGraphicFramePr>
            <a:graphicFrameLocks noGrp="1"/>
          </p:cNvGraphicFramePr>
          <p:nvPr/>
        </p:nvGraphicFramePr>
        <p:xfrm>
          <a:off x="3483065" y="2053067"/>
          <a:ext cx="8128003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36165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7861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83289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148972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76262676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845046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128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pressure site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Positioning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6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site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bpm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sight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Rhythm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0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23127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BA0C64-168D-4DBA-A844-76E95522C2D2}"/>
              </a:ext>
            </a:extLst>
          </p:cNvPr>
          <p:cNvSpPr/>
          <p:nvPr/>
        </p:nvSpPr>
        <p:spPr>
          <a:xfrm>
            <a:off x="3483065" y="146943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73D3B-0CD7-4773-A7D2-4D85BF51738D}"/>
              </a:ext>
            </a:extLst>
          </p:cNvPr>
          <p:cNvSpPr/>
          <p:nvPr/>
        </p:nvSpPr>
        <p:spPr>
          <a:xfrm>
            <a:off x="6357919" y="5309243"/>
            <a:ext cx="2378294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674062-88C9-46F1-AE3A-BC18F11289F7}"/>
              </a:ext>
            </a:extLst>
          </p:cNvPr>
          <p:cNvSpPr/>
          <p:nvPr/>
        </p:nvSpPr>
        <p:spPr>
          <a:xfrm>
            <a:off x="9234295" y="5317136"/>
            <a:ext cx="2378294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3897603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ED600-6DF0-42FD-B2E1-A0AFFCCAF6C2}"/>
              </a:ext>
            </a:extLst>
          </p:cNvPr>
          <p:cNvSpPr/>
          <p:nvPr/>
        </p:nvSpPr>
        <p:spPr>
          <a:xfrm>
            <a:off x="3596249" y="4730698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6CF6C6-0D4B-4862-A70C-48846B9E34BE}"/>
              </a:ext>
            </a:extLst>
          </p:cNvPr>
          <p:cNvSpPr/>
          <p:nvPr/>
        </p:nvSpPr>
        <p:spPr>
          <a:xfrm>
            <a:off x="6377475" y="4730698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5FC5F-911E-4732-BDB2-93F732B61946}"/>
              </a:ext>
            </a:extLst>
          </p:cNvPr>
          <p:cNvSpPr/>
          <p:nvPr/>
        </p:nvSpPr>
        <p:spPr>
          <a:xfrm>
            <a:off x="9128991" y="4708409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BB0AB-FC7A-46B8-8D84-FA95C3CDF2A5}"/>
              </a:ext>
            </a:extLst>
          </p:cNvPr>
          <p:cNvSpPr/>
          <p:nvPr/>
        </p:nvSpPr>
        <p:spPr>
          <a:xfrm>
            <a:off x="3535801" y="2176919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994892-1FC0-43D9-899D-485B56F4497E}"/>
              </a:ext>
            </a:extLst>
          </p:cNvPr>
          <p:cNvSpPr/>
          <p:nvPr/>
        </p:nvSpPr>
        <p:spPr>
          <a:xfrm>
            <a:off x="3535801" y="1477554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Doctor?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EEB787-9246-4DA4-872D-C7B8EA388295}"/>
              </a:ext>
            </a:extLst>
          </p:cNvPr>
          <p:cNvSpPr/>
          <p:nvPr/>
        </p:nvSpPr>
        <p:spPr>
          <a:xfrm>
            <a:off x="3596249" y="3381856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5D505C-0E56-427F-891C-2F1CFF7EFF6C}"/>
              </a:ext>
            </a:extLst>
          </p:cNvPr>
          <p:cNvSpPr/>
          <p:nvPr/>
        </p:nvSpPr>
        <p:spPr>
          <a:xfrm>
            <a:off x="3596249" y="3818662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158C1E-0E15-4F54-BC09-A66ACDCE07E3}"/>
              </a:ext>
            </a:extLst>
          </p:cNvPr>
          <p:cNvSpPr/>
          <p:nvPr/>
        </p:nvSpPr>
        <p:spPr>
          <a:xfrm>
            <a:off x="3535801" y="2845181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77F9D3-CABF-4757-BF07-3E114FBCF991}"/>
              </a:ext>
            </a:extLst>
          </p:cNvPr>
          <p:cNvSpPr/>
          <p:nvPr/>
        </p:nvSpPr>
        <p:spPr>
          <a:xfrm>
            <a:off x="5377664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A27E39-E775-442B-8E18-958816F45299}"/>
              </a:ext>
            </a:extLst>
          </p:cNvPr>
          <p:cNvSpPr/>
          <p:nvPr/>
        </p:nvSpPr>
        <p:spPr>
          <a:xfrm>
            <a:off x="5438112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25D73C-71C8-4DF7-A239-AAE36C9E451A}"/>
              </a:ext>
            </a:extLst>
          </p:cNvPr>
          <p:cNvSpPr/>
          <p:nvPr/>
        </p:nvSpPr>
        <p:spPr>
          <a:xfrm>
            <a:off x="5438112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B440AC-4FD0-488F-8257-F22604B06AE6}"/>
              </a:ext>
            </a:extLst>
          </p:cNvPr>
          <p:cNvSpPr/>
          <p:nvPr/>
        </p:nvSpPr>
        <p:spPr>
          <a:xfrm>
            <a:off x="5377664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8A5F0-C18A-4277-B424-3C1EF228B1E4}"/>
              </a:ext>
            </a:extLst>
          </p:cNvPr>
          <p:cNvSpPr/>
          <p:nvPr/>
        </p:nvSpPr>
        <p:spPr>
          <a:xfrm>
            <a:off x="7219527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8D6D66-01E0-459D-B525-1C137E3DA6EB}"/>
              </a:ext>
            </a:extLst>
          </p:cNvPr>
          <p:cNvSpPr/>
          <p:nvPr/>
        </p:nvSpPr>
        <p:spPr>
          <a:xfrm>
            <a:off x="7279975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09F824-EECC-4918-B273-058AE29472ED}"/>
              </a:ext>
            </a:extLst>
          </p:cNvPr>
          <p:cNvSpPr/>
          <p:nvPr/>
        </p:nvSpPr>
        <p:spPr>
          <a:xfrm>
            <a:off x="7279975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2FEDDE-ECE8-480C-A730-ECEF12E30455}"/>
              </a:ext>
            </a:extLst>
          </p:cNvPr>
          <p:cNvSpPr/>
          <p:nvPr/>
        </p:nvSpPr>
        <p:spPr>
          <a:xfrm>
            <a:off x="7219527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91C85C-4187-45AF-BBD5-55AC0D2EA459}"/>
              </a:ext>
            </a:extLst>
          </p:cNvPr>
          <p:cNvSpPr/>
          <p:nvPr/>
        </p:nvSpPr>
        <p:spPr>
          <a:xfrm>
            <a:off x="9100457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B186DE-0961-4EF4-9F53-E0B1AC2F3688}"/>
              </a:ext>
            </a:extLst>
          </p:cNvPr>
          <p:cNvSpPr/>
          <p:nvPr/>
        </p:nvSpPr>
        <p:spPr>
          <a:xfrm>
            <a:off x="9160905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454140-3266-4589-9D83-41093EC3BDA2}"/>
              </a:ext>
            </a:extLst>
          </p:cNvPr>
          <p:cNvSpPr/>
          <p:nvPr/>
        </p:nvSpPr>
        <p:spPr>
          <a:xfrm>
            <a:off x="9160905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7708DA5-97B3-4DDC-B6FE-7B1C41E8D907}"/>
              </a:ext>
            </a:extLst>
          </p:cNvPr>
          <p:cNvSpPr/>
          <p:nvPr/>
        </p:nvSpPr>
        <p:spPr>
          <a:xfrm>
            <a:off x="9100457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</p:spTree>
    <p:extLst>
      <p:ext uri="{BB962C8B-B14F-4D97-AF65-F5344CB8AC3E}">
        <p14:creationId xmlns:p14="http://schemas.microsoft.com/office/powerpoint/2010/main" val="2206720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470DE2-45FB-4B2F-A7E6-952C63C1685C}"/>
              </a:ext>
            </a:extLst>
          </p:cNvPr>
          <p:cNvSpPr/>
          <p:nvPr/>
        </p:nvSpPr>
        <p:spPr>
          <a:xfrm>
            <a:off x="3417724" y="1503438"/>
            <a:ext cx="1765624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Visit info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4E7D32-7F49-48CA-B062-C3507BCC1A93}"/>
              </a:ext>
            </a:extLst>
          </p:cNvPr>
          <p:cNvSpPr/>
          <p:nvPr/>
        </p:nvSpPr>
        <p:spPr>
          <a:xfrm>
            <a:off x="5664535" y="1503435"/>
            <a:ext cx="164579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EB2982-BF61-4CBC-95F4-C117F8AEE6DE}"/>
              </a:ext>
            </a:extLst>
          </p:cNvPr>
          <p:cNvSpPr/>
          <p:nvPr/>
        </p:nvSpPr>
        <p:spPr>
          <a:xfrm>
            <a:off x="7902638" y="1503434"/>
            <a:ext cx="164579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5E0EF-451D-41E3-8973-372315535C3E}"/>
              </a:ext>
            </a:extLst>
          </p:cNvPr>
          <p:cNvSpPr/>
          <p:nvPr/>
        </p:nvSpPr>
        <p:spPr>
          <a:xfrm>
            <a:off x="10369057" y="1503436"/>
            <a:ext cx="1309015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Payer auth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F2A443-93DE-4908-9DAE-63159DDBEACF}"/>
              </a:ext>
            </a:extLst>
          </p:cNvPr>
          <p:cNvSpPr/>
          <p:nvPr/>
        </p:nvSpPr>
        <p:spPr>
          <a:xfrm>
            <a:off x="4581075" y="5181840"/>
            <a:ext cx="1645792" cy="48113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6C93B5-7C9F-4B79-B2BC-A2517CBD3EE1}"/>
              </a:ext>
            </a:extLst>
          </p:cNvPr>
          <p:cNvSpPr/>
          <p:nvPr/>
        </p:nvSpPr>
        <p:spPr>
          <a:xfrm>
            <a:off x="6783586" y="5181840"/>
            <a:ext cx="1645792" cy="481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3D558-3622-46C0-8723-B7AE91334BF8}"/>
              </a:ext>
            </a:extLst>
          </p:cNvPr>
          <p:cNvSpPr txBox="1"/>
          <p:nvPr/>
        </p:nvSpPr>
        <p:spPr>
          <a:xfrm>
            <a:off x="3417724" y="2170939"/>
            <a:ext cx="2246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Visit list: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no-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Date of visit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No- of visits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Last visit 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B4361-76E0-431D-8C22-CE7B1D0C3E6E}"/>
              </a:ext>
            </a:extLst>
          </p:cNvPr>
          <p:cNvSpPr txBox="1"/>
          <p:nvPr/>
        </p:nvSpPr>
        <p:spPr>
          <a:xfrm>
            <a:off x="5664535" y="2064974"/>
            <a:ext cx="2238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Service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Payer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24E954-8DE9-435A-95FD-3239806E8E9F}"/>
              </a:ext>
            </a:extLst>
          </p:cNvPr>
          <p:cNvSpPr txBox="1"/>
          <p:nvPr/>
        </p:nvSpPr>
        <p:spPr>
          <a:xfrm>
            <a:off x="7902638" y="2064974"/>
            <a:ext cx="1963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Patient amount / payer amount / deposit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Payment mode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Amount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Received from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Generate bill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Print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2CE-1041-4FA0-97AE-3EA5ED5CCBB9}"/>
              </a:ext>
            </a:extLst>
          </p:cNvPr>
          <p:cNvSpPr txBox="1"/>
          <p:nvPr/>
        </p:nvSpPr>
        <p:spPr>
          <a:xfrm>
            <a:off x="10319657" y="2170939"/>
            <a:ext cx="148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Sign with payer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1AFEAF-A8AA-4EE6-9B82-EF8D83BAC4C1}"/>
              </a:ext>
            </a:extLst>
          </p:cNvPr>
          <p:cNvSpPr/>
          <p:nvPr/>
        </p:nvSpPr>
        <p:spPr>
          <a:xfrm>
            <a:off x="3350019" y="6169984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Form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37A722-853A-48C5-82AD-0C8161353EA3}"/>
              </a:ext>
            </a:extLst>
          </p:cNvPr>
          <p:cNvSpPr/>
          <p:nvPr/>
        </p:nvSpPr>
        <p:spPr>
          <a:xfrm>
            <a:off x="6519497" y="6169985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card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4D853E-40C6-4839-B069-702CE2096669}"/>
              </a:ext>
            </a:extLst>
          </p:cNvPr>
          <p:cNvSpPr/>
          <p:nvPr/>
        </p:nvSpPr>
        <p:spPr>
          <a:xfrm>
            <a:off x="9310594" y="6172451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Proceed to OP visit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566756-CB14-4900-9884-401D70A27114}"/>
              </a:ext>
            </a:extLst>
          </p:cNvPr>
          <p:cNvSpPr/>
          <p:nvPr/>
        </p:nvSpPr>
        <p:spPr>
          <a:xfrm>
            <a:off x="3417724" y="5731815"/>
            <a:ext cx="417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 Last step (Payer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2783445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ED600-6DF0-42FD-B2E1-A0AFFCCAF6C2}"/>
              </a:ext>
            </a:extLst>
          </p:cNvPr>
          <p:cNvSpPr/>
          <p:nvPr/>
        </p:nvSpPr>
        <p:spPr>
          <a:xfrm>
            <a:off x="3350019" y="5309244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Skip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A236800F-8B1F-4FD7-ADCE-516540B5837B}"/>
              </a:ext>
            </a:extLst>
          </p:cNvPr>
          <p:cNvSpPr/>
          <p:nvPr/>
        </p:nvSpPr>
        <p:spPr>
          <a:xfrm>
            <a:off x="4672212" y="1701029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D600627-104C-4381-A4B8-65CCB24EDDE2}"/>
              </a:ext>
            </a:extLst>
          </p:cNvPr>
          <p:cNvGraphicFramePr>
            <a:graphicFrameLocks noGrp="1"/>
          </p:cNvGraphicFramePr>
          <p:nvPr/>
        </p:nvGraphicFramePr>
        <p:xfrm>
          <a:off x="3483065" y="2053067"/>
          <a:ext cx="8128003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36165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7861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83289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148972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76262676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845046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128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pressure site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Positioning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6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site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bpm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sight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Rhythm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0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23127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BA0C64-168D-4DBA-A844-76E95522C2D2}"/>
              </a:ext>
            </a:extLst>
          </p:cNvPr>
          <p:cNvSpPr/>
          <p:nvPr/>
        </p:nvSpPr>
        <p:spPr>
          <a:xfrm>
            <a:off x="3483065" y="146943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73D3B-0CD7-4773-A7D2-4D85BF51738D}"/>
              </a:ext>
            </a:extLst>
          </p:cNvPr>
          <p:cNvSpPr/>
          <p:nvPr/>
        </p:nvSpPr>
        <p:spPr>
          <a:xfrm>
            <a:off x="6357919" y="5309243"/>
            <a:ext cx="2378294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674062-88C9-46F1-AE3A-BC18F11289F7}"/>
              </a:ext>
            </a:extLst>
          </p:cNvPr>
          <p:cNvSpPr/>
          <p:nvPr/>
        </p:nvSpPr>
        <p:spPr>
          <a:xfrm>
            <a:off x="9234295" y="5317136"/>
            <a:ext cx="2378294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2946353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Front desk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F0E65-F1C7-4362-A49F-D9C3FE22AEC3}"/>
              </a:ext>
            </a:extLst>
          </p:cNvPr>
          <p:cNvGraphicFramePr>
            <a:graphicFrameLocks noGrp="1"/>
          </p:cNvGraphicFramePr>
          <p:nvPr/>
        </p:nvGraphicFramePr>
        <p:xfrm>
          <a:off x="513928" y="1503437"/>
          <a:ext cx="2836091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Basic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Demographic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Next of kin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Referral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83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Payer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Socio- economic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06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3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3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Assign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60944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ED600-6DF0-42FD-B2E1-A0AFFCCAF6C2}"/>
              </a:ext>
            </a:extLst>
          </p:cNvPr>
          <p:cNvSpPr/>
          <p:nvPr/>
        </p:nvSpPr>
        <p:spPr>
          <a:xfrm>
            <a:off x="3596249" y="4730698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6CF6C6-0D4B-4862-A70C-48846B9E34BE}"/>
              </a:ext>
            </a:extLst>
          </p:cNvPr>
          <p:cNvSpPr/>
          <p:nvPr/>
        </p:nvSpPr>
        <p:spPr>
          <a:xfrm>
            <a:off x="6377475" y="4730698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5FC5F-911E-4732-BDB2-93F732B61946}"/>
              </a:ext>
            </a:extLst>
          </p:cNvPr>
          <p:cNvSpPr/>
          <p:nvPr/>
        </p:nvSpPr>
        <p:spPr>
          <a:xfrm>
            <a:off x="9128991" y="4708409"/>
            <a:ext cx="2218278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465EC8-C03F-40B2-B8AB-696C2BAAE263}"/>
              </a:ext>
            </a:extLst>
          </p:cNvPr>
          <p:cNvSpPr/>
          <p:nvPr/>
        </p:nvSpPr>
        <p:spPr>
          <a:xfrm>
            <a:off x="513928" y="835937"/>
            <a:ext cx="2903796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Registration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CBD3F1-910D-45C7-896D-379D64B3C042}"/>
              </a:ext>
            </a:extLst>
          </p:cNvPr>
          <p:cNvSpPr/>
          <p:nvPr/>
        </p:nvSpPr>
        <p:spPr>
          <a:xfrm>
            <a:off x="3781983" y="835936"/>
            <a:ext cx="2706722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Rescheduled Registrations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DB3050-C7FE-4F37-A337-D27EA71D3FDA}"/>
              </a:ext>
            </a:extLst>
          </p:cNvPr>
          <p:cNvSpPr/>
          <p:nvPr/>
        </p:nvSpPr>
        <p:spPr>
          <a:xfrm>
            <a:off x="7067118" y="835936"/>
            <a:ext cx="119284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CBB0AB-FC7A-46B8-8D84-FA95C3CDF2A5}"/>
              </a:ext>
            </a:extLst>
          </p:cNvPr>
          <p:cNvSpPr/>
          <p:nvPr/>
        </p:nvSpPr>
        <p:spPr>
          <a:xfrm>
            <a:off x="3535801" y="2176919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994892-1FC0-43D9-899D-485B56F4497E}"/>
              </a:ext>
            </a:extLst>
          </p:cNvPr>
          <p:cNvSpPr/>
          <p:nvPr/>
        </p:nvSpPr>
        <p:spPr>
          <a:xfrm>
            <a:off x="3535801" y="1477554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Doctor?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EEB787-9246-4DA4-872D-C7B8EA388295}"/>
              </a:ext>
            </a:extLst>
          </p:cNvPr>
          <p:cNvSpPr/>
          <p:nvPr/>
        </p:nvSpPr>
        <p:spPr>
          <a:xfrm>
            <a:off x="3596249" y="3381856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5D505C-0E56-427F-891C-2F1CFF7EFF6C}"/>
              </a:ext>
            </a:extLst>
          </p:cNvPr>
          <p:cNvSpPr/>
          <p:nvPr/>
        </p:nvSpPr>
        <p:spPr>
          <a:xfrm>
            <a:off x="3596249" y="3818662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158C1E-0E15-4F54-BC09-A66ACDCE07E3}"/>
              </a:ext>
            </a:extLst>
          </p:cNvPr>
          <p:cNvSpPr/>
          <p:nvPr/>
        </p:nvSpPr>
        <p:spPr>
          <a:xfrm>
            <a:off x="3535801" y="2845181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77F9D3-CABF-4757-BF07-3E114FBCF991}"/>
              </a:ext>
            </a:extLst>
          </p:cNvPr>
          <p:cNvSpPr/>
          <p:nvPr/>
        </p:nvSpPr>
        <p:spPr>
          <a:xfrm>
            <a:off x="5377664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A27E39-E775-442B-8E18-958816F45299}"/>
              </a:ext>
            </a:extLst>
          </p:cNvPr>
          <p:cNvSpPr/>
          <p:nvPr/>
        </p:nvSpPr>
        <p:spPr>
          <a:xfrm>
            <a:off x="5438112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25D73C-71C8-4DF7-A239-AAE36C9E451A}"/>
              </a:ext>
            </a:extLst>
          </p:cNvPr>
          <p:cNvSpPr/>
          <p:nvPr/>
        </p:nvSpPr>
        <p:spPr>
          <a:xfrm>
            <a:off x="5438112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B440AC-4FD0-488F-8257-F22604B06AE6}"/>
              </a:ext>
            </a:extLst>
          </p:cNvPr>
          <p:cNvSpPr/>
          <p:nvPr/>
        </p:nvSpPr>
        <p:spPr>
          <a:xfrm>
            <a:off x="5377664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8A5F0-C18A-4277-B424-3C1EF228B1E4}"/>
              </a:ext>
            </a:extLst>
          </p:cNvPr>
          <p:cNvSpPr/>
          <p:nvPr/>
        </p:nvSpPr>
        <p:spPr>
          <a:xfrm>
            <a:off x="7219527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8D6D66-01E0-459D-B525-1C137E3DA6EB}"/>
              </a:ext>
            </a:extLst>
          </p:cNvPr>
          <p:cNvSpPr/>
          <p:nvPr/>
        </p:nvSpPr>
        <p:spPr>
          <a:xfrm>
            <a:off x="7279975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09F824-EECC-4918-B273-058AE29472ED}"/>
              </a:ext>
            </a:extLst>
          </p:cNvPr>
          <p:cNvSpPr/>
          <p:nvPr/>
        </p:nvSpPr>
        <p:spPr>
          <a:xfrm>
            <a:off x="7279975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2FEDDE-ECE8-480C-A730-ECEF12E30455}"/>
              </a:ext>
            </a:extLst>
          </p:cNvPr>
          <p:cNvSpPr/>
          <p:nvPr/>
        </p:nvSpPr>
        <p:spPr>
          <a:xfrm>
            <a:off x="7219527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91C85C-4187-45AF-BBD5-55AC0D2EA459}"/>
              </a:ext>
            </a:extLst>
          </p:cNvPr>
          <p:cNvSpPr/>
          <p:nvPr/>
        </p:nvSpPr>
        <p:spPr>
          <a:xfrm>
            <a:off x="9100457" y="217691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B186DE-0961-4EF4-9F53-E0B1AC2F3688}"/>
              </a:ext>
            </a:extLst>
          </p:cNvPr>
          <p:cNvSpPr/>
          <p:nvPr/>
        </p:nvSpPr>
        <p:spPr>
          <a:xfrm>
            <a:off x="9160905" y="338185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454140-3266-4589-9D83-41093EC3BDA2}"/>
              </a:ext>
            </a:extLst>
          </p:cNvPr>
          <p:cNvSpPr/>
          <p:nvPr/>
        </p:nvSpPr>
        <p:spPr>
          <a:xfrm>
            <a:off x="9160905" y="381866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7708DA5-97B3-4DDC-B6FE-7B1C41E8D907}"/>
              </a:ext>
            </a:extLst>
          </p:cNvPr>
          <p:cNvSpPr/>
          <p:nvPr/>
        </p:nvSpPr>
        <p:spPr>
          <a:xfrm>
            <a:off x="9100457" y="284517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</p:spTree>
    <p:extLst>
      <p:ext uri="{BB962C8B-B14F-4D97-AF65-F5344CB8AC3E}">
        <p14:creationId xmlns:p14="http://schemas.microsoft.com/office/powerpoint/2010/main" val="3052382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Registration Search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1806775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1947871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1964499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254373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268482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270145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332152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473248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489876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049232"/>
            <a:ext cx="10833341" cy="213795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Patient name?</a:t>
            </a:r>
          </a:p>
          <a:p>
            <a:r>
              <a:rPr lang="en-IN" dirty="0">
                <a:solidFill>
                  <a:schemeClr val="tx1"/>
                </a:solidFill>
              </a:rPr>
              <a:t>PURN?</a:t>
            </a:r>
          </a:p>
          <a:p>
            <a:r>
              <a:rPr lang="en-IN" dirty="0">
                <a:solidFill>
                  <a:schemeClr val="tx1"/>
                </a:solidFill>
              </a:rPr>
              <a:t>Cause?</a:t>
            </a:r>
          </a:p>
          <a:p>
            <a:r>
              <a:rPr lang="en-IN" dirty="0">
                <a:solidFill>
                  <a:schemeClr val="tx1"/>
                </a:solidFill>
              </a:rPr>
              <a:t>Consulted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or Lab?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190328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513927" y="823010"/>
            <a:ext cx="2638576" cy="481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 or Week or Month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3288058" y="821873"/>
            <a:ext cx="8059210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745115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1636-A9A9-478B-A519-3F1F901D3C90}"/>
              </a:ext>
            </a:extLst>
          </p:cNvPr>
          <p:cNvGraphicFramePr>
            <a:graphicFrameLocks noGrp="1"/>
          </p:cNvGraphicFramePr>
          <p:nvPr/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997204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3362379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614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Hospital Admin Portal basic Overview:</a:t>
            </a:r>
          </a:p>
          <a:p>
            <a:endParaRPr lang="en-IN" b="1" dirty="0"/>
          </a:p>
          <a:p>
            <a:r>
              <a:rPr lang="en-IN" b="1" dirty="0"/>
              <a:t>Functionalities:</a:t>
            </a:r>
          </a:p>
          <a:p>
            <a:pPr lvl="0"/>
            <a:r>
              <a:rPr lang="en-IN" dirty="0"/>
              <a:t>1. Login (Offline / Online status)</a:t>
            </a:r>
          </a:p>
          <a:p>
            <a:pPr lvl="0"/>
            <a:r>
              <a:rPr lang="en-IN" dirty="0"/>
              <a:t>2. Doctor Worksheet</a:t>
            </a:r>
          </a:p>
          <a:p>
            <a:pPr lvl="0"/>
            <a:r>
              <a:rPr lang="en-IN" dirty="0"/>
              <a:t>3. My Profile</a:t>
            </a:r>
          </a:p>
          <a:p>
            <a:pPr lvl="0"/>
            <a:r>
              <a:rPr lang="en-IN" dirty="0"/>
              <a:t>4. Chat with Admin, Technical department or employees.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75684"/>
            <a:ext cx="1889760" cy="42380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F1A80F-8E2E-4977-B10E-A1EFF39294BD}"/>
              </a:ext>
            </a:extLst>
          </p:cNvPr>
          <p:cNvCxnSpPr>
            <a:cxnSpLocks/>
          </p:cNvCxnSpPr>
          <p:nvPr/>
        </p:nvCxnSpPr>
        <p:spPr>
          <a:xfrm flipV="1">
            <a:off x="11486604" y="4109272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73A4C-1AAF-4213-94D8-6A43EE8AB35E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7807E-C3BB-4AEE-87DF-691EF886EF4D}"/>
              </a:ext>
            </a:extLst>
          </p:cNvPr>
          <p:cNvSpPr/>
          <p:nvPr/>
        </p:nvSpPr>
        <p:spPr>
          <a:xfrm>
            <a:off x="1646044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Total Hospitals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B341D-9401-4526-9FBA-A4994EAF00E2}"/>
              </a:ext>
            </a:extLst>
          </p:cNvPr>
          <p:cNvSpPr/>
          <p:nvPr/>
        </p:nvSpPr>
        <p:spPr>
          <a:xfrm>
            <a:off x="6762329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60D2D0-7489-4241-96C1-4BECB6D66EA5}"/>
              </a:ext>
            </a:extLst>
          </p:cNvPr>
          <p:cNvSpPr/>
          <p:nvPr/>
        </p:nvSpPr>
        <p:spPr>
          <a:xfrm>
            <a:off x="513928" y="3970399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A0BFE81-90E7-4C38-8365-E4AFF0886B78}"/>
              </a:ext>
            </a:extLst>
          </p:cNvPr>
          <p:cNvSpPr/>
          <p:nvPr/>
        </p:nvSpPr>
        <p:spPr>
          <a:xfrm>
            <a:off x="10379132" y="411149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0B2128-0D4F-4230-8ED6-9CFF8C2D355F}"/>
              </a:ext>
            </a:extLst>
          </p:cNvPr>
          <p:cNvSpPr/>
          <p:nvPr/>
        </p:nvSpPr>
        <p:spPr>
          <a:xfrm>
            <a:off x="650211" y="4128123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0D8108-03E0-4CF6-B961-F513621B117B}"/>
              </a:ext>
            </a:extLst>
          </p:cNvPr>
          <p:cNvSpPr/>
          <p:nvPr/>
        </p:nvSpPr>
        <p:spPr>
          <a:xfrm>
            <a:off x="513928" y="4707355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3A80CD55-F226-49EC-AB58-A403BAC59188}"/>
              </a:ext>
            </a:extLst>
          </p:cNvPr>
          <p:cNvSpPr/>
          <p:nvPr/>
        </p:nvSpPr>
        <p:spPr>
          <a:xfrm>
            <a:off x="10379132" y="4848451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F18AAF-898C-4587-A8AA-CD39C9701CEF}"/>
              </a:ext>
            </a:extLst>
          </p:cNvPr>
          <p:cNvSpPr/>
          <p:nvPr/>
        </p:nvSpPr>
        <p:spPr>
          <a:xfrm>
            <a:off x="650211" y="4865079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16C796-B2D3-436D-AEBD-FE82CF6F00D8}"/>
              </a:ext>
            </a:extLst>
          </p:cNvPr>
          <p:cNvSpPr/>
          <p:nvPr/>
        </p:nvSpPr>
        <p:spPr>
          <a:xfrm>
            <a:off x="513928" y="5495776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67E360F9-92AA-4253-B0A1-060900697C77}"/>
              </a:ext>
            </a:extLst>
          </p:cNvPr>
          <p:cNvSpPr/>
          <p:nvPr/>
        </p:nvSpPr>
        <p:spPr>
          <a:xfrm>
            <a:off x="10379132" y="5636872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993BEA-95B8-4D99-AEBB-68673FC8585F}"/>
              </a:ext>
            </a:extLst>
          </p:cNvPr>
          <p:cNvSpPr/>
          <p:nvPr/>
        </p:nvSpPr>
        <p:spPr>
          <a:xfrm>
            <a:off x="650211" y="5653500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70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Admin…..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75776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Doctor Worksheet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3B8B58-32A4-427F-B5E4-801D0421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1589"/>
              </p:ext>
            </p:extLst>
          </p:nvPr>
        </p:nvGraphicFramePr>
        <p:xfrm>
          <a:off x="513928" y="1503437"/>
          <a:ext cx="2836091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My Worksheet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Referrals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54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Doctor Worksheet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3B8B58-32A4-427F-B5E4-801D0421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6524"/>
              </p:ext>
            </p:extLst>
          </p:nvPr>
        </p:nvGraphicFramePr>
        <p:xfrm>
          <a:off x="513928" y="1503437"/>
          <a:ext cx="2836091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My Worksheet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Referrals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F21B9D-F678-4F9A-B5DC-1067A9132C63}"/>
              </a:ext>
            </a:extLst>
          </p:cNvPr>
          <p:cNvSpPr txBox="1"/>
          <p:nvPr/>
        </p:nvSpPr>
        <p:spPr>
          <a:xfrm>
            <a:off x="4223657" y="1881051"/>
            <a:ext cx="6392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Queue no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Slot (new/rescheduled)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PURN (Patient Unique Registration Number)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 name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Visit type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Actions (call, start consultation, completed)</a:t>
            </a:r>
          </a:p>
        </p:txBody>
      </p:sp>
    </p:spTree>
    <p:extLst>
      <p:ext uri="{BB962C8B-B14F-4D97-AF65-F5344CB8AC3E}">
        <p14:creationId xmlns:p14="http://schemas.microsoft.com/office/powerpoint/2010/main" val="2911906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1115753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Doctor Worksheet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3B8B58-32A4-427F-B5E4-801D0421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74024"/>
              </p:ext>
            </p:extLst>
          </p:nvPr>
        </p:nvGraphicFramePr>
        <p:xfrm>
          <a:off x="513928" y="1503437"/>
          <a:ext cx="2836091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My Worksheet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Referrals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4ED9F3-A234-4781-9484-9569DED83F77}"/>
              </a:ext>
            </a:extLst>
          </p:cNvPr>
          <p:cNvSpPr/>
          <p:nvPr/>
        </p:nvSpPr>
        <p:spPr>
          <a:xfrm>
            <a:off x="3574245" y="4843485"/>
            <a:ext cx="7995096" cy="185750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Diagnosis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88B0CC-EDFE-41F6-BEEE-55AD0A49D0C7}"/>
              </a:ext>
            </a:extLst>
          </p:cNvPr>
          <p:cNvSpPr/>
          <p:nvPr/>
        </p:nvSpPr>
        <p:spPr>
          <a:xfrm>
            <a:off x="513928" y="857482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996F9E-17A4-4C60-9088-17BEADC69721}"/>
              </a:ext>
            </a:extLst>
          </p:cNvPr>
          <p:cNvSpPr/>
          <p:nvPr/>
        </p:nvSpPr>
        <p:spPr>
          <a:xfrm>
            <a:off x="3513905" y="1461157"/>
            <a:ext cx="805543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Consultation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FDCB8B-351D-4864-82D2-B932340B7F66}"/>
              </a:ext>
            </a:extLst>
          </p:cNvPr>
          <p:cNvSpPr/>
          <p:nvPr/>
        </p:nvSpPr>
        <p:spPr>
          <a:xfrm>
            <a:off x="3513905" y="1984990"/>
            <a:ext cx="8055436" cy="7759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C72768-FA4D-436C-9629-71FC09529B93}"/>
              </a:ext>
            </a:extLst>
          </p:cNvPr>
          <p:cNvSpPr/>
          <p:nvPr/>
        </p:nvSpPr>
        <p:spPr>
          <a:xfrm>
            <a:off x="6192224" y="2790835"/>
            <a:ext cx="3140035" cy="3731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 or Investigation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7B40C5-791F-485C-AE47-BB932581EE63}"/>
              </a:ext>
            </a:extLst>
          </p:cNvPr>
          <p:cNvSpPr/>
          <p:nvPr/>
        </p:nvSpPr>
        <p:spPr>
          <a:xfrm>
            <a:off x="3513906" y="2790836"/>
            <a:ext cx="2698636" cy="3731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Diagnosis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EFACD9-BB13-4B46-BCC3-E3A08D2CF648}"/>
              </a:ext>
            </a:extLst>
          </p:cNvPr>
          <p:cNvSpPr/>
          <p:nvPr/>
        </p:nvSpPr>
        <p:spPr>
          <a:xfrm>
            <a:off x="3513904" y="3193890"/>
            <a:ext cx="1990425" cy="3731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Encounters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85E824-D3BA-4E76-8A05-9AB6380BE969}"/>
              </a:ext>
            </a:extLst>
          </p:cNvPr>
          <p:cNvSpPr/>
          <p:nvPr/>
        </p:nvSpPr>
        <p:spPr>
          <a:xfrm>
            <a:off x="3513904" y="3596944"/>
            <a:ext cx="2294712" cy="114285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Vitals</a:t>
            </a:r>
            <a:endParaRPr lang="en-IN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3F4F6F-15CA-4F25-A750-70D237B0DC35}"/>
              </a:ext>
            </a:extLst>
          </p:cNvPr>
          <p:cNvSpPr/>
          <p:nvPr/>
        </p:nvSpPr>
        <p:spPr>
          <a:xfrm>
            <a:off x="5808616" y="3596943"/>
            <a:ext cx="2294712" cy="114285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Allergy</a:t>
            </a:r>
            <a:endParaRPr lang="en-IN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55CB4B-BD50-439E-8D78-FA26C669ED1B}"/>
              </a:ext>
            </a:extLst>
          </p:cNvPr>
          <p:cNvSpPr/>
          <p:nvPr/>
        </p:nvSpPr>
        <p:spPr>
          <a:xfrm>
            <a:off x="8103328" y="3567018"/>
            <a:ext cx="2294712" cy="117277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Reports</a:t>
            </a:r>
            <a:endParaRPr lang="en-IN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3A86AD-69E5-4FE2-9412-028726E1A97E}"/>
              </a:ext>
            </a:extLst>
          </p:cNvPr>
          <p:cNvSpPr/>
          <p:nvPr/>
        </p:nvSpPr>
        <p:spPr>
          <a:xfrm>
            <a:off x="3513904" y="3193888"/>
            <a:ext cx="1990425" cy="37313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Encounters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33F91DF-60CB-4181-AA44-30E5AB64A92D}"/>
              </a:ext>
            </a:extLst>
          </p:cNvPr>
          <p:cNvSpPr/>
          <p:nvPr/>
        </p:nvSpPr>
        <p:spPr>
          <a:xfrm>
            <a:off x="5504329" y="3193886"/>
            <a:ext cx="2294712" cy="373131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 New (in next slide)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B48601-4745-43CC-9535-B36F86AF631D}"/>
              </a:ext>
            </a:extLst>
          </p:cNvPr>
          <p:cNvSpPr/>
          <p:nvPr/>
        </p:nvSpPr>
        <p:spPr>
          <a:xfrm>
            <a:off x="9332260" y="2790835"/>
            <a:ext cx="2237082" cy="3731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18AD075-CB42-4409-98FA-F3AD46567FA1}"/>
              </a:ext>
            </a:extLst>
          </p:cNvPr>
          <p:cNvSpPr/>
          <p:nvPr/>
        </p:nvSpPr>
        <p:spPr>
          <a:xfrm>
            <a:off x="3513904" y="2790835"/>
            <a:ext cx="2698636" cy="37313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2052423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4ED9F3-A234-4781-9484-9569DED83F77}"/>
              </a:ext>
            </a:extLst>
          </p:cNvPr>
          <p:cNvSpPr/>
          <p:nvPr/>
        </p:nvSpPr>
        <p:spPr>
          <a:xfrm>
            <a:off x="3444236" y="181283"/>
            <a:ext cx="8227811" cy="462955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Diagnosis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2A7972-CA2B-4FA3-BE6C-BF0FE1AB29CA}"/>
              </a:ext>
            </a:extLst>
          </p:cNvPr>
          <p:cNvSpPr/>
          <p:nvPr/>
        </p:nvSpPr>
        <p:spPr>
          <a:xfrm>
            <a:off x="4906853" y="5399927"/>
            <a:ext cx="2378294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928C65-D70D-4C2D-99B7-7545B038D25B}"/>
              </a:ext>
            </a:extLst>
          </p:cNvPr>
          <p:cNvSpPr/>
          <p:nvPr/>
        </p:nvSpPr>
        <p:spPr>
          <a:xfrm>
            <a:off x="7657978" y="5399927"/>
            <a:ext cx="2378294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</a:t>
            </a:r>
          </a:p>
        </p:txBody>
      </p:sp>
    </p:spTree>
    <p:extLst>
      <p:ext uri="{BB962C8B-B14F-4D97-AF65-F5344CB8AC3E}">
        <p14:creationId xmlns:p14="http://schemas.microsoft.com/office/powerpoint/2010/main" val="2286722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D3F47F-54C4-484A-B414-13910A756669}"/>
              </a:ext>
            </a:extLst>
          </p:cNvPr>
          <p:cNvSpPr/>
          <p:nvPr/>
        </p:nvSpPr>
        <p:spPr>
          <a:xfrm>
            <a:off x="11081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D2C21-F91D-4CF1-9D32-38FC820D41C4}"/>
              </a:ext>
            </a:extLst>
          </p:cNvPr>
          <p:cNvSpPr/>
          <p:nvPr/>
        </p:nvSpPr>
        <p:spPr>
          <a:xfrm>
            <a:off x="11081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760BDC-7BD9-4D3A-9CE6-4B965D46AC77}"/>
              </a:ext>
            </a:extLst>
          </p:cNvPr>
          <p:cNvSpPr/>
          <p:nvPr/>
        </p:nvSpPr>
        <p:spPr>
          <a:xfrm>
            <a:off x="110815" y="951316"/>
            <a:ext cx="2378294" cy="120841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Infection</a:t>
            </a:r>
          </a:p>
          <a:p>
            <a:pPr algn="ctr"/>
            <a:r>
              <a:rPr lang="en-IN" dirty="0"/>
              <a:t>Diabetes</a:t>
            </a:r>
          </a:p>
          <a:p>
            <a:pPr algn="ctr"/>
            <a:r>
              <a:rPr lang="en-IN" dirty="0"/>
              <a:t>Cough &amp; Cold</a:t>
            </a:r>
          </a:p>
          <a:p>
            <a:pPr algn="ctr"/>
            <a:r>
              <a:rPr lang="en-IN" dirty="0"/>
              <a:t>New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436DFEE-B54F-43C5-BB5E-C60D96E2CE40}"/>
              </a:ext>
            </a:extLst>
          </p:cNvPr>
          <p:cNvSpPr/>
          <p:nvPr/>
        </p:nvSpPr>
        <p:spPr>
          <a:xfrm>
            <a:off x="2124954" y="676336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FEEDC-2DA9-4EF2-8C3E-FF3E309D00E5}"/>
              </a:ext>
            </a:extLst>
          </p:cNvPr>
          <p:cNvSpPr/>
          <p:nvPr/>
        </p:nvSpPr>
        <p:spPr>
          <a:xfrm>
            <a:off x="110815" y="2188999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7323E8-52C1-45E8-BFF5-F470FB7F6856}"/>
              </a:ext>
            </a:extLst>
          </p:cNvPr>
          <p:cNvSpPr/>
          <p:nvPr/>
        </p:nvSpPr>
        <p:spPr>
          <a:xfrm>
            <a:off x="110814" y="2670138"/>
            <a:ext cx="2378294" cy="3640476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Chief complaint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Vitals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Allergies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Personal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Medical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Physical examination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Review of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Advice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Referral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Surgery request</a:t>
            </a:r>
          </a:p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1767E-57C5-446E-9C73-5FE9E3905777}"/>
              </a:ext>
            </a:extLst>
          </p:cNvPr>
          <p:cNvSpPr/>
          <p:nvPr/>
        </p:nvSpPr>
        <p:spPr>
          <a:xfrm>
            <a:off x="265285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0069CC-614C-4EB6-9703-92649215882B}"/>
              </a:ext>
            </a:extLst>
          </p:cNvPr>
          <p:cNvSpPr/>
          <p:nvPr/>
        </p:nvSpPr>
        <p:spPr>
          <a:xfrm>
            <a:off x="265285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A0DB55E9-827A-44F5-B96A-F4849B77A203}"/>
              </a:ext>
            </a:extLst>
          </p:cNvPr>
          <p:cNvSpPr/>
          <p:nvPr/>
        </p:nvSpPr>
        <p:spPr>
          <a:xfrm>
            <a:off x="4672212" y="673415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0CF1B5-FBF7-4ED1-B5CE-FE2C2B3C2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63391"/>
              </p:ext>
            </p:extLst>
          </p:nvPr>
        </p:nvGraphicFramePr>
        <p:xfrm>
          <a:off x="2868022" y="1370101"/>
          <a:ext cx="8128003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361657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78610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83289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148972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76262676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845046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128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Vitals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Actuals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Blood pressure site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Positioning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6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Temperature site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91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IN" sz="1200" dirty="0"/>
                        <a:t>bpm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Pulse rate sight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Rhythm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Vol.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0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23127"/>
                  </a:ext>
                </a:extLst>
              </a:tr>
            </a:tbl>
          </a:graphicData>
        </a:graphic>
      </p:graphicFrame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0BBBAF-CE78-4B3D-A5F7-793AB82C322D}"/>
              </a:ext>
            </a:extLst>
          </p:cNvPr>
          <p:cNvSpPr/>
          <p:nvPr/>
        </p:nvSpPr>
        <p:spPr>
          <a:xfrm>
            <a:off x="2652855" y="430292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5C2EA-2386-4343-B8DB-D463917EDA58}"/>
              </a:ext>
            </a:extLst>
          </p:cNvPr>
          <p:cNvSpPr/>
          <p:nvPr/>
        </p:nvSpPr>
        <p:spPr>
          <a:xfrm>
            <a:off x="4828829" y="4712034"/>
            <a:ext cx="2378294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3B66B3-0309-4AD2-B98B-3F1B93652B0E}"/>
              </a:ext>
            </a:extLst>
          </p:cNvPr>
          <p:cNvSpPr/>
          <p:nvPr/>
        </p:nvSpPr>
        <p:spPr>
          <a:xfrm>
            <a:off x="7738660" y="4712034"/>
            <a:ext cx="2378294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&amp; Continue</a:t>
            </a:r>
          </a:p>
        </p:txBody>
      </p:sp>
    </p:spTree>
    <p:extLst>
      <p:ext uri="{BB962C8B-B14F-4D97-AF65-F5344CB8AC3E}">
        <p14:creationId xmlns:p14="http://schemas.microsoft.com/office/powerpoint/2010/main" val="712491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D3F47F-54C4-484A-B414-13910A756669}"/>
              </a:ext>
            </a:extLst>
          </p:cNvPr>
          <p:cNvSpPr/>
          <p:nvPr/>
        </p:nvSpPr>
        <p:spPr>
          <a:xfrm>
            <a:off x="11081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D2C21-F91D-4CF1-9D32-38FC820D41C4}"/>
              </a:ext>
            </a:extLst>
          </p:cNvPr>
          <p:cNvSpPr/>
          <p:nvPr/>
        </p:nvSpPr>
        <p:spPr>
          <a:xfrm>
            <a:off x="11081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760BDC-7BD9-4D3A-9CE6-4B965D46AC77}"/>
              </a:ext>
            </a:extLst>
          </p:cNvPr>
          <p:cNvSpPr/>
          <p:nvPr/>
        </p:nvSpPr>
        <p:spPr>
          <a:xfrm>
            <a:off x="110815" y="951316"/>
            <a:ext cx="2378294" cy="120841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Infection</a:t>
            </a:r>
          </a:p>
          <a:p>
            <a:pPr algn="ctr"/>
            <a:r>
              <a:rPr lang="en-IN" dirty="0"/>
              <a:t>Diabetes</a:t>
            </a:r>
          </a:p>
          <a:p>
            <a:pPr algn="ctr"/>
            <a:r>
              <a:rPr lang="en-IN" dirty="0"/>
              <a:t>Cough &amp; Cold</a:t>
            </a:r>
          </a:p>
          <a:p>
            <a:pPr algn="ctr"/>
            <a:r>
              <a:rPr lang="en-IN" dirty="0"/>
              <a:t>New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436DFEE-B54F-43C5-BB5E-C60D96E2CE40}"/>
              </a:ext>
            </a:extLst>
          </p:cNvPr>
          <p:cNvSpPr/>
          <p:nvPr/>
        </p:nvSpPr>
        <p:spPr>
          <a:xfrm>
            <a:off x="2124954" y="676336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FEEDC-2DA9-4EF2-8C3E-FF3E309D00E5}"/>
              </a:ext>
            </a:extLst>
          </p:cNvPr>
          <p:cNvSpPr/>
          <p:nvPr/>
        </p:nvSpPr>
        <p:spPr>
          <a:xfrm>
            <a:off x="110815" y="2188999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7323E8-52C1-45E8-BFF5-F470FB7F6856}"/>
              </a:ext>
            </a:extLst>
          </p:cNvPr>
          <p:cNvSpPr/>
          <p:nvPr/>
        </p:nvSpPr>
        <p:spPr>
          <a:xfrm>
            <a:off x="110814" y="2670138"/>
            <a:ext cx="2378294" cy="3640476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Chief complaint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Vitals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Allergies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Personal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Medical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Physical examination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Review of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Prescription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Advice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Referral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Surgery request</a:t>
            </a:r>
          </a:p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1767E-57C5-446E-9C73-5FE9E3905777}"/>
              </a:ext>
            </a:extLst>
          </p:cNvPr>
          <p:cNvSpPr/>
          <p:nvPr/>
        </p:nvSpPr>
        <p:spPr>
          <a:xfrm>
            <a:off x="265285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0069CC-614C-4EB6-9703-92649215882B}"/>
              </a:ext>
            </a:extLst>
          </p:cNvPr>
          <p:cNvSpPr/>
          <p:nvPr/>
        </p:nvSpPr>
        <p:spPr>
          <a:xfrm>
            <a:off x="265285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A0DB55E9-827A-44F5-B96A-F4849B77A203}"/>
              </a:ext>
            </a:extLst>
          </p:cNvPr>
          <p:cNvSpPr/>
          <p:nvPr/>
        </p:nvSpPr>
        <p:spPr>
          <a:xfrm>
            <a:off x="4672212" y="673415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0BBBAF-CE78-4B3D-A5F7-793AB82C322D}"/>
              </a:ext>
            </a:extLst>
          </p:cNvPr>
          <p:cNvSpPr/>
          <p:nvPr/>
        </p:nvSpPr>
        <p:spPr>
          <a:xfrm>
            <a:off x="2652855" y="447709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Prescription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5C2EA-2386-4343-B8DB-D463917EDA58}"/>
              </a:ext>
            </a:extLst>
          </p:cNvPr>
          <p:cNvSpPr/>
          <p:nvPr/>
        </p:nvSpPr>
        <p:spPr>
          <a:xfrm>
            <a:off x="2825857" y="1154554"/>
            <a:ext cx="164164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3B66B3-0309-4AD2-B98B-3F1B93652B0E}"/>
              </a:ext>
            </a:extLst>
          </p:cNvPr>
          <p:cNvSpPr/>
          <p:nvPr/>
        </p:nvSpPr>
        <p:spPr>
          <a:xfrm>
            <a:off x="4467497" y="1154554"/>
            <a:ext cx="1641640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AA60DB-69AD-43DE-B1E7-E9798565B0C1}"/>
              </a:ext>
            </a:extLst>
          </p:cNvPr>
          <p:cNvSpPr/>
          <p:nvPr/>
        </p:nvSpPr>
        <p:spPr>
          <a:xfrm>
            <a:off x="9494739" y="1154553"/>
            <a:ext cx="2586446" cy="48728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0F6E6-E0AB-401A-B359-865A4F3DAAFC}"/>
              </a:ext>
            </a:extLst>
          </p:cNvPr>
          <p:cNvSpPr txBox="1"/>
          <p:nvPr/>
        </p:nvSpPr>
        <p:spPr>
          <a:xfrm>
            <a:off x="2830990" y="1847637"/>
            <a:ext cx="5468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Generic / Brand (radio buttons)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,add pin (it will be handy next time)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Substitute allowed or not allowed? (Y/N)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Chronic / PRN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Dosage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Usage (route / Frequency / directions)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Duration ( start date / end date)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Comments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256EFB-405A-4FEE-A456-5E2E20B138F2}"/>
              </a:ext>
            </a:extLst>
          </p:cNvPr>
          <p:cNvSpPr/>
          <p:nvPr/>
        </p:nvSpPr>
        <p:spPr>
          <a:xfrm>
            <a:off x="2825857" y="1154553"/>
            <a:ext cx="164164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196EE4-F70F-476D-8195-3BD81E2936A1}"/>
              </a:ext>
            </a:extLst>
          </p:cNvPr>
          <p:cNvSpPr/>
          <p:nvPr/>
        </p:nvSpPr>
        <p:spPr>
          <a:xfrm>
            <a:off x="4008009" y="4986958"/>
            <a:ext cx="1641640" cy="48113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354604-CE87-4777-97E7-E51CEFC88D67}"/>
              </a:ext>
            </a:extLst>
          </p:cNvPr>
          <p:cNvSpPr/>
          <p:nvPr/>
        </p:nvSpPr>
        <p:spPr>
          <a:xfrm>
            <a:off x="6230907" y="4986957"/>
            <a:ext cx="2171387" cy="48113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to prescription</a:t>
            </a:r>
          </a:p>
        </p:txBody>
      </p:sp>
    </p:spTree>
    <p:extLst>
      <p:ext uri="{BB962C8B-B14F-4D97-AF65-F5344CB8AC3E}">
        <p14:creationId xmlns:p14="http://schemas.microsoft.com/office/powerpoint/2010/main" val="3188352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D3F47F-54C4-484A-B414-13910A756669}"/>
              </a:ext>
            </a:extLst>
          </p:cNvPr>
          <p:cNvSpPr/>
          <p:nvPr/>
        </p:nvSpPr>
        <p:spPr>
          <a:xfrm>
            <a:off x="11081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5D2C21-F91D-4CF1-9D32-38FC820D41C4}"/>
              </a:ext>
            </a:extLst>
          </p:cNvPr>
          <p:cNvSpPr/>
          <p:nvPr/>
        </p:nvSpPr>
        <p:spPr>
          <a:xfrm>
            <a:off x="11081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760BDC-7BD9-4D3A-9CE6-4B965D46AC77}"/>
              </a:ext>
            </a:extLst>
          </p:cNvPr>
          <p:cNvSpPr/>
          <p:nvPr/>
        </p:nvSpPr>
        <p:spPr>
          <a:xfrm>
            <a:off x="110815" y="951316"/>
            <a:ext cx="2378294" cy="1208410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b="1" dirty="0"/>
              <a:t>Infection</a:t>
            </a:r>
          </a:p>
          <a:p>
            <a:pPr algn="ctr"/>
            <a:r>
              <a:rPr lang="en-IN" dirty="0"/>
              <a:t>Diabetes</a:t>
            </a:r>
          </a:p>
          <a:p>
            <a:pPr algn="ctr"/>
            <a:r>
              <a:rPr lang="en-IN" dirty="0"/>
              <a:t>Cough &amp; Cold</a:t>
            </a:r>
          </a:p>
          <a:p>
            <a:pPr algn="ctr"/>
            <a:r>
              <a:rPr lang="en-IN" dirty="0"/>
              <a:t>New</a:t>
            </a:r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436DFEE-B54F-43C5-BB5E-C60D96E2CE40}"/>
              </a:ext>
            </a:extLst>
          </p:cNvPr>
          <p:cNvSpPr/>
          <p:nvPr/>
        </p:nvSpPr>
        <p:spPr>
          <a:xfrm>
            <a:off x="2124954" y="676336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7FEEDC-2DA9-4EF2-8C3E-FF3E309D00E5}"/>
              </a:ext>
            </a:extLst>
          </p:cNvPr>
          <p:cNvSpPr/>
          <p:nvPr/>
        </p:nvSpPr>
        <p:spPr>
          <a:xfrm>
            <a:off x="110815" y="2188999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Infection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7323E8-52C1-45E8-BFF5-F470FB7F6856}"/>
              </a:ext>
            </a:extLst>
          </p:cNvPr>
          <p:cNvSpPr/>
          <p:nvPr/>
        </p:nvSpPr>
        <p:spPr>
          <a:xfrm>
            <a:off x="110814" y="2670138"/>
            <a:ext cx="2378294" cy="3640476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Chief complaint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Vitals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Allergies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Personal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Medical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Surgical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Physical examination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Review of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/>
              <a:t>Prescription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Advice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Referral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Surgery request</a:t>
            </a:r>
          </a:p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11767E-57C5-446E-9C73-5FE9E3905777}"/>
              </a:ext>
            </a:extLst>
          </p:cNvPr>
          <p:cNvSpPr/>
          <p:nvPr/>
        </p:nvSpPr>
        <p:spPr>
          <a:xfrm>
            <a:off x="2652855" y="487595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Assessment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0069CC-614C-4EB6-9703-92649215882B}"/>
              </a:ext>
            </a:extLst>
          </p:cNvPr>
          <p:cNvSpPr/>
          <p:nvPr/>
        </p:nvSpPr>
        <p:spPr>
          <a:xfrm>
            <a:off x="2652855" y="470177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vital</a:t>
            </a:r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A0DB55E9-827A-44F5-B96A-F4849B77A203}"/>
              </a:ext>
            </a:extLst>
          </p:cNvPr>
          <p:cNvSpPr/>
          <p:nvPr/>
        </p:nvSpPr>
        <p:spPr>
          <a:xfrm>
            <a:off x="4672212" y="673415"/>
            <a:ext cx="156617" cy="155124"/>
          </a:xfrm>
          <a:prstGeom prst="flowChartMerg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0BBBAF-CE78-4B3D-A5F7-793AB82C322D}"/>
              </a:ext>
            </a:extLst>
          </p:cNvPr>
          <p:cNvSpPr/>
          <p:nvPr/>
        </p:nvSpPr>
        <p:spPr>
          <a:xfrm>
            <a:off x="2652855" y="447709"/>
            <a:ext cx="2378294" cy="48113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Prescription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35C2EA-2386-4343-B8DB-D463917EDA58}"/>
              </a:ext>
            </a:extLst>
          </p:cNvPr>
          <p:cNvSpPr/>
          <p:nvPr/>
        </p:nvSpPr>
        <p:spPr>
          <a:xfrm>
            <a:off x="2825857" y="1154554"/>
            <a:ext cx="164164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3B66B3-0309-4AD2-B98B-3F1B93652B0E}"/>
              </a:ext>
            </a:extLst>
          </p:cNvPr>
          <p:cNvSpPr/>
          <p:nvPr/>
        </p:nvSpPr>
        <p:spPr>
          <a:xfrm>
            <a:off x="4467497" y="1154554"/>
            <a:ext cx="164164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AA60DB-69AD-43DE-B1E7-E9798565B0C1}"/>
              </a:ext>
            </a:extLst>
          </p:cNvPr>
          <p:cNvSpPr/>
          <p:nvPr/>
        </p:nvSpPr>
        <p:spPr>
          <a:xfrm>
            <a:off x="9494739" y="1154553"/>
            <a:ext cx="2586446" cy="48728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0F6E6-E0AB-401A-B359-865A4F3DAAFC}"/>
              </a:ext>
            </a:extLst>
          </p:cNvPr>
          <p:cNvSpPr txBox="1"/>
          <p:nvPr/>
        </p:nvSpPr>
        <p:spPr>
          <a:xfrm>
            <a:off x="2830990" y="1847637"/>
            <a:ext cx="5468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Investigation type (lab / radiology) (radio buttons)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(in next slide)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code (auto fill by search)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name (auto fill by search)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Priority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 / end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Associate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Associate problems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256EFB-405A-4FEE-A456-5E2E20B138F2}"/>
              </a:ext>
            </a:extLst>
          </p:cNvPr>
          <p:cNvSpPr/>
          <p:nvPr/>
        </p:nvSpPr>
        <p:spPr>
          <a:xfrm>
            <a:off x="2825857" y="1154553"/>
            <a:ext cx="1641640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196EE4-F70F-476D-8195-3BD81E2936A1}"/>
              </a:ext>
            </a:extLst>
          </p:cNvPr>
          <p:cNvSpPr/>
          <p:nvPr/>
        </p:nvSpPr>
        <p:spPr>
          <a:xfrm>
            <a:off x="4008009" y="4986958"/>
            <a:ext cx="1641640" cy="48113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354604-CE87-4777-97E7-E51CEFC88D67}"/>
              </a:ext>
            </a:extLst>
          </p:cNvPr>
          <p:cNvSpPr/>
          <p:nvPr/>
        </p:nvSpPr>
        <p:spPr>
          <a:xfrm>
            <a:off x="6230907" y="4986957"/>
            <a:ext cx="2171387" cy="48113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to prescription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A5AFE-B3B2-4380-9427-E7A2907F6783}"/>
              </a:ext>
            </a:extLst>
          </p:cNvPr>
          <p:cNvSpPr/>
          <p:nvPr/>
        </p:nvSpPr>
        <p:spPr>
          <a:xfrm>
            <a:off x="4467497" y="1154553"/>
            <a:ext cx="164164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</a:t>
            </a:r>
          </a:p>
        </p:txBody>
      </p:sp>
    </p:spTree>
    <p:extLst>
      <p:ext uri="{BB962C8B-B14F-4D97-AF65-F5344CB8AC3E}">
        <p14:creationId xmlns:p14="http://schemas.microsoft.com/office/powerpoint/2010/main" val="2231877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AA60DB-69AD-43DE-B1E7-E9798565B0C1}"/>
              </a:ext>
            </a:extLst>
          </p:cNvPr>
          <p:cNvSpPr/>
          <p:nvPr/>
        </p:nvSpPr>
        <p:spPr>
          <a:xfrm>
            <a:off x="9494739" y="1154553"/>
            <a:ext cx="2586446" cy="48728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0F6E6-E0AB-401A-B359-865A4F3DAAFC}"/>
              </a:ext>
            </a:extLst>
          </p:cNvPr>
          <p:cNvSpPr txBox="1"/>
          <p:nvPr/>
        </p:nvSpPr>
        <p:spPr>
          <a:xfrm>
            <a:off x="4467497" y="843677"/>
            <a:ext cx="3865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Investigation type (lab / radiology) (radio buttons)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(in next slide)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code (auto fill by search)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Test name (auto fill by search)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Priority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 / end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Associate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Associate problems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256EFB-405A-4FEE-A456-5E2E20B138F2}"/>
              </a:ext>
            </a:extLst>
          </p:cNvPr>
          <p:cNvSpPr/>
          <p:nvPr/>
        </p:nvSpPr>
        <p:spPr>
          <a:xfrm>
            <a:off x="134470" y="172354"/>
            <a:ext cx="3714462" cy="481139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196EE4-F70F-476D-8195-3BD81E2936A1}"/>
              </a:ext>
            </a:extLst>
          </p:cNvPr>
          <p:cNvSpPr/>
          <p:nvPr/>
        </p:nvSpPr>
        <p:spPr>
          <a:xfrm>
            <a:off x="2385858" y="5416556"/>
            <a:ext cx="1641640" cy="481139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Clear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354604-CE87-4777-97E7-E51CEFC88D67}"/>
              </a:ext>
            </a:extLst>
          </p:cNvPr>
          <p:cNvSpPr/>
          <p:nvPr/>
        </p:nvSpPr>
        <p:spPr>
          <a:xfrm>
            <a:off x="4589731" y="5416556"/>
            <a:ext cx="2171387" cy="48113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to prescription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5A5AFE-B3B2-4380-9427-E7A2907F6783}"/>
              </a:ext>
            </a:extLst>
          </p:cNvPr>
          <p:cNvSpPr/>
          <p:nvPr/>
        </p:nvSpPr>
        <p:spPr>
          <a:xfrm>
            <a:off x="4467497" y="172354"/>
            <a:ext cx="3714462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A893F6-3ADB-4878-A76B-22884C0578A9}"/>
              </a:ext>
            </a:extLst>
          </p:cNvPr>
          <p:cNvSpPr txBox="1"/>
          <p:nvPr/>
        </p:nvSpPr>
        <p:spPr>
          <a:xfrm>
            <a:off x="110815" y="843677"/>
            <a:ext cx="40577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Generic / Brand (radio buttons)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Search ,add pin (it will be handy next time)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Substitute allowed or not allowed? (Y/N)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Chronic / PRN (pro re nata)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Dosage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Usage (route / Frequency / directions)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Duration ( start date / end date)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Qty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Comments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504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976F77-9CA6-4A94-AD99-36B8A5068008}"/>
              </a:ext>
            </a:extLst>
          </p:cNvPr>
          <p:cNvSpPr/>
          <p:nvPr/>
        </p:nvSpPr>
        <p:spPr>
          <a:xfrm>
            <a:off x="618308" y="396907"/>
            <a:ext cx="215102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10C706-589E-4EAA-B376-553B32C80820}"/>
              </a:ext>
            </a:extLst>
          </p:cNvPr>
          <p:cNvSpPr/>
          <p:nvPr/>
        </p:nvSpPr>
        <p:spPr>
          <a:xfrm>
            <a:off x="618307" y="878046"/>
            <a:ext cx="2151019" cy="680788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Lab</a:t>
            </a:r>
          </a:p>
          <a:p>
            <a:pPr algn="ctr"/>
            <a:r>
              <a:rPr lang="en-IN" dirty="0"/>
              <a:t>Radiology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7D407C-F306-4100-AECD-B44CD6EC8AB4}"/>
              </a:ext>
            </a:extLst>
          </p:cNvPr>
          <p:cNvSpPr/>
          <p:nvPr/>
        </p:nvSpPr>
        <p:spPr>
          <a:xfrm>
            <a:off x="4105632" y="396907"/>
            <a:ext cx="1533619" cy="481139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Internal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7CDA40-6064-43E6-A168-8313E8B1CE07}"/>
              </a:ext>
            </a:extLst>
          </p:cNvPr>
          <p:cNvSpPr/>
          <p:nvPr/>
        </p:nvSpPr>
        <p:spPr>
          <a:xfrm>
            <a:off x="6096000" y="401928"/>
            <a:ext cx="1533619" cy="481139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Short form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3D8C3F-E409-4EE3-B1E5-E34AE70A9FF2}"/>
              </a:ext>
            </a:extLst>
          </p:cNvPr>
          <p:cNvSpPr/>
          <p:nvPr/>
        </p:nvSpPr>
        <p:spPr>
          <a:xfrm>
            <a:off x="8159473" y="399739"/>
            <a:ext cx="1533619" cy="481139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Description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B1EE5C-D5A6-4D20-8ADF-994ADF53ECB9}"/>
              </a:ext>
            </a:extLst>
          </p:cNvPr>
          <p:cNvSpPr/>
          <p:nvPr/>
        </p:nvSpPr>
        <p:spPr>
          <a:xfrm>
            <a:off x="10362741" y="396907"/>
            <a:ext cx="1533619" cy="481139"/>
          </a:xfrm>
          <a:prstGeom prst="round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dirty="0"/>
              <a:t>Department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DEAFC6-3427-4E25-9A5E-C3CA15228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70470"/>
              </p:ext>
            </p:extLst>
          </p:nvPr>
        </p:nvGraphicFramePr>
        <p:xfrm>
          <a:off x="383174" y="2280771"/>
          <a:ext cx="115131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854">
                  <a:extLst>
                    <a:ext uri="{9D8B030D-6E8A-4147-A177-3AD203B41FA5}">
                      <a16:colId xmlns:a16="http://schemas.microsoft.com/office/drawing/2014/main" val="636165760"/>
                    </a:ext>
                  </a:extLst>
                </a:gridCol>
                <a:gridCol w="2018718">
                  <a:extLst>
                    <a:ext uri="{9D8B030D-6E8A-4147-A177-3AD203B41FA5}">
                      <a16:colId xmlns:a16="http://schemas.microsoft.com/office/drawing/2014/main" val="2537861088"/>
                    </a:ext>
                  </a:extLst>
                </a:gridCol>
                <a:gridCol w="2352039">
                  <a:extLst>
                    <a:ext uri="{9D8B030D-6E8A-4147-A177-3AD203B41FA5}">
                      <a16:colId xmlns:a16="http://schemas.microsoft.com/office/drawing/2014/main" val="4048328942"/>
                    </a:ext>
                  </a:extLst>
                </a:gridCol>
                <a:gridCol w="2290286">
                  <a:extLst>
                    <a:ext uri="{9D8B030D-6E8A-4147-A177-3AD203B41FA5}">
                      <a16:colId xmlns:a16="http://schemas.microsoft.com/office/drawing/2014/main" val="3291489726"/>
                    </a:ext>
                  </a:extLst>
                </a:gridCol>
                <a:gridCol w="2290288">
                  <a:extLst>
                    <a:ext uri="{9D8B030D-6E8A-4147-A177-3AD203B41FA5}">
                      <a16:colId xmlns:a16="http://schemas.microsoft.com/office/drawing/2014/main" val="276262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 (lab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 form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Department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9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0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231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F9388A-4054-40FF-A495-163B78A78CE3}"/>
              </a:ext>
            </a:extLst>
          </p:cNvPr>
          <p:cNvSpPr txBox="1"/>
          <p:nvPr/>
        </p:nvSpPr>
        <p:spPr>
          <a:xfrm>
            <a:off x="470262" y="1898469"/>
            <a:ext cx="392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BF2A7-4873-454D-B9B7-88708597B420}"/>
              </a:ext>
            </a:extLst>
          </p:cNvPr>
          <p:cNvSpPr txBox="1"/>
          <p:nvPr/>
        </p:nvSpPr>
        <p:spPr>
          <a:xfrm>
            <a:off x="3162120" y="386794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9F533F-41CF-4B2E-981D-2546A852FEEC}"/>
              </a:ext>
            </a:extLst>
          </p:cNvPr>
          <p:cNvSpPr/>
          <p:nvPr/>
        </p:nvSpPr>
        <p:spPr>
          <a:xfrm>
            <a:off x="618307" y="386794"/>
            <a:ext cx="215102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Investigation search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9EC72D-5275-489C-A40F-7DA752B4CBFC}"/>
              </a:ext>
            </a:extLst>
          </p:cNvPr>
          <p:cNvSpPr/>
          <p:nvPr/>
        </p:nvSpPr>
        <p:spPr>
          <a:xfrm>
            <a:off x="7276007" y="5195227"/>
            <a:ext cx="2151020" cy="481139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C43D5-F44A-4239-805E-BC97B71FC5A4}"/>
              </a:ext>
            </a:extLst>
          </p:cNvPr>
          <p:cNvSpPr/>
          <p:nvPr/>
        </p:nvSpPr>
        <p:spPr>
          <a:xfrm>
            <a:off x="3788105" y="5195227"/>
            <a:ext cx="2151020" cy="48113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23E045-A862-4C46-9DAE-EEBB4F594E50}"/>
              </a:ext>
            </a:extLst>
          </p:cNvPr>
          <p:cNvCxnSpPr/>
          <p:nvPr/>
        </p:nvCxnSpPr>
        <p:spPr>
          <a:xfrm flipV="1">
            <a:off x="235131" y="1654629"/>
            <a:ext cx="11564983" cy="609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4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Hospitals HIN (Hospital Identification Number)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E27B4B-7686-4586-9FB6-7E04CA8C2835}"/>
              </a:ext>
            </a:extLst>
          </p:cNvPr>
          <p:cNvSpPr/>
          <p:nvPr/>
        </p:nvSpPr>
        <p:spPr>
          <a:xfrm>
            <a:off x="3762410" y="839291"/>
            <a:ext cx="2168187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Hospital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2299062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2440158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2456786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303601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317711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319374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824439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Hospital Identification Number, Name, Contact, OPD Intake, Financial Status, Status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96553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982163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541518"/>
            <a:ext cx="10833341" cy="213795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HIN (Hospital Identification Number):</a:t>
            </a:r>
          </a:p>
          <a:p>
            <a:r>
              <a:rPr lang="en-IN" dirty="0">
                <a:solidFill>
                  <a:schemeClr val="tx1"/>
                </a:solidFill>
              </a:rPr>
              <a:t>Name:</a:t>
            </a:r>
          </a:p>
          <a:p>
            <a:r>
              <a:rPr lang="en-IN" dirty="0">
                <a:solidFill>
                  <a:schemeClr val="tx1"/>
                </a:solidFill>
              </a:rPr>
              <a:t>Contact:</a:t>
            </a:r>
          </a:p>
          <a:p>
            <a:r>
              <a:rPr lang="en-IN" dirty="0">
                <a:solidFill>
                  <a:schemeClr val="tx1"/>
                </a:solidFill>
              </a:rPr>
              <a:t>OPD Intake:</a:t>
            </a:r>
          </a:p>
          <a:p>
            <a:r>
              <a:rPr lang="en-IN" dirty="0">
                <a:solidFill>
                  <a:schemeClr val="tx1"/>
                </a:solidFill>
              </a:rPr>
              <a:t>Financial Status:</a:t>
            </a:r>
          </a:p>
          <a:p>
            <a:r>
              <a:rPr lang="en-IN" dirty="0">
                <a:solidFill>
                  <a:schemeClr val="tx1"/>
                </a:solidFill>
              </a:rPr>
              <a:t>Status:</a:t>
            </a:r>
          </a:p>
          <a:p>
            <a:r>
              <a:rPr lang="en-IN" dirty="0">
                <a:solidFill>
                  <a:schemeClr val="tx1"/>
                </a:solidFill>
              </a:rPr>
              <a:t>Other Details: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68261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B30680-B36E-4D99-9D3B-A4F5D1026A1F}"/>
              </a:ext>
            </a:extLst>
          </p:cNvPr>
          <p:cNvSpPr/>
          <p:nvPr/>
        </p:nvSpPr>
        <p:spPr>
          <a:xfrm>
            <a:off x="513927" y="839290"/>
            <a:ext cx="299562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Hospitals List (View / Modify)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362BAD-FA65-44C8-87A1-D1B3DB8BE23B}"/>
              </a:ext>
            </a:extLst>
          </p:cNvPr>
          <p:cNvSpPr/>
          <p:nvPr/>
        </p:nvSpPr>
        <p:spPr>
          <a:xfrm>
            <a:off x="650210" y="1461525"/>
            <a:ext cx="10311896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 HIN (Hospital Identification Number)</a:t>
            </a:r>
          </a:p>
        </p:txBody>
      </p:sp>
    </p:spTree>
    <p:extLst>
      <p:ext uri="{BB962C8B-B14F-4D97-AF65-F5344CB8AC3E}">
        <p14:creationId xmlns:p14="http://schemas.microsoft.com/office/powerpoint/2010/main" val="91540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1115753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Doctor Worksheet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93B8B58-32A4-427F-B5E4-801D0421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69096"/>
              </p:ext>
            </p:extLst>
          </p:nvPr>
        </p:nvGraphicFramePr>
        <p:xfrm>
          <a:off x="513928" y="1503437"/>
          <a:ext cx="2836091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36091">
                  <a:extLst>
                    <a:ext uri="{9D8B030D-6E8A-4147-A177-3AD203B41FA5}">
                      <a16:colId xmlns:a16="http://schemas.microsoft.com/office/drawing/2014/main" val="369126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33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My Worksheet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9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Referrals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9478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88B0CC-EDFE-41F6-BEEE-55AD0A49D0C7}"/>
              </a:ext>
            </a:extLst>
          </p:cNvPr>
          <p:cNvSpPr/>
          <p:nvPr/>
        </p:nvSpPr>
        <p:spPr>
          <a:xfrm>
            <a:off x="513928" y="857482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patient()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996F9E-17A4-4C60-9088-17BEADC69721}"/>
              </a:ext>
            </a:extLst>
          </p:cNvPr>
          <p:cNvSpPr/>
          <p:nvPr/>
        </p:nvSpPr>
        <p:spPr>
          <a:xfrm>
            <a:off x="3513905" y="1461157"/>
            <a:ext cx="8055436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Consultation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FDCB8B-351D-4864-82D2-B932340B7F66}"/>
              </a:ext>
            </a:extLst>
          </p:cNvPr>
          <p:cNvSpPr/>
          <p:nvPr/>
        </p:nvSpPr>
        <p:spPr>
          <a:xfrm>
            <a:off x="3513905" y="1984990"/>
            <a:ext cx="8055436" cy="7759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details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DCD577-FD2E-4E65-ABA8-D48D8CD14E41}"/>
              </a:ext>
            </a:extLst>
          </p:cNvPr>
          <p:cNvSpPr/>
          <p:nvPr/>
        </p:nvSpPr>
        <p:spPr>
          <a:xfrm>
            <a:off x="6192224" y="2790835"/>
            <a:ext cx="3140035" cy="37313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Medication or Investigation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BDC7533-2230-454F-8D61-E5ADA98E9E1A}"/>
              </a:ext>
            </a:extLst>
          </p:cNvPr>
          <p:cNvSpPr/>
          <p:nvPr/>
        </p:nvSpPr>
        <p:spPr>
          <a:xfrm>
            <a:off x="9332260" y="2790835"/>
            <a:ext cx="2237082" cy="3731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2801EDA-2987-41CD-AD51-CE0666F0231A}"/>
              </a:ext>
            </a:extLst>
          </p:cNvPr>
          <p:cNvSpPr/>
          <p:nvPr/>
        </p:nvSpPr>
        <p:spPr>
          <a:xfrm>
            <a:off x="3513904" y="2790835"/>
            <a:ext cx="2698636" cy="37313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Diagnosis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0E17D9-4966-476D-BAE8-164B2BE3BBFB}"/>
              </a:ext>
            </a:extLst>
          </p:cNvPr>
          <p:cNvSpPr/>
          <p:nvPr/>
        </p:nvSpPr>
        <p:spPr>
          <a:xfrm>
            <a:off x="9332259" y="2790835"/>
            <a:ext cx="2237082" cy="3731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C16691-8041-43F2-9BC3-D92421344074}"/>
              </a:ext>
            </a:extLst>
          </p:cNvPr>
          <p:cNvSpPr/>
          <p:nvPr/>
        </p:nvSpPr>
        <p:spPr>
          <a:xfrm>
            <a:off x="5800165" y="3823616"/>
            <a:ext cx="2976282" cy="4884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Pharmacy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41A05D-15BB-4200-B692-B94C792067CE}"/>
              </a:ext>
            </a:extLst>
          </p:cNvPr>
          <p:cNvSpPr/>
          <p:nvPr/>
        </p:nvSpPr>
        <p:spPr>
          <a:xfrm>
            <a:off x="5800165" y="4483266"/>
            <a:ext cx="2976282" cy="4884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Investigation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6C3934-A28D-4C0E-AB66-15C4975AC39F}"/>
              </a:ext>
            </a:extLst>
          </p:cNvPr>
          <p:cNvSpPr/>
          <p:nvPr/>
        </p:nvSpPr>
        <p:spPr>
          <a:xfrm>
            <a:off x="5800165" y="5154950"/>
            <a:ext cx="2976282" cy="4884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another doctor</a:t>
            </a:r>
          </a:p>
        </p:txBody>
      </p:sp>
    </p:spTree>
    <p:extLst>
      <p:ext uri="{BB962C8B-B14F-4D97-AF65-F5344CB8AC3E}">
        <p14:creationId xmlns:p14="http://schemas.microsoft.com/office/powerpoint/2010/main" val="1997239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1636-A9A9-478B-A519-3F1F901D3C90}"/>
              </a:ext>
            </a:extLst>
          </p:cNvPr>
          <p:cNvGraphicFramePr>
            <a:graphicFrameLocks noGrp="1"/>
          </p:cNvGraphicFramePr>
          <p:nvPr/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Contact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C3FDACDC-01DB-4796-B64D-CB8DFB34A02B}"/>
              </a:ext>
            </a:extLst>
          </p:cNvPr>
          <p:cNvSpPr/>
          <p:nvPr/>
        </p:nvSpPr>
        <p:spPr>
          <a:xfrm>
            <a:off x="-6204" y="3414850"/>
            <a:ext cx="1889759" cy="383177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/>
              <a:t>Resource / Group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413274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9805790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6148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Pharmacy Portal basic Overview:</a:t>
            </a:r>
          </a:p>
          <a:p>
            <a:endParaRPr lang="en-IN" b="1" dirty="0"/>
          </a:p>
          <a:p>
            <a:r>
              <a:rPr lang="en-IN" b="1" dirty="0"/>
              <a:t>Functionalities:</a:t>
            </a:r>
          </a:p>
          <a:p>
            <a:pPr lvl="0"/>
            <a:r>
              <a:rPr lang="en-IN" dirty="0"/>
              <a:t>1. Login </a:t>
            </a:r>
          </a:p>
          <a:p>
            <a:pPr lvl="0"/>
            <a:r>
              <a:rPr lang="en-IN" dirty="0"/>
              <a:t>2. Prescription </a:t>
            </a:r>
          </a:p>
          <a:p>
            <a:pPr lvl="0"/>
            <a:r>
              <a:rPr lang="en-IN" dirty="0"/>
              <a:t>    2.1. Receive </a:t>
            </a:r>
          </a:p>
          <a:p>
            <a:pPr lvl="0"/>
            <a:r>
              <a:rPr lang="en-IN" dirty="0"/>
              <a:t>    2.2. Billing</a:t>
            </a:r>
          </a:p>
          <a:p>
            <a:pPr lvl="0"/>
            <a:r>
              <a:rPr lang="en-IN" dirty="0"/>
              <a:t>3. Upload medicine</a:t>
            </a:r>
          </a:p>
          <a:p>
            <a:pPr lvl="0"/>
            <a:r>
              <a:rPr lang="en-IN" dirty="0"/>
              <a:t>4. Chat with Hospital Admin, Technical department or employees.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75684"/>
            <a:ext cx="1889760" cy="42380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01CCC0-792D-47E3-B63B-F97E4A9E1008}"/>
              </a:ext>
            </a:extLst>
          </p:cNvPr>
          <p:cNvCxnSpPr>
            <a:cxnSpLocks/>
          </p:cNvCxnSpPr>
          <p:nvPr/>
        </p:nvCxnSpPr>
        <p:spPr>
          <a:xfrm flipV="1">
            <a:off x="11486604" y="4109272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00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Admin…..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3883215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73A4C-1AAF-4213-94D8-6A43EE8AB35E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7807E-C3BB-4AEE-87DF-691EF886EF4D}"/>
              </a:ext>
            </a:extLst>
          </p:cNvPr>
          <p:cNvSpPr/>
          <p:nvPr/>
        </p:nvSpPr>
        <p:spPr>
          <a:xfrm>
            <a:off x="1646044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Intake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B341D-9401-4526-9FBA-A4994EAF00E2}"/>
              </a:ext>
            </a:extLst>
          </p:cNvPr>
          <p:cNvSpPr/>
          <p:nvPr/>
        </p:nvSpPr>
        <p:spPr>
          <a:xfrm>
            <a:off x="6762329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Graph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344F63-0A02-4A4E-9D65-156291621442}"/>
              </a:ext>
            </a:extLst>
          </p:cNvPr>
          <p:cNvSpPr/>
          <p:nvPr/>
        </p:nvSpPr>
        <p:spPr>
          <a:xfrm>
            <a:off x="513927" y="3805652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3E7C47DF-8FEB-41FE-9A3C-6C6833E37678}"/>
              </a:ext>
            </a:extLst>
          </p:cNvPr>
          <p:cNvSpPr/>
          <p:nvPr/>
        </p:nvSpPr>
        <p:spPr>
          <a:xfrm>
            <a:off x="10379131" y="3946748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07B955-9933-40C0-B30A-2013A5972715}"/>
              </a:ext>
            </a:extLst>
          </p:cNvPr>
          <p:cNvSpPr/>
          <p:nvPr/>
        </p:nvSpPr>
        <p:spPr>
          <a:xfrm>
            <a:off x="650210" y="3963376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CC6FA-7F87-444C-A70C-18C444804A76}"/>
              </a:ext>
            </a:extLst>
          </p:cNvPr>
          <p:cNvSpPr/>
          <p:nvPr/>
        </p:nvSpPr>
        <p:spPr>
          <a:xfrm>
            <a:off x="513927" y="454260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6E66FFB5-D9AC-406C-A92F-405C5A171901}"/>
              </a:ext>
            </a:extLst>
          </p:cNvPr>
          <p:cNvSpPr/>
          <p:nvPr/>
        </p:nvSpPr>
        <p:spPr>
          <a:xfrm>
            <a:off x="10379131" y="468370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7A9E0-463E-475C-9465-FB125F8B8594}"/>
              </a:ext>
            </a:extLst>
          </p:cNvPr>
          <p:cNvSpPr/>
          <p:nvPr/>
        </p:nvSpPr>
        <p:spPr>
          <a:xfrm>
            <a:off x="650210" y="470033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8B18FEC-8ADC-4705-A1D0-220855B14A48}"/>
              </a:ext>
            </a:extLst>
          </p:cNvPr>
          <p:cNvSpPr/>
          <p:nvPr/>
        </p:nvSpPr>
        <p:spPr>
          <a:xfrm>
            <a:off x="513927" y="5331029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B5F3293C-807E-4743-A92F-CE50CEA72DA0}"/>
              </a:ext>
            </a:extLst>
          </p:cNvPr>
          <p:cNvSpPr/>
          <p:nvPr/>
        </p:nvSpPr>
        <p:spPr>
          <a:xfrm>
            <a:off x="10379131" y="547212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52721-165A-407F-8DA3-9091946A09A5}"/>
              </a:ext>
            </a:extLst>
          </p:cNvPr>
          <p:cNvSpPr/>
          <p:nvPr/>
        </p:nvSpPr>
        <p:spPr>
          <a:xfrm>
            <a:off x="650210" y="5488753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54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B3A4F3-A04B-478E-A8C9-6719C9554B93}"/>
              </a:ext>
            </a:extLst>
          </p:cNvPr>
          <p:cNvSpPr/>
          <p:nvPr/>
        </p:nvSpPr>
        <p:spPr>
          <a:xfrm>
            <a:off x="270085" y="973458"/>
            <a:ext cx="2831704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Doctor Issues Prescription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F3AA9-4F8A-4817-A38F-BAF8750F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97922"/>
              </p:ext>
            </p:extLst>
          </p:nvPr>
        </p:nvGraphicFramePr>
        <p:xfrm>
          <a:off x="270083" y="1617492"/>
          <a:ext cx="11434235" cy="16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67">
                  <a:extLst>
                    <a:ext uri="{9D8B030D-6E8A-4147-A177-3AD203B41FA5}">
                      <a16:colId xmlns:a16="http://schemas.microsoft.com/office/drawing/2014/main" val="2687919302"/>
                    </a:ext>
                  </a:extLst>
                </a:gridCol>
                <a:gridCol w="1730240">
                  <a:extLst>
                    <a:ext uri="{9D8B030D-6E8A-4147-A177-3AD203B41FA5}">
                      <a16:colId xmlns:a16="http://schemas.microsoft.com/office/drawing/2014/main" val="4183241588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1102670020"/>
                    </a:ext>
                  </a:extLst>
                </a:gridCol>
                <a:gridCol w="905607">
                  <a:extLst>
                    <a:ext uri="{9D8B030D-6E8A-4147-A177-3AD203B41FA5}">
                      <a16:colId xmlns:a16="http://schemas.microsoft.com/office/drawing/2014/main" val="2922574578"/>
                    </a:ext>
                  </a:extLst>
                </a:gridCol>
                <a:gridCol w="1091806">
                  <a:extLst>
                    <a:ext uri="{9D8B030D-6E8A-4147-A177-3AD203B41FA5}">
                      <a16:colId xmlns:a16="http://schemas.microsoft.com/office/drawing/2014/main" val="3107964423"/>
                    </a:ext>
                  </a:extLst>
                </a:gridCol>
                <a:gridCol w="1311862">
                  <a:extLst>
                    <a:ext uri="{9D8B030D-6E8A-4147-A177-3AD203B41FA5}">
                      <a16:colId xmlns:a16="http://schemas.microsoft.com/office/drawing/2014/main" val="3759984087"/>
                    </a:ext>
                  </a:extLst>
                </a:gridCol>
                <a:gridCol w="736335">
                  <a:extLst>
                    <a:ext uri="{9D8B030D-6E8A-4147-A177-3AD203B41FA5}">
                      <a16:colId xmlns:a16="http://schemas.microsoft.com/office/drawing/2014/main" val="1253160797"/>
                    </a:ext>
                  </a:extLst>
                </a:gridCol>
                <a:gridCol w="1955096">
                  <a:extLst>
                    <a:ext uri="{9D8B030D-6E8A-4147-A177-3AD203B41FA5}">
                      <a16:colId xmlns:a16="http://schemas.microsoft.com/office/drawing/2014/main" val="729542518"/>
                    </a:ext>
                  </a:extLst>
                </a:gridCol>
                <a:gridCol w="2310568">
                  <a:extLst>
                    <a:ext uri="{9D8B030D-6E8A-4147-A177-3AD203B41FA5}">
                      <a16:colId xmlns:a16="http://schemas.microsoft.com/office/drawing/2014/main" val="3561829931"/>
                    </a:ext>
                  </a:extLst>
                </a:gridCol>
              </a:tblGrid>
              <a:tr h="522999">
                <a:tc rowSpan="2"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Medicine Name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QTY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Dosage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Usage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Usage Instructions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Substitute allowed?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913180"/>
                  </a:ext>
                </a:extLst>
              </a:tr>
              <a:tr h="30300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Night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2389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 populate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7156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6853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AE15B-D059-4A0B-BFCD-22EF5868E6A3}"/>
              </a:ext>
            </a:extLst>
          </p:cNvPr>
          <p:cNvSpPr/>
          <p:nvPr/>
        </p:nvSpPr>
        <p:spPr>
          <a:xfrm>
            <a:off x="270084" y="185332"/>
            <a:ext cx="11434236" cy="50960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35D8FA8-E413-4F33-81C2-62AE61F28E9C}"/>
              </a:ext>
            </a:extLst>
          </p:cNvPr>
          <p:cNvSpPr/>
          <p:nvPr/>
        </p:nvSpPr>
        <p:spPr>
          <a:xfrm>
            <a:off x="4195600" y="3429000"/>
            <a:ext cx="1791602" cy="1064975"/>
          </a:xfrm>
          <a:prstGeom prst="wedgeRoundRectCallout">
            <a:avLst>
              <a:gd name="adj1" fmla="val -113587"/>
              <a:gd name="adj2" fmla="val -1593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Qty can be modified by Pharmacist, but needs to enter Reason.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4C611D-E5E3-49DA-9B27-607681631E3D}"/>
              </a:ext>
            </a:extLst>
          </p:cNvPr>
          <p:cNvSpPr/>
          <p:nvPr/>
        </p:nvSpPr>
        <p:spPr>
          <a:xfrm>
            <a:off x="5987200" y="3331107"/>
            <a:ext cx="3074007" cy="16202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Modify Prescription?</a:t>
            </a:r>
          </a:p>
          <a:p>
            <a:r>
              <a:rPr lang="en-IN" dirty="0"/>
              <a:t>Reason: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D2C492-0E74-428B-B89A-A31070EE4A8D}"/>
              </a:ext>
            </a:extLst>
          </p:cNvPr>
          <p:cNvSpPr/>
          <p:nvPr/>
        </p:nvSpPr>
        <p:spPr>
          <a:xfrm>
            <a:off x="9248503" y="5885893"/>
            <a:ext cx="2081347" cy="418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 Prescription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02D2F7-E642-4676-8D5A-A704FC646C4E}"/>
              </a:ext>
            </a:extLst>
          </p:cNvPr>
          <p:cNvSpPr/>
          <p:nvPr/>
        </p:nvSpPr>
        <p:spPr>
          <a:xfrm>
            <a:off x="6683829" y="5885893"/>
            <a:ext cx="2081347" cy="4180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Prescription</a:t>
            </a:r>
          </a:p>
        </p:txBody>
      </p:sp>
    </p:spTree>
    <p:extLst>
      <p:ext uri="{BB962C8B-B14F-4D97-AF65-F5344CB8AC3E}">
        <p14:creationId xmlns:p14="http://schemas.microsoft.com/office/powerpoint/2010/main" val="31673051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B3A4F3-A04B-478E-A8C9-6719C9554B93}"/>
              </a:ext>
            </a:extLst>
          </p:cNvPr>
          <p:cNvSpPr/>
          <p:nvPr/>
        </p:nvSpPr>
        <p:spPr>
          <a:xfrm>
            <a:off x="270084" y="973458"/>
            <a:ext cx="3074007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Patient Prescription Issue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F3AA9-4F8A-4817-A38F-BAF8750FD091}"/>
              </a:ext>
            </a:extLst>
          </p:cNvPr>
          <p:cNvGraphicFramePr>
            <a:graphicFrameLocks noGrp="1"/>
          </p:cNvGraphicFramePr>
          <p:nvPr/>
        </p:nvGraphicFramePr>
        <p:xfrm>
          <a:off x="270083" y="1617492"/>
          <a:ext cx="11434235" cy="16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67">
                  <a:extLst>
                    <a:ext uri="{9D8B030D-6E8A-4147-A177-3AD203B41FA5}">
                      <a16:colId xmlns:a16="http://schemas.microsoft.com/office/drawing/2014/main" val="2687919302"/>
                    </a:ext>
                  </a:extLst>
                </a:gridCol>
                <a:gridCol w="1730240">
                  <a:extLst>
                    <a:ext uri="{9D8B030D-6E8A-4147-A177-3AD203B41FA5}">
                      <a16:colId xmlns:a16="http://schemas.microsoft.com/office/drawing/2014/main" val="4183241588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1102670020"/>
                    </a:ext>
                  </a:extLst>
                </a:gridCol>
                <a:gridCol w="905607">
                  <a:extLst>
                    <a:ext uri="{9D8B030D-6E8A-4147-A177-3AD203B41FA5}">
                      <a16:colId xmlns:a16="http://schemas.microsoft.com/office/drawing/2014/main" val="2922574578"/>
                    </a:ext>
                  </a:extLst>
                </a:gridCol>
                <a:gridCol w="1091806">
                  <a:extLst>
                    <a:ext uri="{9D8B030D-6E8A-4147-A177-3AD203B41FA5}">
                      <a16:colId xmlns:a16="http://schemas.microsoft.com/office/drawing/2014/main" val="3107964423"/>
                    </a:ext>
                  </a:extLst>
                </a:gridCol>
                <a:gridCol w="1311862">
                  <a:extLst>
                    <a:ext uri="{9D8B030D-6E8A-4147-A177-3AD203B41FA5}">
                      <a16:colId xmlns:a16="http://schemas.microsoft.com/office/drawing/2014/main" val="3759984087"/>
                    </a:ext>
                  </a:extLst>
                </a:gridCol>
                <a:gridCol w="736335">
                  <a:extLst>
                    <a:ext uri="{9D8B030D-6E8A-4147-A177-3AD203B41FA5}">
                      <a16:colId xmlns:a16="http://schemas.microsoft.com/office/drawing/2014/main" val="1253160797"/>
                    </a:ext>
                  </a:extLst>
                </a:gridCol>
                <a:gridCol w="1955096">
                  <a:extLst>
                    <a:ext uri="{9D8B030D-6E8A-4147-A177-3AD203B41FA5}">
                      <a16:colId xmlns:a16="http://schemas.microsoft.com/office/drawing/2014/main" val="729542518"/>
                    </a:ext>
                  </a:extLst>
                </a:gridCol>
                <a:gridCol w="2310568">
                  <a:extLst>
                    <a:ext uri="{9D8B030D-6E8A-4147-A177-3AD203B41FA5}">
                      <a16:colId xmlns:a16="http://schemas.microsoft.com/office/drawing/2014/main" val="3561829931"/>
                    </a:ext>
                  </a:extLst>
                </a:gridCol>
              </a:tblGrid>
              <a:tr h="522999">
                <a:tc rowSpan="2"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Medicine Name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92D050"/>
                          </a:solidFill>
                        </a:rPr>
                        <a:t>QTY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Dosage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Usage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Usage Instructions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IN" dirty="0"/>
                        <a:t>Any Other 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913180"/>
                  </a:ext>
                </a:extLst>
              </a:tr>
              <a:tr h="30300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Afternoon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Night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2389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 populate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7156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6853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AE15B-D059-4A0B-BFCD-22EF5868E6A3}"/>
              </a:ext>
            </a:extLst>
          </p:cNvPr>
          <p:cNvSpPr/>
          <p:nvPr/>
        </p:nvSpPr>
        <p:spPr>
          <a:xfrm>
            <a:off x="270084" y="185332"/>
            <a:ext cx="11434236" cy="50960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Prescription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35D8FA8-E413-4F33-81C2-62AE61F28E9C}"/>
              </a:ext>
            </a:extLst>
          </p:cNvPr>
          <p:cNvSpPr/>
          <p:nvPr/>
        </p:nvSpPr>
        <p:spPr>
          <a:xfrm>
            <a:off x="4195600" y="3429000"/>
            <a:ext cx="1791602" cy="1064975"/>
          </a:xfrm>
          <a:prstGeom prst="wedgeRoundRectCallout">
            <a:avLst>
              <a:gd name="adj1" fmla="val -113587"/>
              <a:gd name="adj2" fmla="val -1593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Qty can be modified by Pharmacist, but needs to enter Reason.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4C611D-E5E3-49DA-9B27-607681631E3D}"/>
              </a:ext>
            </a:extLst>
          </p:cNvPr>
          <p:cNvSpPr/>
          <p:nvPr/>
        </p:nvSpPr>
        <p:spPr>
          <a:xfrm>
            <a:off x="5987200" y="3331107"/>
            <a:ext cx="3074007" cy="1620279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/>
              <a:t>Modify Prescription?</a:t>
            </a:r>
          </a:p>
          <a:p>
            <a:r>
              <a:rPr lang="en-IN" dirty="0"/>
              <a:t>Reason: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D2C492-0E74-428B-B89A-A31070EE4A8D}"/>
              </a:ext>
            </a:extLst>
          </p:cNvPr>
          <p:cNvSpPr/>
          <p:nvPr/>
        </p:nvSpPr>
        <p:spPr>
          <a:xfrm>
            <a:off x="9248503" y="5885893"/>
            <a:ext cx="2081347" cy="418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Bill Prescription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02D2F7-E642-4676-8D5A-A704FC646C4E}"/>
              </a:ext>
            </a:extLst>
          </p:cNvPr>
          <p:cNvSpPr/>
          <p:nvPr/>
        </p:nvSpPr>
        <p:spPr>
          <a:xfrm>
            <a:off x="6683829" y="5885893"/>
            <a:ext cx="2081347" cy="4180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Prescription</a:t>
            </a:r>
          </a:p>
        </p:txBody>
      </p:sp>
    </p:spTree>
    <p:extLst>
      <p:ext uri="{BB962C8B-B14F-4D97-AF65-F5344CB8AC3E}">
        <p14:creationId xmlns:p14="http://schemas.microsoft.com/office/powerpoint/2010/main" val="798825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B3A4F3-A04B-478E-A8C9-6719C9554B93}"/>
              </a:ext>
            </a:extLst>
          </p:cNvPr>
          <p:cNvSpPr/>
          <p:nvPr/>
        </p:nvSpPr>
        <p:spPr>
          <a:xfrm>
            <a:off x="270084" y="973458"/>
            <a:ext cx="3074007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Patient Prescription Issue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3F3AA9-4F8A-4817-A38F-BAF8750F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394599"/>
              </p:ext>
            </p:extLst>
          </p:nvPr>
        </p:nvGraphicFramePr>
        <p:xfrm>
          <a:off x="270083" y="1617492"/>
          <a:ext cx="11434237" cy="500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14">
                  <a:extLst>
                    <a:ext uri="{9D8B030D-6E8A-4147-A177-3AD203B41FA5}">
                      <a16:colId xmlns:a16="http://schemas.microsoft.com/office/drawing/2014/main" val="2687919302"/>
                    </a:ext>
                  </a:extLst>
                </a:gridCol>
                <a:gridCol w="1073133">
                  <a:extLst>
                    <a:ext uri="{9D8B030D-6E8A-4147-A177-3AD203B41FA5}">
                      <a16:colId xmlns:a16="http://schemas.microsoft.com/office/drawing/2014/main" val="1326923516"/>
                    </a:ext>
                  </a:extLst>
                </a:gridCol>
                <a:gridCol w="1554192">
                  <a:extLst>
                    <a:ext uri="{9D8B030D-6E8A-4147-A177-3AD203B41FA5}">
                      <a16:colId xmlns:a16="http://schemas.microsoft.com/office/drawing/2014/main" val="2497652030"/>
                    </a:ext>
                  </a:extLst>
                </a:gridCol>
                <a:gridCol w="1985912">
                  <a:extLst>
                    <a:ext uri="{9D8B030D-6E8A-4147-A177-3AD203B41FA5}">
                      <a16:colId xmlns:a16="http://schemas.microsoft.com/office/drawing/2014/main" val="4183241588"/>
                    </a:ext>
                  </a:extLst>
                </a:gridCol>
                <a:gridCol w="925115">
                  <a:extLst>
                    <a:ext uri="{9D8B030D-6E8A-4147-A177-3AD203B41FA5}">
                      <a16:colId xmlns:a16="http://schemas.microsoft.com/office/drawing/2014/main" val="1102670020"/>
                    </a:ext>
                  </a:extLst>
                </a:gridCol>
                <a:gridCol w="1258155">
                  <a:extLst>
                    <a:ext uri="{9D8B030D-6E8A-4147-A177-3AD203B41FA5}">
                      <a16:colId xmlns:a16="http://schemas.microsoft.com/office/drawing/2014/main" val="2922574578"/>
                    </a:ext>
                  </a:extLst>
                </a:gridCol>
                <a:gridCol w="1640535">
                  <a:extLst>
                    <a:ext uri="{9D8B030D-6E8A-4147-A177-3AD203B41FA5}">
                      <a16:colId xmlns:a16="http://schemas.microsoft.com/office/drawing/2014/main" val="729542518"/>
                    </a:ext>
                  </a:extLst>
                </a:gridCol>
                <a:gridCol w="1800881">
                  <a:extLst>
                    <a:ext uri="{9D8B030D-6E8A-4147-A177-3AD203B41FA5}">
                      <a16:colId xmlns:a16="http://schemas.microsoft.com/office/drawing/2014/main" val="3561829931"/>
                    </a:ext>
                  </a:extLst>
                </a:gridCol>
              </a:tblGrid>
              <a:tr h="61190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Medicine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QTY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SGST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CGST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913180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 populate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7156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68536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40429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66055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51213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03918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028683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3551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56646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4640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50702"/>
                  </a:ext>
                </a:extLst>
              </a:tr>
              <a:tr h="30300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14869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9AE15B-D059-4A0B-BFCD-22EF5868E6A3}"/>
              </a:ext>
            </a:extLst>
          </p:cNvPr>
          <p:cNvSpPr/>
          <p:nvPr/>
        </p:nvSpPr>
        <p:spPr>
          <a:xfrm>
            <a:off x="270084" y="185332"/>
            <a:ext cx="11434236" cy="50960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Upload Medicine</a:t>
            </a:r>
          </a:p>
        </p:txBody>
      </p:sp>
    </p:spTree>
    <p:extLst>
      <p:ext uri="{BB962C8B-B14F-4D97-AF65-F5344CB8AC3E}">
        <p14:creationId xmlns:p14="http://schemas.microsoft.com/office/powerpoint/2010/main" val="2033053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1636-A9A9-478B-A519-3F1F901D3C90}"/>
              </a:ext>
            </a:extLst>
          </p:cNvPr>
          <p:cNvGraphicFramePr>
            <a:graphicFrameLocks noGrp="1"/>
          </p:cNvGraphicFramePr>
          <p:nvPr/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Contact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C3FDACDC-01DB-4796-B64D-CB8DFB34A02B}"/>
              </a:ext>
            </a:extLst>
          </p:cNvPr>
          <p:cNvSpPr/>
          <p:nvPr/>
        </p:nvSpPr>
        <p:spPr>
          <a:xfrm>
            <a:off x="-6204" y="3414850"/>
            <a:ext cx="1889759" cy="383177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/>
              <a:t>Resource / Group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92394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B027-3982-495D-8ED7-60C46AA12ECB}"/>
              </a:ext>
            </a:extLst>
          </p:cNvPr>
          <p:cNvSpPr/>
          <p:nvPr/>
        </p:nvSpPr>
        <p:spPr>
          <a:xfrm>
            <a:off x="513936" y="284398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F9ED3-323C-438B-8BC9-E380A99463E9}"/>
              </a:ext>
            </a:extLst>
          </p:cNvPr>
          <p:cNvSpPr/>
          <p:nvPr/>
        </p:nvSpPr>
        <p:spPr>
          <a:xfrm>
            <a:off x="6231415" y="2144262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Mobile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2144262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Name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7E5AF-2344-45F3-B41D-957DB0420A69}"/>
              </a:ext>
            </a:extLst>
          </p:cNvPr>
          <p:cNvSpPr/>
          <p:nvPr/>
        </p:nvSpPr>
        <p:spPr>
          <a:xfrm>
            <a:off x="6231415" y="2878821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5E999D-2922-4E5B-8A1A-204034746B23}"/>
              </a:ext>
            </a:extLst>
          </p:cNvPr>
          <p:cNvSpPr/>
          <p:nvPr/>
        </p:nvSpPr>
        <p:spPr>
          <a:xfrm>
            <a:off x="513927" y="1568626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06099F-7AFF-42C2-962B-BD90EE4EED4D}"/>
              </a:ext>
            </a:extLst>
          </p:cNvPr>
          <p:cNvSpPr/>
          <p:nvPr/>
        </p:nvSpPr>
        <p:spPr>
          <a:xfrm>
            <a:off x="513937" y="5645336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Password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2E842C-66D6-42FD-B205-E4AD6C0A2A21}"/>
              </a:ext>
            </a:extLst>
          </p:cNvPr>
          <p:cNvSpPr/>
          <p:nvPr/>
        </p:nvSpPr>
        <p:spPr>
          <a:xfrm>
            <a:off x="6231415" y="4892045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Username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95DAA3-113A-43A0-9209-922440103FA3}"/>
              </a:ext>
            </a:extLst>
          </p:cNvPr>
          <p:cNvSpPr/>
          <p:nvPr/>
        </p:nvSpPr>
        <p:spPr>
          <a:xfrm>
            <a:off x="513926" y="4892045"/>
            <a:ext cx="5115853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Contact Number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557A8-1B53-4941-A488-0634208C10BD}"/>
              </a:ext>
            </a:extLst>
          </p:cNvPr>
          <p:cNvSpPr/>
          <p:nvPr/>
        </p:nvSpPr>
        <p:spPr>
          <a:xfrm>
            <a:off x="6231416" y="5680173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Confirm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6" y="4225838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Credentials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75A75-C6A7-464A-A7FE-8175E893008F}"/>
              </a:ext>
            </a:extLst>
          </p:cNvPr>
          <p:cNvSpPr txBox="1"/>
          <p:nvPr/>
        </p:nvSpPr>
        <p:spPr>
          <a:xfrm>
            <a:off x="8360229" y="6226629"/>
            <a:ext cx="298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Continuation…………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BE2F56-EF9F-4324-8170-35A4CF4666D3}"/>
              </a:ext>
            </a:extLst>
          </p:cNvPr>
          <p:cNvSpPr/>
          <p:nvPr/>
        </p:nvSpPr>
        <p:spPr>
          <a:xfrm>
            <a:off x="513936" y="3530238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6FF843-B997-45F0-BD16-222081FABCAE}"/>
              </a:ext>
            </a:extLst>
          </p:cNvPr>
          <p:cNvSpPr/>
          <p:nvPr/>
        </p:nvSpPr>
        <p:spPr>
          <a:xfrm>
            <a:off x="6231415" y="3617096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3243638" y="3525091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2A092FC-92CC-4DAB-8F1C-609745A43A3A}"/>
              </a:ext>
            </a:extLst>
          </p:cNvPr>
          <p:cNvSpPr/>
          <p:nvPr/>
        </p:nvSpPr>
        <p:spPr>
          <a:xfrm>
            <a:off x="3762410" y="839291"/>
            <a:ext cx="2168187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Hospital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EC4E39-7BB0-408A-B0C0-AE5AC8E7D515}"/>
              </a:ext>
            </a:extLst>
          </p:cNvPr>
          <p:cNvSpPr/>
          <p:nvPr/>
        </p:nvSpPr>
        <p:spPr>
          <a:xfrm>
            <a:off x="513927" y="839290"/>
            <a:ext cx="2995627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Hospitals List (View / Modify)</a:t>
            </a:r>
          </a:p>
        </p:txBody>
      </p:sp>
    </p:spTree>
    <p:extLst>
      <p:ext uri="{BB962C8B-B14F-4D97-AF65-F5344CB8AC3E}">
        <p14:creationId xmlns:p14="http://schemas.microsoft.com/office/powerpoint/2010/main" val="1738346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3650140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E37CE-8BE2-462C-8859-2FEE4C711759}"/>
              </a:ext>
            </a:extLst>
          </p:cNvPr>
          <p:cNvSpPr txBox="1"/>
          <p:nvPr/>
        </p:nvSpPr>
        <p:spPr>
          <a:xfrm>
            <a:off x="383177" y="202939"/>
            <a:ext cx="561484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Lab Portal basic Overview:</a:t>
            </a:r>
          </a:p>
          <a:p>
            <a:endParaRPr lang="en-IN" b="1" dirty="0"/>
          </a:p>
          <a:p>
            <a:r>
              <a:rPr lang="en-IN" b="1" dirty="0"/>
              <a:t>Functionalities:</a:t>
            </a:r>
          </a:p>
          <a:p>
            <a:pPr lvl="0"/>
            <a:r>
              <a:rPr lang="en-IN" dirty="0"/>
              <a:t>1. Login</a:t>
            </a:r>
          </a:p>
          <a:p>
            <a:pPr lvl="0"/>
            <a:r>
              <a:rPr lang="en-IN" dirty="0"/>
              <a:t>2. My Lab details</a:t>
            </a:r>
          </a:p>
          <a:p>
            <a:pPr lvl="0"/>
            <a:r>
              <a:rPr lang="en-IN" dirty="0"/>
              <a:t>2.1. View / Modify</a:t>
            </a:r>
          </a:p>
          <a:p>
            <a:pPr lvl="0"/>
            <a:r>
              <a:rPr lang="en-IN" dirty="0"/>
              <a:t>2.2. Add</a:t>
            </a:r>
          </a:p>
          <a:p>
            <a:pPr lvl="0"/>
            <a:r>
              <a:rPr lang="en-IN" dirty="0"/>
              <a:t>3. Receive patient </a:t>
            </a:r>
          </a:p>
          <a:p>
            <a:pPr lvl="0"/>
            <a:r>
              <a:rPr lang="en-IN" dirty="0"/>
              <a:t>4. Reports Database</a:t>
            </a:r>
          </a:p>
          <a:p>
            <a:r>
              <a:rPr lang="en-IN" dirty="0"/>
              <a:t>5. Chat with Admin, Technical department or employees.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FE76-9A64-44DB-B072-84A57023F0CF}"/>
              </a:ext>
            </a:extLst>
          </p:cNvPr>
          <p:cNvSpPr txBox="1"/>
          <p:nvPr/>
        </p:nvSpPr>
        <p:spPr>
          <a:xfrm>
            <a:off x="6866706" y="202939"/>
            <a:ext cx="423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Basic flow of Module - 1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E33D0E-F50E-4277-AE59-7F8C5EB29F60}"/>
              </a:ext>
            </a:extLst>
          </p:cNvPr>
          <p:cNvSpPr/>
          <p:nvPr/>
        </p:nvSpPr>
        <p:spPr>
          <a:xfrm>
            <a:off x="8020593" y="836023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7E772C-3E1B-4267-B91F-966D390B2B4E}"/>
              </a:ext>
            </a:extLst>
          </p:cNvPr>
          <p:cNvSpPr/>
          <p:nvPr/>
        </p:nvSpPr>
        <p:spPr>
          <a:xfrm>
            <a:off x="8020593" y="2775684"/>
            <a:ext cx="1889760" cy="42380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33E383-41E9-49EF-923F-B7B861817069}"/>
              </a:ext>
            </a:extLst>
          </p:cNvPr>
          <p:cNvSpPr/>
          <p:nvPr/>
        </p:nvSpPr>
        <p:spPr>
          <a:xfrm>
            <a:off x="8077199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E085-1C94-4642-B935-B2CF63B1A5D6}"/>
              </a:ext>
            </a:extLst>
          </p:cNvPr>
          <p:cNvSpPr/>
          <p:nvPr/>
        </p:nvSpPr>
        <p:spPr>
          <a:xfrm>
            <a:off x="6392093" y="5574265"/>
            <a:ext cx="1889760" cy="801189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Pharmacy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CAA5BE-4F99-4E3A-B5F9-51DC00BCC3EB}"/>
              </a:ext>
            </a:extLst>
          </p:cNvPr>
          <p:cNvSpPr/>
          <p:nvPr/>
        </p:nvSpPr>
        <p:spPr>
          <a:xfrm>
            <a:off x="9851573" y="5574265"/>
            <a:ext cx="1889760" cy="80118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CDF4B7-FB95-456C-8A8D-1905136F4E71}"/>
              </a:ext>
            </a:extLst>
          </p:cNvPr>
          <p:cNvSpPr/>
          <p:nvPr/>
        </p:nvSpPr>
        <p:spPr>
          <a:xfrm>
            <a:off x="8020593" y="1993341"/>
            <a:ext cx="1889760" cy="441016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63DE3D-3BCF-4C12-B397-8A790DDF64D9}"/>
              </a:ext>
            </a:extLst>
          </p:cNvPr>
          <p:cNvSpPr/>
          <p:nvPr/>
        </p:nvSpPr>
        <p:spPr>
          <a:xfrm>
            <a:off x="10134599" y="3539303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B7CC6C-F61B-4015-BFE0-D5110DC65684}"/>
              </a:ext>
            </a:extLst>
          </p:cNvPr>
          <p:cNvSpPr/>
          <p:nvPr/>
        </p:nvSpPr>
        <p:spPr>
          <a:xfrm>
            <a:off x="5989320" y="3539302"/>
            <a:ext cx="1889760" cy="512004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D57D7E-2E34-4667-AA13-E194C4E86E2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65473" y="1637212"/>
            <a:ext cx="0" cy="35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65D2B5-DEE2-4AD7-89EA-11D3B0A9E3DE}"/>
              </a:ext>
            </a:extLst>
          </p:cNvPr>
          <p:cNvCxnSpPr>
            <a:cxnSpLocks/>
          </p:cNvCxnSpPr>
          <p:nvPr/>
        </p:nvCxnSpPr>
        <p:spPr>
          <a:xfrm>
            <a:off x="8965473" y="2433593"/>
            <a:ext cx="17416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6C303-7894-44F3-BA77-5193BB6EBAD9}"/>
              </a:ext>
            </a:extLst>
          </p:cNvPr>
          <p:cNvCxnSpPr>
            <a:cxnSpLocks/>
          </p:cNvCxnSpPr>
          <p:nvPr/>
        </p:nvCxnSpPr>
        <p:spPr>
          <a:xfrm>
            <a:off x="8987241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7C72C-A91F-4059-85A4-A76CF03460EE}"/>
              </a:ext>
            </a:extLst>
          </p:cNvPr>
          <p:cNvCxnSpPr>
            <a:cxnSpLocks/>
          </p:cNvCxnSpPr>
          <p:nvPr/>
        </p:nvCxnSpPr>
        <p:spPr>
          <a:xfrm>
            <a:off x="6947258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9079CD-7A67-4522-AF7D-91E9F6CCBBD0}"/>
              </a:ext>
            </a:extLst>
          </p:cNvPr>
          <p:cNvCxnSpPr>
            <a:cxnSpLocks/>
          </p:cNvCxnSpPr>
          <p:nvPr/>
        </p:nvCxnSpPr>
        <p:spPr>
          <a:xfrm>
            <a:off x="11075120" y="3196077"/>
            <a:ext cx="0" cy="34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BB7EC-2410-4937-89FA-2695FC7F96B4}"/>
              </a:ext>
            </a:extLst>
          </p:cNvPr>
          <p:cNvCxnSpPr/>
          <p:nvPr/>
        </p:nvCxnSpPr>
        <p:spPr>
          <a:xfrm>
            <a:off x="6947258" y="3196077"/>
            <a:ext cx="412786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0ED417-BF20-4736-9F3D-971E4EF73241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0" cy="71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B90552-DF86-4B76-BA36-9FB219EA9643}"/>
              </a:ext>
            </a:extLst>
          </p:cNvPr>
          <p:cNvCxnSpPr>
            <a:cxnSpLocks/>
          </p:cNvCxnSpPr>
          <p:nvPr/>
        </p:nvCxnSpPr>
        <p:spPr>
          <a:xfrm>
            <a:off x="10796453" y="4855809"/>
            <a:ext cx="0" cy="71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675E8E-C296-43EA-B4A9-FB33CFFEA7AD}"/>
              </a:ext>
            </a:extLst>
          </p:cNvPr>
          <p:cNvCxnSpPr>
            <a:cxnSpLocks/>
          </p:cNvCxnSpPr>
          <p:nvPr/>
        </p:nvCxnSpPr>
        <p:spPr>
          <a:xfrm>
            <a:off x="7336973" y="4855809"/>
            <a:ext cx="3459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44AB3B-A6D0-452E-8288-16E662DA9610}"/>
              </a:ext>
            </a:extLst>
          </p:cNvPr>
          <p:cNvCxnSpPr>
            <a:cxnSpLocks/>
          </p:cNvCxnSpPr>
          <p:nvPr/>
        </p:nvCxnSpPr>
        <p:spPr>
          <a:xfrm>
            <a:off x="9052560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E7D703-22D2-4DF2-ACBA-0904177A6099}"/>
              </a:ext>
            </a:extLst>
          </p:cNvPr>
          <p:cNvCxnSpPr>
            <a:cxnSpLocks/>
          </p:cNvCxnSpPr>
          <p:nvPr/>
        </p:nvCxnSpPr>
        <p:spPr>
          <a:xfrm>
            <a:off x="7454536" y="4064032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BFD68-97A9-4EE4-A4E7-B16BD1B9AC68}"/>
              </a:ext>
            </a:extLst>
          </p:cNvPr>
          <p:cNvCxnSpPr>
            <a:cxnSpLocks/>
          </p:cNvCxnSpPr>
          <p:nvPr/>
        </p:nvCxnSpPr>
        <p:spPr>
          <a:xfrm>
            <a:off x="10724604" y="4051306"/>
            <a:ext cx="0" cy="75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12013-3C1E-441E-882E-0356B14C367B}"/>
              </a:ext>
            </a:extLst>
          </p:cNvPr>
          <p:cNvCxnSpPr>
            <a:cxnSpLocks/>
          </p:cNvCxnSpPr>
          <p:nvPr/>
        </p:nvCxnSpPr>
        <p:spPr>
          <a:xfrm flipV="1">
            <a:off x="11486604" y="4109272"/>
            <a:ext cx="0" cy="141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18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B5E2D-6CC9-4C97-B15E-D809AB118696}"/>
              </a:ext>
            </a:extLst>
          </p:cNvPr>
          <p:cNvSpPr txBox="1"/>
          <p:nvPr/>
        </p:nvSpPr>
        <p:spPr>
          <a:xfrm>
            <a:off x="2299063" y="1419497"/>
            <a:ext cx="757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Admin…..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AF01B-EF03-49D5-90B6-BAD739AE7CF7}"/>
              </a:ext>
            </a:extLst>
          </p:cNvPr>
          <p:cNvSpPr/>
          <p:nvPr/>
        </p:nvSpPr>
        <p:spPr>
          <a:xfrm>
            <a:off x="2969623" y="2333897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Username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0C6B1-6D8B-4336-807D-C122ACA12046}"/>
              </a:ext>
            </a:extLst>
          </p:cNvPr>
          <p:cNvSpPr/>
          <p:nvPr/>
        </p:nvSpPr>
        <p:spPr>
          <a:xfrm>
            <a:off x="2969623" y="3043646"/>
            <a:ext cx="4406537" cy="5573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Password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2C0EB-C92D-4F00-8E8D-DCFB9A07E24F}"/>
              </a:ext>
            </a:extLst>
          </p:cNvPr>
          <p:cNvSpPr txBox="1"/>
          <p:nvPr/>
        </p:nvSpPr>
        <p:spPr>
          <a:xfrm>
            <a:off x="5886995" y="3692432"/>
            <a:ext cx="153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843623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New Patient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B027-3982-495D-8ED7-60C46AA12ECB}"/>
              </a:ext>
            </a:extLst>
          </p:cNvPr>
          <p:cNvSpPr/>
          <p:nvPr/>
        </p:nvSpPr>
        <p:spPr>
          <a:xfrm>
            <a:off x="513936" y="2356433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F9ED3-323C-438B-8BC9-E380A99463E9}"/>
              </a:ext>
            </a:extLst>
          </p:cNvPr>
          <p:cNvSpPr/>
          <p:nvPr/>
        </p:nvSpPr>
        <p:spPr>
          <a:xfrm>
            <a:off x="6231415" y="163929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Mobile 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163929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Name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7E5AF-2344-45F3-B41D-957DB0420A69}"/>
              </a:ext>
            </a:extLst>
          </p:cNvPr>
          <p:cNvSpPr/>
          <p:nvPr/>
        </p:nvSpPr>
        <p:spPr>
          <a:xfrm>
            <a:off x="6231416" y="2373853"/>
            <a:ext cx="3173842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Address Line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BE2F56-EF9F-4324-8170-35A4CF4666D3}"/>
              </a:ext>
            </a:extLst>
          </p:cNvPr>
          <p:cNvSpPr/>
          <p:nvPr/>
        </p:nvSpPr>
        <p:spPr>
          <a:xfrm>
            <a:off x="513936" y="3025270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6FF843-B997-45F0-BD16-222081FABCAE}"/>
              </a:ext>
            </a:extLst>
          </p:cNvPr>
          <p:cNvSpPr/>
          <p:nvPr/>
        </p:nvSpPr>
        <p:spPr>
          <a:xfrm>
            <a:off x="6231415" y="3112128"/>
            <a:ext cx="511585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3243638" y="3020123"/>
            <a:ext cx="2386141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4459218" y="862064"/>
            <a:ext cx="3173843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Lab Testing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E7207-E206-4AB4-8D2F-01D5867F8FCA}"/>
              </a:ext>
            </a:extLst>
          </p:cNvPr>
          <p:cNvSpPr/>
          <p:nvPr/>
        </p:nvSpPr>
        <p:spPr>
          <a:xfrm>
            <a:off x="8173423" y="832843"/>
            <a:ext cx="3173843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8AD92A-131D-4793-AE97-A94903D99BC3}"/>
              </a:ext>
            </a:extLst>
          </p:cNvPr>
          <p:cNvSpPr/>
          <p:nvPr/>
        </p:nvSpPr>
        <p:spPr>
          <a:xfrm>
            <a:off x="9501052" y="2347725"/>
            <a:ext cx="1846214" cy="53362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Pin code </a:t>
            </a:r>
          </a:p>
        </p:txBody>
      </p:sp>
    </p:spTree>
    <p:extLst>
      <p:ext uri="{BB962C8B-B14F-4D97-AF65-F5344CB8AC3E}">
        <p14:creationId xmlns:p14="http://schemas.microsoft.com/office/powerpoint/2010/main" val="1608369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773A4C-1AAF-4213-94D8-6A43EE8AB35E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C7807E-C3BB-4AEE-87DF-691EF886EF4D}"/>
              </a:ext>
            </a:extLst>
          </p:cNvPr>
          <p:cNvSpPr/>
          <p:nvPr/>
        </p:nvSpPr>
        <p:spPr>
          <a:xfrm>
            <a:off x="1646044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Intake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0B341D-9401-4526-9FBA-A4994EAF00E2}"/>
              </a:ext>
            </a:extLst>
          </p:cNvPr>
          <p:cNvSpPr/>
          <p:nvPr/>
        </p:nvSpPr>
        <p:spPr>
          <a:xfrm>
            <a:off x="6762329" y="1293214"/>
            <a:ext cx="3666186" cy="2181496"/>
          </a:xfrm>
          <a:prstGeom prst="roundRect">
            <a:avLst/>
          </a:prstGeom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OPD Graph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7344F63-0A02-4A4E-9D65-156291621442}"/>
              </a:ext>
            </a:extLst>
          </p:cNvPr>
          <p:cNvSpPr/>
          <p:nvPr/>
        </p:nvSpPr>
        <p:spPr>
          <a:xfrm>
            <a:off x="513927" y="3805652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3E7C47DF-8FEB-41FE-9A3C-6C6833E37678}"/>
              </a:ext>
            </a:extLst>
          </p:cNvPr>
          <p:cNvSpPr/>
          <p:nvPr/>
        </p:nvSpPr>
        <p:spPr>
          <a:xfrm>
            <a:off x="10379131" y="3946748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07B955-9933-40C0-B30A-2013A5972715}"/>
              </a:ext>
            </a:extLst>
          </p:cNvPr>
          <p:cNvSpPr/>
          <p:nvPr/>
        </p:nvSpPr>
        <p:spPr>
          <a:xfrm>
            <a:off x="650210" y="3963376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F2CC6FA-7F87-444C-A70C-18C444804A76}"/>
              </a:ext>
            </a:extLst>
          </p:cNvPr>
          <p:cNvSpPr/>
          <p:nvPr/>
        </p:nvSpPr>
        <p:spPr>
          <a:xfrm>
            <a:off x="513927" y="454260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6E66FFB5-D9AC-406C-A92F-405C5A171901}"/>
              </a:ext>
            </a:extLst>
          </p:cNvPr>
          <p:cNvSpPr/>
          <p:nvPr/>
        </p:nvSpPr>
        <p:spPr>
          <a:xfrm>
            <a:off x="10379131" y="468370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37A9E0-463E-475C-9465-FB125F8B8594}"/>
              </a:ext>
            </a:extLst>
          </p:cNvPr>
          <p:cNvSpPr/>
          <p:nvPr/>
        </p:nvSpPr>
        <p:spPr>
          <a:xfrm>
            <a:off x="650210" y="470033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8B18FEC-8ADC-4705-A1D0-220855B14A48}"/>
              </a:ext>
            </a:extLst>
          </p:cNvPr>
          <p:cNvSpPr/>
          <p:nvPr/>
        </p:nvSpPr>
        <p:spPr>
          <a:xfrm>
            <a:off x="513927" y="5331029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PURN, Cause, Pharmacy or Lab?, 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B5F3293C-807E-4743-A92F-CE50CEA72DA0}"/>
              </a:ext>
            </a:extLst>
          </p:cNvPr>
          <p:cNvSpPr/>
          <p:nvPr/>
        </p:nvSpPr>
        <p:spPr>
          <a:xfrm>
            <a:off x="10379131" y="5472125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52721-165A-407F-8DA3-9091946A09A5}"/>
              </a:ext>
            </a:extLst>
          </p:cNvPr>
          <p:cNvSpPr/>
          <p:nvPr/>
        </p:nvSpPr>
        <p:spPr>
          <a:xfrm>
            <a:off x="650210" y="5488753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250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New Patient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B027-3982-495D-8ED7-60C46AA12ECB}"/>
              </a:ext>
            </a:extLst>
          </p:cNvPr>
          <p:cNvSpPr/>
          <p:nvPr/>
        </p:nvSpPr>
        <p:spPr>
          <a:xfrm>
            <a:off x="513936" y="3035699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Height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4" y="1530891"/>
            <a:ext cx="5115853" cy="509607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PURN (Patient Unique Registration Number)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4459218" y="862064"/>
            <a:ext cx="3173843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Patient Lab Testing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E7207-E206-4AB4-8D2F-01D5867F8FCA}"/>
              </a:ext>
            </a:extLst>
          </p:cNvPr>
          <p:cNvSpPr/>
          <p:nvPr/>
        </p:nvSpPr>
        <p:spPr>
          <a:xfrm>
            <a:off x="8173423" y="832843"/>
            <a:ext cx="3173843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8AA5CF-BF15-48F5-8729-C7A536B9C70A}"/>
              </a:ext>
            </a:extLst>
          </p:cNvPr>
          <p:cNvSpPr/>
          <p:nvPr/>
        </p:nvSpPr>
        <p:spPr>
          <a:xfrm>
            <a:off x="513925" y="3788103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Weight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CF4C12-F81D-4F29-99EA-7DF48201B419}"/>
              </a:ext>
            </a:extLst>
          </p:cNvPr>
          <p:cNvSpPr/>
          <p:nvPr/>
        </p:nvSpPr>
        <p:spPr>
          <a:xfrm>
            <a:off x="513925" y="4540507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BP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80A3C13-3FB4-4944-9D50-7CE489DCDFBC}"/>
              </a:ext>
            </a:extLst>
          </p:cNvPr>
          <p:cNvSpPr/>
          <p:nvPr/>
        </p:nvSpPr>
        <p:spPr>
          <a:xfrm>
            <a:off x="513925" y="5292911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Sugar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38B3DA-27DD-4D16-9420-5CF4FBB6E5EE}"/>
              </a:ext>
            </a:extLst>
          </p:cNvPr>
          <p:cNvSpPr/>
          <p:nvPr/>
        </p:nvSpPr>
        <p:spPr>
          <a:xfrm>
            <a:off x="6231413" y="3035699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/>
              <a:t>Other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39E65A-BB68-4497-BBB1-BAF4F46FA2F5}"/>
              </a:ext>
            </a:extLst>
          </p:cNvPr>
          <p:cNvSpPr/>
          <p:nvPr/>
        </p:nvSpPr>
        <p:spPr>
          <a:xfrm>
            <a:off x="6231402" y="3788103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42DCE3-18F2-4BED-8BB3-3E9BD09BFADF}"/>
              </a:ext>
            </a:extLst>
          </p:cNvPr>
          <p:cNvSpPr/>
          <p:nvPr/>
        </p:nvSpPr>
        <p:spPr>
          <a:xfrm>
            <a:off x="6231402" y="4540507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C2AF79-D60B-4971-A094-3F4F20D5376F}"/>
              </a:ext>
            </a:extLst>
          </p:cNvPr>
          <p:cNvSpPr/>
          <p:nvPr/>
        </p:nvSpPr>
        <p:spPr>
          <a:xfrm>
            <a:off x="6231402" y="5292911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A257A0-0EEC-41D4-BD6C-D5A18905C53D}"/>
              </a:ext>
            </a:extLst>
          </p:cNvPr>
          <p:cNvSpPr/>
          <p:nvPr/>
        </p:nvSpPr>
        <p:spPr>
          <a:xfrm>
            <a:off x="513924" y="2268690"/>
            <a:ext cx="3761985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Patient General Check-up  Details</a:t>
            </a:r>
          </a:p>
        </p:txBody>
      </p:sp>
    </p:spTree>
    <p:extLst>
      <p:ext uri="{BB962C8B-B14F-4D97-AF65-F5344CB8AC3E}">
        <p14:creationId xmlns:p14="http://schemas.microsoft.com/office/powerpoint/2010/main" val="2946444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029881-A0E5-4F17-B841-107BE6B94F76}"/>
              </a:ext>
            </a:extLst>
          </p:cNvPr>
          <p:cNvSpPr/>
          <p:nvPr/>
        </p:nvSpPr>
        <p:spPr>
          <a:xfrm>
            <a:off x="270096" y="1102396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Problem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19FA42-0216-4C63-B7C3-86264D29AAEE}"/>
              </a:ext>
            </a:extLst>
          </p:cNvPr>
          <p:cNvSpPr/>
          <p:nvPr/>
        </p:nvSpPr>
        <p:spPr>
          <a:xfrm>
            <a:off x="270085" y="1854800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Procedure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F304BD-9806-426E-AE44-783398BD4BFE}"/>
              </a:ext>
            </a:extLst>
          </p:cNvPr>
          <p:cNvSpPr/>
          <p:nvPr/>
        </p:nvSpPr>
        <p:spPr>
          <a:xfrm>
            <a:off x="5987573" y="1102396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Symptoms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D7039B-5D5E-4787-BC6C-BB151DC4226A}"/>
              </a:ext>
            </a:extLst>
          </p:cNvPr>
          <p:cNvSpPr/>
          <p:nvPr/>
        </p:nvSpPr>
        <p:spPr>
          <a:xfrm>
            <a:off x="5987562" y="1854800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Notes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E4E185-3F02-4FC0-BC55-B65A55827A02}"/>
              </a:ext>
            </a:extLst>
          </p:cNvPr>
          <p:cNvSpPr/>
          <p:nvPr/>
        </p:nvSpPr>
        <p:spPr>
          <a:xfrm>
            <a:off x="5987562" y="2607204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F60B8E-6FCF-4166-B3DD-02A57E642C54}"/>
              </a:ext>
            </a:extLst>
          </p:cNvPr>
          <p:cNvSpPr/>
          <p:nvPr/>
        </p:nvSpPr>
        <p:spPr>
          <a:xfrm>
            <a:off x="270085" y="2607203"/>
            <a:ext cx="5115853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Referred by?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401A97-8C44-4792-A009-6C7C63F66D51}"/>
              </a:ext>
            </a:extLst>
          </p:cNvPr>
          <p:cNvSpPr/>
          <p:nvPr/>
        </p:nvSpPr>
        <p:spPr>
          <a:xfrm>
            <a:off x="270084" y="335387"/>
            <a:ext cx="3074007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Patient Lab Testing Process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E89CA9-44BC-41BF-A8D2-7C18FE38FEC2}"/>
              </a:ext>
            </a:extLst>
          </p:cNvPr>
          <p:cNvSpPr/>
          <p:nvPr/>
        </p:nvSpPr>
        <p:spPr>
          <a:xfrm>
            <a:off x="270084" y="3429000"/>
            <a:ext cx="3074007" cy="509607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Upload Documents</a:t>
            </a: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8334F9CB-D003-4F3D-B568-537D940C0A65}"/>
              </a:ext>
            </a:extLst>
          </p:cNvPr>
          <p:cNvSpPr/>
          <p:nvPr/>
        </p:nvSpPr>
        <p:spPr>
          <a:xfrm>
            <a:off x="4785480" y="4321677"/>
            <a:ext cx="426717" cy="369332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FA290F1A-2839-43CD-AAB9-2ABA9BF81348}"/>
              </a:ext>
            </a:extLst>
          </p:cNvPr>
          <p:cNvSpPr/>
          <p:nvPr/>
        </p:nvSpPr>
        <p:spPr>
          <a:xfrm>
            <a:off x="4785479" y="4884833"/>
            <a:ext cx="426717" cy="369332"/>
          </a:xfrm>
          <a:prstGeom prst="mathMin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EF4758-46F0-49D6-AF79-5064BD490873}"/>
              </a:ext>
            </a:extLst>
          </p:cNvPr>
          <p:cNvSpPr/>
          <p:nvPr/>
        </p:nvSpPr>
        <p:spPr>
          <a:xfrm>
            <a:off x="270084" y="4181403"/>
            <a:ext cx="3074007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Document Name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331D5B-A352-40BD-897A-CDF1BADABADA}"/>
              </a:ext>
            </a:extLst>
          </p:cNvPr>
          <p:cNvSpPr/>
          <p:nvPr/>
        </p:nvSpPr>
        <p:spPr>
          <a:xfrm>
            <a:off x="3453068" y="4181402"/>
            <a:ext cx="1223434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4F532D-3EDE-4279-8715-1AA04F5F4DF1}"/>
              </a:ext>
            </a:extLst>
          </p:cNvPr>
          <p:cNvSpPr/>
          <p:nvPr/>
        </p:nvSpPr>
        <p:spPr>
          <a:xfrm>
            <a:off x="270084" y="4865026"/>
            <a:ext cx="3074007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Document Name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E247755-F1A9-408F-9D7D-1F0604A2CDD2}"/>
              </a:ext>
            </a:extLst>
          </p:cNvPr>
          <p:cNvSpPr/>
          <p:nvPr/>
        </p:nvSpPr>
        <p:spPr>
          <a:xfrm>
            <a:off x="3453068" y="4865025"/>
            <a:ext cx="1223434" cy="50960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4DA1F0-6A55-4D7E-B938-B944710E2B50}"/>
              </a:ext>
            </a:extLst>
          </p:cNvPr>
          <p:cNvSpPr/>
          <p:nvPr/>
        </p:nvSpPr>
        <p:spPr>
          <a:xfrm>
            <a:off x="5765581" y="5445126"/>
            <a:ext cx="2977825" cy="34916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Lab Reports</a:t>
            </a:r>
          </a:p>
        </p:txBody>
      </p:sp>
    </p:spTree>
    <p:extLst>
      <p:ext uri="{BB962C8B-B14F-4D97-AF65-F5344CB8AC3E}">
        <p14:creationId xmlns:p14="http://schemas.microsoft.com/office/powerpoint/2010/main" val="19902492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15EC8B-0BDA-4242-B401-5C7506629AA2}"/>
              </a:ext>
            </a:extLst>
          </p:cNvPr>
          <p:cNvSpPr/>
          <p:nvPr/>
        </p:nvSpPr>
        <p:spPr>
          <a:xfrm>
            <a:off x="513928" y="130629"/>
            <a:ext cx="10833341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New Patient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752EBD-9367-4300-8DA9-D930B27FE034}"/>
              </a:ext>
            </a:extLst>
          </p:cNvPr>
          <p:cNvSpPr/>
          <p:nvPr/>
        </p:nvSpPr>
        <p:spPr>
          <a:xfrm>
            <a:off x="513928" y="856708"/>
            <a:ext cx="3404929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6FEC9E-2646-43D6-8C6E-4E455D3CDA44}"/>
              </a:ext>
            </a:extLst>
          </p:cNvPr>
          <p:cNvSpPr/>
          <p:nvPr/>
        </p:nvSpPr>
        <p:spPr>
          <a:xfrm>
            <a:off x="513926" y="2919465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4809A1-7D8D-4476-9522-D88437F8BFA4}"/>
              </a:ext>
            </a:extLst>
          </p:cNvPr>
          <p:cNvSpPr/>
          <p:nvPr/>
        </p:nvSpPr>
        <p:spPr>
          <a:xfrm>
            <a:off x="513926" y="2220100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Doctor?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BE2F56-EF9F-4324-8170-35A4CF4666D3}"/>
              </a:ext>
            </a:extLst>
          </p:cNvPr>
          <p:cNvSpPr/>
          <p:nvPr/>
        </p:nvSpPr>
        <p:spPr>
          <a:xfrm>
            <a:off x="574374" y="4124402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BDB627-08A7-4C3D-87A8-08F38C97642B}"/>
              </a:ext>
            </a:extLst>
          </p:cNvPr>
          <p:cNvSpPr/>
          <p:nvPr/>
        </p:nvSpPr>
        <p:spPr>
          <a:xfrm>
            <a:off x="574374" y="4561208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D601B7-597C-4138-8346-18238BC57AAC}"/>
              </a:ext>
            </a:extLst>
          </p:cNvPr>
          <p:cNvSpPr/>
          <p:nvPr/>
        </p:nvSpPr>
        <p:spPr>
          <a:xfrm>
            <a:off x="4459218" y="862064"/>
            <a:ext cx="3173843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Treatment Process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FE7207-E206-4AB4-8D2F-01D5867F8FCA}"/>
              </a:ext>
            </a:extLst>
          </p:cNvPr>
          <p:cNvSpPr/>
          <p:nvPr/>
        </p:nvSpPr>
        <p:spPr>
          <a:xfrm>
            <a:off x="8173423" y="832843"/>
            <a:ext cx="3173843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C9D808-6569-423D-8806-E0FDE05AFF74}"/>
              </a:ext>
            </a:extLst>
          </p:cNvPr>
          <p:cNvSpPr/>
          <p:nvPr/>
        </p:nvSpPr>
        <p:spPr>
          <a:xfrm>
            <a:off x="513926" y="3587727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C526C-9A8E-4218-9A71-415A4A2A6841}"/>
              </a:ext>
            </a:extLst>
          </p:cNvPr>
          <p:cNvSpPr/>
          <p:nvPr/>
        </p:nvSpPr>
        <p:spPr>
          <a:xfrm>
            <a:off x="2355789" y="2919463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62B468-1142-477A-874E-7926593DB538}"/>
              </a:ext>
            </a:extLst>
          </p:cNvPr>
          <p:cNvSpPr/>
          <p:nvPr/>
        </p:nvSpPr>
        <p:spPr>
          <a:xfrm>
            <a:off x="2416237" y="4124400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FEE2FF9-09E2-488E-8AC5-7807ABF88DA2}"/>
              </a:ext>
            </a:extLst>
          </p:cNvPr>
          <p:cNvSpPr/>
          <p:nvPr/>
        </p:nvSpPr>
        <p:spPr>
          <a:xfrm>
            <a:off x="2416237" y="4561206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18D192-69D2-4E03-873B-0A59835838C2}"/>
              </a:ext>
            </a:extLst>
          </p:cNvPr>
          <p:cNvSpPr/>
          <p:nvPr/>
        </p:nvSpPr>
        <p:spPr>
          <a:xfrm>
            <a:off x="2355789" y="3587725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BE1967-AA89-4BEC-96B9-5FA2DD5FA2EC}"/>
              </a:ext>
            </a:extLst>
          </p:cNvPr>
          <p:cNvSpPr/>
          <p:nvPr/>
        </p:nvSpPr>
        <p:spPr>
          <a:xfrm>
            <a:off x="4197652" y="2919463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540DCA3-EFFA-4311-A9BC-B014B1558CA7}"/>
              </a:ext>
            </a:extLst>
          </p:cNvPr>
          <p:cNvSpPr/>
          <p:nvPr/>
        </p:nvSpPr>
        <p:spPr>
          <a:xfrm>
            <a:off x="4258100" y="4124400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F9232D-5FB2-4761-9FDB-32C874C8C058}"/>
              </a:ext>
            </a:extLst>
          </p:cNvPr>
          <p:cNvSpPr/>
          <p:nvPr/>
        </p:nvSpPr>
        <p:spPr>
          <a:xfrm>
            <a:off x="4258100" y="4561206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236AD07-C4FB-4401-BBBB-8E585963A5C5}"/>
              </a:ext>
            </a:extLst>
          </p:cNvPr>
          <p:cNvSpPr/>
          <p:nvPr/>
        </p:nvSpPr>
        <p:spPr>
          <a:xfrm>
            <a:off x="4197652" y="3587725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B2F2A6-D6D0-4B67-91D1-E2C3880B124B}"/>
              </a:ext>
            </a:extLst>
          </p:cNvPr>
          <p:cNvSpPr/>
          <p:nvPr/>
        </p:nvSpPr>
        <p:spPr>
          <a:xfrm>
            <a:off x="6078582" y="2919463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4435AF2-11A4-42BC-9ACF-39C74683B0D2}"/>
              </a:ext>
            </a:extLst>
          </p:cNvPr>
          <p:cNvSpPr/>
          <p:nvPr/>
        </p:nvSpPr>
        <p:spPr>
          <a:xfrm>
            <a:off x="6139030" y="4124400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198B300-5CD0-4F50-8A1F-C84408CDA50A}"/>
              </a:ext>
            </a:extLst>
          </p:cNvPr>
          <p:cNvSpPr/>
          <p:nvPr/>
        </p:nvSpPr>
        <p:spPr>
          <a:xfrm>
            <a:off x="6139030" y="4561206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7E98C8-A863-4AB3-A36C-38CC54725A83}"/>
              </a:ext>
            </a:extLst>
          </p:cNvPr>
          <p:cNvSpPr/>
          <p:nvPr/>
        </p:nvSpPr>
        <p:spPr>
          <a:xfrm>
            <a:off x="6078582" y="3587725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EC337-8066-431A-9114-F6EFB4FD9EF9}"/>
              </a:ext>
            </a:extLst>
          </p:cNvPr>
          <p:cNvSpPr/>
          <p:nvPr/>
        </p:nvSpPr>
        <p:spPr>
          <a:xfrm>
            <a:off x="7959512" y="2919463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05FB7E2-9D28-4510-B84F-24F5065178BE}"/>
              </a:ext>
            </a:extLst>
          </p:cNvPr>
          <p:cNvSpPr/>
          <p:nvPr/>
        </p:nvSpPr>
        <p:spPr>
          <a:xfrm>
            <a:off x="8019960" y="4124400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96C3C40-A429-4FEA-A808-CB2185189943}"/>
              </a:ext>
            </a:extLst>
          </p:cNvPr>
          <p:cNvSpPr/>
          <p:nvPr/>
        </p:nvSpPr>
        <p:spPr>
          <a:xfrm>
            <a:off x="8019960" y="4561206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8B71EE-D00E-48AA-A42B-5C4889E1C154}"/>
              </a:ext>
            </a:extLst>
          </p:cNvPr>
          <p:cNvSpPr/>
          <p:nvPr/>
        </p:nvSpPr>
        <p:spPr>
          <a:xfrm>
            <a:off x="7959512" y="3587725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619286-BAC0-4887-A038-1671592DD909}"/>
              </a:ext>
            </a:extLst>
          </p:cNvPr>
          <p:cNvSpPr/>
          <p:nvPr/>
        </p:nvSpPr>
        <p:spPr>
          <a:xfrm>
            <a:off x="9775763" y="2919463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Doctor name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2F69C2-C19F-419B-9A18-2ABCFCCAA583}"/>
              </a:ext>
            </a:extLst>
          </p:cNvPr>
          <p:cNvSpPr/>
          <p:nvPr/>
        </p:nvSpPr>
        <p:spPr>
          <a:xfrm>
            <a:off x="9836211" y="4124400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C5F7C8D-B025-4805-81B4-23CCDE0F5C6B}"/>
              </a:ext>
            </a:extLst>
          </p:cNvPr>
          <p:cNvSpPr/>
          <p:nvPr/>
        </p:nvSpPr>
        <p:spPr>
          <a:xfrm>
            <a:off x="9836211" y="4561206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08F6A1-44D1-4DE3-8F4F-E8B9C07D0C00}"/>
              </a:ext>
            </a:extLst>
          </p:cNvPr>
          <p:cNvSpPr/>
          <p:nvPr/>
        </p:nvSpPr>
        <p:spPr>
          <a:xfrm>
            <a:off x="9775763" y="3587725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 Dept.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E71CEA8-91C1-44C3-A4B2-951E84EEF8AA}"/>
              </a:ext>
            </a:extLst>
          </p:cNvPr>
          <p:cNvSpPr/>
          <p:nvPr/>
        </p:nvSpPr>
        <p:spPr>
          <a:xfrm>
            <a:off x="5765581" y="5445126"/>
            <a:ext cx="4763081" cy="34916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patient details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6BFE779-EA09-4F27-944C-D1566373A06E}"/>
              </a:ext>
            </a:extLst>
          </p:cNvPr>
          <p:cNvSpPr/>
          <p:nvPr/>
        </p:nvSpPr>
        <p:spPr>
          <a:xfrm>
            <a:off x="513925" y="1619199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Pharmacy?</a:t>
            </a:r>
          </a:p>
        </p:txBody>
      </p:sp>
    </p:spTree>
    <p:extLst>
      <p:ext uri="{BB962C8B-B14F-4D97-AF65-F5344CB8AC3E}">
        <p14:creationId xmlns:p14="http://schemas.microsoft.com/office/powerpoint/2010/main" val="38653755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05B4B4-43CA-432F-8DB0-28CA59F8081F}"/>
              </a:ext>
            </a:extLst>
          </p:cNvPr>
          <p:cNvSpPr/>
          <p:nvPr/>
        </p:nvSpPr>
        <p:spPr>
          <a:xfrm>
            <a:off x="487800" y="1038399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21E886-0036-49F0-8764-8B21123A3095}"/>
              </a:ext>
            </a:extLst>
          </p:cNvPr>
          <p:cNvSpPr/>
          <p:nvPr/>
        </p:nvSpPr>
        <p:spPr>
          <a:xfrm>
            <a:off x="487800" y="339034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 to LAB?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31A14E-8EC7-47D1-9001-646666A59AE8}"/>
              </a:ext>
            </a:extLst>
          </p:cNvPr>
          <p:cNvSpPr/>
          <p:nvPr/>
        </p:nvSpPr>
        <p:spPr>
          <a:xfrm>
            <a:off x="548248" y="2243336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CCB03-4E31-464B-AFE1-83D70E31C9CC}"/>
              </a:ext>
            </a:extLst>
          </p:cNvPr>
          <p:cNvSpPr/>
          <p:nvPr/>
        </p:nvSpPr>
        <p:spPr>
          <a:xfrm>
            <a:off x="548248" y="2680142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CB61F1-8281-41AB-8E18-0957B8E58339}"/>
              </a:ext>
            </a:extLst>
          </p:cNvPr>
          <p:cNvSpPr/>
          <p:nvPr/>
        </p:nvSpPr>
        <p:spPr>
          <a:xfrm>
            <a:off x="487800" y="1706661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4AFB65-C247-4647-8B6E-138053FD7C47}"/>
              </a:ext>
            </a:extLst>
          </p:cNvPr>
          <p:cNvSpPr/>
          <p:nvPr/>
        </p:nvSpPr>
        <p:spPr>
          <a:xfrm>
            <a:off x="2329663" y="103839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73184-9352-4566-B80F-D6308500FE5B}"/>
              </a:ext>
            </a:extLst>
          </p:cNvPr>
          <p:cNvSpPr/>
          <p:nvPr/>
        </p:nvSpPr>
        <p:spPr>
          <a:xfrm>
            <a:off x="2390111" y="224333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FFAA47-48E7-4EBC-A134-D7BBACCD0AF5}"/>
              </a:ext>
            </a:extLst>
          </p:cNvPr>
          <p:cNvSpPr/>
          <p:nvPr/>
        </p:nvSpPr>
        <p:spPr>
          <a:xfrm>
            <a:off x="2390111" y="268014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5ED99-599E-4094-B9A5-31F2607E2A26}"/>
              </a:ext>
            </a:extLst>
          </p:cNvPr>
          <p:cNvSpPr/>
          <p:nvPr/>
        </p:nvSpPr>
        <p:spPr>
          <a:xfrm>
            <a:off x="2329663" y="170665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5B70BB-F020-4187-9726-F7E127F798BD}"/>
              </a:ext>
            </a:extLst>
          </p:cNvPr>
          <p:cNvSpPr/>
          <p:nvPr/>
        </p:nvSpPr>
        <p:spPr>
          <a:xfrm>
            <a:off x="4171526" y="103839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4F6576-FB34-4AE7-916E-DC2AD8DE0512}"/>
              </a:ext>
            </a:extLst>
          </p:cNvPr>
          <p:cNvSpPr/>
          <p:nvPr/>
        </p:nvSpPr>
        <p:spPr>
          <a:xfrm>
            <a:off x="4231974" y="2243334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8AB639-B90C-4929-9095-A010F955C2C0}"/>
              </a:ext>
            </a:extLst>
          </p:cNvPr>
          <p:cNvSpPr/>
          <p:nvPr/>
        </p:nvSpPr>
        <p:spPr>
          <a:xfrm>
            <a:off x="4231974" y="268014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70CE66-EB58-47F2-826B-A35E9B498C02}"/>
              </a:ext>
            </a:extLst>
          </p:cNvPr>
          <p:cNvSpPr/>
          <p:nvPr/>
        </p:nvSpPr>
        <p:spPr>
          <a:xfrm>
            <a:off x="4171526" y="170665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17F844-6D8D-4052-8F13-9BC1F7EF333E}"/>
              </a:ext>
            </a:extLst>
          </p:cNvPr>
          <p:cNvSpPr/>
          <p:nvPr/>
        </p:nvSpPr>
        <p:spPr>
          <a:xfrm>
            <a:off x="6052456" y="103839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87C3A4-3300-4D14-90CB-186F86AC2ABD}"/>
              </a:ext>
            </a:extLst>
          </p:cNvPr>
          <p:cNvSpPr/>
          <p:nvPr/>
        </p:nvSpPr>
        <p:spPr>
          <a:xfrm>
            <a:off x="6112904" y="224333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95F842-052E-43C3-B414-9B36CD5440C2}"/>
              </a:ext>
            </a:extLst>
          </p:cNvPr>
          <p:cNvSpPr/>
          <p:nvPr/>
        </p:nvSpPr>
        <p:spPr>
          <a:xfrm>
            <a:off x="6112904" y="268014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679B060-6545-48B4-90AC-3FCD06084E70}"/>
              </a:ext>
            </a:extLst>
          </p:cNvPr>
          <p:cNvSpPr/>
          <p:nvPr/>
        </p:nvSpPr>
        <p:spPr>
          <a:xfrm>
            <a:off x="6052456" y="170665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CBD2A2-1E69-4B55-885A-F3487B1EB153}"/>
              </a:ext>
            </a:extLst>
          </p:cNvPr>
          <p:cNvSpPr/>
          <p:nvPr/>
        </p:nvSpPr>
        <p:spPr>
          <a:xfrm>
            <a:off x="7933386" y="103839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81DCFF-30F5-4012-A9C9-298D82D91205}"/>
              </a:ext>
            </a:extLst>
          </p:cNvPr>
          <p:cNvSpPr/>
          <p:nvPr/>
        </p:nvSpPr>
        <p:spPr>
          <a:xfrm>
            <a:off x="7993834" y="2243334"/>
            <a:ext cx="1507482" cy="34916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4DAE6C-9C2B-4A59-8305-9F1A608652C0}"/>
              </a:ext>
            </a:extLst>
          </p:cNvPr>
          <p:cNvSpPr/>
          <p:nvPr/>
        </p:nvSpPr>
        <p:spPr>
          <a:xfrm>
            <a:off x="7993834" y="268014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82479D7-9B01-4BC1-A0FF-8D47A60ADD97}"/>
              </a:ext>
            </a:extLst>
          </p:cNvPr>
          <p:cNvSpPr/>
          <p:nvPr/>
        </p:nvSpPr>
        <p:spPr>
          <a:xfrm>
            <a:off x="7933386" y="170665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5F6C00-4CF7-40E9-BBE5-69B935EF3923}"/>
              </a:ext>
            </a:extLst>
          </p:cNvPr>
          <p:cNvSpPr/>
          <p:nvPr/>
        </p:nvSpPr>
        <p:spPr>
          <a:xfrm>
            <a:off x="9749637" y="1038397"/>
            <a:ext cx="1628383" cy="6139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6CB515F-3D3D-4CA6-8B47-3EB2D58FBEE7}"/>
              </a:ext>
            </a:extLst>
          </p:cNvPr>
          <p:cNvSpPr/>
          <p:nvPr/>
        </p:nvSpPr>
        <p:spPr>
          <a:xfrm>
            <a:off x="9810085" y="2243334"/>
            <a:ext cx="1507482" cy="34916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021D33-7948-47AC-BC9E-5848EE70C3B5}"/>
              </a:ext>
            </a:extLst>
          </p:cNvPr>
          <p:cNvSpPr/>
          <p:nvPr/>
        </p:nvSpPr>
        <p:spPr>
          <a:xfrm>
            <a:off x="9810085" y="2680140"/>
            <a:ext cx="1507482" cy="34916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2B2E9C8-511E-4532-9D49-1B2C065A6C18}"/>
              </a:ext>
            </a:extLst>
          </p:cNvPr>
          <p:cNvSpPr/>
          <p:nvPr/>
        </p:nvSpPr>
        <p:spPr>
          <a:xfrm>
            <a:off x="9749637" y="1706659"/>
            <a:ext cx="1628383" cy="4683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LAB Dept.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3C11A25-B405-4625-A53D-114B3B054F5F}"/>
              </a:ext>
            </a:extLst>
          </p:cNvPr>
          <p:cNvSpPr/>
          <p:nvPr/>
        </p:nvSpPr>
        <p:spPr>
          <a:xfrm>
            <a:off x="5739455" y="3564060"/>
            <a:ext cx="4763081" cy="349160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Print patient details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92DD40-2375-43E7-9045-209324D6025F}"/>
              </a:ext>
            </a:extLst>
          </p:cNvPr>
          <p:cNvSpPr/>
          <p:nvPr/>
        </p:nvSpPr>
        <p:spPr>
          <a:xfrm>
            <a:off x="3828431" y="4472696"/>
            <a:ext cx="1911024" cy="46830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Back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FF0CF15-E892-4453-8BC4-81BF74FC684A}"/>
              </a:ext>
            </a:extLst>
          </p:cNvPr>
          <p:cNvSpPr/>
          <p:nvPr/>
        </p:nvSpPr>
        <p:spPr>
          <a:xfrm>
            <a:off x="5911133" y="4472696"/>
            <a:ext cx="1911024" cy="46830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 Patient</a:t>
            </a:r>
          </a:p>
        </p:txBody>
      </p:sp>
    </p:spTree>
    <p:extLst>
      <p:ext uri="{BB962C8B-B14F-4D97-AF65-F5344CB8AC3E}">
        <p14:creationId xmlns:p14="http://schemas.microsoft.com/office/powerpoint/2010/main" val="3342941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DA7D13-ECD2-46CA-8CA6-D75B69C3AFB1}"/>
              </a:ext>
            </a:extLst>
          </p:cNvPr>
          <p:cNvSpPr/>
          <p:nvPr/>
        </p:nvSpPr>
        <p:spPr>
          <a:xfrm>
            <a:off x="513928" y="113211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Lab Records Database LRIN (Lab Record Identification Number)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280BBE-7713-4BE2-9DAA-F35D320A1392}"/>
              </a:ext>
            </a:extLst>
          </p:cNvPr>
          <p:cNvSpPr/>
          <p:nvPr/>
        </p:nvSpPr>
        <p:spPr>
          <a:xfrm>
            <a:off x="513927" y="2272941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LRIN, Cause, Pharmacy or Lab?,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8987C92-357D-4E21-AE0D-DB6C17C001C7}"/>
              </a:ext>
            </a:extLst>
          </p:cNvPr>
          <p:cNvSpPr/>
          <p:nvPr/>
        </p:nvSpPr>
        <p:spPr>
          <a:xfrm>
            <a:off x="10379131" y="2414037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97309-0E14-4C97-81B1-2242F4BA6DEB}"/>
              </a:ext>
            </a:extLst>
          </p:cNvPr>
          <p:cNvSpPr/>
          <p:nvPr/>
        </p:nvSpPr>
        <p:spPr>
          <a:xfrm>
            <a:off x="650210" y="2430665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39A9C3-0A06-4CB4-A66E-57E713F8A3E1}"/>
              </a:ext>
            </a:extLst>
          </p:cNvPr>
          <p:cNvSpPr/>
          <p:nvPr/>
        </p:nvSpPr>
        <p:spPr>
          <a:xfrm>
            <a:off x="513927" y="3009897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LRIN, Cause, Pharmacy or Lab?,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3DC1730-EC20-46BE-BCA9-827BC42A7807}"/>
              </a:ext>
            </a:extLst>
          </p:cNvPr>
          <p:cNvSpPr/>
          <p:nvPr/>
        </p:nvSpPr>
        <p:spPr>
          <a:xfrm>
            <a:off x="10379131" y="3150993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53FCD7-64D3-469F-A2B4-DE43F27A5F4A}"/>
              </a:ext>
            </a:extLst>
          </p:cNvPr>
          <p:cNvSpPr/>
          <p:nvPr/>
        </p:nvSpPr>
        <p:spPr>
          <a:xfrm>
            <a:off x="650210" y="3167621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16ABB5-E7C9-4247-A3B2-8CB634FF035A}"/>
              </a:ext>
            </a:extLst>
          </p:cNvPr>
          <p:cNvSpPr/>
          <p:nvPr/>
        </p:nvSpPr>
        <p:spPr>
          <a:xfrm>
            <a:off x="513927" y="3798318"/>
            <a:ext cx="10833341" cy="49777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Date or Week or Month, Patient name, LRIN, Cause, Pharmacy or Lab?, 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9ED0F99-C771-4402-B00D-95568AABAEC2}"/>
              </a:ext>
            </a:extLst>
          </p:cNvPr>
          <p:cNvSpPr/>
          <p:nvPr/>
        </p:nvSpPr>
        <p:spPr>
          <a:xfrm>
            <a:off x="10379131" y="393941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BE6BF-1096-4B6B-B0E5-41B8BDF7ED90}"/>
              </a:ext>
            </a:extLst>
          </p:cNvPr>
          <p:cNvSpPr/>
          <p:nvPr/>
        </p:nvSpPr>
        <p:spPr>
          <a:xfrm>
            <a:off x="650210" y="3956042"/>
            <a:ext cx="216411" cy="18596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4555BA-830B-41E5-9046-DDDFF9E17CFB}"/>
              </a:ext>
            </a:extLst>
          </p:cNvPr>
          <p:cNvSpPr/>
          <p:nvPr/>
        </p:nvSpPr>
        <p:spPr>
          <a:xfrm>
            <a:off x="513927" y="4515398"/>
            <a:ext cx="10833341" cy="213795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Date or Week or Month?</a:t>
            </a:r>
          </a:p>
          <a:p>
            <a:r>
              <a:rPr lang="en-IN" dirty="0">
                <a:solidFill>
                  <a:schemeClr val="tx1"/>
                </a:solidFill>
              </a:rPr>
              <a:t>Patient name?</a:t>
            </a:r>
          </a:p>
          <a:p>
            <a:r>
              <a:rPr lang="en-IN" dirty="0">
                <a:solidFill>
                  <a:schemeClr val="tx1"/>
                </a:solidFill>
              </a:rPr>
              <a:t>LRIN?</a:t>
            </a:r>
          </a:p>
          <a:p>
            <a:r>
              <a:rPr lang="en-IN" dirty="0">
                <a:solidFill>
                  <a:schemeClr val="tx1"/>
                </a:solidFill>
              </a:rPr>
              <a:t>Cause?</a:t>
            </a:r>
          </a:p>
          <a:p>
            <a:r>
              <a:rPr lang="en-IN" dirty="0">
                <a:solidFill>
                  <a:schemeClr val="tx1"/>
                </a:solidFill>
              </a:rPr>
              <a:t>Consulted by?</a:t>
            </a:r>
          </a:p>
          <a:p>
            <a:r>
              <a:rPr lang="en-IN" dirty="0">
                <a:solidFill>
                  <a:schemeClr val="tx1"/>
                </a:solidFill>
              </a:rPr>
              <a:t>Pharmacy or Lab? </a:t>
            </a:r>
          </a:p>
          <a:p>
            <a:r>
              <a:rPr lang="en-IN" dirty="0">
                <a:solidFill>
                  <a:schemeClr val="tx1"/>
                </a:solidFill>
              </a:rPr>
              <a:t>All details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869732B4-4393-4E38-81CE-F954B5622FD1}"/>
              </a:ext>
            </a:extLst>
          </p:cNvPr>
          <p:cNvSpPr/>
          <p:nvPr/>
        </p:nvSpPr>
        <p:spPr>
          <a:xfrm>
            <a:off x="10379131" y="4656494"/>
            <a:ext cx="612094" cy="215578"/>
          </a:xfrm>
          <a:prstGeom prst="round2Diag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…..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46C376-9B84-4972-9D18-BE01A040CD38}"/>
              </a:ext>
            </a:extLst>
          </p:cNvPr>
          <p:cNvSpPr/>
          <p:nvPr/>
        </p:nvSpPr>
        <p:spPr>
          <a:xfrm>
            <a:off x="513927" y="823010"/>
            <a:ext cx="2638576" cy="48113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Day or Week or Month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9C2398A-1C10-41D9-9FE2-210767F8065D}"/>
              </a:ext>
            </a:extLst>
          </p:cNvPr>
          <p:cNvSpPr/>
          <p:nvPr/>
        </p:nvSpPr>
        <p:spPr>
          <a:xfrm>
            <a:off x="679329" y="1523459"/>
            <a:ext cx="10311896" cy="4977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01837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3BA243-80CB-4B84-AF09-35E5B98625B5}"/>
              </a:ext>
            </a:extLst>
          </p:cNvPr>
          <p:cNvSpPr/>
          <p:nvPr/>
        </p:nvSpPr>
        <p:spPr>
          <a:xfrm>
            <a:off x="8012001" y="4279769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Name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B86D33-7753-43C0-B75A-ADF8B70B65BD}"/>
              </a:ext>
            </a:extLst>
          </p:cNvPr>
          <p:cNvSpPr/>
          <p:nvPr/>
        </p:nvSpPr>
        <p:spPr>
          <a:xfrm>
            <a:off x="4350363" y="4279770"/>
            <a:ext cx="3147404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Acc Number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56DA1-B6CB-4A5C-B761-7B27012A7642}"/>
              </a:ext>
            </a:extLst>
          </p:cNvPr>
          <p:cNvSpPr/>
          <p:nvPr/>
        </p:nvSpPr>
        <p:spPr>
          <a:xfrm>
            <a:off x="531342" y="4280410"/>
            <a:ext cx="335268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Holder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99018A-2FAC-4A95-A532-B73EF610D114}"/>
              </a:ext>
            </a:extLst>
          </p:cNvPr>
          <p:cNvSpPr/>
          <p:nvPr/>
        </p:nvSpPr>
        <p:spPr>
          <a:xfrm>
            <a:off x="531341" y="5065678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Bank IFSC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80D93-BFD4-4D0A-9B95-F458065BCF6E}"/>
              </a:ext>
            </a:extLst>
          </p:cNvPr>
          <p:cNvSpPr/>
          <p:nvPr/>
        </p:nvSpPr>
        <p:spPr>
          <a:xfrm>
            <a:off x="531342" y="3614203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Financial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18A04-E65C-4B45-AA8F-F2800363367B}"/>
              </a:ext>
            </a:extLst>
          </p:cNvPr>
          <p:cNvSpPr/>
          <p:nvPr/>
        </p:nvSpPr>
        <p:spPr>
          <a:xfrm>
            <a:off x="531341" y="1763780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Address Line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233AB3-36FC-4069-BE30-48A8A8B41ACA}"/>
              </a:ext>
            </a:extLst>
          </p:cNvPr>
          <p:cNvSpPr/>
          <p:nvPr/>
        </p:nvSpPr>
        <p:spPr>
          <a:xfrm>
            <a:off x="6248831" y="1186644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Contact Number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5CF564-960A-4CEB-9EF3-D7E7C2CF4257}"/>
              </a:ext>
            </a:extLst>
          </p:cNvPr>
          <p:cNvSpPr/>
          <p:nvPr/>
        </p:nvSpPr>
        <p:spPr>
          <a:xfrm>
            <a:off x="531342" y="1186644"/>
            <a:ext cx="5115853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Name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8E57BD-07EA-4BDE-81EA-AB0E32204849}"/>
              </a:ext>
            </a:extLst>
          </p:cNvPr>
          <p:cNvSpPr/>
          <p:nvPr/>
        </p:nvSpPr>
        <p:spPr>
          <a:xfrm>
            <a:off x="6248830" y="1766993"/>
            <a:ext cx="3443809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Address Line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13459E-B8B0-4460-828E-040A48C12759}"/>
              </a:ext>
            </a:extLst>
          </p:cNvPr>
          <p:cNvSpPr/>
          <p:nvPr/>
        </p:nvSpPr>
        <p:spPr>
          <a:xfrm>
            <a:off x="531342" y="472433"/>
            <a:ext cx="3640061" cy="41801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Details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6BC2DB-EF0A-474E-8E1B-60CE5DAE6447}"/>
              </a:ext>
            </a:extLst>
          </p:cNvPr>
          <p:cNvSpPr/>
          <p:nvPr/>
        </p:nvSpPr>
        <p:spPr>
          <a:xfrm>
            <a:off x="4280382" y="487730"/>
            <a:ext cx="5115853" cy="374347"/>
          </a:xfrm>
          <a:prstGeom prst="round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Hospital Identification Number (HIN): </a:t>
            </a:r>
            <a:r>
              <a:rPr lang="en-IN" sz="1050" dirty="0"/>
              <a:t>Automatically Generates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E9F52B-4D9E-44A9-88BA-7F4CE4A14FC0}"/>
              </a:ext>
            </a:extLst>
          </p:cNvPr>
          <p:cNvSpPr/>
          <p:nvPr/>
        </p:nvSpPr>
        <p:spPr>
          <a:xfrm>
            <a:off x="6248831" y="2335767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CD1030-7C8E-4999-88F0-9450AB00588F}"/>
              </a:ext>
            </a:extLst>
          </p:cNvPr>
          <p:cNvSpPr/>
          <p:nvPr/>
        </p:nvSpPr>
        <p:spPr>
          <a:xfrm>
            <a:off x="6248831" y="2946494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 any Documents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B3CA47-EF2F-4136-AB5C-BF67DCE254B3}"/>
              </a:ext>
            </a:extLst>
          </p:cNvPr>
          <p:cNvSpPr/>
          <p:nvPr/>
        </p:nvSpPr>
        <p:spPr>
          <a:xfrm>
            <a:off x="531343" y="2921552"/>
            <a:ext cx="5115851" cy="461341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Other Details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2C404F5-A24C-4017-BF12-636873652FF9}"/>
              </a:ext>
            </a:extLst>
          </p:cNvPr>
          <p:cNvSpPr/>
          <p:nvPr/>
        </p:nvSpPr>
        <p:spPr>
          <a:xfrm>
            <a:off x="531341" y="2340914"/>
            <a:ext cx="2386141" cy="48487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City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8E76AE-5882-4C2A-B216-6243A71F8A53}"/>
              </a:ext>
            </a:extLst>
          </p:cNvPr>
          <p:cNvSpPr/>
          <p:nvPr/>
        </p:nvSpPr>
        <p:spPr>
          <a:xfrm>
            <a:off x="3261043" y="2335767"/>
            <a:ext cx="2386141" cy="48487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A580A-0501-4BE5-84A8-6FC02551F83F}"/>
              </a:ext>
            </a:extLst>
          </p:cNvPr>
          <p:cNvSpPr/>
          <p:nvPr/>
        </p:nvSpPr>
        <p:spPr>
          <a:xfrm>
            <a:off x="9805859" y="1768560"/>
            <a:ext cx="1558823" cy="443418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Pin code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D3BDB5-6216-48FF-8548-491A77B61B84}"/>
              </a:ext>
            </a:extLst>
          </p:cNvPr>
          <p:cNvSpPr/>
          <p:nvPr/>
        </p:nvSpPr>
        <p:spPr>
          <a:xfrm>
            <a:off x="6248831" y="5072322"/>
            <a:ext cx="5115851" cy="557349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Upload any documents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9C691E4-3865-49AF-9D0A-54076161715D}"/>
              </a:ext>
            </a:extLst>
          </p:cNvPr>
          <p:cNvSpPr/>
          <p:nvPr/>
        </p:nvSpPr>
        <p:spPr>
          <a:xfrm>
            <a:off x="2469061" y="5985118"/>
            <a:ext cx="3640061" cy="41801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Cancel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9D74A3-6EE4-412E-A850-012AA59AECE7}"/>
              </a:ext>
            </a:extLst>
          </p:cNvPr>
          <p:cNvSpPr/>
          <p:nvPr/>
        </p:nvSpPr>
        <p:spPr>
          <a:xfrm>
            <a:off x="6453171" y="6005795"/>
            <a:ext cx="3640061" cy="41801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31048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1636-A9A9-478B-A519-3F1F901D3C90}"/>
              </a:ext>
            </a:extLst>
          </p:cNvPr>
          <p:cNvGraphicFramePr>
            <a:graphicFrameLocks noGrp="1"/>
          </p:cNvGraphicFramePr>
          <p:nvPr/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Contact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Resource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C3FDACDC-01DB-4796-B64D-CB8DFB34A02B}"/>
              </a:ext>
            </a:extLst>
          </p:cNvPr>
          <p:cNvSpPr/>
          <p:nvPr/>
        </p:nvSpPr>
        <p:spPr>
          <a:xfrm>
            <a:off x="-6204" y="3414850"/>
            <a:ext cx="1889759" cy="383177"/>
          </a:xfrm>
          <a:prstGeom prst="round1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IN"/>
              <a:t>Resource / Group</a:t>
            </a:r>
            <a:endParaRPr lang="en-IN" b="1" dirty="0">
              <a:solidFill>
                <a:prstClr val="black"/>
              </a:solidFill>
            </a:endParaRP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3436773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Resources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Admin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477892" y="6340566"/>
            <a:ext cx="10869374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477892" y="1290413"/>
            <a:ext cx="10869375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513928" y="1339417"/>
            <a:ext cx="351782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513928" y="3363512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513928" y="4302944"/>
            <a:ext cx="6034926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A457C5F-930C-4488-8E59-0433DD4BA542}"/>
              </a:ext>
            </a:extLst>
          </p:cNvPr>
          <p:cNvSpPr/>
          <p:nvPr/>
        </p:nvSpPr>
        <p:spPr>
          <a:xfrm>
            <a:off x="8260080" y="50219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513928" y="5567587"/>
            <a:ext cx="4502209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8A3A8076-0224-47A8-A2E2-AA2B43F9B206}"/>
              </a:ext>
            </a:extLst>
          </p:cNvPr>
          <p:cNvSpPr/>
          <p:nvPr/>
        </p:nvSpPr>
        <p:spPr>
          <a:xfrm>
            <a:off x="513928" y="2153305"/>
            <a:ext cx="3905671" cy="452845"/>
          </a:xfrm>
          <a:prstGeom prst="wedgeRoundRectCallout">
            <a:avLst>
              <a:gd name="adj1" fmla="val -53797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</p:spTree>
    <p:extLst>
      <p:ext uri="{BB962C8B-B14F-4D97-AF65-F5344CB8AC3E}">
        <p14:creationId xmlns:p14="http://schemas.microsoft.com/office/powerpoint/2010/main" val="17843158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BB784-7025-4246-96FE-926CA2B24DA8}"/>
              </a:ext>
            </a:extLst>
          </p:cNvPr>
          <p:cNvSpPr txBox="1"/>
          <p:nvPr/>
        </p:nvSpPr>
        <p:spPr>
          <a:xfrm>
            <a:off x="522514" y="487680"/>
            <a:ext cx="11173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Abbreviations: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HIN: Hospital Identification Number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RIN: Resource Identification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PIN: Prescription Identification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PURN: Patient Unique Registration Number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LRIN: Lab Report Identification Number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LC: Lab Code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4E2C1-861C-4966-9145-84E9BA21476D}"/>
              </a:ext>
            </a:extLst>
          </p:cNvPr>
          <p:cNvSpPr/>
          <p:nvPr/>
        </p:nvSpPr>
        <p:spPr>
          <a:xfrm>
            <a:off x="513928" y="130629"/>
            <a:ext cx="10833340" cy="41801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Chat With Individual Hospitals OR Group of Hospitals OR Software Team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A8CA9E-4CC3-4251-B7D1-8A2920CDD9AC}"/>
              </a:ext>
            </a:extLst>
          </p:cNvPr>
          <p:cNvSpPr/>
          <p:nvPr/>
        </p:nvSpPr>
        <p:spPr>
          <a:xfrm>
            <a:off x="513928" y="699954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D01B5D-5230-44FC-A7AE-AFFA0A801928}"/>
              </a:ext>
            </a:extLst>
          </p:cNvPr>
          <p:cNvSpPr/>
          <p:nvPr/>
        </p:nvSpPr>
        <p:spPr>
          <a:xfrm>
            <a:off x="4200097" y="699952"/>
            <a:ext cx="3461001" cy="48113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Hospital Group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D1B030-769F-4A75-8BE8-5C030A3EE31E}"/>
              </a:ext>
            </a:extLst>
          </p:cNvPr>
          <p:cNvSpPr/>
          <p:nvPr/>
        </p:nvSpPr>
        <p:spPr>
          <a:xfrm>
            <a:off x="7886267" y="699952"/>
            <a:ext cx="3461001" cy="4811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Software Team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81F3B2-2F77-4743-8CCB-D773088199EA}"/>
              </a:ext>
            </a:extLst>
          </p:cNvPr>
          <p:cNvSpPr/>
          <p:nvPr/>
        </p:nvSpPr>
        <p:spPr>
          <a:xfrm>
            <a:off x="49750" y="1303815"/>
            <a:ext cx="1889760" cy="32286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1CB529-4F13-4FE1-A462-CDF9CDAC3669}"/>
              </a:ext>
            </a:extLst>
          </p:cNvPr>
          <p:cNvSpPr/>
          <p:nvPr/>
        </p:nvSpPr>
        <p:spPr>
          <a:xfrm>
            <a:off x="2025396" y="6340566"/>
            <a:ext cx="9321870" cy="4528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Start writing____________________________________________</a:t>
            </a: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623A2E44-FCAA-4136-B5AE-2318AD94D5F1}"/>
              </a:ext>
            </a:extLst>
          </p:cNvPr>
          <p:cNvSpPr/>
          <p:nvPr/>
        </p:nvSpPr>
        <p:spPr>
          <a:xfrm>
            <a:off x="10292724" y="6529524"/>
            <a:ext cx="236741" cy="193219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383102D-3E2E-4517-96E3-5BD93DCE1A06}"/>
              </a:ext>
            </a:extLst>
          </p:cNvPr>
          <p:cNvSpPr/>
          <p:nvPr/>
        </p:nvSpPr>
        <p:spPr>
          <a:xfrm>
            <a:off x="10234881" y="4603215"/>
            <a:ext cx="1541423" cy="1032648"/>
          </a:xfrm>
          <a:prstGeom prst="wedgeRoundRectCallout">
            <a:avLst>
              <a:gd name="adj1" fmla="val -37341"/>
              <a:gd name="adj2" fmla="val 14397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 image</a:t>
            </a:r>
          </a:p>
          <a:p>
            <a:r>
              <a:rPr lang="en-IN" sz="1400" dirty="0"/>
              <a:t>Send file</a:t>
            </a:r>
          </a:p>
          <a:p>
            <a:r>
              <a:rPr lang="en-IN" sz="1400" dirty="0"/>
              <a:t>Send documents </a:t>
            </a:r>
          </a:p>
          <a:p>
            <a:r>
              <a:rPr lang="en-IN" sz="1400" dirty="0"/>
              <a:t>Etc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0A1610-718A-4752-9265-5F8A6CBEB545}"/>
              </a:ext>
            </a:extLst>
          </p:cNvPr>
          <p:cNvSpPr/>
          <p:nvPr/>
        </p:nvSpPr>
        <p:spPr>
          <a:xfrm>
            <a:off x="2025396" y="1290413"/>
            <a:ext cx="9321871" cy="38461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         Contact / Group name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F8A8E7-4E25-4A63-8F44-A256404AA896}"/>
              </a:ext>
            </a:extLst>
          </p:cNvPr>
          <p:cNvSpPr/>
          <p:nvPr/>
        </p:nvSpPr>
        <p:spPr>
          <a:xfrm rot="10800000">
            <a:off x="10818623" y="6539138"/>
            <a:ext cx="326572" cy="183605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8205DCE-8CC8-40AB-9B41-4CDBF32641C1}"/>
              </a:ext>
            </a:extLst>
          </p:cNvPr>
          <p:cNvSpPr/>
          <p:nvPr/>
        </p:nvSpPr>
        <p:spPr>
          <a:xfrm>
            <a:off x="10767482" y="5788300"/>
            <a:ext cx="596678" cy="452845"/>
          </a:xfrm>
          <a:prstGeom prst="wedgeRoundRectCallout">
            <a:avLst>
              <a:gd name="adj1" fmla="val -14087"/>
              <a:gd name="adj2" fmla="val 1343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Send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D5115D3A-0CD4-4A3C-9D6D-4B4529E4FCD4}"/>
              </a:ext>
            </a:extLst>
          </p:cNvPr>
          <p:cNvSpPr/>
          <p:nvPr/>
        </p:nvSpPr>
        <p:spPr>
          <a:xfrm>
            <a:off x="2243111" y="1328867"/>
            <a:ext cx="301698" cy="283755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9CEE4D8D-7878-42A7-93A6-024EC49BB3E2}"/>
              </a:ext>
            </a:extLst>
          </p:cNvPr>
          <p:cNvSpPr/>
          <p:nvPr/>
        </p:nvSpPr>
        <p:spPr>
          <a:xfrm>
            <a:off x="9568811" y="6519185"/>
            <a:ext cx="283816" cy="195123"/>
          </a:xfrm>
          <a:prstGeom prst="smileyFac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2635FAE-4D2E-4CAE-A21F-0966AFEE21BB}"/>
              </a:ext>
            </a:extLst>
          </p:cNvPr>
          <p:cNvSpPr/>
          <p:nvPr/>
        </p:nvSpPr>
        <p:spPr>
          <a:xfrm>
            <a:off x="5016137" y="2910667"/>
            <a:ext cx="4844847" cy="452845"/>
          </a:xfrm>
          <a:prstGeom prst="wedgeRoundRectCallout">
            <a:avLst>
              <a:gd name="adj1" fmla="val 54302"/>
              <a:gd name="adj2" fmla="val 5167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8D958C9-4E2D-4D1A-BA8B-5954603310AC}"/>
              </a:ext>
            </a:extLst>
          </p:cNvPr>
          <p:cNvSpPr/>
          <p:nvPr/>
        </p:nvSpPr>
        <p:spPr>
          <a:xfrm>
            <a:off x="7341326" y="3890103"/>
            <a:ext cx="2533525" cy="452845"/>
          </a:xfrm>
          <a:prstGeom prst="wedgeRoundRectCallout">
            <a:avLst>
              <a:gd name="adj1" fmla="val 56351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9D893207-0BFD-48FE-B5B9-1777C61A6149}"/>
              </a:ext>
            </a:extLst>
          </p:cNvPr>
          <p:cNvSpPr/>
          <p:nvPr/>
        </p:nvSpPr>
        <p:spPr>
          <a:xfrm>
            <a:off x="8107680" y="4869540"/>
            <a:ext cx="1753304" cy="452845"/>
          </a:xfrm>
          <a:prstGeom prst="wedgeRoundRectCallout">
            <a:avLst>
              <a:gd name="adj1" fmla="val 61851"/>
              <a:gd name="adj2" fmla="val 478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97ECBA40-4E54-41C2-B7C8-6A1B49F9FAD2}"/>
              </a:ext>
            </a:extLst>
          </p:cNvPr>
          <p:cNvSpPr/>
          <p:nvPr/>
        </p:nvSpPr>
        <p:spPr>
          <a:xfrm>
            <a:off x="2252716" y="3363512"/>
            <a:ext cx="2166883" cy="452845"/>
          </a:xfrm>
          <a:prstGeom prst="wedgeRoundRectCallout">
            <a:avLst>
              <a:gd name="adj1" fmla="val -57811"/>
              <a:gd name="adj2" fmla="val 4013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4C85718-745F-4993-B2C7-C634122E2476}"/>
              </a:ext>
            </a:extLst>
          </p:cNvPr>
          <p:cNvSpPr/>
          <p:nvPr/>
        </p:nvSpPr>
        <p:spPr>
          <a:xfrm>
            <a:off x="2252716" y="4302944"/>
            <a:ext cx="4296137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78A3A1B-B809-4A74-9A9D-1B85E89F7244}"/>
              </a:ext>
            </a:extLst>
          </p:cNvPr>
          <p:cNvSpPr/>
          <p:nvPr/>
        </p:nvSpPr>
        <p:spPr>
          <a:xfrm>
            <a:off x="2468282" y="1841206"/>
            <a:ext cx="1791602" cy="1064975"/>
          </a:xfrm>
          <a:prstGeom prst="wedgeRoundRectCallout">
            <a:avLst>
              <a:gd name="adj1" fmla="val -90741"/>
              <a:gd name="adj2" fmla="val -808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Contact list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Add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Create group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Downloads</a:t>
            </a:r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C72CD45E-1827-4FE7-AD6A-608B67F821C7}"/>
              </a:ext>
            </a:extLst>
          </p:cNvPr>
          <p:cNvSpPr/>
          <p:nvPr/>
        </p:nvSpPr>
        <p:spPr>
          <a:xfrm>
            <a:off x="10909397" y="1356424"/>
            <a:ext cx="356142" cy="25517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66B89C96-3249-4383-B032-4E229663FE84}"/>
              </a:ext>
            </a:extLst>
          </p:cNvPr>
          <p:cNvSpPr/>
          <p:nvPr/>
        </p:nvSpPr>
        <p:spPr>
          <a:xfrm>
            <a:off x="10418166" y="1841206"/>
            <a:ext cx="1174854" cy="452845"/>
          </a:xfrm>
          <a:prstGeom prst="wedgeRoundRectCallout">
            <a:avLst>
              <a:gd name="adj1" fmla="val -3870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Add to group</a:t>
            </a: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E9C3D818-81D7-429A-843C-FAF80B206B47}"/>
              </a:ext>
            </a:extLst>
          </p:cNvPr>
          <p:cNvSpPr/>
          <p:nvPr/>
        </p:nvSpPr>
        <p:spPr>
          <a:xfrm>
            <a:off x="126278" y="1291048"/>
            <a:ext cx="313509" cy="300444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B237B89B-0159-4BCA-BB45-DEBB92EE72CA}"/>
              </a:ext>
            </a:extLst>
          </p:cNvPr>
          <p:cNvSpPr/>
          <p:nvPr/>
        </p:nvSpPr>
        <p:spPr>
          <a:xfrm>
            <a:off x="452853" y="1291048"/>
            <a:ext cx="313509" cy="30044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5EC2BA9E-F9B2-478C-8468-33201875D0F2}"/>
              </a:ext>
            </a:extLst>
          </p:cNvPr>
          <p:cNvSpPr/>
          <p:nvPr/>
        </p:nvSpPr>
        <p:spPr>
          <a:xfrm>
            <a:off x="791031" y="1291048"/>
            <a:ext cx="313509" cy="300444"/>
          </a:xfrm>
          <a:prstGeom prst="math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peech Bubble: Oval 34">
            <a:extLst>
              <a:ext uri="{FF2B5EF4-FFF2-40B4-BE49-F238E27FC236}">
                <a16:creationId xmlns:a16="http://schemas.microsoft.com/office/drawing/2014/main" id="{754AF2B5-617C-42BC-8763-1FA3265522A0}"/>
              </a:ext>
            </a:extLst>
          </p:cNvPr>
          <p:cNvSpPr/>
          <p:nvPr/>
        </p:nvSpPr>
        <p:spPr>
          <a:xfrm>
            <a:off x="10299794" y="1382572"/>
            <a:ext cx="462947" cy="2198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5AE78417-387A-40C7-AD12-A64650D72FF1}"/>
              </a:ext>
            </a:extLst>
          </p:cNvPr>
          <p:cNvSpPr/>
          <p:nvPr/>
        </p:nvSpPr>
        <p:spPr>
          <a:xfrm>
            <a:off x="1166951" y="1301208"/>
            <a:ext cx="313509" cy="300444"/>
          </a:xfrm>
          <a:prstGeom prst="mathPlu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7F14B82-57A2-41B7-ABE7-B3EFCDDB994E}"/>
              </a:ext>
            </a:extLst>
          </p:cNvPr>
          <p:cNvSpPr/>
          <p:nvPr/>
        </p:nvSpPr>
        <p:spPr>
          <a:xfrm>
            <a:off x="8952624" y="1841206"/>
            <a:ext cx="1174854" cy="452845"/>
          </a:xfrm>
          <a:prstGeom prst="wedgeRoundRectCallout">
            <a:avLst>
              <a:gd name="adj1" fmla="val 76555"/>
              <a:gd name="adj2" fmla="val -11178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Chat search</a:t>
            </a: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20101B05-9468-4ACC-BB39-546B3A7F1BA3}"/>
              </a:ext>
            </a:extLst>
          </p:cNvPr>
          <p:cNvSpPr/>
          <p:nvPr/>
        </p:nvSpPr>
        <p:spPr>
          <a:xfrm>
            <a:off x="1492071" y="1301208"/>
            <a:ext cx="313509" cy="300444"/>
          </a:xfrm>
          <a:prstGeom prst="mathPl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48B4F60-C69D-41A1-B512-06612F8D1704}"/>
              </a:ext>
            </a:extLst>
          </p:cNvPr>
          <p:cNvSpPr/>
          <p:nvPr/>
        </p:nvSpPr>
        <p:spPr>
          <a:xfrm>
            <a:off x="2252716" y="5567587"/>
            <a:ext cx="2763421" cy="452845"/>
          </a:xfrm>
          <a:prstGeom prst="wedgeRoundRectCallout">
            <a:avLst>
              <a:gd name="adj1" fmla="val -52800"/>
              <a:gd name="adj2" fmla="val 439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Message 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A9E2526-9239-4EEE-87CC-F922F7C4F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24700"/>
              </p:ext>
            </p:extLst>
          </p:nvPr>
        </p:nvGraphicFramePr>
        <p:xfrm>
          <a:off x="0" y="1743166"/>
          <a:ext cx="1889760" cy="504531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772658462"/>
                    </a:ext>
                  </a:extLst>
                </a:gridCol>
              </a:tblGrid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7349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1187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2737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3591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961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325886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34330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90293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08474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15737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50502"/>
                  </a:ext>
                </a:extLst>
              </a:tr>
              <a:tr h="4204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Hospital / Group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0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79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4312</Words>
  <Application>Microsoft Office PowerPoint</Application>
  <PresentationFormat>Widescreen</PresentationFormat>
  <Paragraphs>1641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pushkar v</dc:creator>
  <cp:lastModifiedBy>pushkar v</cp:lastModifiedBy>
  <cp:revision>563</cp:revision>
  <dcterms:created xsi:type="dcterms:W3CDTF">2018-02-16T04:12:10Z</dcterms:created>
  <dcterms:modified xsi:type="dcterms:W3CDTF">2018-02-20T04:45:36Z</dcterms:modified>
</cp:coreProperties>
</file>