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4" r:id="rId5"/>
    <p:sldId id="261" r:id="rId6"/>
    <p:sldId id="262" r:id="rId7"/>
    <p:sldId id="276" r:id="rId8"/>
    <p:sldId id="263" r:id="rId9"/>
    <p:sldId id="273" r:id="rId10"/>
    <p:sldId id="264" r:id="rId11"/>
    <p:sldId id="265" r:id="rId12"/>
    <p:sldId id="266" r:id="rId13"/>
    <p:sldId id="267"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E3CDC-AED9-4658-A146-608983AC3051}" type="datetimeFigureOut">
              <a:rPr lang="en-US" smtClean="0"/>
              <a:t>15-02-2017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308424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E3CDC-AED9-4658-A146-608983AC3051}" type="datetimeFigureOut">
              <a:rPr lang="en-US" smtClean="0"/>
              <a:t>15-02-2017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251534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E3CDC-AED9-4658-A146-608983AC3051}" type="datetimeFigureOut">
              <a:rPr lang="en-US" smtClean="0"/>
              <a:t>15-02-2017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140592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E3CDC-AED9-4658-A146-608983AC3051}" type="datetimeFigureOut">
              <a:rPr lang="en-US" smtClean="0"/>
              <a:t>15-02-2017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169749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E3CDC-AED9-4658-A146-608983AC3051}" type="datetimeFigureOut">
              <a:rPr lang="en-US" smtClean="0"/>
              <a:t>15-02-2017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220001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E3CDC-AED9-4658-A146-608983AC3051}" type="datetimeFigureOut">
              <a:rPr lang="en-US" smtClean="0"/>
              <a:t>15-02-2017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139539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E3CDC-AED9-4658-A146-608983AC3051}" type="datetimeFigureOut">
              <a:rPr lang="en-US" smtClean="0"/>
              <a:t>15-02-2017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62690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E3CDC-AED9-4658-A146-608983AC3051}" type="datetimeFigureOut">
              <a:rPr lang="en-US" smtClean="0"/>
              <a:t>15-02-2017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290892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E3CDC-AED9-4658-A146-608983AC3051}" type="datetimeFigureOut">
              <a:rPr lang="en-US" smtClean="0"/>
              <a:t>15-02-2017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96207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E3CDC-AED9-4658-A146-608983AC3051}" type="datetimeFigureOut">
              <a:rPr lang="en-US" smtClean="0"/>
              <a:t>15-02-2017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832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E3CDC-AED9-4658-A146-608983AC3051}" type="datetimeFigureOut">
              <a:rPr lang="en-US" smtClean="0"/>
              <a:t>15-02-2017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638E-E2EB-4E15-9FE6-7048FD63E9AD}" type="slidenum">
              <a:rPr lang="en-US" smtClean="0"/>
              <a:t>‹#›</a:t>
            </a:fld>
            <a:endParaRPr lang="en-US"/>
          </a:p>
        </p:txBody>
      </p:sp>
    </p:spTree>
    <p:extLst>
      <p:ext uri="{BB962C8B-B14F-4D97-AF65-F5344CB8AC3E}">
        <p14:creationId xmlns:p14="http://schemas.microsoft.com/office/powerpoint/2010/main" val="177215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E3CDC-AED9-4658-A146-608983AC3051}" type="datetimeFigureOut">
              <a:rPr lang="en-US" smtClean="0"/>
              <a:t>15-02-2017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1638E-E2EB-4E15-9FE6-7048FD63E9AD}" type="slidenum">
              <a:rPr lang="en-US" smtClean="0"/>
              <a:t>‹#›</a:t>
            </a:fld>
            <a:endParaRPr lang="en-US"/>
          </a:p>
        </p:txBody>
      </p:sp>
    </p:spTree>
    <p:extLst>
      <p:ext uri="{BB962C8B-B14F-4D97-AF65-F5344CB8AC3E}">
        <p14:creationId xmlns:p14="http://schemas.microsoft.com/office/powerpoint/2010/main" val="143536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0" y="3657600"/>
            <a:ext cx="2895600" cy="3048000"/>
          </a:xfrm>
        </p:spPr>
        <p:txBody>
          <a:bodyPr>
            <a:normAutofit fontScale="92500" lnSpcReduction="10000"/>
          </a:bodyPr>
          <a:lstStyle/>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Durga Rao</a:t>
            </a:r>
          </a:p>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Indra</a:t>
            </a:r>
          </a:p>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Imran</a:t>
            </a:r>
          </a:p>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Madhav</a:t>
            </a:r>
          </a:p>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Raju</a:t>
            </a:r>
          </a:p>
          <a:p>
            <a:pPr marL="514350" indent="-514350" algn="l">
              <a:buAutoNum type="arabicPeriod"/>
            </a:pPr>
            <a:r>
              <a:rPr lang="en-US" b="1" dirty="0" smtClean="0">
                <a:solidFill>
                  <a:schemeClr val="accent6">
                    <a:lumMod val="75000"/>
                  </a:schemeClr>
                </a:solidFill>
                <a:latin typeface="Times New Roman" panose="02020603050405020304" pitchFamily="18" charset="0"/>
                <a:cs typeface="Times New Roman" panose="02020603050405020304" pitchFamily="18" charset="0"/>
              </a:rPr>
              <a:t>Altaf</a:t>
            </a:r>
          </a:p>
          <a:p>
            <a:pPr marL="514350" indent="-514350" algn="l">
              <a:buAutoNum type="arabicPeriod"/>
            </a:pPr>
            <a:endParaRPr lang="en-US" b="1" dirty="0" smtClean="0">
              <a:solidFill>
                <a:schemeClr val="accent6">
                  <a:lumMod val="75000"/>
                </a:schemeClr>
              </a:solidFill>
              <a:latin typeface="Times New Roman" panose="02020603050405020304" pitchFamily="18" charset="0"/>
              <a:cs typeface="Times New Roman" panose="02020603050405020304" pitchFamily="18" charset="0"/>
            </a:endParaRPr>
          </a:p>
          <a:p>
            <a:pPr marL="514350" indent="-514350" algn="l">
              <a:buAutoNum type="arabicPeriod"/>
            </a:pPr>
            <a:endParaRPr lang="en-US" b="1" i="1" dirty="0" smtClean="0">
              <a:solidFill>
                <a:schemeClr val="accent6">
                  <a:lumMod val="75000"/>
                </a:schemeClr>
              </a:solidFill>
            </a:endParaRPr>
          </a:p>
          <a:p>
            <a:pPr algn="l"/>
            <a:endParaRPr lang="en-US" b="1" i="1" dirty="0">
              <a:solidFill>
                <a:schemeClr val="accent6">
                  <a:lumMod val="75000"/>
                </a:schemeClr>
              </a:solidFill>
            </a:endParaRPr>
          </a:p>
        </p:txBody>
      </p:sp>
      <p:sp>
        <p:nvSpPr>
          <p:cNvPr id="2" name="TextBox 1"/>
          <p:cNvSpPr txBox="1"/>
          <p:nvPr/>
        </p:nvSpPr>
        <p:spPr>
          <a:xfrm>
            <a:off x="2667000" y="304800"/>
            <a:ext cx="3429000" cy="584775"/>
          </a:xfrm>
          <a:prstGeom prst="rect">
            <a:avLst/>
          </a:prstGeom>
          <a:noFill/>
        </p:spPr>
        <p:txBody>
          <a:bodyPr wrap="square" rtlCol="0">
            <a:spAutoFit/>
          </a:bodyPr>
          <a:lstStyle/>
          <a:p>
            <a:pPr algn="ctr"/>
            <a:r>
              <a:rPr lang="en-US" sz="3200" dirty="0" smtClean="0">
                <a:solidFill>
                  <a:srgbClr val="FF0000"/>
                </a:solidFill>
                <a:latin typeface="Algerian" panose="04020705040A02060702" pitchFamily="82" charset="0"/>
              </a:rPr>
              <a:t>LO3 </a:t>
            </a:r>
            <a:r>
              <a:rPr lang="en-US" sz="3200" dirty="0" smtClean="0">
                <a:solidFill>
                  <a:srgbClr val="FF0000"/>
                </a:solidFill>
              </a:rPr>
              <a:t>MERIT</a:t>
            </a:r>
            <a:r>
              <a:rPr lang="en-US" sz="3200" dirty="0" smtClean="0">
                <a:solidFill>
                  <a:srgbClr val="FF0000"/>
                </a:solidFill>
                <a:latin typeface="Algerian" panose="04020705040A02060702" pitchFamily="82" charset="0"/>
              </a:rPr>
              <a:t> </a:t>
            </a:r>
            <a:endParaRPr lang="en-US" sz="3200" dirty="0">
              <a:solidFill>
                <a:srgbClr val="FF0000"/>
              </a:solidFill>
              <a:latin typeface="Algerian" panose="04020705040A02060702" pitchFamily="82" charset="0"/>
            </a:endParaRPr>
          </a:p>
        </p:txBody>
      </p:sp>
      <p:sp>
        <p:nvSpPr>
          <p:cNvPr id="5" name="TextBox 4"/>
          <p:cNvSpPr txBox="1"/>
          <p:nvPr/>
        </p:nvSpPr>
        <p:spPr>
          <a:xfrm>
            <a:off x="457200" y="1143000"/>
            <a:ext cx="8077200" cy="646331"/>
          </a:xfrm>
          <a:prstGeom prst="rect">
            <a:avLst/>
          </a:prstGeom>
          <a:noFill/>
        </p:spPr>
        <p:txBody>
          <a:bodyPr wrap="square" rtlCol="0">
            <a:spAutoFit/>
          </a:bodyPr>
          <a:lstStyle/>
          <a:p>
            <a:r>
              <a:rPr lang="en-US" sz="3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LEADERSHIP GROUP PRESENTATATION</a:t>
            </a:r>
            <a:endPar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p:cNvSpPr txBox="1"/>
          <p:nvPr/>
        </p:nvSpPr>
        <p:spPr>
          <a:xfrm>
            <a:off x="3124200" y="3088659"/>
            <a:ext cx="3581400" cy="584775"/>
          </a:xfrm>
          <a:prstGeom prst="rect">
            <a:avLst/>
          </a:prstGeom>
          <a:noFill/>
        </p:spPr>
        <p:txBody>
          <a:bodyPr wrap="square" rtlCol="0">
            <a:spAutoFit/>
          </a:bodyPr>
          <a:lstStyle/>
          <a:p>
            <a:r>
              <a:rPr lang="en-US" sz="3200" b="1" dirty="0" err="1" smtClean="0">
                <a:solidFill>
                  <a:schemeClr val="tx2">
                    <a:lumMod val="50000"/>
                  </a:schemeClr>
                </a:solidFill>
              </a:rPr>
              <a:t>Submtted</a:t>
            </a:r>
            <a:r>
              <a:rPr lang="en-US" sz="3200" b="1" dirty="0" smtClean="0">
                <a:solidFill>
                  <a:schemeClr val="tx2">
                    <a:lumMod val="50000"/>
                  </a:schemeClr>
                </a:solidFill>
              </a:rPr>
              <a:t> by:</a:t>
            </a:r>
            <a:endParaRPr lang="en-US" sz="3200" b="1" dirty="0">
              <a:solidFill>
                <a:schemeClr val="tx2">
                  <a:lumMod val="50000"/>
                </a:schemeClr>
              </a:solidFill>
            </a:endParaRPr>
          </a:p>
        </p:txBody>
      </p:sp>
    </p:spTree>
    <p:extLst>
      <p:ext uri="{BB962C8B-B14F-4D97-AF65-F5344CB8AC3E}">
        <p14:creationId xmlns:p14="http://schemas.microsoft.com/office/powerpoint/2010/main" val="72500906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6" name="Picture 2" descr="Bharat Ratna Ribb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457200"/>
            <a:ext cx="285750" cy="76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228600" y="228600"/>
            <a:ext cx="8229600" cy="6172200"/>
          </a:xfrm>
        </p:spPr>
        <p:txBody>
          <a:bodyPr/>
          <a:lstStyle/>
          <a:p>
            <a:r>
              <a:rPr lang="en-US" sz="2400" dirty="0">
                <a:latin typeface="Times New Roman" panose="02020603050405020304" pitchFamily="18" charset="0"/>
                <a:cs typeface="Times New Roman" panose="02020603050405020304" pitchFamily="18" charset="0"/>
              </a:rPr>
              <a:t>As the </a:t>
            </a:r>
            <a:r>
              <a:rPr lang="en-US" sz="2400" b="1" dirty="0">
                <a:latin typeface="Times New Roman" panose="02020603050405020304" pitchFamily="18" charset="0"/>
                <a:cs typeface="Times New Roman" panose="02020603050405020304" pitchFamily="18" charset="0"/>
              </a:rPr>
              <a:t>first Home Minister</a:t>
            </a:r>
            <a:r>
              <a:rPr lang="en-US" sz="2400" dirty="0">
                <a:latin typeface="Times New Roman" panose="02020603050405020304" pitchFamily="18" charset="0"/>
                <a:cs typeface="Times New Roman" panose="02020603050405020304" pitchFamily="18" charset="0"/>
              </a:rPr>
              <a:t> and Deputy Prime Minister of </a:t>
            </a:r>
            <a:r>
              <a:rPr lang="en-US" sz="2400" dirty="0" smtClean="0">
                <a:latin typeface="Times New Roman" panose="02020603050405020304" pitchFamily="18" charset="0"/>
                <a:cs typeface="Times New Roman" panose="02020603050405020304" pitchFamily="18" charset="0"/>
              </a:rPr>
              <a:t>India </a:t>
            </a:r>
            <a:r>
              <a:rPr lang="en-US" sz="2400" dirty="0">
                <a:latin typeface="Times New Roman" panose="02020603050405020304" pitchFamily="18" charset="0"/>
                <a:cs typeface="Times New Roman" panose="02020603050405020304" pitchFamily="18" charset="0"/>
              </a:rPr>
              <a:t>Patel </a:t>
            </a:r>
            <a:r>
              <a:rPr lang="en-US" sz="2400" dirty="0" smtClean="0">
                <a:latin typeface="Times New Roman" panose="02020603050405020304" pitchFamily="18" charset="0"/>
                <a:cs typeface="Times New Roman" panose="02020603050405020304" pitchFamily="18" charset="0"/>
              </a:rPr>
              <a:t>organized </a:t>
            </a:r>
            <a:r>
              <a:rPr lang="en-US" sz="2400" dirty="0">
                <a:latin typeface="Times New Roman" panose="02020603050405020304" pitchFamily="18" charset="0"/>
                <a:cs typeface="Times New Roman" panose="02020603050405020304" pitchFamily="18" charset="0"/>
              </a:rPr>
              <a:t>relief efforts for refugees fleeing from Punjab and Delhi and worked to restore peace across the nation</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 commemoration of Patel, held annually on his birthday, 31 October, known as the </a:t>
            </a:r>
            <a:r>
              <a:rPr lang="en-US" sz="2400" b="1" dirty="0">
                <a:latin typeface="Times New Roman" panose="02020603050405020304" pitchFamily="18" charset="0"/>
                <a:cs typeface="Times New Roman" panose="02020603050405020304" pitchFamily="18" charset="0"/>
              </a:rPr>
              <a:t>Rashtriya Ekta Diwas</a:t>
            </a:r>
            <a:r>
              <a:rPr lang="en-US" sz="2400" dirty="0">
                <a:latin typeface="Times New Roman" panose="02020603050405020304" pitchFamily="18" charset="0"/>
                <a:cs typeface="Times New Roman" panose="02020603050405020304" pitchFamily="18" charset="0"/>
              </a:rPr>
              <a:t> (National Unity Day), was introduced by the government of India in 2014.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399" y="2971800"/>
            <a:ext cx="6764867" cy="3581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11677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273" y="3962400"/>
            <a:ext cx="5426927"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20782" y="34636"/>
            <a:ext cx="8229600" cy="1143000"/>
          </a:xfrm>
        </p:spPr>
        <p:txBody>
          <a:bodyPr>
            <a:noAutofit/>
          </a:bodyPr>
          <a:lstStyle/>
          <a:p>
            <a:r>
              <a:rPr lang="en-US" sz="2800" b="1" dirty="0">
                <a:latin typeface="Times New Roman" panose="02020603050405020304" pitchFamily="18" charset="0"/>
                <a:cs typeface="Times New Roman" panose="02020603050405020304" pitchFamily="18" charset="0"/>
              </a:rPr>
              <a:t>INTEGRATION OF INDIA BY SARDAR PATEL</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82" y="609600"/>
            <a:ext cx="9123218" cy="4038600"/>
          </a:xfrm>
        </p:spPr>
        <p:txBody>
          <a:bodyPr>
            <a:noAutofit/>
          </a:bodyPr>
          <a:lstStyle/>
          <a:p>
            <a:r>
              <a:rPr lang="en-US" sz="2400" dirty="0" smtClean="0">
                <a:latin typeface="Times New Roman" panose="02020603050405020304" pitchFamily="18" charset="0"/>
                <a:cs typeface="Times New Roman" panose="02020603050405020304" pitchFamily="18" charset="0"/>
              </a:rPr>
              <a:t>Patel </a:t>
            </a:r>
            <a:r>
              <a:rPr lang="en-US" sz="2400" dirty="0">
                <a:latin typeface="Times New Roman" panose="02020603050405020304" pitchFamily="18" charset="0"/>
                <a:cs typeface="Times New Roman" panose="02020603050405020304" pitchFamily="18" charset="0"/>
              </a:rPr>
              <a:t>employed an </a:t>
            </a:r>
            <a:r>
              <a:rPr lang="en-US" sz="2400" i="1" dirty="0">
                <a:latin typeface="Times New Roman" panose="02020603050405020304" pitchFamily="18" charset="0"/>
                <a:cs typeface="Times New Roman" panose="02020603050405020304" pitchFamily="18" charset="0"/>
              </a:rPr>
              <a:t>iron fist in a velvet glove</a:t>
            </a:r>
            <a:r>
              <a:rPr lang="en-US" sz="2400" dirty="0">
                <a:latin typeface="Times New Roman" panose="02020603050405020304" pitchFamily="18" charset="0"/>
                <a:cs typeface="Times New Roman" panose="02020603050405020304" pitchFamily="18" charset="0"/>
              </a:rPr>
              <a:t> diplomacy; frank political negotiations backed with the option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military action to weld a nation that could emancipate its people without the prospect of divisions or civil conflict. His leadership obtained the peaceful and swift integration of all 565 princely states into the Republic of India</a:t>
            </a:r>
            <a:r>
              <a:rPr lang="en-US" sz="2400" dirty="0" smtClean="0">
                <a:latin typeface="Times New Roman" panose="02020603050405020304" pitchFamily="18" charset="0"/>
                <a:cs typeface="Times New Roman" panose="02020603050405020304" pitchFamily="18" charset="0"/>
              </a:rPr>
              <a:t>. Patel's </a:t>
            </a:r>
            <a:r>
              <a:rPr lang="en-US" sz="2400" dirty="0">
                <a:latin typeface="Times New Roman" panose="02020603050405020304" pitchFamily="18" charset="0"/>
                <a:cs typeface="Times New Roman" panose="02020603050405020304" pitchFamily="18" charset="0"/>
              </a:rPr>
              <a:t>initiatives spread democracy extensively across India, and re-organized the states to help transform India into a modern federal republic. His admirers call him the </a:t>
            </a:r>
            <a:r>
              <a:rPr lang="en-US" sz="2400" b="1" dirty="0">
                <a:latin typeface="Times New Roman" panose="02020603050405020304" pitchFamily="18" charset="0"/>
                <a:cs typeface="Times New Roman" panose="02020603050405020304" pitchFamily="18" charset="0"/>
              </a:rPr>
              <a:t>Iron Man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835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Autofit/>
          </a:bodyPr>
          <a:lstStyle/>
          <a:p>
            <a:r>
              <a:rPr lang="en-US" sz="2000" u="sng" dirty="0" smtClean="0">
                <a:ln w="0"/>
                <a:solidFill>
                  <a:srgbClr val="FF0000"/>
                </a:solidFill>
                <a:latin typeface="Times New Roman" panose="02020603050405020304" pitchFamily="18" charset="0"/>
                <a:cs typeface="Times New Roman" panose="02020603050405020304" pitchFamily="18" charset="0"/>
              </a:rPr>
              <a:t> </a:t>
            </a:r>
            <a:r>
              <a:rPr lang="en-US" sz="2000" u="sng" dirty="0" smtClean="0">
                <a:ln w="0"/>
                <a:solidFill>
                  <a:srgbClr val="FF0000"/>
                </a:solidFill>
                <a:latin typeface="Times New Roman" panose="02020603050405020304" pitchFamily="18" charset="0"/>
                <a:cs typeface="Times New Roman" panose="02020603050405020304" pitchFamily="18" charset="0"/>
              </a:rPr>
              <a:t>LEADERSHIP SKILS OF SARDAR</a:t>
            </a:r>
            <a:r>
              <a:rPr lang="en-US" sz="2000" u="sng" dirty="0">
                <a:ln w="0"/>
                <a:solidFill>
                  <a:srgbClr val="FF0000"/>
                </a:solidFill>
                <a:latin typeface="Times New Roman" panose="02020603050405020304" pitchFamily="18" charset="0"/>
                <a:cs typeface="Times New Roman" panose="02020603050405020304" pitchFamily="18" charset="0"/>
              </a:rPr>
              <a:t>  VALLABHBHAI  PATEL</a:t>
            </a:r>
            <a:r>
              <a:rPr lang="en-US" sz="2000" dirty="0">
                <a:ln w="0"/>
                <a:solidFill>
                  <a:srgbClr val="FF0000"/>
                </a:solidFill>
                <a:latin typeface="Times New Roman" panose="02020603050405020304" pitchFamily="18" charset="0"/>
                <a:cs typeface="Times New Roman" panose="02020603050405020304" pitchFamily="18" charset="0"/>
              </a:rPr>
              <a:t/>
            </a:r>
            <a:br>
              <a:rPr lang="en-US" sz="2000" dirty="0">
                <a:ln w="0"/>
                <a:solidFill>
                  <a:srgbClr val="FF0000"/>
                </a:solidFill>
                <a:latin typeface="Times New Roman" panose="02020603050405020304" pitchFamily="18" charset="0"/>
                <a:cs typeface="Times New Roman" panose="02020603050405020304" pitchFamily="18" charset="0"/>
              </a:rPr>
            </a:br>
            <a:endParaRPr lang="en-US" sz="2000" dirty="0">
              <a:ln w="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110" y="4000500"/>
            <a:ext cx="7855857" cy="5715000"/>
          </a:xfrm>
        </p:spPr>
        <p:txBody>
          <a:bodyPr>
            <a:noAutofit/>
          </a:bodyPr>
          <a:lstStyle/>
          <a:p>
            <a:pPr lvl="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Tenacity</a:t>
            </a:r>
            <a:r>
              <a:rPr lang="en-US" sz="2400" dirty="0">
                <a:latin typeface="Times New Roman" panose="02020603050405020304" pitchFamily="18" charset="0"/>
                <a:cs typeface="Times New Roman" panose="02020603050405020304" pitchFamily="18" charset="0"/>
              </a:rPr>
              <a:t> :-one the most inspiring strong point of Sardar Patel was his firmness to the goal decided to achieve. His tenacity was indeed incomparable</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Invincibility</a:t>
            </a:r>
            <a:r>
              <a:rPr lang="en-US" sz="2400" dirty="0">
                <a:latin typeface="Times New Roman" panose="02020603050405020304" pitchFamily="18" charset="0"/>
                <a:cs typeface="Times New Roman" panose="02020603050405020304" pitchFamily="18" charset="0"/>
              </a:rPr>
              <a:t> :- After getting freedom, when whole world was thinking that India would be divided in thousands of parts, Sardar Patel was the person who proved them wrong and integrate India</a:t>
            </a:r>
          </a:p>
          <a:p>
            <a:pPr marL="0" lv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609600"/>
            <a:ext cx="2743200" cy="3505200"/>
          </a:xfrm>
          <a:prstGeom prst="rect">
            <a:avLst/>
          </a:prstGeom>
          <a:ln>
            <a:noFill/>
          </a:ln>
          <a:effectLst>
            <a:softEdge rad="112500"/>
          </a:effectLst>
        </p:spPr>
      </p:pic>
    </p:spTree>
    <p:extLst>
      <p:ext uri="{BB962C8B-B14F-4D97-AF65-F5344CB8AC3E}">
        <p14:creationId xmlns:p14="http://schemas.microsoft.com/office/powerpoint/2010/main" val="13746976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448800" cy="6553200"/>
          </a:xfrm>
        </p:spPr>
        <p:txBody>
          <a:bodyPr>
            <a:no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Influence &amp; team building</a:t>
            </a:r>
            <a:r>
              <a:rPr lang="en-US" sz="2400" b="1"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One of the most important characteristic of any leader is his influencing ability. Sardar Patel was full of this skill .For e.g.. Organized farmers of Kheda and Bardoli of Gujarat to hold mass- nonviolent civil disobedience first time in India. At that point farmers were not united and was determined to do violent movement against Britishers.</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Enthusiasm:- </a:t>
            </a:r>
            <a:r>
              <a:rPr lang="en-US" sz="2400" dirty="0" smtClean="0">
                <a:latin typeface="Times New Roman" panose="02020603050405020304" pitchFamily="18" charset="0"/>
                <a:cs typeface="Times New Roman" panose="02020603050405020304" pitchFamily="18" charset="0"/>
              </a:rPr>
              <a:t>He always produce Zeal, Excitement, Eagerness and Earnestness to bring positive results.</a:t>
            </a:r>
          </a:p>
          <a:p>
            <a:pPr lvl="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Never ending Winning Spirit </a:t>
            </a:r>
            <a:r>
              <a:rPr lang="en-US" sz="2400" dirty="0" smtClean="0">
                <a:latin typeface="Times New Roman" panose="02020603050405020304" pitchFamily="18" charset="0"/>
                <a:cs typeface="Times New Roman" panose="02020603050405020304" pitchFamily="18" charset="0"/>
              </a:rPr>
              <a:t>:- I have read a book about Sardar Patel’s life, written by Raj Mohan Gandhi, I was motivated by his never ending spirit, dedication to work, loyalty to country, always adapting with group and maintaining balance in group (specially in context of Jawaharlal Nehru)there are so many incidents during his childhood about how he used to go school, his tolerance power etc. which really motivated us.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1664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229600" cy="6019800"/>
          </a:xfrm>
        </p:spPr>
        <p:txBody>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Communication skills:- </a:t>
            </a:r>
            <a:r>
              <a:rPr lang="en-US" sz="2400" dirty="0" smtClean="0">
                <a:latin typeface="Times New Roman" panose="02020603050405020304" pitchFamily="18" charset="0"/>
                <a:cs typeface="Times New Roman" panose="02020603050405020304" pitchFamily="18" charset="0"/>
              </a:rPr>
              <a:t> Listen more, talk less, smile; use positive body language; praise loudly, blame softly are typical leadership communication styles.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199"/>
            <a:ext cx="9144000" cy="5105401"/>
          </a:xfrm>
          <a:prstGeom prst="rect">
            <a:avLst/>
          </a:prstGeom>
          <a:ln>
            <a:noFill/>
          </a:ln>
          <a:effectLst>
            <a:softEdge rad="112500"/>
          </a:effectLst>
        </p:spPr>
      </p:pic>
    </p:spTree>
    <p:extLst>
      <p:ext uri="{BB962C8B-B14F-4D97-AF65-F5344CB8AC3E}">
        <p14:creationId xmlns:p14="http://schemas.microsoft.com/office/powerpoint/2010/main" val="40096926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prstTxWarp prst="textArchDown">
              <a:avLst/>
            </a:prstTxWarp>
            <a:normAutofit/>
            <a:scene3d>
              <a:camera prst="isometricTopUp"/>
              <a:lightRig rig="threePt" dir="t"/>
            </a:scene3d>
          </a:bodyPr>
          <a:lstStyle/>
          <a:p>
            <a:r>
              <a:rPr lang="en-US" sz="9600" dirty="0" smtClean="0">
                <a:solidFill>
                  <a:srgbClr val="FF0000"/>
                </a:solidFill>
                <a:latin typeface="Algerian" panose="04020705040A02060702" pitchFamily="82" charset="0"/>
              </a:rPr>
              <a:t>THANK YOU</a:t>
            </a:r>
            <a:endParaRPr lang="en-US" sz="9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92385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5257800"/>
          </a:xfrm>
        </p:spPr>
        <p:txBody>
          <a:bodyPr>
            <a:normAutofit lnSpcReduction="10000"/>
          </a:bodyPr>
          <a:lstStyle/>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Leadership is the Ability to develop a vision that motivates to move with a passion towards a common goal. So leadership is a process by which person influences others to accomplish an objective and directs organization in a way that makes it more cohesive and coherent.</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What is Leadership?</a:t>
            </a:r>
          </a:p>
          <a:p>
            <a:pPr algn="just">
              <a:buFont typeface="Wingdings" panose="05000000000000000000" pitchFamily="2" charset="2"/>
              <a:buChar char="v"/>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Organizing a group of people or a team to achieve a common goal.</a:t>
            </a:r>
          </a:p>
          <a:p>
            <a:pPr algn="just">
              <a:buFont typeface="Wingdings" panose="05000000000000000000" pitchFamily="2" charset="2"/>
              <a:buChar char="v"/>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Ability to direct the people in a right direction.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9144000" cy="2571750"/>
          </a:xfrm>
          <a:prstGeom prst="rect">
            <a:avLst/>
          </a:prstGeom>
        </p:spPr>
      </p:pic>
    </p:spTree>
    <p:extLst>
      <p:ext uri="{BB962C8B-B14F-4D97-AF65-F5344CB8AC3E}">
        <p14:creationId xmlns:p14="http://schemas.microsoft.com/office/powerpoint/2010/main" val="1044634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
            <a:ext cx="9144000" cy="6832600"/>
          </a:xfrm>
          <a:prstGeom prst="rect">
            <a:avLst/>
          </a:prstGeom>
        </p:spPr>
      </p:pic>
    </p:spTree>
    <p:extLst>
      <p:ext uri="{BB962C8B-B14F-4D97-AF65-F5344CB8AC3E}">
        <p14:creationId xmlns:p14="http://schemas.microsoft.com/office/powerpoint/2010/main" val="76224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5105400"/>
          </a:xfrm>
        </p:spPr>
        <p:style>
          <a:lnRef idx="1">
            <a:schemeClr val="accent2"/>
          </a:lnRef>
          <a:fillRef idx="2">
            <a:schemeClr val="accent2"/>
          </a:fillRef>
          <a:effectRef idx="1">
            <a:schemeClr val="accent2"/>
          </a:effectRef>
          <a:fontRef idx="minor">
            <a:schemeClr val="dk1"/>
          </a:fontRef>
        </p:style>
        <p:txBody>
          <a:bodyPr>
            <a:noAutofit/>
          </a:bodyPr>
          <a:lstStyle/>
          <a:p>
            <a:pPr algn="l"/>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 Initiates action</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 Motivation</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 Providing Guidance</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4. Creating Confidence</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5. Co-ordination</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6. Effective Planning</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7. Inspiration</a:t>
            </a:r>
            <a:b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8. Vision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2400300" y="381000"/>
            <a:ext cx="5219700" cy="584775"/>
          </a:xfrm>
          <a:prstGeom prst="rect">
            <a:avLst/>
          </a:prstGeom>
          <a:noFill/>
        </p:spPr>
        <p:txBody>
          <a:bodyPr wrap="square" rtlCol="0">
            <a:spAutoFit/>
          </a:bodyPr>
          <a:lstStyle/>
          <a:p>
            <a:r>
              <a:rPr lang="en-US" sz="3200" b="1" u="sng" dirty="0">
                <a:solidFill>
                  <a:srgbClr val="FF0000"/>
                </a:solidFill>
                <a:latin typeface="Algerian" panose="04020705040A02060702" pitchFamily="82" charset="0"/>
              </a:rPr>
              <a:t>Leadership qualities</a:t>
            </a:r>
          </a:p>
        </p:txBody>
      </p:sp>
    </p:spTree>
    <p:extLst>
      <p:ext uri="{BB962C8B-B14F-4D97-AF65-F5344CB8AC3E}">
        <p14:creationId xmlns:p14="http://schemas.microsoft.com/office/powerpoint/2010/main" val="274298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44989"/>
            <a:ext cx="8382000" cy="4692079"/>
          </a:xfrm>
        </p:spPr>
        <p:txBody>
          <a:bodyPr>
            <a:normAutofit/>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A leader’s role always to ensure his/her team achieve the task in hand, but an effective leader also will ensure they meet more subtle requirement.</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Leaders are ‘Can-do’ people. They can make their team wants to be  ‘like them’. Teams look up to their leaders very much like a child look up their parents. The meaning for this line was it’s good to know you are here…</a:t>
            </a:r>
          </a:p>
        </p:txBody>
      </p:sp>
      <p:sp>
        <p:nvSpPr>
          <p:cNvPr id="4" name="Rectangle 3"/>
          <p:cNvSpPr/>
          <p:nvPr/>
        </p:nvSpPr>
        <p:spPr>
          <a:xfrm>
            <a:off x="228600" y="13992"/>
            <a:ext cx="4438330" cy="830997"/>
          </a:xfrm>
          <a:prstGeom prst="rect">
            <a:avLst/>
          </a:prstGeom>
          <a:noFill/>
        </p:spPr>
        <p:txBody>
          <a:bodyPr wrap="none" lIns="91440" tIns="45720" rIns="91440" bIns="45720">
            <a:spAutoFit/>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 OF LEADER</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400"/>
            <a:ext cx="8686800" cy="22830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002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066800"/>
            <a:ext cx="8991600" cy="571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p:cNvSpPr>
            <a:spLocks noGrp="1"/>
          </p:cNvSpPr>
          <p:nvPr>
            <p:ph type="title"/>
          </p:nvPr>
        </p:nvSpPr>
        <p:spPr>
          <a:xfrm>
            <a:off x="457200" y="6927"/>
            <a:ext cx="8229600" cy="1143000"/>
          </a:xfrm>
        </p:spPr>
        <p:txBody>
          <a:bodyPr>
            <a:noAutofit/>
          </a:bodyPr>
          <a:lstStyle/>
          <a:p>
            <a:r>
              <a:rPr lang="en-US" sz="2800" b="1" dirty="0" smtClean="0">
                <a:solidFill>
                  <a:schemeClr val="tx1">
                    <a:lumMod val="95000"/>
                    <a:lumOff val="5000"/>
                  </a:schemeClr>
                </a:solidFill>
                <a:latin typeface="AngsanaUPC" panose="02020603050405020304" pitchFamily="18" charset="-34"/>
                <a:cs typeface="AngsanaUPC" panose="02020603050405020304" pitchFamily="18" charset="-34"/>
              </a:rPr>
              <a:t>OUR LEADER</a:t>
            </a:r>
            <a:r>
              <a:rPr lang="en-US" sz="4000" b="1" u="sng" dirty="0" smtClean="0">
                <a:solidFill>
                  <a:srgbClr val="FF0000"/>
                </a:solidFill>
                <a:latin typeface="AngsanaUPC" panose="02020603050405020304" pitchFamily="18" charset="-34"/>
                <a:cs typeface="AngsanaUPC" panose="02020603050405020304" pitchFamily="18" charset="-34"/>
              </a:rPr>
              <a:t/>
            </a:r>
            <a:br>
              <a:rPr lang="en-US" sz="4000" b="1" u="sng" dirty="0" smtClean="0">
                <a:solidFill>
                  <a:srgbClr val="FF0000"/>
                </a:solidFill>
                <a:latin typeface="AngsanaUPC" panose="02020603050405020304" pitchFamily="18" charset="-34"/>
                <a:cs typeface="AngsanaUPC" panose="02020603050405020304" pitchFamily="18" charset="-34"/>
              </a:rPr>
            </a:br>
            <a:r>
              <a:rPr lang="en-US" sz="4000" b="1" dirty="0" smtClean="0">
                <a:solidFill>
                  <a:srgbClr val="C00000"/>
                </a:solidFill>
                <a:latin typeface="AngsanaUPC" panose="02020603050405020304" pitchFamily="18" charset="-34"/>
                <a:cs typeface="AngsanaUPC" panose="02020603050405020304" pitchFamily="18" charset="-34"/>
              </a:rPr>
              <a:t>SARDHAR </a:t>
            </a:r>
            <a:r>
              <a:rPr lang="en-US" sz="4000" b="1" dirty="0" smtClean="0">
                <a:solidFill>
                  <a:srgbClr val="C00000"/>
                </a:solidFill>
                <a:latin typeface="AngsanaUPC" panose="02020603050405020304" pitchFamily="18" charset="-34"/>
                <a:cs typeface="AngsanaUPC" panose="02020603050405020304" pitchFamily="18" charset="-34"/>
              </a:rPr>
              <a:t>VALLABHBHAI PATEL</a:t>
            </a:r>
            <a:endParaRPr lang="en-US" sz="2800" b="1" dirty="0">
              <a:solidFill>
                <a:srgbClr val="C00000"/>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21544859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12497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572000"/>
            <a:ext cx="5405438" cy="2103437"/>
          </a:xfrm>
          <a:prstGeom prst="rect">
            <a:avLst/>
          </a:prstGeom>
        </p:spPr>
      </p:pic>
      <p:sp>
        <p:nvSpPr>
          <p:cNvPr id="3" name="Content Placeholder 2"/>
          <p:cNvSpPr>
            <a:spLocks noGrp="1"/>
          </p:cNvSpPr>
          <p:nvPr>
            <p:ph idx="1"/>
          </p:nvPr>
        </p:nvSpPr>
        <p:spPr>
          <a:xfrm>
            <a:off x="228600" y="0"/>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Sardar Vallabhbhai Patel</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the first Deputy Prime Minister of </a:t>
            </a:r>
            <a:r>
              <a:rPr lang="en-US" sz="2400" dirty="0" smtClean="0">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He was an Indian barrister and statesman, a leader of the Indian National Congress and a founding father of the Republic of India who played a leading role in the country's struggle for independence and guided its integration into a united, independent nation. In India and elsewhere, he was often addressed as </a:t>
            </a:r>
            <a:r>
              <a:rPr lang="en-US" sz="2400" b="1" i="1" dirty="0" err="1" smtClean="0">
                <a:latin typeface="Times New Roman" panose="02020603050405020304" pitchFamily="18" charset="0"/>
                <a:cs typeface="Times New Roman" panose="02020603050405020304" pitchFamily="18" charset="0"/>
              </a:rPr>
              <a:t>Sardar</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 was born on 31 </a:t>
            </a:r>
            <a:r>
              <a:rPr lang="en-US" sz="2400" dirty="0">
                <a:latin typeface="Times New Roman" panose="02020603050405020304" pitchFamily="18" charset="0"/>
                <a:cs typeface="Times New Roman" panose="02020603050405020304" pitchFamily="18" charset="0"/>
              </a:rPr>
              <a:t>October </a:t>
            </a:r>
            <a:r>
              <a:rPr lang="en-US" sz="2400" dirty="0" smtClean="0">
                <a:latin typeface="Times New Roman" panose="02020603050405020304" pitchFamily="18" charset="0"/>
                <a:cs typeface="Times New Roman" panose="02020603050405020304" pitchFamily="18" charset="0"/>
              </a:rPr>
              <a:t>1875 and he was died in 15 </a:t>
            </a:r>
            <a:r>
              <a:rPr lang="en-US" sz="2400" dirty="0">
                <a:latin typeface="Times New Roman" panose="02020603050405020304" pitchFamily="18" charset="0"/>
                <a:cs typeface="Times New Roman" panose="02020603050405020304" pitchFamily="18" charset="0"/>
              </a:rPr>
              <a:t>December </a:t>
            </a:r>
            <a:r>
              <a:rPr lang="en-US" sz="2400" dirty="0" smtClean="0">
                <a:latin typeface="Times New Roman" panose="02020603050405020304" pitchFamily="18" charset="0"/>
                <a:cs typeface="Times New Roman" panose="02020603050405020304" pitchFamily="18" charset="0"/>
              </a:rPr>
              <a:t>1950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His wife name was </a:t>
            </a:r>
            <a:r>
              <a:rPr lang="en-US" sz="2400" b="1" u="sng" dirty="0" err="1" smtClean="0">
                <a:latin typeface="Times New Roman" panose="02020603050405020304" pitchFamily="18" charset="0"/>
                <a:cs typeface="Times New Roman" panose="02020603050405020304" pitchFamily="18" charset="0"/>
              </a:rPr>
              <a:t>Jharverba</a:t>
            </a:r>
            <a:r>
              <a:rPr lang="en-US" sz="2400" b="1" u="sng" dirty="0" smtClean="0">
                <a:latin typeface="Times New Roman" panose="02020603050405020304" pitchFamily="18" charset="0"/>
                <a:cs typeface="Times New Roman" panose="02020603050405020304" pitchFamily="18" charset="0"/>
              </a:rPr>
              <a:t> Patel</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6590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048000"/>
            <a:ext cx="6934200" cy="3676650"/>
          </a:xfrm>
          <a:prstGeom prst="rect">
            <a:avLst/>
          </a:prstGeom>
        </p:spPr>
      </p:pic>
      <p:sp>
        <p:nvSpPr>
          <p:cNvPr id="2" name="Title 1"/>
          <p:cNvSpPr>
            <a:spLocks noGrp="1"/>
          </p:cNvSpPr>
          <p:nvPr>
            <p:ph type="title"/>
          </p:nvPr>
        </p:nvSpPr>
        <p:spPr>
          <a:xfrm>
            <a:off x="0" y="25400"/>
            <a:ext cx="9144000" cy="3733800"/>
          </a:xfrm>
        </p:spPr>
        <p:txBody>
          <a:bodyPr>
            <a:normAutofit/>
          </a:bodyPr>
          <a:lstStyle/>
          <a:p>
            <a:pPr algn="l"/>
            <a:r>
              <a:rPr lang="en-US" sz="2800" b="1" dirty="0">
                <a:latin typeface="Times New Roman" panose="02020603050405020304" pitchFamily="18" charset="0"/>
                <a:cs typeface="Times New Roman" panose="02020603050405020304" pitchFamily="18" charset="0"/>
              </a:rPr>
              <a:t>IRON MAN OF </a:t>
            </a:r>
            <a:r>
              <a:rPr lang="en-US" sz="2800" b="1" dirty="0" smtClean="0">
                <a:latin typeface="Times New Roman" panose="02020603050405020304" pitchFamily="18" charset="0"/>
                <a:cs typeface="Times New Roman" panose="02020603050405020304" pitchFamily="18" charset="0"/>
              </a:rPr>
              <a:t>INDIA:</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He also know </a:t>
            </a:r>
            <a:r>
              <a:rPr lang="en-US" sz="2800" dirty="0" smtClean="0">
                <a:latin typeface="Times New Roman" panose="02020603050405020304" pitchFamily="18" charset="0"/>
                <a:cs typeface="Times New Roman" panose="02020603050405020304" pitchFamily="18" charset="0"/>
              </a:rPr>
              <a:t>as Iron man of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ndia and he</a:t>
            </a:r>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was </a:t>
            </a:r>
            <a:r>
              <a:rPr lang="en-US" sz="2800" dirty="0">
                <a:latin typeface="Times New Roman" panose="02020603050405020304" pitchFamily="18" charset="0"/>
                <a:cs typeface="Times New Roman" panose="02020603050405020304" pitchFamily="18" charset="0"/>
              </a:rPr>
              <a:t>a self-educated, forceful and successful Gujarati lawyer, </a:t>
            </a: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Born and raised in the countryside of Gujarat, </a:t>
            </a:r>
            <a:r>
              <a:rPr lang="en-US" sz="2800" dirty="0" err="1">
                <a:latin typeface="Times New Roman" panose="02020603050405020304" pitchFamily="18" charset="0"/>
                <a:cs typeface="Times New Roman" panose="02020603050405020304" pitchFamily="18" charset="0"/>
              </a:rPr>
              <a:t>Vallabhbhai</a:t>
            </a:r>
            <a:r>
              <a:rPr lang="en-US" sz="2800" dirty="0">
                <a:latin typeface="Times New Roman" panose="02020603050405020304" pitchFamily="18" charset="0"/>
                <a:cs typeface="Times New Roman" panose="02020603050405020304" pitchFamily="18" charset="0"/>
              </a:rPr>
              <a:t> Patel he was inspired by the work and philosophy of Mahatma </a:t>
            </a:r>
            <a:r>
              <a:rPr lang="en-US" sz="2800" dirty="0" smtClean="0">
                <a:latin typeface="Times New Roman" panose="02020603050405020304" pitchFamily="18" charset="0"/>
                <a:cs typeface="Times New Roman" panose="02020603050405020304" pitchFamily="18" charset="0"/>
              </a:rPr>
              <a:t>Gandhi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800" dirty="0"/>
          </a:p>
        </p:txBody>
      </p:sp>
    </p:spTree>
    <p:extLst>
      <p:ext uri="{BB962C8B-B14F-4D97-AF65-F5344CB8AC3E}">
        <p14:creationId xmlns:p14="http://schemas.microsoft.com/office/powerpoint/2010/main" val="1982488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444</TotalTime>
  <Words>158</Words>
  <Application>Microsoft Office PowerPoint</Application>
  <PresentationFormat>On-screen Show (4:3)</PresentationFormat>
  <Paragraphs>39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AngsanaUPC</vt:lpstr>
      <vt:lpstr>Arial</vt:lpstr>
      <vt:lpstr>Calibri</vt:lpstr>
      <vt:lpstr>Times New Roman</vt:lpstr>
      <vt:lpstr>Wingdings</vt:lpstr>
      <vt:lpstr>Office Theme</vt:lpstr>
      <vt:lpstr>PowerPoint Presentation</vt:lpstr>
      <vt:lpstr>PowerPoint Presentation</vt:lpstr>
      <vt:lpstr>PowerPoint Presentation</vt:lpstr>
      <vt:lpstr> 1. Initiates action 2. Motivation 3. Providing Guidance 4. Creating Confidence 5. Co-ordination 6. Effective Planning 7. Inspiration 8. Vision</vt:lpstr>
      <vt:lpstr>PowerPoint Presentation</vt:lpstr>
      <vt:lpstr>OUR LEADER SARDHAR VALLABHBHAI PATEL</vt:lpstr>
      <vt:lpstr>PowerPoint Presentation</vt:lpstr>
      <vt:lpstr>PowerPoint Presentation</vt:lpstr>
      <vt:lpstr>IRON MAN OF INDIA: He also know as Iron man of India and he was a self-educated, forceful and successful Gujarati lawyer, when Born and raised in the countryside of Gujarat, Vallabhbhai Patel he was inspired by the work and philosophy of Mahatma Gandhi.  </vt:lpstr>
      <vt:lpstr>PowerPoint Presentation</vt:lpstr>
      <vt:lpstr>INTEGRATION OF INDIA BY SARDAR PATEL </vt:lpstr>
      <vt:lpstr> LEADERSHIP SKILS OF SARDAR  VALLABHBHAI  PATEL </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HIGHWAY ENGINEER</dc:creator>
  <cp:lastModifiedBy>Sathibabu Devarapalli</cp:lastModifiedBy>
  <cp:revision>63</cp:revision>
  <dcterms:created xsi:type="dcterms:W3CDTF">2017-02-14T13:43:38Z</dcterms:created>
  <dcterms:modified xsi:type="dcterms:W3CDTF">2017-02-15T11:46:08Z</dcterms:modified>
</cp:coreProperties>
</file>