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59" r:id="rId4"/>
    <p:sldId id="260" r:id="rId5"/>
    <p:sldId id="266" r:id="rId6"/>
    <p:sldId id="269" r:id="rId7"/>
    <p:sldId id="270" r:id="rId8"/>
    <p:sldId id="267" r:id="rId9"/>
    <p:sldId id="271" r:id="rId10"/>
    <p:sldId id="264" r:id="rId11"/>
    <p:sldId id="268" r:id="rId12"/>
    <p:sldId id="265" r:id="rId13"/>
    <p:sldId id="257" r:id="rId14"/>
    <p:sldId id="275" r:id="rId15"/>
    <p:sldId id="256" r:id="rId16"/>
    <p:sldId id="272" r:id="rId17"/>
    <p:sldId id="273" r:id="rId18"/>
    <p:sldId id="274" r:id="rId19"/>
    <p:sldId id="280" r:id="rId20"/>
    <p:sldId id="276" r:id="rId21"/>
    <p:sldId id="277" r:id="rId22"/>
    <p:sldId id="27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0000CC"/>
    <a:srgbClr val="00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95196" autoAdjust="0"/>
  </p:normalViewPr>
  <p:slideViewPr>
    <p:cSldViewPr snapToGrid="0">
      <p:cViewPr varScale="1">
        <p:scale>
          <a:sx n="85" d="100"/>
          <a:sy n="85" d="100"/>
        </p:scale>
        <p:origin x="941" y="53"/>
      </p:cViewPr>
      <p:guideLst>
        <p:guide orient="horz" pos="2160"/>
        <p:guide pos="3840"/>
      </p:guideLst>
    </p:cSldViewPr>
  </p:slideViewPr>
  <p:notesTextViewPr>
    <p:cViewPr>
      <p:scale>
        <a:sx n="1" d="1"/>
        <a:sy n="1" d="1"/>
      </p:scale>
      <p:origin x="0" y="0"/>
    </p:cViewPr>
  </p:notesTextViewPr>
  <p:sorterViewPr>
    <p:cViewPr>
      <p:scale>
        <a:sx n="100" d="100"/>
        <a:sy n="100" d="100"/>
      </p:scale>
      <p:origin x="0" y="-18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1B6B-2C7E-CD4F-027D-FB56C3A69C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E58AD6-6AAE-7CF5-466F-A691E6B43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AF73E1-8C0E-6ECC-913B-88139F4E484E}"/>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5" name="Footer Placeholder 4">
            <a:extLst>
              <a:ext uri="{FF2B5EF4-FFF2-40B4-BE49-F238E27FC236}">
                <a16:creationId xmlns:a16="http://schemas.microsoft.com/office/drawing/2014/main" id="{519270CD-551E-4525-5290-86769ED52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B30332-79EC-9B8D-3705-B2F3E10B41B0}"/>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399208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9880-16ED-C8D7-DA52-D55B4BEE85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389D35-5C80-CFD3-778E-D23AAA7B5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5AD688-892C-900A-C5FF-DF05236A2D7B}"/>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5" name="Footer Placeholder 4">
            <a:extLst>
              <a:ext uri="{FF2B5EF4-FFF2-40B4-BE49-F238E27FC236}">
                <a16:creationId xmlns:a16="http://schemas.microsoft.com/office/drawing/2014/main" id="{AE20D393-2E3D-6CCC-AFE0-B772E5632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9E63A-57D6-A959-375C-C2BCE4020ACE}"/>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88816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2C2F7-A781-EBB3-A4DF-8D6FC1013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04DF27-5EA1-0011-388E-0C306037D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A5FEDF-629F-4C03-0FDF-70F51F0EC1AD}"/>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5" name="Footer Placeholder 4">
            <a:extLst>
              <a:ext uri="{FF2B5EF4-FFF2-40B4-BE49-F238E27FC236}">
                <a16:creationId xmlns:a16="http://schemas.microsoft.com/office/drawing/2014/main" id="{1FD44A36-314B-ABAE-67C6-43BFD5AC5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59D3B-F635-AEDC-4A8F-A23D8ACAB228}"/>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280956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4BB8-F0C7-CE1E-B327-C3698B1BD3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8ED88-810E-3941-1FAD-5E865E206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2E843-DFAB-6844-7B84-75F17E8EC0ED}"/>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5" name="Footer Placeholder 4">
            <a:extLst>
              <a:ext uri="{FF2B5EF4-FFF2-40B4-BE49-F238E27FC236}">
                <a16:creationId xmlns:a16="http://schemas.microsoft.com/office/drawing/2014/main" id="{2621A688-E3FB-2616-5DDC-7CE37B537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A9C3B-6C9D-D7E9-1081-5B454BC4528C}"/>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66912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5E67-5A16-2412-68AA-6325958D65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CF2029-B4E8-8A4F-7863-D7985BCE0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E71A5-BAA0-83E7-B528-79622C3689C1}"/>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5" name="Footer Placeholder 4">
            <a:extLst>
              <a:ext uri="{FF2B5EF4-FFF2-40B4-BE49-F238E27FC236}">
                <a16:creationId xmlns:a16="http://schemas.microsoft.com/office/drawing/2014/main" id="{12E4D6C4-50AA-8A34-CB85-6938066B4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310E6-C739-6B87-A765-2C92AF650FF4}"/>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83187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ACDD-7E14-162A-67D0-BF5422D47D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028AF-64DD-3B88-1E88-F56268DCE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3CB574-4EA1-DA6B-A87B-0F045E6EAC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C9BD85-BC65-6FDC-36A4-B5BC9F1A4050}"/>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6" name="Footer Placeholder 5">
            <a:extLst>
              <a:ext uri="{FF2B5EF4-FFF2-40B4-BE49-F238E27FC236}">
                <a16:creationId xmlns:a16="http://schemas.microsoft.com/office/drawing/2014/main" id="{7734569F-1EA0-7EF3-ED64-9B2D02FF2C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9D4A97-B91E-6538-AA66-B897266C2524}"/>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398093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C869-C721-9ADC-579F-60255CE514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9BAE9-5633-AC8A-2CD7-E6D7183F7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FB468-C1C1-DAC0-1BB0-1B7025CED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28562F-80C5-C6D7-68CD-F8A132E55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E8D23-5B1E-B844-C816-88027FDF5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9EDFD-8933-E035-F4D9-E9412EF92F23}"/>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8" name="Footer Placeholder 7">
            <a:extLst>
              <a:ext uri="{FF2B5EF4-FFF2-40B4-BE49-F238E27FC236}">
                <a16:creationId xmlns:a16="http://schemas.microsoft.com/office/drawing/2014/main" id="{93C8F0B7-3480-A67C-5F19-BC385B0E2E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582858-96F1-70CA-555E-28244971EB0D}"/>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81600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4EAF-52CD-2BFD-9135-0D53B92B9B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5BCC8-E873-3954-D33D-1620E7E0075D}"/>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4" name="Footer Placeholder 3">
            <a:extLst>
              <a:ext uri="{FF2B5EF4-FFF2-40B4-BE49-F238E27FC236}">
                <a16:creationId xmlns:a16="http://schemas.microsoft.com/office/drawing/2014/main" id="{D363C88D-E414-169C-49DE-4C6CF50D0C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9656E7-FC00-CA7D-DA17-373AA23A0F63}"/>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52913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5BE6FD-52C2-D44A-397D-434E8C1F64C0}"/>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3" name="Footer Placeholder 2">
            <a:extLst>
              <a:ext uri="{FF2B5EF4-FFF2-40B4-BE49-F238E27FC236}">
                <a16:creationId xmlns:a16="http://schemas.microsoft.com/office/drawing/2014/main" id="{EA00538B-07BA-0BD3-C660-113AEB21E4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F24D0D-35FC-E13C-335E-CD447925741E}"/>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216176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3069-CF8A-1B70-FF16-2B8C66315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BF9CCC-B03E-2C35-A666-F0FADF284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9EACF0-47D7-B022-1372-C4EA58B36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83758-13E0-648B-A881-0656C03DB9F0}"/>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6" name="Footer Placeholder 5">
            <a:extLst>
              <a:ext uri="{FF2B5EF4-FFF2-40B4-BE49-F238E27FC236}">
                <a16:creationId xmlns:a16="http://schemas.microsoft.com/office/drawing/2014/main" id="{7565E1D8-18B7-9A07-CCD7-32E7274CDB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D5E3DC-A9F2-30FD-C67F-0AE20388DE4B}"/>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83026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F523-62C4-B234-EB91-6B361ACED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389356-7ADA-1F16-AC8D-1B4DD60D0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A56985-7B3F-A17F-A90D-9FD79709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E146E-871D-2364-5FBA-525A63333259}"/>
              </a:ext>
            </a:extLst>
          </p:cNvPr>
          <p:cNvSpPr>
            <a:spLocks noGrp="1"/>
          </p:cNvSpPr>
          <p:nvPr>
            <p:ph type="dt" sz="half" idx="10"/>
          </p:nvPr>
        </p:nvSpPr>
        <p:spPr/>
        <p:txBody>
          <a:bodyPr/>
          <a:lstStyle/>
          <a:p>
            <a:fld id="{3F9D7755-394B-4F66-8C14-B94BC4A6463F}" type="datetimeFigureOut">
              <a:rPr lang="en-IN" smtClean="0"/>
              <a:t>21-02-2025</a:t>
            </a:fld>
            <a:endParaRPr lang="en-IN"/>
          </a:p>
        </p:txBody>
      </p:sp>
      <p:sp>
        <p:nvSpPr>
          <p:cNvPr id="6" name="Footer Placeholder 5">
            <a:extLst>
              <a:ext uri="{FF2B5EF4-FFF2-40B4-BE49-F238E27FC236}">
                <a16:creationId xmlns:a16="http://schemas.microsoft.com/office/drawing/2014/main" id="{7AFEE2FE-ED0E-D2DE-1ABC-B9D11C4FD0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92F73-8B6D-81F1-425D-C23B0210C6C2}"/>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244501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C7DF0-66FD-403A-8E38-56D816BB5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51611-4F56-2A96-0232-494933248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FD35806-D831-1E97-6C4F-42A57654F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D7755-394B-4F66-8C14-B94BC4A6463F}" type="datetimeFigureOut">
              <a:rPr lang="en-IN" smtClean="0"/>
              <a:t>21-02-2025</a:t>
            </a:fld>
            <a:endParaRPr lang="en-IN"/>
          </a:p>
        </p:txBody>
      </p:sp>
      <p:sp>
        <p:nvSpPr>
          <p:cNvPr id="5" name="Footer Placeholder 4">
            <a:extLst>
              <a:ext uri="{FF2B5EF4-FFF2-40B4-BE49-F238E27FC236}">
                <a16:creationId xmlns:a16="http://schemas.microsoft.com/office/drawing/2014/main" id="{61994808-9142-FFB1-7775-A33559F6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52BC99-767D-4316-B4B5-15C865622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71B4C-41A9-460A-A388-54B3DF19709A}" type="slidenum">
              <a:rPr lang="en-IN" smtClean="0"/>
              <a:t>‹#›</a:t>
            </a:fld>
            <a:endParaRPr lang="en-IN"/>
          </a:p>
        </p:txBody>
      </p:sp>
      <p:sp>
        <p:nvSpPr>
          <p:cNvPr id="7" name="TextBox 6">
            <a:extLst>
              <a:ext uri="{FF2B5EF4-FFF2-40B4-BE49-F238E27FC236}">
                <a16:creationId xmlns:a16="http://schemas.microsoft.com/office/drawing/2014/main" id="{62C8792F-9B6C-F9EA-E16C-3F9A587856C4}"/>
              </a:ext>
            </a:extLst>
          </p:cNvPr>
          <p:cNvSpPr txBox="1"/>
          <p:nvPr userDrawn="1"/>
        </p:nvSpPr>
        <p:spPr>
          <a:xfrm>
            <a:off x="-1" y="-1"/>
            <a:ext cx="12191999" cy="360000"/>
          </a:xfrm>
          <a:prstGeom prst="rect">
            <a:avLst/>
          </a:prstGeom>
          <a:solidFill>
            <a:schemeClr val="accent2">
              <a:lumMod val="20000"/>
              <a:lumOff val="80000"/>
            </a:schemeClr>
          </a:solidFill>
        </p:spPr>
        <p:txBody>
          <a:bodyPr wrap="square" rtlCol="0">
            <a:spAutoFit/>
          </a:bodyPr>
          <a:lstStyle/>
          <a:p>
            <a:endParaRPr lang="en-IN" sz="1400" b="1" dirty="0"/>
          </a:p>
        </p:txBody>
      </p:sp>
      <p:sp>
        <p:nvSpPr>
          <p:cNvPr id="8" name="TextBox 7">
            <a:extLst>
              <a:ext uri="{FF2B5EF4-FFF2-40B4-BE49-F238E27FC236}">
                <a16:creationId xmlns:a16="http://schemas.microsoft.com/office/drawing/2014/main" id="{1729C18F-84C8-8471-6083-AC9728ABF74B}"/>
              </a:ext>
            </a:extLst>
          </p:cNvPr>
          <p:cNvSpPr txBox="1"/>
          <p:nvPr userDrawn="1"/>
        </p:nvSpPr>
        <p:spPr>
          <a:xfrm>
            <a:off x="1" y="6550223"/>
            <a:ext cx="12191999" cy="307777"/>
          </a:xfrm>
          <a:prstGeom prst="rect">
            <a:avLst/>
          </a:prstGeom>
          <a:solidFill>
            <a:schemeClr val="accent2">
              <a:lumMod val="20000"/>
              <a:lumOff val="80000"/>
            </a:schemeClr>
          </a:solidFill>
        </p:spPr>
        <p:txBody>
          <a:bodyPr wrap="square" rtlCol="0">
            <a:spAutoFit/>
          </a:bodyPr>
          <a:lstStyle/>
          <a:p>
            <a:endParaRPr lang="en-IN" sz="1400" b="1" dirty="0"/>
          </a:p>
        </p:txBody>
      </p:sp>
      <p:sp>
        <p:nvSpPr>
          <p:cNvPr id="9" name="TextBox 8">
            <a:extLst>
              <a:ext uri="{FF2B5EF4-FFF2-40B4-BE49-F238E27FC236}">
                <a16:creationId xmlns:a16="http://schemas.microsoft.com/office/drawing/2014/main" id="{99449271-F796-FAFC-8CA0-B204CB615CD0}"/>
              </a:ext>
            </a:extLst>
          </p:cNvPr>
          <p:cNvSpPr txBox="1"/>
          <p:nvPr userDrawn="1"/>
        </p:nvSpPr>
        <p:spPr>
          <a:xfrm>
            <a:off x="5145802" y="6532825"/>
            <a:ext cx="1900392" cy="307777"/>
          </a:xfrm>
          <a:prstGeom prst="rect">
            <a:avLst/>
          </a:prstGeom>
          <a:noFill/>
        </p:spPr>
        <p:txBody>
          <a:bodyPr wrap="none" rtlCol="0">
            <a:spAutoFit/>
          </a:bodyPr>
          <a:lstStyle/>
          <a:p>
            <a:r>
              <a:rPr lang="en-US" sz="1400" b="1" dirty="0">
                <a:solidFill>
                  <a:srgbClr val="0000CC"/>
                </a:solidFill>
              </a:rPr>
              <a:t>EPD-Oct 2024 – Team 2</a:t>
            </a:r>
            <a:endParaRPr lang="en-IN" sz="1400" b="1" dirty="0">
              <a:solidFill>
                <a:srgbClr val="0000CC"/>
              </a:solidFill>
            </a:endParaRPr>
          </a:p>
        </p:txBody>
      </p:sp>
    </p:spTree>
    <p:extLst>
      <p:ext uri="{BB962C8B-B14F-4D97-AF65-F5344CB8AC3E}">
        <p14:creationId xmlns:p14="http://schemas.microsoft.com/office/powerpoint/2010/main" val="23592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D6464-2F49-026B-795A-68C53755C897}"/>
              </a:ext>
            </a:extLst>
          </p:cNvPr>
          <p:cNvSpPr txBox="1"/>
          <p:nvPr/>
        </p:nvSpPr>
        <p:spPr>
          <a:xfrm>
            <a:off x="3373876" y="2351782"/>
            <a:ext cx="5444247" cy="1077218"/>
          </a:xfrm>
          <a:prstGeom prst="rect">
            <a:avLst/>
          </a:prstGeom>
          <a:noFill/>
        </p:spPr>
        <p:txBody>
          <a:bodyPr wrap="none" rtlCol="0">
            <a:spAutoFit/>
          </a:bodyPr>
          <a:lstStyle/>
          <a:p>
            <a:r>
              <a:rPr lang="en-US" sz="3200" b="1" dirty="0">
                <a:solidFill>
                  <a:srgbClr val="0000CC"/>
                </a:solidFill>
              </a:rPr>
              <a:t>Arbitrary Waveform Generator</a:t>
            </a:r>
          </a:p>
          <a:p>
            <a:pPr algn="ctr"/>
            <a:r>
              <a:rPr lang="en-US" sz="3200" b="1" dirty="0"/>
              <a:t>DTRI EPD-Oct 2024 –Team 2</a:t>
            </a:r>
            <a:endParaRPr lang="en-IN" sz="3200" b="1" dirty="0"/>
          </a:p>
        </p:txBody>
      </p:sp>
    </p:spTree>
    <p:extLst>
      <p:ext uri="{BB962C8B-B14F-4D97-AF65-F5344CB8AC3E}">
        <p14:creationId xmlns:p14="http://schemas.microsoft.com/office/powerpoint/2010/main" val="30214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AE326F-F5D4-8EB5-72AF-F0928200C048}"/>
              </a:ext>
            </a:extLst>
          </p:cNvPr>
          <p:cNvPicPr>
            <a:picLocks noChangeAspect="1"/>
          </p:cNvPicPr>
          <p:nvPr/>
        </p:nvPicPr>
        <p:blipFill>
          <a:blip r:embed="rId2"/>
          <a:stretch>
            <a:fillRect/>
          </a:stretch>
        </p:blipFill>
        <p:spPr>
          <a:xfrm>
            <a:off x="0" y="581445"/>
            <a:ext cx="12192000" cy="5695110"/>
          </a:xfrm>
          <a:prstGeom prst="rect">
            <a:avLst/>
          </a:prstGeom>
        </p:spPr>
      </p:pic>
    </p:spTree>
    <p:extLst>
      <p:ext uri="{BB962C8B-B14F-4D97-AF65-F5344CB8AC3E}">
        <p14:creationId xmlns:p14="http://schemas.microsoft.com/office/powerpoint/2010/main" val="2767389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276E65C-FD84-6919-9622-D23E380689A5}"/>
              </a:ext>
            </a:extLst>
          </p:cNvPr>
          <p:cNvGrpSpPr/>
          <p:nvPr/>
        </p:nvGrpSpPr>
        <p:grpSpPr>
          <a:xfrm>
            <a:off x="307947" y="300319"/>
            <a:ext cx="4894729" cy="3182470"/>
            <a:chOff x="2743200" y="1380565"/>
            <a:chExt cx="4894729" cy="3182470"/>
          </a:xfrm>
        </p:grpSpPr>
        <p:sp>
          <p:nvSpPr>
            <p:cNvPr id="2" name="Rectangle 1">
              <a:extLst>
                <a:ext uri="{FF2B5EF4-FFF2-40B4-BE49-F238E27FC236}">
                  <a16:creationId xmlns:a16="http://schemas.microsoft.com/office/drawing/2014/main" id="{C2568EA4-07AC-2799-7DD7-06CBEFD3F2EE}"/>
                </a:ext>
              </a:extLst>
            </p:cNvPr>
            <p:cNvSpPr/>
            <p:nvPr/>
          </p:nvSpPr>
          <p:spPr>
            <a:xfrm>
              <a:off x="2841812" y="1506071"/>
              <a:ext cx="1353670" cy="744070"/>
            </a:xfrm>
            <a:prstGeom prst="rect">
              <a:avLst/>
            </a:prstGeom>
            <a:solidFill>
              <a:srgbClr val="0000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Sine Wave</a:t>
              </a:r>
              <a:endParaRPr lang="en-IN" dirty="0"/>
            </a:p>
          </p:txBody>
        </p:sp>
        <p:sp>
          <p:nvSpPr>
            <p:cNvPr id="3" name="Rectangle 2">
              <a:extLst>
                <a:ext uri="{FF2B5EF4-FFF2-40B4-BE49-F238E27FC236}">
                  <a16:creationId xmlns:a16="http://schemas.microsoft.com/office/drawing/2014/main" id="{8811ED99-D16C-6DE3-1B03-C45FB5277970}"/>
                </a:ext>
              </a:extLst>
            </p:cNvPr>
            <p:cNvSpPr/>
            <p:nvPr/>
          </p:nvSpPr>
          <p:spPr>
            <a:xfrm>
              <a:off x="4500282" y="1506071"/>
              <a:ext cx="1353670" cy="74407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Square Wave</a:t>
              </a:r>
              <a:endParaRPr lang="en-IN" dirty="0"/>
            </a:p>
          </p:txBody>
        </p:sp>
        <p:sp>
          <p:nvSpPr>
            <p:cNvPr id="4" name="Rectangle 3">
              <a:extLst>
                <a:ext uri="{FF2B5EF4-FFF2-40B4-BE49-F238E27FC236}">
                  <a16:creationId xmlns:a16="http://schemas.microsoft.com/office/drawing/2014/main" id="{F81952FB-13A2-20FA-05EB-F679DFF2A0DA}"/>
                </a:ext>
              </a:extLst>
            </p:cNvPr>
            <p:cNvSpPr/>
            <p:nvPr/>
          </p:nvSpPr>
          <p:spPr>
            <a:xfrm>
              <a:off x="6158752" y="1506071"/>
              <a:ext cx="1353670" cy="74407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Triangle Wave</a:t>
              </a:r>
              <a:endParaRPr lang="en-IN" dirty="0"/>
            </a:p>
          </p:txBody>
        </p:sp>
        <p:sp>
          <p:nvSpPr>
            <p:cNvPr id="5" name="Rectangle 4">
              <a:extLst>
                <a:ext uri="{FF2B5EF4-FFF2-40B4-BE49-F238E27FC236}">
                  <a16:creationId xmlns:a16="http://schemas.microsoft.com/office/drawing/2014/main" id="{707EC553-E9A9-CC64-3073-42671F772DA1}"/>
                </a:ext>
              </a:extLst>
            </p:cNvPr>
            <p:cNvSpPr/>
            <p:nvPr/>
          </p:nvSpPr>
          <p:spPr>
            <a:xfrm>
              <a:off x="2841812" y="2456330"/>
              <a:ext cx="4670610" cy="1990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0C6EC48-E0BB-77EF-501A-202E0B758672}"/>
                </a:ext>
              </a:extLst>
            </p:cNvPr>
            <p:cNvSpPr txBox="1"/>
            <p:nvPr/>
          </p:nvSpPr>
          <p:spPr>
            <a:xfrm>
              <a:off x="2958352" y="2563906"/>
              <a:ext cx="1247457" cy="338554"/>
            </a:xfrm>
            <a:prstGeom prst="rect">
              <a:avLst/>
            </a:prstGeom>
            <a:noFill/>
          </p:spPr>
          <p:txBody>
            <a:bodyPr wrap="none" rtlCol="0">
              <a:spAutoFit/>
            </a:bodyPr>
            <a:lstStyle/>
            <a:p>
              <a:r>
                <a:rPr lang="en-US" sz="1600" dirty="0">
                  <a:highlight>
                    <a:srgbClr val="FFFF00"/>
                  </a:highlight>
                </a:rPr>
                <a:t>Amplitude : </a:t>
              </a:r>
              <a:endParaRPr lang="en-IN" sz="1600" dirty="0">
                <a:highlight>
                  <a:srgbClr val="FFFF00"/>
                </a:highlight>
              </a:endParaRPr>
            </a:p>
          </p:txBody>
        </p:sp>
        <p:sp>
          <p:nvSpPr>
            <p:cNvPr id="7" name="TextBox 6">
              <a:extLst>
                <a:ext uri="{FF2B5EF4-FFF2-40B4-BE49-F238E27FC236}">
                  <a16:creationId xmlns:a16="http://schemas.microsoft.com/office/drawing/2014/main" id="{63E4A869-BE9B-5FB9-3F2E-92DBEEC31DD9}"/>
                </a:ext>
              </a:extLst>
            </p:cNvPr>
            <p:cNvSpPr txBox="1"/>
            <p:nvPr/>
          </p:nvSpPr>
          <p:spPr>
            <a:xfrm>
              <a:off x="2958352" y="3061447"/>
              <a:ext cx="1203086" cy="338554"/>
            </a:xfrm>
            <a:prstGeom prst="rect">
              <a:avLst/>
            </a:prstGeom>
            <a:noFill/>
          </p:spPr>
          <p:txBody>
            <a:bodyPr wrap="none" rtlCol="0">
              <a:spAutoFit/>
            </a:bodyPr>
            <a:lstStyle/>
            <a:p>
              <a:r>
                <a:rPr lang="en-US" sz="1600" dirty="0">
                  <a:highlight>
                    <a:srgbClr val="FFFF00"/>
                  </a:highlight>
                </a:rPr>
                <a:t>Frequency : </a:t>
              </a:r>
              <a:endParaRPr lang="en-IN" sz="1600" dirty="0">
                <a:highlight>
                  <a:srgbClr val="FFFF00"/>
                </a:highlight>
              </a:endParaRPr>
            </a:p>
          </p:txBody>
        </p:sp>
        <p:sp>
          <p:nvSpPr>
            <p:cNvPr id="8" name="TextBox 7">
              <a:extLst>
                <a:ext uri="{FF2B5EF4-FFF2-40B4-BE49-F238E27FC236}">
                  <a16:creationId xmlns:a16="http://schemas.microsoft.com/office/drawing/2014/main" id="{3B51E806-6E15-8BCA-B76C-46A4FD31DAAE}"/>
                </a:ext>
              </a:extLst>
            </p:cNvPr>
            <p:cNvSpPr txBox="1"/>
            <p:nvPr/>
          </p:nvSpPr>
          <p:spPr>
            <a:xfrm>
              <a:off x="2958352" y="3624119"/>
              <a:ext cx="1252266" cy="338554"/>
            </a:xfrm>
            <a:prstGeom prst="rect">
              <a:avLst/>
            </a:prstGeom>
            <a:noFill/>
          </p:spPr>
          <p:txBody>
            <a:bodyPr wrap="none" rtlCol="0">
              <a:spAutoFit/>
            </a:bodyPr>
            <a:lstStyle/>
            <a:p>
              <a:r>
                <a:rPr lang="en-US" sz="1600" dirty="0">
                  <a:highlight>
                    <a:srgbClr val="FFFF00"/>
                  </a:highlight>
                </a:rPr>
                <a:t>Phase Shift : </a:t>
              </a:r>
              <a:endParaRPr lang="en-IN" sz="1600" dirty="0">
                <a:highlight>
                  <a:srgbClr val="FFFF00"/>
                </a:highlight>
              </a:endParaRPr>
            </a:p>
          </p:txBody>
        </p:sp>
        <p:cxnSp>
          <p:nvCxnSpPr>
            <p:cNvPr id="10" name="Straight Connector 9">
              <a:extLst>
                <a:ext uri="{FF2B5EF4-FFF2-40B4-BE49-F238E27FC236}">
                  <a16:creationId xmlns:a16="http://schemas.microsoft.com/office/drawing/2014/main" id="{9818B9FA-EB33-2501-DF09-8E54487439B2}"/>
                </a:ext>
              </a:extLst>
            </p:cNvPr>
            <p:cNvCxnSpPr>
              <a:stCxn id="5" idx="0"/>
              <a:endCxn id="5" idx="2"/>
            </p:cNvCxnSpPr>
            <p:nvPr/>
          </p:nvCxnSpPr>
          <p:spPr>
            <a:xfrm>
              <a:off x="5177117" y="2456330"/>
              <a:ext cx="0" cy="199016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A6C6BFB-0A00-0DF8-7E03-00856FD3E43F}"/>
                </a:ext>
              </a:extLst>
            </p:cNvPr>
            <p:cNvSpPr txBox="1"/>
            <p:nvPr/>
          </p:nvSpPr>
          <p:spPr>
            <a:xfrm>
              <a:off x="5214990" y="2568388"/>
              <a:ext cx="1425070" cy="338554"/>
            </a:xfrm>
            <a:prstGeom prst="rect">
              <a:avLst/>
            </a:prstGeom>
            <a:noFill/>
          </p:spPr>
          <p:txBody>
            <a:bodyPr wrap="none" rtlCol="0">
              <a:spAutoFit/>
            </a:bodyPr>
            <a:lstStyle/>
            <a:p>
              <a:r>
                <a:rPr lang="en-US" sz="1600" dirty="0">
                  <a:highlight>
                    <a:srgbClr val="FFFF00"/>
                  </a:highlight>
                </a:rPr>
                <a:t>Sampling rate :</a:t>
              </a:r>
              <a:endParaRPr lang="en-IN" sz="1600" dirty="0">
                <a:highlight>
                  <a:srgbClr val="FFFF00"/>
                </a:highlight>
              </a:endParaRPr>
            </a:p>
          </p:txBody>
        </p:sp>
        <p:sp>
          <p:nvSpPr>
            <p:cNvPr id="12" name="TextBox 11">
              <a:extLst>
                <a:ext uri="{FF2B5EF4-FFF2-40B4-BE49-F238E27FC236}">
                  <a16:creationId xmlns:a16="http://schemas.microsoft.com/office/drawing/2014/main" id="{5A958BC6-82CD-AAFD-7253-51B87412D185}"/>
                </a:ext>
              </a:extLst>
            </p:cNvPr>
            <p:cNvSpPr txBox="1"/>
            <p:nvPr/>
          </p:nvSpPr>
          <p:spPr>
            <a:xfrm>
              <a:off x="5214990" y="3014518"/>
              <a:ext cx="1653017" cy="338554"/>
            </a:xfrm>
            <a:prstGeom prst="rect">
              <a:avLst/>
            </a:prstGeom>
            <a:noFill/>
          </p:spPr>
          <p:txBody>
            <a:bodyPr wrap="none" rtlCol="0">
              <a:spAutoFit/>
            </a:bodyPr>
            <a:lstStyle/>
            <a:p>
              <a:r>
                <a:rPr lang="en-US" sz="1600" dirty="0">
                  <a:highlight>
                    <a:srgbClr val="FFFF00"/>
                  </a:highlight>
                </a:rPr>
                <a:t>Output Channel : </a:t>
              </a:r>
              <a:endParaRPr lang="en-IN" sz="1600" dirty="0">
                <a:highlight>
                  <a:srgbClr val="FFFF00"/>
                </a:highlight>
              </a:endParaRPr>
            </a:p>
          </p:txBody>
        </p:sp>
        <p:sp>
          <p:nvSpPr>
            <p:cNvPr id="13" name="TextBox 12">
              <a:extLst>
                <a:ext uri="{FF2B5EF4-FFF2-40B4-BE49-F238E27FC236}">
                  <a16:creationId xmlns:a16="http://schemas.microsoft.com/office/drawing/2014/main" id="{E1615D2E-5825-A936-ED46-5E820044F4D5}"/>
                </a:ext>
              </a:extLst>
            </p:cNvPr>
            <p:cNvSpPr txBox="1"/>
            <p:nvPr/>
          </p:nvSpPr>
          <p:spPr>
            <a:xfrm>
              <a:off x="5214990" y="3561229"/>
              <a:ext cx="1199496" cy="338554"/>
            </a:xfrm>
            <a:prstGeom prst="rect">
              <a:avLst/>
            </a:prstGeom>
            <a:noFill/>
          </p:spPr>
          <p:txBody>
            <a:bodyPr wrap="none" rtlCol="0">
              <a:spAutoFit/>
            </a:bodyPr>
            <a:lstStyle/>
            <a:p>
              <a:r>
                <a:rPr lang="en-US" sz="1600" dirty="0">
                  <a:highlight>
                    <a:srgbClr val="FFFF00"/>
                  </a:highlight>
                </a:rPr>
                <a:t>Repetition : </a:t>
              </a:r>
              <a:endParaRPr lang="en-IN" sz="1600" dirty="0">
                <a:highlight>
                  <a:srgbClr val="FFFF00"/>
                </a:highlight>
              </a:endParaRPr>
            </a:p>
          </p:txBody>
        </p:sp>
        <p:sp>
          <p:nvSpPr>
            <p:cNvPr id="14" name="Rectangle 13">
              <a:extLst>
                <a:ext uri="{FF2B5EF4-FFF2-40B4-BE49-F238E27FC236}">
                  <a16:creationId xmlns:a16="http://schemas.microsoft.com/office/drawing/2014/main" id="{7BC0D8CA-1659-9298-624A-E75B10CFB72E}"/>
                </a:ext>
              </a:extLst>
            </p:cNvPr>
            <p:cNvSpPr/>
            <p:nvPr/>
          </p:nvSpPr>
          <p:spPr>
            <a:xfrm>
              <a:off x="2743200" y="1380565"/>
              <a:ext cx="4894729" cy="318247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a:extLst>
              <a:ext uri="{FF2B5EF4-FFF2-40B4-BE49-F238E27FC236}">
                <a16:creationId xmlns:a16="http://schemas.microsoft.com/office/drawing/2014/main" id="{4EB88EC5-563F-2CA7-ECDA-CBC19B581E19}"/>
              </a:ext>
            </a:extLst>
          </p:cNvPr>
          <p:cNvSpPr txBox="1"/>
          <p:nvPr/>
        </p:nvSpPr>
        <p:spPr>
          <a:xfrm>
            <a:off x="5031966" y="-10838"/>
            <a:ext cx="2220480" cy="369332"/>
          </a:xfrm>
          <a:prstGeom prst="rect">
            <a:avLst/>
          </a:prstGeom>
          <a:noFill/>
        </p:spPr>
        <p:txBody>
          <a:bodyPr wrap="none" rtlCol="0">
            <a:spAutoFit/>
          </a:bodyPr>
          <a:lstStyle/>
          <a:p>
            <a:r>
              <a:rPr lang="en-US" b="1" dirty="0">
                <a:solidFill>
                  <a:srgbClr val="0000CC"/>
                </a:solidFill>
              </a:rPr>
              <a:t>User Interface Screen</a:t>
            </a:r>
            <a:endParaRPr lang="en-IN" b="1" dirty="0">
              <a:solidFill>
                <a:srgbClr val="0000CC"/>
              </a:solidFill>
            </a:endParaRPr>
          </a:p>
        </p:txBody>
      </p:sp>
      <p:grpSp>
        <p:nvGrpSpPr>
          <p:cNvPr id="17" name="Group 16">
            <a:extLst>
              <a:ext uri="{FF2B5EF4-FFF2-40B4-BE49-F238E27FC236}">
                <a16:creationId xmlns:a16="http://schemas.microsoft.com/office/drawing/2014/main" id="{5BFEA4F1-0F08-2705-BE22-6DD0AC4D7203}"/>
              </a:ext>
            </a:extLst>
          </p:cNvPr>
          <p:cNvGrpSpPr/>
          <p:nvPr/>
        </p:nvGrpSpPr>
        <p:grpSpPr>
          <a:xfrm>
            <a:off x="6709408" y="103094"/>
            <a:ext cx="4894729" cy="3182470"/>
            <a:chOff x="2743200" y="1380565"/>
            <a:chExt cx="4894729" cy="3182470"/>
          </a:xfrm>
        </p:grpSpPr>
        <p:sp>
          <p:nvSpPr>
            <p:cNvPr id="18" name="Rectangle 17">
              <a:extLst>
                <a:ext uri="{FF2B5EF4-FFF2-40B4-BE49-F238E27FC236}">
                  <a16:creationId xmlns:a16="http://schemas.microsoft.com/office/drawing/2014/main" id="{782AD888-D05E-7812-D745-C6BC31CE7514}"/>
                </a:ext>
              </a:extLst>
            </p:cNvPr>
            <p:cNvSpPr/>
            <p:nvPr/>
          </p:nvSpPr>
          <p:spPr>
            <a:xfrm>
              <a:off x="2841812" y="1506071"/>
              <a:ext cx="1353670" cy="74407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Sine Wave</a:t>
              </a:r>
              <a:endParaRPr lang="en-IN" dirty="0"/>
            </a:p>
          </p:txBody>
        </p:sp>
        <p:sp>
          <p:nvSpPr>
            <p:cNvPr id="19" name="Rectangle 18">
              <a:extLst>
                <a:ext uri="{FF2B5EF4-FFF2-40B4-BE49-F238E27FC236}">
                  <a16:creationId xmlns:a16="http://schemas.microsoft.com/office/drawing/2014/main" id="{11E1F983-CBB6-206F-CAEB-2E7266121318}"/>
                </a:ext>
              </a:extLst>
            </p:cNvPr>
            <p:cNvSpPr/>
            <p:nvPr/>
          </p:nvSpPr>
          <p:spPr>
            <a:xfrm>
              <a:off x="4500282" y="1506071"/>
              <a:ext cx="1353670" cy="744070"/>
            </a:xfrm>
            <a:prstGeom prst="rect">
              <a:avLst/>
            </a:prstGeom>
            <a:solidFill>
              <a:srgbClr val="0000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Square Wave</a:t>
              </a:r>
              <a:endParaRPr lang="en-IN" dirty="0"/>
            </a:p>
          </p:txBody>
        </p:sp>
        <p:sp>
          <p:nvSpPr>
            <p:cNvPr id="20" name="Rectangle 19">
              <a:extLst>
                <a:ext uri="{FF2B5EF4-FFF2-40B4-BE49-F238E27FC236}">
                  <a16:creationId xmlns:a16="http://schemas.microsoft.com/office/drawing/2014/main" id="{45933424-DA5E-7545-6A15-319AA69DD4DF}"/>
                </a:ext>
              </a:extLst>
            </p:cNvPr>
            <p:cNvSpPr/>
            <p:nvPr/>
          </p:nvSpPr>
          <p:spPr>
            <a:xfrm>
              <a:off x="6158752" y="1506071"/>
              <a:ext cx="1353670" cy="74407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Triangle Wave</a:t>
              </a:r>
              <a:endParaRPr lang="en-IN" dirty="0"/>
            </a:p>
          </p:txBody>
        </p:sp>
        <p:sp>
          <p:nvSpPr>
            <p:cNvPr id="21" name="Rectangle 20">
              <a:extLst>
                <a:ext uri="{FF2B5EF4-FFF2-40B4-BE49-F238E27FC236}">
                  <a16:creationId xmlns:a16="http://schemas.microsoft.com/office/drawing/2014/main" id="{3B644ABC-C84F-5753-2996-D0AA1ECFE001}"/>
                </a:ext>
              </a:extLst>
            </p:cNvPr>
            <p:cNvSpPr/>
            <p:nvPr/>
          </p:nvSpPr>
          <p:spPr>
            <a:xfrm>
              <a:off x="2841812" y="2456330"/>
              <a:ext cx="4670610" cy="1990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133C51C1-7ADA-9FCC-E04B-3EFA94F26001}"/>
                </a:ext>
              </a:extLst>
            </p:cNvPr>
            <p:cNvSpPr txBox="1"/>
            <p:nvPr/>
          </p:nvSpPr>
          <p:spPr>
            <a:xfrm>
              <a:off x="2958352" y="2563906"/>
              <a:ext cx="1247457" cy="338554"/>
            </a:xfrm>
            <a:prstGeom prst="rect">
              <a:avLst/>
            </a:prstGeom>
            <a:noFill/>
          </p:spPr>
          <p:txBody>
            <a:bodyPr wrap="none" rtlCol="0">
              <a:spAutoFit/>
            </a:bodyPr>
            <a:lstStyle/>
            <a:p>
              <a:r>
                <a:rPr lang="en-US" sz="1600" dirty="0">
                  <a:highlight>
                    <a:srgbClr val="FFFF00"/>
                  </a:highlight>
                </a:rPr>
                <a:t>Amplitude : </a:t>
              </a:r>
              <a:endParaRPr lang="en-IN" sz="1600" dirty="0">
                <a:highlight>
                  <a:srgbClr val="FFFF00"/>
                </a:highlight>
              </a:endParaRPr>
            </a:p>
          </p:txBody>
        </p:sp>
        <p:sp>
          <p:nvSpPr>
            <p:cNvPr id="23" name="TextBox 22">
              <a:extLst>
                <a:ext uri="{FF2B5EF4-FFF2-40B4-BE49-F238E27FC236}">
                  <a16:creationId xmlns:a16="http://schemas.microsoft.com/office/drawing/2014/main" id="{7EE0DD56-3E38-E66B-D860-10B5E51DB57F}"/>
                </a:ext>
              </a:extLst>
            </p:cNvPr>
            <p:cNvSpPr txBox="1"/>
            <p:nvPr/>
          </p:nvSpPr>
          <p:spPr>
            <a:xfrm>
              <a:off x="2958352" y="3061447"/>
              <a:ext cx="1203086" cy="338554"/>
            </a:xfrm>
            <a:prstGeom prst="rect">
              <a:avLst/>
            </a:prstGeom>
            <a:noFill/>
          </p:spPr>
          <p:txBody>
            <a:bodyPr wrap="none" rtlCol="0">
              <a:spAutoFit/>
            </a:bodyPr>
            <a:lstStyle/>
            <a:p>
              <a:r>
                <a:rPr lang="en-US" sz="1600" dirty="0">
                  <a:highlight>
                    <a:srgbClr val="FFFF00"/>
                  </a:highlight>
                </a:rPr>
                <a:t>Frequency : </a:t>
              </a:r>
              <a:endParaRPr lang="en-IN" sz="1600" dirty="0">
                <a:highlight>
                  <a:srgbClr val="FFFF00"/>
                </a:highlight>
              </a:endParaRPr>
            </a:p>
          </p:txBody>
        </p:sp>
        <p:sp>
          <p:nvSpPr>
            <p:cNvPr id="24" name="TextBox 23">
              <a:extLst>
                <a:ext uri="{FF2B5EF4-FFF2-40B4-BE49-F238E27FC236}">
                  <a16:creationId xmlns:a16="http://schemas.microsoft.com/office/drawing/2014/main" id="{6D528772-44BE-D079-7F00-CFF424ACE952}"/>
                </a:ext>
              </a:extLst>
            </p:cNvPr>
            <p:cNvSpPr txBox="1"/>
            <p:nvPr/>
          </p:nvSpPr>
          <p:spPr>
            <a:xfrm>
              <a:off x="2958352" y="3624119"/>
              <a:ext cx="1252266" cy="338554"/>
            </a:xfrm>
            <a:prstGeom prst="rect">
              <a:avLst/>
            </a:prstGeom>
            <a:noFill/>
          </p:spPr>
          <p:txBody>
            <a:bodyPr wrap="none" rtlCol="0">
              <a:spAutoFit/>
            </a:bodyPr>
            <a:lstStyle/>
            <a:p>
              <a:r>
                <a:rPr lang="en-US" sz="1600" dirty="0">
                  <a:highlight>
                    <a:srgbClr val="FFFF00"/>
                  </a:highlight>
                </a:rPr>
                <a:t>Phase Shift : </a:t>
              </a:r>
              <a:endParaRPr lang="en-IN" sz="1600" dirty="0">
                <a:highlight>
                  <a:srgbClr val="FFFF00"/>
                </a:highlight>
              </a:endParaRPr>
            </a:p>
          </p:txBody>
        </p:sp>
        <p:cxnSp>
          <p:nvCxnSpPr>
            <p:cNvPr id="25" name="Straight Connector 24">
              <a:extLst>
                <a:ext uri="{FF2B5EF4-FFF2-40B4-BE49-F238E27FC236}">
                  <a16:creationId xmlns:a16="http://schemas.microsoft.com/office/drawing/2014/main" id="{FDCD7BCD-F08B-A138-6FA2-BB87D5076C97}"/>
                </a:ext>
              </a:extLst>
            </p:cNvPr>
            <p:cNvCxnSpPr>
              <a:stCxn id="21" idx="0"/>
              <a:endCxn id="21" idx="2"/>
            </p:cNvCxnSpPr>
            <p:nvPr/>
          </p:nvCxnSpPr>
          <p:spPr>
            <a:xfrm>
              <a:off x="5177117" y="2456330"/>
              <a:ext cx="0" cy="199016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A0BB9F8-44BB-9EAB-CF5F-1600BD447F72}"/>
                </a:ext>
              </a:extLst>
            </p:cNvPr>
            <p:cNvSpPr txBox="1"/>
            <p:nvPr/>
          </p:nvSpPr>
          <p:spPr>
            <a:xfrm>
              <a:off x="5214990" y="2568388"/>
              <a:ext cx="1425070" cy="338554"/>
            </a:xfrm>
            <a:prstGeom prst="rect">
              <a:avLst/>
            </a:prstGeom>
            <a:noFill/>
          </p:spPr>
          <p:txBody>
            <a:bodyPr wrap="none" rtlCol="0">
              <a:spAutoFit/>
            </a:bodyPr>
            <a:lstStyle/>
            <a:p>
              <a:r>
                <a:rPr lang="en-US" sz="1600" dirty="0">
                  <a:highlight>
                    <a:srgbClr val="FFFF00"/>
                  </a:highlight>
                </a:rPr>
                <a:t>Sampling rate :</a:t>
              </a:r>
              <a:endParaRPr lang="en-IN" sz="1600" dirty="0">
                <a:highlight>
                  <a:srgbClr val="FFFF00"/>
                </a:highlight>
              </a:endParaRPr>
            </a:p>
          </p:txBody>
        </p:sp>
        <p:sp>
          <p:nvSpPr>
            <p:cNvPr id="27" name="TextBox 26">
              <a:extLst>
                <a:ext uri="{FF2B5EF4-FFF2-40B4-BE49-F238E27FC236}">
                  <a16:creationId xmlns:a16="http://schemas.microsoft.com/office/drawing/2014/main" id="{488F697B-C65E-74EE-7888-AE26166A8868}"/>
                </a:ext>
              </a:extLst>
            </p:cNvPr>
            <p:cNvSpPr txBox="1"/>
            <p:nvPr/>
          </p:nvSpPr>
          <p:spPr>
            <a:xfrm>
              <a:off x="5214990" y="3014518"/>
              <a:ext cx="1653017" cy="338554"/>
            </a:xfrm>
            <a:prstGeom prst="rect">
              <a:avLst/>
            </a:prstGeom>
            <a:noFill/>
          </p:spPr>
          <p:txBody>
            <a:bodyPr wrap="none" rtlCol="0">
              <a:spAutoFit/>
            </a:bodyPr>
            <a:lstStyle/>
            <a:p>
              <a:r>
                <a:rPr lang="en-US" sz="1600" dirty="0">
                  <a:highlight>
                    <a:srgbClr val="FFFF00"/>
                  </a:highlight>
                </a:rPr>
                <a:t>Output Channel : </a:t>
              </a:r>
              <a:endParaRPr lang="en-IN" sz="1600" dirty="0">
                <a:highlight>
                  <a:srgbClr val="FFFF00"/>
                </a:highlight>
              </a:endParaRPr>
            </a:p>
          </p:txBody>
        </p:sp>
        <p:sp>
          <p:nvSpPr>
            <p:cNvPr id="28" name="TextBox 27">
              <a:extLst>
                <a:ext uri="{FF2B5EF4-FFF2-40B4-BE49-F238E27FC236}">
                  <a16:creationId xmlns:a16="http://schemas.microsoft.com/office/drawing/2014/main" id="{1314A47B-5FC7-43D7-1692-F7589B697504}"/>
                </a:ext>
              </a:extLst>
            </p:cNvPr>
            <p:cNvSpPr txBox="1"/>
            <p:nvPr/>
          </p:nvSpPr>
          <p:spPr>
            <a:xfrm>
              <a:off x="5214990" y="3561229"/>
              <a:ext cx="1199496" cy="338554"/>
            </a:xfrm>
            <a:prstGeom prst="rect">
              <a:avLst/>
            </a:prstGeom>
            <a:noFill/>
          </p:spPr>
          <p:txBody>
            <a:bodyPr wrap="none" rtlCol="0">
              <a:spAutoFit/>
            </a:bodyPr>
            <a:lstStyle/>
            <a:p>
              <a:r>
                <a:rPr lang="en-US" sz="1600" dirty="0">
                  <a:highlight>
                    <a:srgbClr val="FFFF00"/>
                  </a:highlight>
                </a:rPr>
                <a:t>Repetition : </a:t>
              </a:r>
              <a:endParaRPr lang="en-IN" sz="1600" dirty="0">
                <a:highlight>
                  <a:srgbClr val="FFFF00"/>
                </a:highlight>
              </a:endParaRPr>
            </a:p>
          </p:txBody>
        </p:sp>
        <p:sp>
          <p:nvSpPr>
            <p:cNvPr id="29" name="Rectangle 28">
              <a:extLst>
                <a:ext uri="{FF2B5EF4-FFF2-40B4-BE49-F238E27FC236}">
                  <a16:creationId xmlns:a16="http://schemas.microsoft.com/office/drawing/2014/main" id="{D1F42126-CF42-4C14-7499-737E749DBABF}"/>
                </a:ext>
              </a:extLst>
            </p:cNvPr>
            <p:cNvSpPr/>
            <p:nvPr/>
          </p:nvSpPr>
          <p:spPr>
            <a:xfrm>
              <a:off x="2743200" y="1380565"/>
              <a:ext cx="4894729" cy="318247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08279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E497E-7EC4-3A2B-D059-C81E73303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961" y="385482"/>
            <a:ext cx="4614224" cy="6131859"/>
          </a:xfrm>
          <a:prstGeom prst="rect">
            <a:avLst/>
          </a:prstGeom>
        </p:spPr>
      </p:pic>
    </p:spTree>
    <p:extLst>
      <p:ext uri="{BB962C8B-B14F-4D97-AF65-F5344CB8AC3E}">
        <p14:creationId xmlns:p14="http://schemas.microsoft.com/office/powerpoint/2010/main" val="212755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8299F5-1907-D658-1491-61D416F9EDB7}"/>
              </a:ext>
            </a:extLst>
          </p:cNvPr>
          <p:cNvPicPr>
            <a:picLocks noChangeAspect="1"/>
          </p:cNvPicPr>
          <p:nvPr/>
        </p:nvPicPr>
        <p:blipFill>
          <a:blip r:embed="rId2"/>
          <a:srcRect b="32549"/>
          <a:stretch/>
        </p:blipFill>
        <p:spPr>
          <a:xfrm>
            <a:off x="510990" y="600635"/>
            <a:ext cx="5440026" cy="4625788"/>
          </a:xfrm>
          <a:prstGeom prst="rect">
            <a:avLst/>
          </a:prstGeom>
        </p:spPr>
      </p:pic>
      <p:pic>
        <p:nvPicPr>
          <p:cNvPr id="6" name="Picture 5">
            <a:extLst>
              <a:ext uri="{FF2B5EF4-FFF2-40B4-BE49-F238E27FC236}">
                <a16:creationId xmlns:a16="http://schemas.microsoft.com/office/drawing/2014/main" id="{7C1F39F1-CB8D-A38E-E3A7-07F6A47BBD62}"/>
              </a:ext>
            </a:extLst>
          </p:cNvPr>
          <p:cNvPicPr>
            <a:picLocks noChangeAspect="1"/>
          </p:cNvPicPr>
          <p:nvPr/>
        </p:nvPicPr>
        <p:blipFill>
          <a:blip r:embed="rId3"/>
          <a:stretch>
            <a:fillRect/>
          </a:stretch>
        </p:blipFill>
        <p:spPr>
          <a:xfrm>
            <a:off x="6173936" y="600635"/>
            <a:ext cx="5438103" cy="2694666"/>
          </a:xfrm>
          <a:prstGeom prst="rect">
            <a:avLst/>
          </a:prstGeom>
        </p:spPr>
      </p:pic>
      <p:sp>
        <p:nvSpPr>
          <p:cNvPr id="7" name="TextBox 6">
            <a:extLst>
              <a:ext uri="{FF2B5EF4-FFF2-40B4-BE49-F238E27FC236}">
                <a16:creationId xmlns:a16="http://schemas.microsoft.com/office/drawing/2014/main" id="{0377909D-7FAE-1301-2A29-F4EF88793988}"/>
              </a:ext>
            </a:extLst>
          </p:cNvPr>
          <p:cNvSpPr txBox="1"/>
          <p:nvPr/>
        </p:nvSpPr>
        <p:spPr>
          <a:xfrm>
            <a:off x="4563035" y="0"/>
            <a:ext cx="3193759" cy="338554"/>
          </a:xfrm>
          <a:prstGeom prst="rect">
            <a:avLst/>
          </a:prstGeom>
          <a:noFill/>
        </p:spPr>
        <p:txBody>
          <a:bodyPr wrap="none" rtlCol="0">
            <a:spAutoFit/>
          </a:bodyPr>
          <a:lstStyle/>
          <a:p>
            <a:r>
              <a:rPr lang="en-US" sz="1600" b="1" dirty="0">
                <a:solidFill>
                  <a:srgbClr val="0000CC"/>
                </a:solidFill>
              </a:rPr>
              <a:t>STM32F446 family microcontrollers</a:t>
            </a:r>
            <a:endParaRPr lang="en-IN" sz="1600" b="1" dirty="0">
              <a:solidFill>
                <a:srgbClr val="0000CC"/>
              </a:solidFill>
            </a:endParaRPr>
          </a:p>
        </p:txBody>
      </p:sp>
      <p:sp>
        <p:nvSpPr>
          <p:cNvPr id="2" name="Rectangle 1">
            <a:extLst>
              <a:ext uri="{FF2B5EF4-FFF2-40B4-BE49-F238E27FC236}">
                <a16:creationId xmlns:a16="http://schemas.microsoft.com/office/drawing/2014/main" id="{640B5C03-A036-CA59-B3EF-0D2854FBB82D}"/>
              </a:ext>
            </a:extLst>
          </p:cNvPr>
          <p:cNvSpPr/>
          <p:nvPr/>
        </p:nvSpPr>
        <p:spPr>
          <a:xfrm>
            <a:off x="6096000" y="1757082"/>
            <a:ext cx="5585010" cy="439270"/>
          </a:xfrm>
          <a:prstGeom prst="rect">
            <a:avLst/>
          </a:prstGeom>
          <a:noFill/>
          <a:ln w="28575">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E30F9B6-CB94-E8E5-20F9-CD4ACC7C997F}"/>
              </a:ext>
            </a:extLst>
          </p:cNvPr>
          <p:cNvSpPr txBox="1"/>
          <p:nvPr/>
        </p:nvSpPr>
        <p:spPr>
          <a:xfrm>
            <a:off x="636494" y="5432612"/>
            <a:ext cx="5436553" cy="923330"/>
          </a:xfrm>
          <a:prstGeom prst="rect">
            <a:avLst/>
          </a:prstGeom>
          <a:noFill/>
        </p:spPr>
        <p:txBody>
          <a:bodyPr wrap="none" rtlCol="0">
            <a:spAutoFit/>
          </a:bodyPr>
          <a:lstStyle/>
          <a:p>
            <a:r>
              <a:rPr lang="en-US" dirty="0"/>
              <a:t>Pending DAC Details :</a:t>
            </a:r>
          </a:p>
          <a:p>
            <a:pPr marL="342900" indent="-342900">
              <a:buAutoNum type="arabicPeriod"/>
            </a:pPr>
            <a:r>
              <a:rPr lang="en-US" dirty="0"/>
              <a:t>Full scale output</a:t>
            </a:r>
          </a:p>
          <a:p>
            <a:pPr marL="342900" indent="-342900">
              <a:buAutoNum type="arabicPeriod"/>
            </a:pPr>
            <a:r>
              <a:rPr lang="en-US" dirty="0"/>
              <a:t>Noise, linearity, resolution, tolerance, max resolution</a:t>
            </a:r>
            <a:endParaRPr lang="en-IN" dirty="0"/>
          </a:p>
        </p:txBody>
      </p:sp>
    </p:spTree>
    <p:extLst>
      <p:ext uri="{BB962C8B-B14F-4D97-AF65-F5344CB8AC3E}">
        <p14:creationId xmlns:p14="http://schemas.microsoft.com/office/powerpoint/2010/main" val="136717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E58CB-9E7A-E39D-09E4-320E2A7B9C89}"/>
              </a:ext>
            </a:extLst>
          </p:cNvPr>
          <p:cNvSpPr txBox="1"/>
          <p:nvPr/>
        </p:nvSpPr>
        <p:spPr>
          <a:xfrm>
            <a:off x="5135574" y="514350"/>
            <a:ext cx="2873351" cy="369332"/>
          </a:xfrm>
          <a:prstGeom prst="rect">
            <a:avLst/>
          </a:prstGeom>
          <a:solidFill>
            <a:schemeClr val="accent6">
              <a:lumMod val="20000"/>
              <a:lumOff val="80000"/>
            </a:schemeClr>
          </a:solidFill>
        </p:spPr>
        <p:txBody>
          <a:bodyPr wrap="none" rtlCol="0">
            <a:spAutoFit/>
          </a:bodyPr>
          <a:lstStyle/>
          <a:p>
            <a:r>
              <a:rPr lang="en-US" b="1" dirty="0"/>
              <a:t>Digital To Analog Converters</a:t>
            </a:r>
            <a:endParaRPr lang="en-IN" b="1" dirty="0"/>
          </a:p>
        </p:txBody>
      </p:sp>
      <p:cxnSp>
        <p:nvCxnSpPr>
          <p:cNvPr id="4" name="Straight Arrow Connector 3">
            <a:extLst>
              <a:ext uri="{FF2B5EF4-FFF2-40B4-BE49-F238E27FC236}">
                <a16:creationId xmlns:a16="http://schemas.microsoft.com/office/drawing/2014/main" id="{447A40F8-6D7C-EC4F-A855-E106CA148190}"/>
              </a:ext>
            </a:extLst>
          </p:cNvPr>
          <p:cNvCxnSpPr>
            <a:cxnSpLocks/>
          </p:cNvCxnSpPr>
          <p:nvPr/>
        </p:nvCxnSpPr>
        <p:spPr>
          <a:xfrm flipH="1">
            <a:off x="6600824" y="883682"/>
            <a:ext cx="1" cy="364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697AFF9-9F58-EE5B-42D3-E8E9CCF81DE3}"/>
              </a:ext>
            </a:extLst>
          </p:cNvPr>
          <p:cNvCxnSpPr>
            <a:cxnSpLocks/>
          </p:cNvCxnSpPr>
          <p:nvPr/>
        </p:nvCxnSpPr>
        <p:spPr>
          <a:xfrm>
            <a:off x="1428750" y="1257300"/>
            <a:ext cx="994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050FD78-30DB-9B24-C90E-4E8AC8C6E0FF}"/>
              </a:ext>
            </a:extLst>
          </p:cNvPr>
          <p:cNvCxnSpPr/>
          <p:nvPr/>
        </p:nvCxnSpPr>
        <p:spPr>
          <a:xfrm>
            <a:off x="1428750" y="1247775"/>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277B0-9194-DC7E-2FC0-9F1988ED6AAB}"/>
              </a:ext>
            </a:extLst>
          </p:cNvPr>
          <p:cNvCxnSpPr/>
          <p:nvPr/>
        </p:nvCxnSpPr>
        <p:spPr>
          <a:xfrm>
            <a:off x="4543425" y="1257300"/>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48DC4E-2EF0-19ED-E1A0-4FE200E7C124}"/>
              </a:ext>
            </a:extLst>
          </p:cNvPr>
          <p:cNvSpPr txBox="1"/>
          <p:nvPr/>
        </p:nvSpPr>
        <p:spPr>
          <a:xfrm>
            <a:off x="939231" y="1974502"/>
            <a:ext cx="1017138" cy="646331"/>
          </a:xfrm>
          <a:prstGeom prst="rect">
            <a:avLst/>
          </a:prstGeom>
          <a:noFill/>
        </p:spPr>
        <p:txBody>
          <a:bodyPr wrap="none" rtlCol="0">
            <a:spAutoFit/>
          </a:bodyPr>
          <a:lstStyle/>
          <a:p>
            <a:pPr algn="ctr"/>
            <a:r>
              <a:rPr lang="en-US" dirty="0"/>
              <a:t>Parallel</a:t>
            </a:r>
          </a:p>
          <a:p>
            <a:pPr algn="ctr"/>
            <a:r>
              <a:rPr lang="en-US" dirty="0"/>
              <a:t>interface</a:t>
            </a:r>
            <a:endParaRPr lang="en-IN" dirty="0"/>
          </a:p>
        </p:txBody>
      </p:sp>
      <p:sp>
        <p:nvSpPr>
          <p:cNvPr id="11" name="TextBox 10">
            <a:extLst>
              <a:ext uri="{FF2B5EF4-FFF2-40B4-BE49-F238E27FC236}">
                <a16:creationId xmlns:a16="http://schemas.microsoft.com/office/drawing/2014/main" id="{8F038A89-B066-A338-2835-1F56765AC56F}"/>
              </a:ext>
            </a:extLst>
          </p:cNvPr>
          <p:cNvSpPr txBox="1"/>
          <p:nvPr/>
        </p:nvSpPr>
        <p:spPr>
          <a:xfrm>
            <a:off x="4022936" y="1974502"/>
            <a:ext cx="1079078" cy="646331"/>
          </a:xfrm>
          <a:prstGeom prst="rect">
            <a:avLst/>
          </a:prstGeom>
          <a:noFill/>
        </p:spPr>
        <p:txBody>
          <a:bodyPr wrap="none" rtlCol="0">
            <a:spAutoFit/>
          </a:bodyPr>
          <a:lstStyle/>
          <a:p>
            <a:pPr algn="ctr"/>
            <a:r>
              <a:rPr lang="en-US" dirty="0"/>
              <a:t>Parallel &amp;</a:t>
            </a:r>
          </a:p>
          <a:p>
            <a:pPr algn="ctr"/>
            <a:r>
              <a:rPr lang="en-US" dirty="0"/>
              <a:t>buffered</a:t>
            </a:r>
            <a:endParaRPr lang="en-IN" dirty="0"/>
          </a:p>
        </p:txBody>
      </p:sp>
      <p:cxnSp>
        <p:nvCxnSpPr>
          <p:cNvPr id="12" name="Straight Arrow Connector 11">
            <a:extLst>
              <a:ext uri="{FF2B5EF4-FFF2-40B4-BE49-F238E27FC236}">
                <a16:creationId xmlns:a16="http://schemas.microsoft.com/office/drawing/2014/main" id="{487C939B-37BC-989A-279A-A4B6DB9BAECD}"/>
              </a:ext>
            </a:extLst>
          </p:cNvPr>
          <p:cNvCxnSpPr/>
          <p:nvPr/>
        </p:nvCxnSpPr>
        <p:spPr>
          <a:xfrm>
            <a:off x="6800850" y="1257300"/>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D99FE8-EE25-7E76-43ED-631379857BC9}"/>
              </a:ext>
            </a:extLst>
          </p:cNvPr>
          <p:cNvSpPr txBox="1"/>
          <p:nvPr/>
        </p:nvSpPr>
        <p:spPr>
          <a:xfrm>
            <a:off x="6254867" y="1965586"/>
            <a:ext cx="1091966" cy="646331"/>
          </a:xfrm>
          <a:prstGeom prst="rect">
            <a:avLst/>
          </a:prstGeom>
          <a:noFill/>
        </p:spPr>
        <p:txBody>
          <a:bodyPr wrap="none" rtlCol="0">
            <a:spAutoFit/>
          </a:bodyPr>
          <a:lstStyle/>
          <a:p>
            <a:pPr algn="ctr"/>
            <a:r>
              <a:rPr lang="en-US" dirty="0"/>
              <a:t>QSPI with</a:t>
            </a:r>
          </a:p>
          <a:p>
            <a:pPr algn="ctr"/>
            <a:r>
              <a:rPr lang="en-US" dirty="0"/>
              <a:t>RAM</a:t>
            </a:r>
            <a:endParaRPr lang="en-IN" dirty="0"/>
          </a:p>
        </p:txBody>
      </p:sp>
      <p:cxnSp>
        <p:nvCxnSpPr>
          <p:cNvPr id="14" name="Straight Arrow Connector 13">
            <a:extLst>
              <a:ext uri="{FF2B5EF4-FFF2-40B4-BE49-F238E27FC236}">
                <a16:creationId xmlns:a16="http://schemas.microsoft.com/office/drawing/2014/main" id="{DA55EFDB-40D6-2E23-D21B-A5B7BF7CACD9}"/>
              </a:ext>
            </a:extLst>
          </p:cNvPr>
          <p:cNvCxnSpPr/>
          <p:nvPr/>
        </p:nvCxnSpPr>
        <p:spPr>
          <a:xfrm>
            <a:off x="9124950" y="1257300"/>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592CDE-A929-151B-E48C-05AD6679A8E8}"/>
              </a:ext>
            </a:extLst>
          </p:cNvPr>
          <p:cNvSpPr txBox="1"/>
          <p:nvPr/>
        </p:nvSpPr>
        <p:spPr>
          <a:xfrm>
            <a:off x="8678738" y="1943488"/>
            <a:ext cx="892424" cy="646331"/>
          </a:xfrm>
          <a:prstGeom prst="rect">
            <a:avLst/>
          </a:prstGeom>
          <a:noFill/>
        </p:spPr>
        <p:txBody>
          <a:bodyPr wrap="none" rtlCol="0">
            <a:spAutoFit/>
          </a:bodyPr>
          <a:lstStyle/>
          <a:p>
            <a:pPr algn="ctr"/>
            <a:r>
              <a:rPr lang="en-US" dirty="0"/>
              <a:t>SPI w/o</a:t>
            </a:r>
          </a:p>
          <a:p>
            <a:pPr algn="ctr"/>
            <a:r>
              <a:rPr lang="en-US" dirty="0"/>
              <a:t>RAM</a:t>
            </a:r>
            <a:endParaRPr lang="en-IN" dirty="0"/>
          </a:p>
        </p:txBody>
      </p:sp>
      <p:cxnSp>
        <p:nvCxnSpPr>
          <p:cNvPr id="16" name="Straight Arrow Connector 15">
            <a:extLst>
              <a:ext uri="{FF2B5EF4-FFF2-40B4-BE49-F238E27FC236}">
                <a16:creationId xmlns:a16="http://schemas.microsoft.com/office/drawing/2014/main" id="{E264114A-2A36-F79B-36A0-5D04A4BDD4F5}"/>
              </a:ext>
            </a:extLst>
          </p:cNvPr>
          <p:cNvCxnSpPr/>
          <p:nvPr/>
        </p:nvCxnSpPr>
        <p:spPr>
          <a:xfrm>
            <a:off x="11372850" y="1247775"/>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EEF7202-0D40-EBD5-2065-2108994023EB}"/>
              </a:ext>
            </a:extLst>
          </p:cNvPr>
          <p:cNvSpPr txBox="1"/>
          <p:nvPr/>
        </p:nvSpPr>
        <p:spPr>
          <a:xfrm>
            <a:off x="10922415" y="1954084"/>
            <a:ext cx="936475" cy="646331"/>
          </a:xfrm>
          <a:prstGeom prst="rect">
            <a:avLst/>
          </a:prstGeom>
          <a:noFill/>
        </p:spPr>
        <p:txBody>
          <a:bodyPr wrap="none" rtlCol="0">
            <a:spAutoFit/>
          </a:bodyPr>
          <a:lstStyle/>
          <a:p>
            <a:pPr algn="ctr"/>
            <a:r>
              <a:rPr lang="en-US" dirty="0"/>
              <a:t>SPI with</a:t>
            </a:r>
          </a:p>
          <a:p>
            <a:pPr algn="ctr"/>
            <a:r>
              <a:rPr lang="en-US" dirty="0"/>
              <a:t>RAM</a:t>
            </a:r>
            <a:endParaRPr lang="en-IN" dirty="0"/>
          </a:p>
        </p:txBody>
      </p:sp>
      <p:cxnSp>
        <p:nvCxnSpPr>
          <p:cNvPr id="20" name="Straight Connector 19">
            <a:extLst>
              <a:ext uri="{FF2B5EF4-FFF2-40B4-BE49-F238E27FC236}">
                <a16:creationId xmlns:a16="http://schemas.microsoft.com/office/drawing/2014/main" id="{B5CB7DE2-5032-1A1A-0C20-425933D68277}"/>
              </a:ext>
            </a:extLst>
          </p:cNvPr>
          <p:cNvCxnSpPr/>
          <p:nvPr/>
        </p:nvCxnSpPr>
        <p:spPr>
          <a:xfrm>
            <a:off x="-9525" y="2620833"/>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F5FD7E-B4D6-30F4-CD47-D9A3742B5B3F}"/>
              </a:ext>
            </a:extLst>
          </p:cNvPr>
          <p:cNvCxnSpPr/>
          <p:nvPr/>
        </p:nvCxnSpPr>
        <p:spPr>
          <a:xfrm>
            <a:off x="948756" y="2620833"/>
            <a:ext cx="0" cy="381806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1C384F-4DA8-801A-B9C4-AEBAE5F2DD0F}"/>
              </a:ext>
            </a:extLst>
          </p:cNvPr>
          <p:cNvSpPr txBox="1"/>
          <p:nvPr/>
        </p:nvSpPr>
        <p:spPr>
          <a:xfrm>
            <a:off x="27026" y="2805591"/>
            <a:ext cx="885179" cy="276999"/>
          </a:xfrm>
          <a:prstGeom prst="rect">
            <a:avLst/>
          </a:prstGeom>
          <a:noFill/>
        </p:spPr>
        <p:txBody>
          <a:bodyPr wrap="none" rtlCol="0">
            <a:spAutoFit/>
          </a:bodyPr>
          <a:lstStyle/>
          <a:p>
            <a:r>
              <a:rPr lang="en-US" sz="1200" dirty="0"/>
              <a:t>&gt;200 MSPS</a:t>
            </a:r>
            <a:endParaRPr lang="en-IN" sz="1200" dirty="0"/>
          </a:p>
        </p:txBody>
      </p:sp>
      <p:sp>
        <p:nvSpPr>
          <p:cNvPr id="24" name="TextBox 23">
            <a:extLst>
              <a:ext uri="{FF2B5EF4-FFF2-40B4-BE49-F238E27FC236}">
                <a16:creationId xmlns:a16="http://schemas.microsoft.com/office/drawing/2014/main" id="{3F8D1C3E-22AF-D83A-C11F-EC7A679A56E8}"/>
              </a:ext>
            </a:extLst>
          </p:cNvPr>
          <p:cNvSpPr txBox="1"/>
          <p:nvPr/>
        </p:nvSpPr>
        <p:spPr>
          <a:xfrm>
            <a:off x="37159" y="3978437"/>
            <a:ext cx="893322" cy="461665"/>
          </a:xfrm>
          <a:prstGeom prst="rect">
            <a:avLst/>
          </a:prstGeom>
          <a:noFill/>
        </p:spPr>
        <p:txBody>
          <a:bodyPr wrap="none" rtlCol="0">
            <a:spAutoFit/>
          </a:bodyPr>
          <a:lstStyle/>
          <a:p>
            <a:pPr algn="ctr"/>
            <a:r>
              <a:rPr lang="en-US" sz="1200" dirty="0"/>
              <a:t>120 to 180 </a:t>
            </a:r>
          </a:p>
          <a:p>
            <a:pPr algn="ctr"/>
            <a:r>
              <a:rPr lang="en-US" sz="1200" dirty="0"/>
              <a:t>MSPS</a:t>
            </a:r>
            <a:endParaRPr lang="en-IN" sz="1200" dirty="0"/>
          </a:p>
        </p:txBody>
      </p:sp>
      <p:sp>
        <p:nvSpPr>
          <p:cNvPr id="25" name="TextBox 24">
            <a:extLst>
              <a:ext uri="{FF2B5EF4-FFF2-40B4-BE49-F238E27FC236}">
                <a16:creationId xmlns:a16="http://schemas.microsoft.com/office/drawing/2014/main" id="{8687C58F-A2C5-3DBA-FB2D-1F3CFBD75A34}"/>
              </a:ext>
            </a:extLst>
          </p:cNvPr>
          <p:cNvSpPr txBox="1"/>
          <p:nvPr/>
        </p:nvSpPr>
        <p:spPr>
          <a:xfrm>
            <a:off x="79054" y="5335949"/>
            <a:ext cx="779508" cy="461665"/>
          </a:xfrm>
          <a:prstGeom prst="rect">
            <a:avLst/>
          </a:prstGeom>
          <a:noFill/>
        </p:spPr>
        <p:txBody>
          <a:bodyPr wrap="none" rtlCol="0">
            <a:spAutoFit/>
          </a:bodyPr>
          <a:lstStyle/>
          <a:p>
            <a:pPr algn="ctr"/>
            <a:r>
              <a:rPr lang="en-US" sz="1200" dirty="0"/>
              <a:t>80 to 100</a:t>
            </a:r>
          </a:p>
          <a:p>
            <a:pPr algn="ctr"/>
            <a:r>
              <a:rPr lang="en-US" sz="1200" dirty="0"/>
              <a:t>MSPS</a:t>
            </a:r>
            <a:endParaRPr lang="en-IN" sz="1200" dirty="0"/>
          </a:p>
        </p:txBody>
      </p:sp>
      <p:sp>
        <p:nvSpPr>
          <p:cNvPr id="27" name="TextBox 26">
            <a:extLst>
              <a:ext uri="{FF2B5EF4-FFF2-40B4-BE49-F238E27FC236}">
                <a16:creationId xmlns:a16="http://schemas.microsoft.com/office/drawing/2014/main" id="{6380B29B-8D2C-1111-C9F1-77E5E8CA1661}"/>
              </a:ext>
            </a:extLst>
          </p:cNvPr>
          <p:cNvSpPr txBox="1"/>
          <p:nvPr/>
        </p:nvSpPr>
        <p:spPr>
          <a:xfrm>
            <a:off x="967033" y="2723125"/>
            <a:ext cx="1213345" cy="276999"/>
          </a:xfrm>
          <a:prstGeom prst="rect">
            <a:avLst/>
          </a:prstGeom>
          <a:noFill/>
        </p:spPr>
        <p:txBody>
          <a:bodyPr wrap="none" rtlCol="0">
            <a:spAutoFit/>
          </a:bodyPr>
          <a:lstStyle/>
          <a:p>
            <a:r>
              <a:rPr lang="en-US" sz="1200" dirty="0"/>
              <a:t>12 bit resolution</a:t>
            </a:r>
            <a:endParaRPr lang="en-IN" sz="1200" dirty="0"/>
          </a:p>
        </p:txBody>
      </p:sp>
      <p:sp>
        <p:nvSpPr>
          <p:cNvPr id="28" name="TextBox 27">
            <a:extLst>
              <a:ext uri="{FF2B5EF4-FFF2-40B4-BE49-F238E27FC236}">
                <a16:creationId xmlns:a16="http://schemas.microsoft.com/office/drawing/2014/main" id="{C255083E-6AD8-474F-650D-25AF0A4D278D}"/>
              </a:ext>
            </a:extLst>
          </p:cNvPr>
          <p:cNvSpPr txBox="1"/>
          <p:nvPr/>
        </p:nvSpPr>
        <p:spPr>
          <a:xfrm>
            <a:off x="2124908" y="2723214"/>
            <a:ext cx="683200" cy="276999"/>
          </a:xfrm>
          <a:prstGeom prst="rect">
            <a:avLst/>
          </a:prstGeom>
          <a:noFill/>
        </p:spPr>
        <p:txBody>
          <a:bodyPr wrap="none" rtlCol="0">
            <a:spAutoFit/>
          </a:bodyPr>
          <a:lstStyle/>
          <a:p>
            <a:pPr algn="ctr"/>
            <a:r>
              <a:rPr lang="en-US" sz="1200" b="1" dirty="0">
                <a:solidFill>
                  <a:srgbClr val="0000CC"/>
                </a:solidFill>
              </a:rPr>
              <a:t>AD9744</a:t>
            </a:r>
          </a:p>
        </p:txBody>
      </p:sp>
      <p:sp>
        <p:nvSpPr>
          <p:cNvPr id="30" name="TextBox 29">
            <a:extLst>
              <a:ext uri="{FF2B5EF4-FFF2-40B4-BE49-F238E27FC236}">
                <a16:creationId xmlns:a16="http://schemas.microsoft.com/office/drawing/2014/main" id="{38B6C19C-4D8A-63F4-B0A5-93AF0FACDA8E}"/>
              </a:ext>
            </a:extLst>
          </p:cNvPr>
          <p:cNvSpPr txBox="1"/>
          <p:nvPr/>
        </p:nvSpPr>
        <p:spPr>
          <a:xfrm>
            <a:off x="957508" y="4028050"/>
            <a:ext cx="1213345" cy="276999"/>
          </a:xfrm>
          <a:prstGeom prst="rect">
            <a:avLst/>
          </a:prstGeom>
          <a:noFill/>
        </p:spPr>
        <p:txBody>
          <a:bodyPr wrap="none" rtlCol="0">
            <a:spAutoFit/>
          </a:bodyPr>
          <a:lstStyle/>
          <a:p>
            <a:r>
              <a:rPr lang="en-US" sz="1200" dirty="0"/>
              <a:t>12 bit resolution</a:t>
            </a:r>
            <a:endParaRPr lang="en-IN" sz="1200" dirty="0"/>
          </a:p>
        </p:txBody>
      </p:sp>
      <p:sp>
        <p:nvSpPr>
          <p:cNvPr id="31" name="TextBox 30">
            <a:extLst>
              <a:ext uri="{FF2B5EF4-FFF2-40B4-BE49-F238E27FC236}">
                <a16:creationId xmlns:a16="http://schemas.microsoft.com/office/drawing/2014/main" id="{1658D1F3-E095-F70F-BBE8-5ED2E99874EA}"/>
              </a:ext>
            </a:extLst>
          </p:cNvPr>
          <p:cNvSpPr txBox="1"/>
          <p:nvPr/>
        </p:nvSpPr>
        <p:spPr>
          <a:xfrm>
            <a:off x="2124908" y="4028139"/>
            <a:ext cx="683200" cy="276999"/>
          </a:xfrm>
          <a:prstGeom prst="rect">
            <a:avLst/>
          </a:prstGeom>
          <a:noFill/>
        </p:spPr>
        <p:txBody>
          <a:bodyPr wrap="none" rtlCol="0">
            <a:spAutoFit/>
          </a:bodyPr>
          <a:lstStyle/>
          <a:p>
            <a:pPr algn="ctr"/>
            <a:r>
              <a:rPr lang="en-US" sz="1200" b="1" dirty="0">
                <a:solidFill>
                  <a:srgbClr val="0000CC"/>
                </a:solidFill>
              </a:rPr>
              <a:t>AD9706</a:t>
            </a:r>
          </a:p>
        </p:txBody>
      </p:sp>
      <p:sp>
        <p:nvSpPr>
          <p:cNvPr id="33" name="TextBox 32">
            <a:extLst>
              <a:ext uri="{FF2B5EF4-FFF2-40B4-BE49-F238E27FC236}">
                <a16:creationId xmlns:a16="http://schemas.microsoft.com/office/drawing/2014/main" id="{BBEEBDD4-E741-BEF5-72F3-3F2B02C317BC}"/>
              </a:ext>
            </a:extLst>
          </p:cNvPr>
          <p:cNvSpPr txBox="1"/>
          <p:nvPr/>
        </p:nvSpPr>
        <p:spPr>
          <a:xfrm>
            <a:off x="2121703" y="5315628"/>
            <a:ext cx="689612" cy="276999"/>
          </a:xfrm>
          <a:prstGeom prst="rect">
            <a:avLst/>
          </a:prstGeom>
          <a:noFill/>
        </p:spPr>
        <p:txBody>
          <a:bodyPr wrap="none" rtlCol="0">
            <a:spAutoFit/>
          </a:bodyPr>
          <a:lstStyle/>
          <a:p>
            <a:pPr algn="ctr"/>
            <a:r>
              <a:rPr lang="en-US" sz="1200" b="1" dirty="0">
                <a:solidFill>
                  <a:srgbClr val="0000CC"/>
                </a:solidFill>
              </a:rPr>
              <a:t>AD9750</a:t>
            </a:r>
          </a:p>
        </p:txBody>
      </p:sp>
      <p:sp>
        <p:nvSpPr>
          <p:cNvPr id="34" name="TextBox 33">
            <a:extLst>
              <a:ext uri="{FF2B5EF4-FFF2-40B4-BE49-F238E27FC236}">
                <a16:creationId xmlns:a16="http://schemas.microsoft.com/office/drawing/2014/main" id="{E8361175-65F5-B27C-4F86-F435D0E1A568}"/>
              </a:ext>
            </a:extLst>
          </p:cNvPr>
          <p:cNvSpPr txBox="1"/>
          <p:nvPr/>
        </p:nvSpPr>
        <p:spPr>
          <a:xfrm>
            <a:off x="947305" y="5307466"/>
            <a:ext cx="1213345" cy="276999"/>
          </a:xfrm>
          <a:prstGeom prst="rect">
            <a:avLst/>
          </a:prstGeom>
          <a:noFill/>
        </p:spPr>
        <p:txBody>
          <a:bodyPr wrap="none" rtlCol="0">
            <a:spAutoFit/>
          </a:bodyPr>
          <a:lstStyle/>
          <a:p>
            <a:r>
              <a:rPr lang="en-US" sz="1200" dirty="0"/>
              <a:t>12 bit resolution</a:t>
            </a:r>
            <a:endParaRPr lang="en-IN" sz="1200" dirty="0"/>
          </a:p>
        </p:txBody>
      </p:sp>
      <p:sp>
        <p:nvSpPr>
          <p:cNvPr id="35" name="TextBox 34">
            <a:extLst>
              <a:ext uri="{FF2B5EF4-FFF2-40B4-BE49-F238E27FC236}">
                <a16:creationId xmlns:a16="http://schemas.microsoft.com/office/drawing/2014/main" id="{A2BBABF8-BEA4-A8E4-61BA-B56E75B11C71}"/>
              </a:ext>
            </a:extLst>
          </p:cNvPr>
          <p:cNvSpPr txBox="1"/>
          <p:nvPr/>
        </p:nvSpPr>
        <p:spPr>
          <a:xfrm>
            <a:off x="3460217" y="2705429"/>
            <a:ext cx="1213345" cy="276999"/>
          </a:xfrm>
          <a:prstGeom prst="rect">
            <a:avLst/>
          </a:prstGeom>
          <a:noFill/>
        </p:spPr>
        <p:txBody>
          <a:bodyPr wrap="none" rtlCol="0">
            <a:spAutoFit/>
          </a:bodyPr>
          <a:lstStyle/>
          <a:p>
            <a:r>
              <a:rPr lang="en-US" sz="1200" dirty="0"/>
              <a:t>12 bit resolution</a:t>
            </a:r>
            <a:endParaRPr lang="en-IN" sz="1200" dirty="0"/>
          </a:p>
        </p:txBody>
      </p:sp>
      <p:sp>
        <p:nvSpPr>
          <p:cNvPr id="36" name="TextBox 35">
            <a:extLst>
              <a:ext uri="{FF2B5EF4-FFF2-40B4-BE49-F238E27FC236}">
                <a16:creationId xmlns:a16="http://schemas.microsoft.com/office/drawing/2014/main" id="{8AF67C0F-E3E6-6E66-4351-A2EB0A89DDB8}"/>
              </a:ext>
            </a:extLst>
          </p:cNvPr>
          <p:cNvSpPr txBox="1"/>
          <p:nvPr/>
        </p:nvSpPr>
        <p:spPr>
          <a:xfrm>
            <a:off x="4574194" y="2723125"/>
            <a:ext cx="683200" cy="276999"/>
          </a:xfrm>
          <a:prstGeom prst="rect">
            <a:avLst/>
          </a:prstGeom>
          <a:noFill/>
        </p:spPr>
        <p:txBody>
          <a:bodyPr wrap="none" rtlCol="0">
            <a:spAutoFit/>
          </a:bodyPr>
          <a:lstStyle/>
          <a:p>
            <a:r>
              <a:rPr lang="en-US" sz="1200" b="1" dirty="0">
                <a:solidFill>
                  <a:srgbClr val="0000CC"/>
                </a:solidFill>
              </a:rPr>
              <a:t>AD9753</a:t>
            </a:r>
          </a:p>
        </p:txBody>
      </p:sp>
      <p:sp>
        <p:nvSpPr>
          <p:cNvPr id="37" name="TextBox 36">
            <a:extLst>
              <a:ext uri="{FF2B5EF4-FFF2-40B4-BE49-F238E27FC236}">
                <a16:creationId xmlns:a16="http://schemas.microsoft.com/office/drawing/2014/main" id="{195F861E-1374-9B19-F999-FCEDCE98E769}"/>
              </a:ext>
            </a:extLst>
          </p:cNvPr>
          <p:cNvSpPr txBox="1"/>
          <p:nvPr/>
        </p:nvSpPr>
        <p:spPr>
          <a:xfrm>
            <a:off x="3460217" y="3146760"/>
            <a:ext cx="1213345" cy="276999"/>
          </a:xfrm>
          <a:prstGeom prst="rect">
            <a:avLst/>
          </a:prstGeom>
          <a:noFill/>
        </p:spPr>
        <p:txBody>
          <a:bodyPr wrap="none" rtlCol="0">
            <a:spAutoFit/>
          </a:bodyPr>
          <a:lstStyle/>
          <a:p>
            <a:r>
              <a:rPr lang="en-US" sz="1200" dirty="0"/>
              <a:t>10 bit resolution</a:t>
            </a:r>
            <a:endParaRPr lang="en-IN" sz="1200" dirty="0"/>
          </a:p>
        </p:txBody>
      </p:sp>
      <p:sp>
        <p:nvSpPr>
          <p:cNvPr id="39" name="TextBox 38">
            <a:extLst>
              <a:ext uri="{FF2B5EF4-FFF2-40B4-BE49-F238E27FC236}">
                <a16:creationId xmlns:a16="http://schemas.microsoft.com/office/drawing/2014/main" id="{9A4E793D-133C-2DB1-33D2-5372ED93F727}"/>
              </a:ext>
            </a:extLst>
          </p:cNvPr>
          <p:cNvSpPr txBox="1"/>
          <p:nvPr/>
        </p:nvSpPr>
        <p:spPr>
          <a:xfrm>
            <a:off x="4574194" y="3146760"/>
            <a:ext cx="683200" cy="276999"/>
          </a:xfrm>
          <a:prstGeom prst="rect">
            <a:avLst/>
          </a:prstGeom>
          <a:noFill/>
        </p:spPr>
        <p:txBody>
          <a:bodyPr wrap="none" rtlCol="0">
            <a:spAutoFit/>
          </a:bodyPr>
          <a:lstStyle/>
          <a:p>
            <a:r>
              <a:rPr lang="en-US" sz="1200" b="1" dirty="0">
                <a:solidFill>
                  <a:srgbClr val="0000CC"/>
                </a:solidFill>
              </a:rPr>
              <a:t>AD9751</a:t>
            </a:r>
          </a:p>
        </p:txBody>
      </p:sp>
      <p:sp>
        <p:nvSpPr>
          <p:cNvPr id="40" name="TextBox 39">
            <a:extLst>
              <a:ext uri="{FF2B5EF4-FFF2-40B4-BE49-F238E27FC236}">
                <a16:creationId xmlns:a16="http://schemas.microsoft.com/office/drawing/2014/main" id="{E123B691-4EF3-52EF-6779-C7A397EA780F}"/>
              </a:ext>
            </a:extLst>
          </p:cNvPr>
          <p:cNvSpPr txBox="1"/>
          <p:nvPr/>
        </p:nvSpPr>
        <p:spPr>
          <a:xfrm>
            <a:off x="3469742" y="3839937"/>
            <a:ext cx="1213345" cy="276999"/>
          </a:xfrm>
          <a:prstGeom prst="rect">
            <a:avLst/>
          </a:prstGeom>
          <a:noFill/>
        </p:spPr>
        <p:txBody>
          <a:bodyPr wrap="none" rtlCol="0">
            <a:spAutoFit/>
          </a:bodyPr>
          <a:lstStyle/>
          <a:p>
            <a:r>
              <a:rPr lang="en-US" sz="1200" dirty="0"/>
              <a:t>12 bit resolution</a:t>
            </a:r>
            <a:endParaRPr lang="en-IN" sz="1200" dirty="0"/>
          </a:p>
        </p:txBody>
      </p:sp>
      <p:cxnSp>
        <p:nvCxnSpPr>
          <p:cNvPr id="41" name="Straight Connector 40">
            <a:extLst>
              <a:ext uri="{FF2B5EF4-FFF2-40B4-BE49-F238E27FC236}">
                <a16:creationId xmlns:a16="http://schemas.microsoft.com/office/drawing/2014/main" id="{F8458D96-959A-0BFA-3D9E-3318E7912C14}"/>
              </a:ext>
            </a:extLst>
          </p:cNvPr>
          <p:cNvCxnSpPr/>
          <p:nvPr/>
        </p:nvCxnSpPr>
        <p:spPr>
          <a:xfrm>
            <a:off x="3291906" y="2620832"/>
            <a:ext cx="0" cy="381806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7D50A9D-B025-13FC-66DB-702E583016E9}"/>
              </a:ext>
            </a:extLst>
          </p:cNvPr>
          <p:cNvSpPr txBox="1"/>
          <p:nvPr/>
        </p:nvSpPr>
        <p:spPr>
          <a:xfrm>
            <a:off x="3469742" y="4252866"/>
            <a:ext cx="1213345" cy="276999"/>
          </a:xfrm>
          <a:prstGeom prst="rect">
            <a:avLst/>
          </a:prstGeom>
          <a:noFill/>
        </p:spPr>
        <p:txBody>
          <a:bodyPr wrap="none" rtlCol="0">
            <a:spAutoFit/>
          </a:bodyPr>
          <a:lstStyle/>
          <a:p>
            <a:r>
              <a:rPr lang="en-US" sz="1200" dirty="0"/>
              <a:t>10 bit resolution</a:t>
            </a:r>
            <a:endParaRPr lang="en-IN" sz="1200" dirty="0"/>
          </a:p>
        </p:txBody>
      </p:sp>
      <p:sp>
        <p:nvSpPr>
          <p:cNvPr id="43" name="TextBox 42">
            <a:extLst>
              <a:ext uri="{FF2B5EF4-FFF2-40B4-BE49-F238E27FC236}">
                <a16:creationId xmlns:a16="http://schemas.microsoft.com/office/drawing/2014/main" id="{7AFBD8BD-BC58-1289-51D7-7FA546E451FD}"/>
              </a:ext>
            </a:extLst>
          </p:cNvPr>
          <p:cNvSpPr txBox="1"/>
          <p:nvPr/>
        </p:nvSpPr>
        <p:spPr>
          <a:xfrm>
            <a:off x="5825556" y="2705428"/>
            <a:ext cx="1248612" cy="276999"/>
          </a:xfrm>
          <a:prstGeom prst="rect">
            <a:avLst/>
          </a:prstGeom>
          <a:noFill/>
        </p:spPr>
        <p:txBody>
          <a:bodyPr wrap="none" rtlCol="0">
            <a:spAutoFit/>
          </a:bodyPr>
          <a:lstStyle/>
          <a:p>
            <a:r>
              <a:rPr lang="en-US" sz="1200" dirty="0"/>
              <a:t>12 bit resolution</a:t>
            </a:r>
            <a:endParaRPr lang="en-IN" sz="1200" dirty="0"/>
          </a:p>
        </p:txBody>
      </p:sp>
      <p:cxnSp>
        <p:nvCxnSpPr>
          <p:cNvPr id="44" name="Straight Connector 43">
            <a:extLst>
              <a:ext uri="{FF2B5EF4-FFF2-40B4-BE49-F238E27FC236}">
                <a16:creationId xmlns:a16="http://schemas.microsoft.com/office/drawing/2014/main" id="{5DCB4263-0453-F348-1BA6-8F29184A5851}"/>
              </a:ext>
            </a:extLst>
          </p:cNvPr>
          <p:cNvCxnSpPr/>
          <p:nvPr/>
        </p:nvCxnSpPr>
        <p:spPr>
          <a:xfrm>
            <a:off x="5806506" y="2630356"/>
            <a:ext cx="0" cy="381806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1C4E77C-914C-16B6-2ED1-F5DCACC9B2E4}"/>
              </a:ext>
            </a:extLst>
          </p:cNvPr>
          <p:cNvSpPr txBox="1"/>
          <p:nvPr/>
        </p:nvSpPr>
        <p:spPr>
          <a:xfrm>
            <a:off x="10857274" y="3845866"/>
            <a:ext cx="683200" cy="276999"/>
          </a:xfrm>
          <a:prstGeom prst="rect">
            <a:avLst/>
          </a:prstGeom>
          <a:noFill/>
        </p:spPr>
        <p:txBody>
          <a:bodyPr wrap="none" rtlCol="0">
            <a:spAutoFit/>
          </a:bodyPr>
          <a:lstStyle/>
          <a:p>
            <a:r>
              <a:rPr lang="en-US" sz="1200" b="1" dirty="0">
                <a:solidFill>
                  <a:srgbClr val="0000CC"/>
                </a:solidFill>
              </a:rPr>
              <a:t>AD9102</a:t>
            </a:r>
          </a:p>
        </p:txBody>
      </p:sp>
      <p:sp>
        <p:nvSpPr>
          <p:cNvPr id="48" name="TextBox 47">
            <a:extLst>
              <a:ext uri="{FF2B5EF4-FFF2-40B4-BE49-F238E27FC236}">
                <a16:creationId xmlns:a16="http://schemas.microsoft.com/office/drawing/2014/main" id="{DFC5629D-6C7B-7518-D6D0-575D9EB0B585}"/>
              </a:ext>
            </a:extLst>
          </p:cNvPr>
          <p:cNvSpPr txBox="1"/>
          <p:nvPr/>
        </p:nvSpPr>
        <p:spPr>
          <a:xfrm>
            <a:off x="3463888" y="4641407"/>
            <a:ext cx="1213345" cy="276999"/>
          </a:xfrm>
          <a:prstGeom prst="rect">
            <a:avLst/>
          </a:prstGeom>
          <a:noFill/>
        </p:spPr>
        <p:txBody>
          <a:bodyPr wrap="none" rtlCol="0">
            <a:spAutoFit/>
          </a:bodyPr>
          <a:lstStyle/>
          <a:p>
            <a:r>
              <a:rPr lang="en-US" sz="1200" dirty="0"/>
              <a:t>08 bit resolution</a:t>
            </a:r>
            <a:endParaRPr lang="en-IN" sz="1200" dirty="0"/>
          </a:p>
        </p:txBody>
      </p:sp>
      <p:sp>
        <p:nvSpPr>
          <p:cNvPr id="49" name="TextBox 48">
            <a:extLst>
              <a:ext uri="{FF2B5EF4-FFF2-40B4-BE49-F238E27FC236}">
                <a16:creationId xmlns:a16="http://schemas.microsoft.com/office/drawing/2014/main" id="{B9EE6ECA-7445-6BAF-605F-590BBC88BD71}"/>
              </a:ext>
            </a:extLst>
          </p:cNvPr>
          <p:cNvSpPr txBox="1"/>
          <p:nvPr/>
        </p:nvSpPr>
        <p:spPr>
          <a:xfrm>
            <a:off x="4574194" y="4641407"/>
            <a:ext cx="683200" cy="276999"/>
          </a:xfrm>
          <a:prstGeom prst="rect">
            <a:avLst/>
          </a:prstGeom>
          <a:noFill/>
        </p:spPr>
        <p:txBody>
          <a:bodyPr wrap="none" rtlCol="0">
            <a:spAutoFit/>
          </a:bodyPr>
          <a:lstStyle/>
          <a:p>
            <a:r>
              <a:rPr lang="en-US" sz="1200" b="1" dirty="0">
                <a:solidFill>
                  <a:srgbClr val="0000CC"/>
                </a:solidFill>
              </a:rPr>
              <a:t>AD9709</a:t>
            </a:r>
          </a:p>
        </p:txBody>
      </p:sp>
      <p:sp>
        <p:nvSpPr>
          <p:cNvPr id="50" name="TextBox 49">
            <a:extLst>
              <a:ext uri="{FF2B5EF4-FFF2-40B4-BE49-F238E27FC236}">
                <a16:creationId xmlns:a16="http://schemas.microsoft.com/office/drawing/2014/main" id="{D840CF6A-6208-9F6F-E20F-1FC0E2C0783B}"/>
              </a:ext>
            </a:extLst>
          </p:cNvPr>
          <p:cNvSpPr txBox="1"/>
          <p:nvPr/>
        </p:nvSpPr>
        <p:spPr>
          <a:xfrm>
            <a:off x="9599489" y="3846189"/>
            <a:ext cx="1248612" cy="276999"/>
          </a:xfrm>
          <a:prstGeom prst="rect">
            <a:avLst/>
          </a:prstGeom>
          <a:noFill/>
        </p:spPr>
        <p:txBody>
          <a:bodyPr wrap="none" rtlCol="0">
            <a:spAutoFit/>
          </a:bodyPr>
          <a:lstStyle/>
          <a:p>
            <a:r>
              <a:rPr lang="en-US" sz="1200" dirty="0"/>
              <a:t>12 bit resolution</a:t>
            </a:r>
            <a:endParaRPr lang="en-IN" sz="1200" dirty="0"/>
          </a:p>
        </p:txBody>
      </p:sp>
      <p:sp>
        <p:nvSpPr>
          <p:cNvPr id="51" name="TextBox 50">
            <a:extLst>
              <a:ext uri="{FF2B5EF4-FFF2-40B4-BE49-F238E27FC236}">
                <a16:creationId xmlns:a16="http://schemas.microsoft.com/office/drawing/2014/main" id="{97DFB95D-E673-98BA-CD10-80302CA0FD53}"/>
              </a:ext>
            </a:extLst>
          </p:cNvPr>
          <p:cNvSpPr txBox="1"/>
          <p:nvPr/>
        </p:nvSpPr>
        <p:spPr>
          <a:xfrm>
            <a:off x="2668061" y="2740210"/>
            <a:ext cx="726482" cy="261610"/>
          </a:xfrm>
          <a:prstGeom prst="rect">
            <a:avLst/>
          </a:prstGeom>
          <a:noFill/>
        </p:spPr>
        <p:txBody>
          <a:bodyPr wrap="none" rtlCol="0">
            <a:spAutoFit/>
          </a:bodyPr>
          <a:lstStyle/>
          <a:p>
            <a:pPr algn="ctr"/>
            <a:r>
              <a:rPr lang="en-US" sz="1100" dirty="0">
                <a:solidFill>
                  <a:srgbClr val="FF0000"/>
                </a:solidFill>
              </a:rPr>
              <a:t>(Rs.2400)</a:t>
            </a:r>
          </a:p>
        </p:txBody>
      </p:sp>
      <p:sp>
        <p:nvSpPr>
          <p:cNvPr id="52" name="TextBox 51">
            <a:extLst>
              <a:ext uri="{FF2B5EF4-FFF2-40B4-BE49-F238E27FC236}">
                <a16:creationId xmlns:a16="http://schemas.microsoft.com/office/drawing/2014/main" id="{896028B7-ADDC-3971-CE91-EF251AA0C8E1}"/>
              </a:ext>
            </a:extLst>
          </p:cNvPr>
          <p:cNvSpPr txBox="1"/>
          <p:nvPr/>
        </p:nvSpPr>
        <p:spPr>
          <a:xfrm>
            <a:off x="5106999" y="2721571"/>
            <a:ext cx="726482" cy="261610"/>
          </a:xfrm>
          <a:prstGeom prst="rect">
            <a:avLst/>
          </a:prstGeom>
          <a:noFill/>
        </p:spPr>
        <p:txBody>
          <a:bodyPr wrap="none" rtlCol="0">
            <a:spAutoFit/>
          </a:bodyPr>
          <a:lstStyle/>
          <a:p>
            <a:pPr algn="ctr"/>
            <a:r>
              <a:rPr lang="en-US" sz="1100" dirty="0">
                <a:solidFill>
                  <a:srgbClr val="FF0000"/>
                </a:solidFill>
              </a:rPr>
              <a:t>(Rs.5600)</a:t>
            </a:r>
          </a:p>
        </p:txBody>
      </p:sp>
      <p:sp>
        <p:nvSpPr>
          <p:cNvPr id="53" name="TextBox 52">
            <a:extLst>
              <a:ext uri="{FF2B5EF4-FFF2-40B4-BE49-F238E27FC236}">
                <a16:creationId xmlns:a16="http://schemas.microsoft.com/office/drawing/2014/main" id="{9A928002-61D5-BC60-9A42-0F07BF7BB20A}"/>
              </a:ext>
            </a:extLst>
          </p:cNvPr>
          <p:cNvSpPr txBox="1"/>
          <p:nvPr/>
        </p:nvSpPr>
        <p:spPr>
          <a:xfrm>
            <a:off x="2659313" y="4035969"/>
            <a:ext cx="726482" cy="261610"/>
          </a:xfrm>
          <a:prstGeom prst="rect">
            <a:avLst/>
          </a:prstGeom>
          <a:noFill/>
        </p:spPr>
        <p:txBody>
          <a:bodyPr wrap="none" rtlCol="0">
            <a:spAutoFit/>
          </a:bodyPr>
          <a:lstStyle/>
          <a:p>
            <a:pPr algn="ctr"/>
            <a:r>
              <a:rPr lang="en-US" sz="1100" dirty="0">
                <a:solidFill>
                  <a:srgbClr val="FF0000"/>
                </a:solidFill>
              </a:rPr>
              <a:t>(Rs.1580)</a:t>
            </a:r>
          </a:p>
        </p:txBody>
      </p:sp>
      <p:sp>
        <p:nvSpPr>
          <p:cNvPr id="54" name="TextBox 53">
            <a:extLst>
              <a:ext uri="{FF2B5EF4-FFF2-40B4-BE49-F238E27FC236}">
                <a16:creationId xmlns:a16="http://schemas.microsoft.com/office/drawing/2014/main" id="{FA20A90F-B050-4672-11DF-49DA3A7113BD}"/>
              </a:ext>
            </a:extLst>
          </p:cNvPr>
          <p:cNvSpPr txBox="1"/>
          <p:nvPr/>
        </p:nvSpPr>
        <p:spPr>
          <a:xfrm>
            <a:off x="5106998" y="3150168"/>
            <a:ext cx="726482" cy="261610"/>
          </a:xfrm>
          <a:prstGeom prst="rect">
            <a:avLst/>
          </a:prstGeom>
          <a:noFill/>
        </p:spPr>
        <p:txBody>
          <a:bodyPr wrap="none" rtlCol="0">
            <a:spAutoFit/>
          </a:bodyPr>
          <a:lstStyle/>
          <a:p>
            <a:pPr algn="ctr"/>
            <a:r>
              <a:rPr lang="en-US" sz="1100" dirty="0">
                <a:solidFill>
                  <a:srgbClr val="FF0000"/>
                </a:solidFill>
              </a:rPr>
              <a:t>(Rs.5210)</a:t>
            </a:r>
          </a:p>
        </p:txBody>
      </p:sp>
      <p:sp>
        <p:nvSpPr>
          <p:cNvPr id="55" name="TextBox 54">
            <a:extLst>
              <a:ext uri="{FF2B5EF4-FFF2-40B4-BE49-F238E27FC236}">
                <a16:creationId xmlns:a16="http://schemas.microsoft.com/office/drawing/2014/main" id="{2B05DDD6-EF12-D7C4-9A9B-4EDAE5D2B8EA}"/>
              </a:ext>
            </a:extLst>
          </p:cNvPr>
          <p:cNvSpPr txBox="1"/>
          <p:nvPr/>
        </p:nvSpPr>
        <p:spPr>
          <a:xfrm>
            <a:off x="5135574" y="4641407"/>
            <a:ext cx="726482" cy="261610"/>
          </a:xfrm>
          <a:prstGeom prst="rect">
            <a:avLst/>
          </a:prstGeom>
          <a:noFill/>
        </p:spPr>
        <p:txBody>
          <a:bodyPr wrap="none" rtlCol="0">
            <a:spAutoFit/>
          </a:bodyPr>
          <a:lstStyle/>
          <a:p>
            <a:pPr algn="ctr"/>
            <a:r>
              <a:rPr lang="en-US" sz="1100" dirty="0">
                <a:solidFill>
                  <a:srgbClr val="FF0000"/>
                </a:solidFill>
              </a:rPr>
              <a:t>(Rs.1680)</a:t>
            </a:r>
          </a:p>
        </p:txBody>
      </p:sp>
      <p:sp>
        <p:nvSpPr>
          <p:cNvPr id="56" name="TextBox 55">
            <a:extLst>
              <a:ext uri="{FF2B5EF4-FFF2-40B4-BE49-F238E27FC236}">
                <a16:creationId xmlns:a16="http://schemas.microsoft.com/office/drawing/2014/main" id="{B08E47E6-5149-F9F7-AB6F-3758A42B5308}"/>
              </a:ext>
            </a:extLst>
          </p:cNvPr>
          <p:cNvSpPr txBox="1"/>
          <p:nvPr/>
        </p:nvSpPr>
        <p:spPr>
          <a:xfrm>
            <a:off x="11428790" y="3847631"/>
            <a:ext cx="726482" cy="261610"/>
          </a:xfrm>
          <a:prstGeom prst="rect">
            <a:avLst/>
          </a:prstGeom>
          <a:noFill/>
        </p:spPr>
        <p:txBody>
          <a:bodyPr wrap="none" rtlCol="0">
            <a:spAutoFit/>
          </a:bodyPr>
          <a:lstStyle/>
          <a:p>
            <a:pPr algn="ctr"/>
            <a:r>
              <a:rPr lang="en-US" sz="1100" dirty="0">
                <a:solidFill>
                  <a:srgbClr val="FF0000"/>
                </a:solidFill>
              </a:rPr>
              <a:t>(Rs.2300)</a:t>
            </a:r>
          </a:p>
        </p:txBody>
      </p:sp>
      <p:sp>
        <p:nvSpPr>
          <p:cNvPr id="57" name="TextBox 56">
            <a:extLst>
              <a:ext uri="{FF2B5EF4-FFF2-40B4-BE49-F238E27FC236}">
                <a16:creationId xmlns:a16="http://schemas.microsoft.com/office/drawing/2014/main" id="{326E539D-605A-1CDB-4A9E-872328541A19}"/>
              </a:ext>
            </a:extLst>
          </p:cNvPr>
          <p:cNvSpPr txBox="1"/>
          <p:nvPr/>
        </p:nvSpPr>
        <p:spPr>
          <a:xfrm>
            <a:off x="2298807" y="2963546"/>
            <a:ext cx="845104" cy="276999"/>
          </a:xfrm>
          <a:prstGeom prst="rect">
            <a:avLst/>
          </a:prstGeom>
          <a:noFill/>
        </p:spPr>
        <p:txBody>
          <a:bodyPr wrap="none" rtlCol="0">
            <a:spAutoFit/>
          </a:bodyPr>
          <a:lstStyle/>
          <a:p>
            <a:pPr algn="ctr"/>
            <a:r>
              <a:rPr lang="en-US" sz="1200" dirty="0">
                <a:solidFill>
                  <a:srgbClr val="0000CC"/>
                </a:solidFill>
                <a:highlight>
                  <a:srgbClr val="FFFF00"/>
                </a:highlight>
              </a:rPr>
              <a:t>(100 MHz)</a:t>
            </a:r>
          </a:p>
        </p:txBody>
      </p:sp>
      <p:sp>
        <p:nvSpPr>
          <p:cNvPr id="58" name="TextBox 57">
            <a:extLst>
              <a:ext uri="{FF2B5EF4-FFF2-40B4-BE49-F238E27FC236}">
                <a16:creationId xmlns:a16="http://schemas.microsoft.com/office/drawing/2014/main" id="{B52D3ED5-262A-B93D-C641-516D0ED6122A}"/>
              </a:ext>
            </a:extLst>
          </p:cNvPr>
          <p:cNvSpPr txBox="1"/>
          <p:nvPr/>
        </p:nvSpPr>
        <p:spPr>
          <a:xfrm>
            <a:off x="2361447" y="4259626"/>
            <a:ext cx="758541" cy="276999"/>
          </a:xfrm>
          <a:prstGeom prst="rect">
            <a:avLst/>
          </a:prstGeom>
          <a:noFill/>
        </p:spPr>
        <p:txBody>
          <a:bodyPr wrap="none" rtlCol="0">
            <a:spAutoFit/>
          </a:bodyPr>
          <a:lstStyle/>
          <a:p>
            <a:pPr algn="ctr"/>
            <a:r>
              <a:rPr lang="en-US" sz="1200" dirty="0">
                <a:solidFill>
                  <a:srgbClr val="0000CC"/>
                </a:solidFill>
                <a:highlight>
                  <a:srgbClr val="FFFF00"/>
                </a:highlight>
              </a:rPr>
              <a:t>(60 MHz)</a:t>
            </a:r>
          </a:p>
        </p:txBody>
      </p:sp>
      <p:sp>
        <p:nvSpPr>
          <p:cNvPr id="59" name="TextBox 58">
            <a:extLst>
              <a:ext uri="{FF2B5EF4-FFF2-40B4-BE49-F238E27FC236}">
                <a16:creationId xmlns:a16="http://schemas.microsoft.com/office/drawing/2014/main" id="{50D05638-AE72-0DE2-A55A-6ECDBA05D0FB}"/>
              </a:ext>
            </a:extLst>
          </p:cNvPr>
          <p:cNvSpPr txBox="1"/>
          <p:nvPr/>
        </p:nvSpPr>
        <p:spPr>
          <a:xfrm>
            <a:off x="4694861" y="3396801"/>
            <a:ext cx="837089" cy="276999"/>
          </a:xfrm>
          <a:prstGeom prst="rect">
            <a:avLst/>
          </a:prstGeom>
          <a:noFill/>
        </p:spPr>
        <p:txBody>
          <a:bodyPr wrap="none" rtlCol="0">
            <a:spAutoFit/>
          </a:bodyPr>
          <a:lstStyle/>
          <a:p>
            <a:pPr algn="ctr"/>
            <a:r>
              <a:rPr lang="en-US" sz="1200" dirty="0">
                <a:solidFill>
                  <a:srgbClr val="0000CC"/>
                </a:solidFill>
                <a:highlight>
                  <a:srgbClr val="FFFF00"/>
                </a:highlight>
              </a:rPr>
              <a:t>(100 MHz)</a:t>
            </a:r>
          </a:p>
        </p:txBody>
      </p:sp>
      <p:sp>
        <p:nvSpPr>
          <p:cNvPr id="60" name="TextBox 59">
            <a:extLst>
              <a:ext uri="{FF2B5EF4-FFF2-40B4-BE49-F238E27FC236}">
                <a16:creationId xmlns:a16="http://schemas.microsoft.com/office/drawing/2014/main" id="{C77B37CA-4371-BAB1-81BB-532CD028F3F3}"/>
              </a:ext>
            </a:extLst>
          </p:cNvPr>
          <p:cNvSpPr txBox="1"/>
          <p:nvPr/>
        </p:nvSpPr>
        <p:spPr>
          <a:xfrm>
            <a:off x="4837241" y="4902923"/>
            <a:ext cx="758541" cy="276999"/>
          </a:xfrm>
          <a:prstGeom prst="rect">
            <a:avLst/>
          </a:prstGeom>
          <a:noFill/>
        </p:spPr>
        <p:txBody>
          <a:bodyPr wrap="none" rtlCol="0">
            <a:spAutoFit/>
          </a:bodyPr>
          <a:lstStyle/>
          <a:p>
            <a:pPr algn="ctr"/>
            <a:r>
              <a:rPr lang="en-US" sz="1200" dirty="0">
                <a:solidFill>
                  <a:srgbClr val="0000CC"/>
                </a:solidFill>
                <a:highlight>
                  <a:srgbClr val="FFFF00"/>
                </a:highlight>
              </a:rPr>
              <a:t>(60 MHz)</a:t>
            </a:r>
          </a:p>
        </p:txBody>
      </p:sp>
      <p:sp>
        <p:nvSpPr>
          <p:cNvPr id="61" name="TextBox 60">
            <a:extLst>
              <a:ext uri="{FF2B5EF4-FFF2-40B4-BE49-F238E27FC236}">
                <a16:creationId xmlns:a16="http://schemas.microsoft.com/office/drawing/2014/main" id="{DAF4D047-FD2A-265B-6F8A-E63C3854029B}"/>
              </a:ext>
            </a:extLst>
          </p:cNvPr>
          <p:cNvSpPr txBox="1"/>
          <p:nvPr/>
        </p:nvSpPr>
        <p:spPr>
          <a:xfrm>
            <a:off x="11089332" y="4111190"/>
            <a:ext cx="758541" cy="276999"/>
          </a:xfrm>
          <a:prstGeom prst="rect">
            <a:avLst/>
          </a:prstGeom>
          <a:noFill/>
        </p:spPr>
        <p:txBody>
          <a:bodyPr wrap="none" rtlCol="0">
            <a:spAutoFit/>
          </a:bodyPr>
          <a:lstStyle/>
          <a:p>
            <a:pPr algn="ctr"/>
            <a:r>
              <a:rPr lang="en-US" sz="1200" dirty="0">
                <a:solidFill>
                  <a:srgbClr val="0000CC"/>
                </a:solidFill>
                <a:highlight>
                  <a:srgbClr val="FFFF00"/>
                </a:highlight>
              </a:rPr>
              <a:t>(60 MHz)</a:t>
            </a:r>
          </a:p>
        </p:txBody>
      </p:sp>
      <p:cxnSp>
        <p:nvCxnSpPr>
          <p:cNvPr id="62" name="Straight Connector 61">
            <a:extLst>
              <a:ext uri="{FF2B5EF4-FFF2-40B4-BE49-F238E27FC236}">
                <a16:creationId xmlns:a16="http://schemas.microsoft.com/office/drawing/2014/main" id="{8CFC9B4A-9933-FDDE-77B1-8573F6181C84}"/>
              </a:ext>
            </a:extLst>
          </p:cNvPr>
          <p:cNvCxnSpPr/>
          <p:nvPr/>
        </p:nvCxnSpPr>
        <p:spPr>
          <a:xfrm>
            <a:off x="8377947" y="2611917"/>
            <a:ext cx="0" cy="3818067"/>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85E068F-66C5-EAA1-CE1E-A2BB9AAC70A9}"/>
              </a:ext>
            </a:extLst>
          </p:cNvPr>
          <p:cNvSpPr txBox="1"/>
          <p:nvPr/>
        </p:nvSpPr>
        <p:spPr>
          <a:xfrm>
            <a:off x="7218028" y="2713876"/>
            <a:ext cx="386644" cy="276999"/>
          </a:xfrm>
          <a:prstGeom prst="rect">
            <a:avLst/>
          </a:prstGeom>
          <a:noFill/>
        </p:spPr>
        <p:txBody>
          <a:bodyPr wrap="none" rtlCol="0">
            <a:spAutoFit/>
          </a:bodyPr>
          <a:lstStyle/>
          <a:p>
            <a:r>
              <a:rPr lang="en-US" sz="1200" dirty="0"/>
              <a:t>NIL</a:t>
            </a:r>
            <a:endParaRPr lang="en-IN" sz="1200" dirty="0"/>
          </a:p>
        </p:txBody>
      </p:sp>
      <p:sp>
        <p:nvSpPr>
          <p:cNvPr id="64" name="TextBox 63">
            <a:extLst>
              <a:ext uri="{FF2B5EF4-FFF2-40B4-BE49-F238E27FC236}">
                <a16:creationId xmlns:a16="http://schemas.microsoft.com/office/drawing/2014/main" id="{D8E8587B-4329-B7DD-B560-69A4A764595D}"/>
              </a:ext>
            </a:extLst>
          </p:cNvPr>
          <p:cNvSpPr txBox="1"/>
          <p:nvPr/>
        </p:nvSpPr>
        <p:spPr>
          <a:xfrm>
            <a:off x="2641179" y="5311850"/>
            <a:ext cx="726482" cy="261610"/>
          </a:xfrm>
          <a:prstGeom prst="rect">
            <a:avLst/>
          </a:prstGeom>
          <a:noFill/>
        </p:spPr>
        <p:txBody>
          <a:bodyPr wrap="none" rtlCol="0">
            <a:spAutoFit/>
          </a:bodyPr>
          <a:lstStyle/>
          <a:p>
            <a:pPr algn="ctr"/>
            <a:r>
              <a:rPr lang="en-US" sz="1100" dirty="0">
                <a:solidFill>
                  <a:srgbClr val="FF0000"/>
                </a:solidFill>
              </a:rPr>
              <a:t>(Rs.1900)</a:t>
            </a:r>
          </a:p>
        </p:txBody>
      </p:sp>
      <p:sp>
        <p:nvSpPr>
          <p:cNvPr id="65" name="TextBox 64">
            <a:extLst>
              <a:ext uri="{FF2B5EF4-FFF2-40B4-BE49-F238E27FC236}">
                <a16:creationId xmlns:a16="http://schemas.microsoft.com/office/drawing/2014/main" id="{2245483B-D6F5-0BEA-4F57-E2B44DA10CB5}"/>
              </a:ext>
            </a:extLst>
          </p:cNvPr>
          <p:cNvSpPr txBox="1"/>
          <p:nvPr/>
        </p:nvSpPr>
        <p:spPr>
          <a:xfrm>
            <a:off x="2332568" y="5573460"/>
            <a:ext cx="758541" cy="276999"/>
          </a:xfrm>
          <a:prstGeom prst="rect">
            <a:avLst/>
          </a:prstGeom>
          <a:noFill/>
        </p:spPr>
        <p:txBody>
          <a:bodyPr wrap="none" rtlCol="0">
            <a:spAutoFit/>
          </a:bodyPr>
          <a:lstStyle/>
          <a:p>
            <a:pPr algn="ctr"/>
            <a:r>
              <a:rPr lang="en-US" sz="1200" dirty="0">
                <a:solidFill>
                  <a:srgbClr val="0000CC"/>
                </a:solidFill>
                <a:highlight>
                  <a:srgbClr val="FFFF00"/>
                </a:highlight>
              </a:rPr>
              <a:t>(50 MHz)</a:t>
            </a:r>
          </a:p>
        </p:txBody>
      </p:sp>
      <p:sp>
        <p:nvSpPr>
          <p:cNvPr id="66" name="TextBox 65">
            <a:extLst>
              <a:ext uri="{FF2B5EF4-FFF2-40B4-BE49-F238E27FC236}">
                <a16:creationId xmlns:a16="http://schemas.microsoft.com/office/drawing/2014/main" id="{9DDAF750-3954-E703-DF98-B7AED2DCBE38}"/>
              </a:ext>
            </a:extLst>
          </p:cNvPr>
          <p:cNvSpPr txBox="1"/>
          <p:nvPr/>
        </p:nvSpPr>
        <p:spPr>
          <a:xfrm>
            <a:off x="3374453" y="5296461"/>
            <a:ext cx="1213345" cy="276999"/>
          </a:xfrm>
          <a:prstGeom prst="rect">
            <a:avLst/>
          </a:prstGeom>
          <a:noFill/>
        </p:spPr>
        <p:txBody>
          <a:bodyPr wrap="none" rtlCol="0">
            <a:spAutoFit/>
          </a:bodyPr>
          <a:lstStyle/>
          <a:p>
            <a:r>
              <a:rPr lang="en-US" sz="1200" dirty="0"/>
              <a:t>12 bit resolution</a:t>
            </a:r>
            <a:endParaRPr lang="en-IN" sz="1200" dirty="0"/>
          </a:p>
        </p:txBody>
      </p:sp>
      <p:sp>
        <p:nvSpPr>
          <p:cNvPr id="67" name="TextBox 66">
            <a:extLst>
              <a:ext uri="{FF2B5EF4-FFF2-40B4-BE49-F238E27FC236}">
                <a16:creationId xmlns:a16="http://schemas.microsoft.com/office/drawing/2014/main" id="{A2E1E884-F73E-5BA9-9025-970859540168}"/>
              </a:ext>
            </a:extLst>
          </p:cNvPr>
          <p:cNvSpPr txBox="1"/>
          <p:nvPr/>
        </p:nvSpPr>
        <p:spPr>
          <a:xfrm>
            <a:off x="4836634" y="5335949"/>
            <a:ext cx="386644" cy="276999"/>
          </a:xfrm>
          <a:prstGeom prst="rect">
            <a:avLst/>
          </a:prstGeom>
          <a:noFill/>
        </p:spPr>
        <p:txBody>
          <a:bodyPr wrap="none" rtlCol="0">
            <a:spAutoFit/>
          </a:bodyPr>
          <a:lstStyle/>
          <a:p>
            <a:r>
              <a:rPr lang="en-US" sz="1200" dirty="0"/>
              <a:t>NIL</a:t>
            </a:r>
            <a:endParaRPr lang="en-IN" sz="1200" dirty="0"/>
          </a:p>
        </p:txBody>
      </p:sp>
      <p:sp>
        <p:nvSpPr>
          <p:cNvPr id="68" name="TextBox 67">
            <a:extLst>
              <a:ext uri="{FF2B5EF4-FFF2-40B4-BE49-F238E27FC236}">
                <a16:creationId xmlns:a16="http://schemas.microsoft.com/office/drawing/2014/main" id="{0049AAA6-313A-71F8-7DB3-47CE975DFEB4}"/>
              </a:ext>
            </a:extLst>
          </p:cNvPr>
          <p:cNvSpPr txBox="1"/>
          <p:nvPr/>
        </p:nvSpPr>
        <p:spPr>
          <a:xfrm>
            <a:off x="3382805" y="5629341"/>
            <a:ext cx="1213345" cy="276999"/>
          </a:xfrm>
          <a:prstGeom prst="rect">
            <a:avLst/>
          </a:prstGeom>
          <a:noFill/>
        </p:spPr>
        <p:txBody>
          <a:bodyPr wrap="none" rtlCol="0">
            <a:spAutoFit/>
          </a:bodyPr>
          <a:lstStyle/>
          <a:p>
            <a:r>
              <a:rPr lang="en-US" sz="1200" dirty="0"/>
              <a:t>10 bit resolution</a:t>
            </a:r>
            <a:endParaRPr lang="en-IN" sz="1200" dirty="0"/>
          </a:p>
        </p:txBody>
      </p:sp>
      <p:sp>
        <p:nvSpPr>
          <p:cNvPr id="69" name="TextBox 68">
            <a:extLst>
              <a:ext uri="{FF2B5EF4-FFF2-40B4-BE49-F238E27FC236}">
                <a16:creationId xmlns:a16="http://schemas.microsoft.com/office/drawing/2014/main" id="{A015A5F6-27E0-0BE1-21C1-E98BA0AAE338}"/>
              </a:ext>
            </a:extLst>
          </p:cNvPr>
          <p:cNvSpPr txBox="1"/>
          <p:nvPr/>
        </p:nvSpPr>
        <p:spPr>
          <a:xfrm>
            <a:off x="3382805" y="6018852"/>
            <a:ext cx="1213345" cy="276999"/>
          </a:xfrm>
          <a:prstGeom prst="rect">
            <a:avLst/>
          </a:prstGeom>
          <a:noFill/>
        </p:spPr>
        <p:txBody>
          <a:bodyPr wrap="none" rtlCol="0">
            <a:spAutoFit/>
          </a:bodyPr>
          <a:lstStyle/>
          <a:p>
            <a:r>
              <a:rPr lang="en-US" sz="1200" dirty="0"/>
              <a:t>08 bit resolution</a:t>
            </a:r>
            <a:endParaRPr lang="en-IN" sz="1200" dirty="0"/>
          </a:p>
        </p:txBody>
      </p:sp>
      <p:sp>
        <p:nvSpPr>
          <p:cNvPr id="70" name="TextBox 69">
            <a:extLst>
              <a:ext uri="{FF2B5EF4-FFF2-40B4-BE49-F238E27FC236}">
                <a16:creationId xmlns:a16="http://schemas.microsoft.com/office/drawing/2014/main" id="{B43BF58D-2400-0899-9F32-B835396FEFBC}"/>
              </a:ext>
            </a:extLst>
          </p:cNvPr>
          <p:cNvSpPr txBox="1"/>
          <p:nvPr/>
        </p:nvSpPr>
        <p:spPr>
          <a:xfrm>
            <a:off x="4827645" y="5722629"/>
            <a:ext cx="386644" cy="276999"/>
          </a:xfrm>
          <a:prstGeom prst="rect">
            <a:avLst/>
          </a:prstGeom>
          <a:noFill/>
        </p:spPr>
        <p:txBody>
          <a:bodyPr wrap="none" rtlCol="0">
            <a:spAutoFit/>
          </a:bodyPr>
          <a:lstStyle/>
          <a:p>
            <a:r>
              <a:rPr lang="en-US" sz="1200" dirty="0"/>
              <a:t>NIL</a:t>
            </a:r>
            <a:endParaRPr lang="en-IN" sz="1200" dirty="0"/>
          </a:p>
        </p:txBody>
      </p:sp>
      <p:sp>
        <p:nvSpPr>
          <p:cNvPr id="71" name="TextBox 70">
            <a:extLst>
              <a:ext uri="{FF2B5EF4-FFF2-40B4-BE49-F238E27FC236}">
                <a16:creationId xmlns:a16="http://schemas.microsoft.com/office/drawing/2014/main" id="{5E1C54F0-9A44-FDA8-3570-F88BDA8474FE}"/>
              </a:ext>
            </a:extLst>
          </p:cNvPr>
          <p:cNvSpPr txBox="1"/>
          <p:nvPr/>
        </p:nvSpPr>
        <p:spPr>
          <a:xfrm>
            <a:off x="4836634" y="6054664"/>
            <a:ext cx="386644" cy="276999"/>
          </a:xfrm>
          <a:prstGeom prst="rect">
            <a:avLst/>
          </a:prstGeom>
          <a:noFill/>
        </p:spPr>
        <p:txBody>
          <a:bodyPr wrap="none" rtlCol="0">
            <a:spAutoFit/>
          </a:bodyPr>
          <a:lstStyle/>
          <a:p>
            <a:r>
              <a:rPr lang="en-US" sz="1200" dirty="0"/>
              <a:t>NIL</a:t>
            </a:r>
            <a:endParaRPr lang="en-IN" sz="1200" dirty="0"/>
          </a:p>
        </p:txBody>
      </p:sp>
      <p:sp>
        <p:nvSpPr>
          <p:cNvPr id="72" name="TextBox 71">
            <a:extLst>
              <a:ext uri="{FF2B5EF4-FFF2-40B4-BE49-F238E27FC236}">
                <a16:creationId xmlns:a16="http://schemas.microsoft.com/office/drawing/2014/main" id="{A4E591BE-54BB-63E5-24CB-8FCEE18A83EA}"/>
              </a:ext>
            </a:extLst>
          </p:cNvPr>
          <p:cNvSpPr txBox="1"/>
          <p:nvPr/>
        </p:nvSpPr>
        <p:spPr>
          <a:xfrm>
            <a:off x="4604503" y="4259626"/>
            <a:ext cx="689612" cy="276999"/>
          </a:xfrm>
          <a:prstGeom prst="rect">
            <a:avLst/>
          </a:prstGeom>
          <a:noFill/>
        </p:spPr>
        <p:txBody>
          <a:bodyPr wrap="none" rtlCol="0">
            <a:spAutoFit/>
          </a:bodyPr>
          <a:lstStyle/>
          <a:p>
            <a:r>
              <a:rPr lang="en-US" sz="1200" b="1" dirty="0">
                <a:solidFill>
                  <a:srgbClr val="0000CC"/>
                </a:solidFill>
              </a:rPr>
              <a:t>AD9763</a:t>
            </a:r>
          </a:p>
        </p:txBody>
      </p:sp>
      <p:sp>
        <p:nvSpPr>
          <p:cNvPr id="73" name="TextBox 72">
            <a:extLst>
              <a:ext uri="{FF2B5EF4-FFF2-40B4-BE49-F238E27FC236}">
                <a16:creationId xmlns:a16="http://schemas.microsoft.com/office/drawing/2014/main" id="{8ED53B97-A9AB-B07F-10E3-0332AD48205E}"/>
              </a:ext>
            </a:extLst>
          </p:cNvPr>
          <p:cNvSpPr txBox="1"/>
          <p:nvPr/>
        </p:nvSpPr>
        <p:spPr>
          <a:xfrm>
            <a:off x="4604503" y="3850663"/>
            <a:ext cx="689612" cy="276999"/>
          </a:xfrm>
          <a:prstGeom prst="rect">
            <a:avLst/>
          </a:prstGeom>
          <a:noFill/>
        </p:spPr>
        <p:txBody>
          <a:bodyPr wrap="none" rtlCol="0">
            <a:spAutoFit/>
          </a:bodyPr>
          <a:lstStyle/>
          <a:p>
            <a:r>
              <a:rPr lang="en-US" sz="1200" b="1" dirty="0">
                <a:solidFill>
                  <a:srgbClr val="0000CC"/>
                </a:solidFill>
              </a:rPr>
              <a:t>AD9765</a:t>
            </a:r>
          </a:p>
        </p:txBody>
      </p:sp>
      <p:sp>
        <p:nvSpPr>
          <p:cNvPr id="74" name="TextBox 73">
            <a:extLst>
              <a:ext uri="{FF2B5EF4-FFF2-40B4-BE49-F238E27FC236}">
                <a16:creationId xmlns:a16="http://schemas.microsoft.com/office/drawing/2014/main" id="{953C5E55-58A8-4A30-0C6C-7E4A840D3C30}"/>
              </a:ext>
            </a:extLst>
          </p:cNvPr>
          <p:cNvSpPr txBox="1"/>
          <p:nvPr/>
        </p:nvSpPr>
        <p:spPr>
          <a:xfrm>
            <a:off x="5131912" y="3853906"/>
            <a:ext cx="726482" cy="261610"/>
          </a:xfrm>
          <a:prstGeom prst="rect">
            <a:avLst/>
          </a:prstGeom>
          <a:noFill/>
        </p:spPr>
        <p:txBody>
          <a:bodyPr wrap="none" rtlCol="0">
            <a:spAutoFit/>
          </a:bodyPr>
          <a:lstStyle/>
          <a:p>
            <a:pPr algn="ctr"/>
            <a:r>
              <a:rPr lang="en-US" sz="1100" dirty="0">
                <a:solidFill>
                  <a:srgbClr val="FF0000"/>
                </a:solidFill>
              </a:rPr>
              <a:t>(Rs.3370)</a:t>
            </a:r>
          </a:p>
        </p:txBody>
      </p:sp>
      <p:sp>
        <p:nvSpPr>
          <p:cNvPr id="75" name="TextBox 74">
            <a:extLst>
              <a:ext uri="{FF2B5EF4-FFF2-40B4-BE49-F238E27FC236}">
                <a16:creationId xmlns:a16="http://schemas.microsoft.com/office/drawing/2014/main" id="{BE8D0D17-EFF0-B922-6D6A-83323C9DD778}"/>
              </a:ext>
            </a:extLst>
          </p:cNvPr>
          <p:cNvSpPr txBox="1"/>
          <p:nvPr/>
        </p:nvSpPr>
        <p:spPr>
          <a:xfrm>
            <a:off x="5162932" y="4263352"/>
            <a:ext cx="726482" cy="261610"/>
          </a:xfrm>
          <a:prstGeom prst="rect">
            <a:avLst/>
          </a:prstGeom>
          <a:noFill/>
        </p:spPr>
        <p:txBody>
          <a:bodyPr wrap="none" rtlCol="0">
            <a:spAutoFit/>
          </a:bodyPr>
          <a:lstStyle/>
          <a:p>
            <a:pPr algn="ctr"/>
            <a:r>
              <a:rPr lang="en-US" sz="1100" dirty="0">
                <a:solidFill>
                  <a:srgbClr val="FF0000"/>
                </a:solidFill>
              </a:rPr>
              <a:t>(Rs.2245)</a:t>
            </a:r>
          </a:p>
        </p:txBody>
      </p:sp>
      <p:sp>
        <p:nvSpPr>
          <p:cNvPr id="81" name="Rectangle 80">
            <a:extLst>
              <a:ext uri="{FF2B5EF4-FFF2-40B4-BE49-F238E27FC236}">
                <a16:creationId xmlns:a16="http://schemas.microsoft.com/office/drawing/2014/main" id="{3C9EEC2A-100A-59F3-A986-A5983132EC8A}"/>
              </a:ext>
            </a:extLst>
          </p:cNvPr>
          <p:cNvSpPr/>
          <p:nvPr/>
        </p:nvSpPr>
        <p:spPr>
          <a:xfrm>
            <a:off x="10857274" y="3847631"/>
            <a:ext cx="1272758" cy="276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DC19BAED-4969-1EA3-5189-400421007174}"/>
              </a:ext>
            </a:extLst>
          </p:cNvPr>
          <p:cNvSpPr/>
          <p:nvPr/>
        </p:nvSpPr>
        <p:spPr>
          <a:xfrm>
            <a:off x="4635906" y="4638455"/>
            <a:ext cx="1157053" cy="276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F5BC8A9-3A6D-AA5F-50D9-4E00150745E6}"/>
              </a:ext>
            </a:extLst>
          </p:cNvPr>
          <p:cNvSpPr txBox="1"/>
          <p:nvPr/>
        </p:nvSpPr>
        <p:spPr>
          <a:xfrm>
            <a:off x="4604503" y="2952614"/>
            <a:ext cx="1265511" cy="253916"/>
          </a:xfrm>
          <a:prstGeom prst="rect">
            <a:avLst/>
          </a:prstGeom>
          <a:noFill/>
        </p:spPr>
        <p:txBody>
          <a:bodyPr wrap="square">
            <a:spAutoFit/>
          </a:bodyPr>
          <a:lstStyle/>
          <a:p>
            <a:r>
              <a:rPr lang="en-IN" sz="1050" dirty="0"/>
              <a:t>AD7245A</a:t>
            </a:r>
          </a:p>
        </p:txBody>
      </p:sp>
      <p:sp>
        <p:nvSpPr>
          <p:cNvPr id="7" name="TextBox 6">
            <a:extLst>
              <a:ext uri="{FF2B5EF4-FFF2-40B4-BE49-F238E27FC236}">
                <a16:creationId xmlns:a16="http://schemas.microsoft.com/office/drawing/2014/main" id="{1264688C-55AC-0B3F-814F-F0A02917B2E9}"/>
              </a:ext>
            </a:extLst>
          </p:cNvPr>
          <p:cNvSpPr txBox="1"/>
          <p:nvPr/>
        </p:nvSpPr>
        <p:spPr>
          <a:xfrm>
            <a:off x="8647118" y="2687405"/>
            <a:ext cx="776175" cy="276999"/>
          </a:xfrm>
          <a:prstGeom prst="rect">
            <a:avLst/>
          </a:prstGeom>
          <a:noFill/>
        </p:spPr>
        <p:txBody>
          <a:bodyPr wrap="none" rtlCol="0">
            <a:spAutoFit/>
          </a:bodyPr>
          <a:lstStyle/>
          <a:p>
            <a:r>
              <a:rPr lang="en-US" sz="1200" b="1" dirty="0">
                <a:solidFill>
                  <a:srgbClr val="0000CC"/>
                </a:solidFill>
              </a:rPr>
              <a:t>AD3551R</a:t>
            </a:r>
          </a:p>
        </p:txBody>
      </p:sp>
      <p:sp>
        <p:nvSpPr>
          <p:cNvPr id="18" name="TextBox 17">
            <a:extLst>
              <a:ext uri="{FF2B5EF4-FFF2-40B4-BE49-F238E27FC236}">
                <a16:creationId xmlns:a16="http://schemas.microsoft.com/office/drawing/2014/main" id="{5320C234-B42B-9EB2-AE13-E261F9A60DC6}"/>
              </a:ext>
            </a:extLst>
          </p:cNvPr>
          <p:cNvSpPr txBox="1"/>
          <p:nvPr/>
        </p:nvSpPr>
        <p:spPr>
          <a:xfrm>
            <a:off x="8737634" y="3047442"/>
            <a:ext cx="689612" cy="276999"/>
          </a:xfrm>
          <a:prstGeom prst="rect">
            <a:avLst/>
          </a:prstGeom>
          <a:noFill/>
        </p:spPr>
        <p:txBody>
          <a:bodyPr wrap="none" rtlCol="0">
            <a:spAutoFit/>
          </a:bodyPr>
          <a:lstStyle/>
          <a:p>
            <a:r>
              <a:rPr lang="en-US" sz="1200" b="1" dirty="0">
                <a:solidFill>
                  <a:srgbClr val="0000CC"/>
                </a:solidFill>
              </a:rPr>
              <a:t>AD9837</a:t>
            </a:r>
          </a:p>
        </p:txBody>
      </p:sp>
      <p:sp>
        <p:nvSpPr>
          <p:cNvPr id="19" name="TextBox 18">
            <a:extLst>
              <a:ext uri="{FF2B5EF4-FFF2-40B4-BE49-F238E27FC236}">
                <a16:creationId xmlns:a16="http://schemas.microsoft.com/office/drawing/2014/main" id="{BB208692-02A6-D1B9-02CB-5D4262FC5948}"/>
              </a:ext>
            </a:extLst>
          </p:cNvPr>
          <p:cNvSpPr txBox="1"/>
          <p:nvPr/>
        </p:nvSpPr>
        <p:spPr>
          <a:xfrm>
            <a:off x="8690399" y="3551944"/>
            <a:ext cx="689612" cy="276999"/>
          </a:xfrm>
          <a:prstGeom prst="rect">
            <a:avLst/>
          </a:prstGeom>
          <a:noFill/>
        </p:spPr>
        <p:txBody>
          <a:bodyPr wrap="none" rtlCol="0">
            <a:spAutoFit/>
          </a:bodyPr>
          <a:lstStyle/>
          <a:p>
            <a:r>
              <a:rPr lang="en-US" sz="1200" b="1" dirty="0">
                <a:solidFill>
                  <a:srgbClr val="0000CC"/>
                </a:solidFill>
              </a:rPr>
              <a:t>AD9833</a:t>
            </a:r>
          </a:p>
        </p:txBody>
      </p:sp>
    </p:spTree>
    <p:extLst>
      <p:ext uri="{BB962C8B-B14F-4D97-AF65-F5344CB8AC3E}">
        <p14:creationId xmlns:p14="http://schemas.microsoft.com/office/powerpoint/2010/main" val="123726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2" name="Straight Connector 141">
            <a:extLst>
              <a:ext uri="{FF2B5EF4-FFF2-40B4-BE49-F238E27FC236}">
                <a16:creationId xmlns:a16="http://schemas.microsoft.com/office/drawing/2014/main" id="{997020DD-72C5-D096-7CCE-17DB59B34C6B}"/>
              </a:ext>
            </a:extLst>
          </p:cNvPr>
          <p:cNvCxnSpPr>
            <a:cxnSpLocks/>
          </p:cNvCxnSpPr>
          <p:nvPr/>
        </p:nvCxnSpPr>
        <p:spPr>
          <a:xfrm>
            <a:off x="822641" y="993393"/>
            <a:ext cx="5163899"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310016CA-735E-E10D-B13B-27D45223371E}"/>
              </a:ext>
            </a:extLst>
          </p:cNvPr>
          <p:cNvGrpSpPr/>
          <p:nvPr/>
        </p:nvGrpSpPr>
        <p:grpSpPr>
          <a:xfrm>
            <a:off x="114300" y="990804"/>
            <a:ext cx="1716434" cy="3314787"/>
            <a:chOff x="114300" y="990804"/>
            <a:chExt cx="1716434" cy="3314787"/>
          </a:xfrm>
        </p:grpSpPr>
        <p:sp>
          <p:nvSpPr>
            <p:cNvPr id="113" name="Rectangle 112">
              <a:extLst>
                <a:ext uri="{FF2B5EF4-FFF2-40B4-BE49-F238E27FC236}">
                  <a16:creationId xmlns:a16="http://schemas.microsoft.com/office/drawing/2014/main" id="{3699589B-D499-5D77-6AF8-07083655064B}"/>
                </a:ext>
              </a:extLst>
            </p:cNvPr>
            <p:cNvSpPr/>
            <p:nvPr/>
          </p:nvSpPr>
          <p:spPr>
            <a:xfrm>
              <a:off x="209551" y="1287266"/>
              <a:ext cx="1212968" cy="770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TextBox 113">
              <a:extLst>
                <a:ext uri="{FF2B5EF4-FFF2-40B4-BE49-F238E27FC236}">
                  <a16:creationId xmlns:a16="http://schemas.microsoft.com/office/drawing/2014/main" id="{64EADC37-FB0E-997A-1B69-A0DD2F659263}"/>
                </a:ext>
              </a:extLst>
            </p:cNvPr>
            <p:cNvSpPr txBox="1"/>
            <p:nvPr/>
          </p:nvSpPr>
          <p:spPr>
            <a:xfrm>
              <a:off x="572574" y="1478848"/>
              <a:ext cx="413483" cy="375818"/>
            </a:xfrm>
            <a:prstGeom prst="rect">
              <a:avLst/>
            </a:prstGeom>
            <a:noFill/>
          </p:spPr>
          <p:txBody>
            <a:bodyPr wrap="none" rtlCol="0">
              <a:spAutoFit/>
            </a:bodyPr>
            <a:lstStyle/>
            <a:p>
              <a:r>
                <a:rPr lang="en-US" dirty="0"/>
                <a:t>PC</a:t>
              </a:r>
              <a:endParaRPr lang="en-IN" dirty="0"/>
            </a:p>
          </p:txBody>
        </p:sp>
        <p:sp>
          <p:nvSpPr>
            <p:cNvPr id="115" name="Rectangle 114">
              <a:extLst>
                <a:ext uri="{FF2B5EF4-FFF2-40B4-BE49-F238E27FC236}">
                  <a16:creationId xmlns:a16="http://schemas.microsoft.com/office/drawing/2014/main" id="{DCF2A9D3-93FA-3ECF-8D18-0B6AF0D410A7}"/>
                </a:ext>
              </a:extLst>
            </p:cNvPr>
            <p:cNvSpPr/>
            <p:nvPr/>
          </p:nvSpPr>
          <p:spPr>
            <a:xfrm>
              <a:off x="209550" y="2266187"/>
              <a:ext cx="1214007" cy="770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TextBox 115">
              <a:extLst>
                <a:ext uri="{FF2B5EF4-FFF2-40B4-BE49-F238E27FC236}">
                  <a16:creationId xmlns:a16="http://schemas.microsoft.com/office/drawing/2014/main" id="{7431E9AA-7769-C3C6-074A-58D69A3F8211}"/>
                </a:ext>
              </a:extLst>
            </p:cNvPr>
            <p:cNvSpPr txBox="1"/>
            <p:nvPr/>
          </p:nvSpPr>
          <p:spPr>
            <a:xfrm>
              <a:off x="397081" y="2489736"/>
              <a:ext cx="835870" cy="338554"/>
            </a:xfrm>
            <a:prstGeom prst="rect">
              <a:avLst/>
            </a:prstGeom>
            <a:noFill/>
          </p:spPr>
          <p:txBody>
            <a:bodyPr wrap="none" rtlCol="0">
              <a:spAutoFit/>
            </a:bodyPr>
            <a:lstStyle/>
            <a:p>
              <a:r>
                <a:rPr lang="en-US" sz="1600" dirty="0"/>
                <a:t>SD Card</a:t>
              </a:r>
              <a:endParaRPr lang="en-IN" sz="1600" dirty="0"/>
            </a:p>
          </p:txBody>
        </p:sp>
        <p:sp>
          <p:nvSpPr>
            <p:cNvPr id="117" name="Rectangle 116">
              <a:extLst>
                <a:ext uri="{FF2B5EF4-FFF2-40B4-BE49-F238E27FC236}">
                  <a16:creationId xmlns:a16="http://schemas.microsoft.com/office/drawing/2014/main" id="{A9785744-379A-B700-5401-CBDD1B376CB2}"/>
                </a:ext>
              </a:extLst>
            </p:cNvPr>
            <p:cNvSpPr/>
            <p:nvPr/>
          </p:nvSpPr>
          <p:spPr>
            <a:xfrm>
              <a:off x="209551" y="3264492"/>
              <a:ext cx="1002170" cy="770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TextBox 117">
              <a:extLst>
                <a:ext uri="{FF2B5EF4-FFF2-40B4-BE49-F238E27FC236}">
                  <a16:creationId xmlns:a16="http://schemas.microsoft.com/office/drawing/2014/main" id="{9B5450B9-2FE4-1638-5C7E-E93D91AB97D5}"/>
                </a:ext>
              </a:extLst>
            </p:cNvPr>
            <p:cNvSpPr txBox="1"/>
            <p:nvPr/>
          </p:nvSpPr>
          <p:spPr>
            <a:xfrm>
              <a:off x="333185" y="3327252"/>
              <a:ext cx="792668" cy="657682"/>
            </a:xfrm>
            <a:prstGeom prst="rect">
              <a:avLst/>
            </a:prstGeom>
            <a:noFill/>
          </p:spPr>
          <p:txBody>
            <a:bodyPr wrap="none" rtlCol="0">
              <a:spAutoFit/>
            </a:bodyPr>
            <a:lstStyle/>
            <a:p>
              <a:pPr algn="ctr"/>
              <a:r>
                <a:rPr lang="en-US" dirty="0"/>
                <a:t>Touch </a:t>
              </a:r>
            </a:p>
            <a:p>
              <a:pPr algn="ctr"/>
              <a:r>
                <a:rPr lang="en-US" dirty="0"/>
                <a:t>Screen</a:t>
              </a:r>
              <a:endParaRPr lang="en-IN" dirty="0"/>
            </a:p>
          </p:txBody>
        </p:sp>
        <p:cxnSp>
          <p:nvCxnSpPr>
            <p:cNvPr id="140" name="Straight Connector 139">
              <a:extLst>
                <a:ext uri="{FF2B5EF4-FFF2-40B4-BE49-F238E27FC236}">
                  <a16:creationId xmlns:a16="http://schemas.microsoft.com/office/drawing/2014/main" id="{7B99E288-E883-CB00-519B-57719A32FA0D}"/>
                </a:ext>
              </a:extLst>
            </p:cNvPr>
            <p:cNvCxnSpPr>
              <a:cxnSpLocks/>
              <a:stCxn id="113" idx="0"/>
            </p:cNvCxnSpPr>
            <p:nvPr/>
          </p:nvCxnSpPr>
          <p:spPr>
            <a:xfrm flipH="1" flipV="1">
              <a:off x="815387" y="990804"/>
              <a:ext cx="648" cy="2964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8975278E-4F4B-1729-D388-A0A42D755759}"/>
                </a:ext>
              </a:extLst>
            </p:cNvPr>
            <p:cNvSpPr/>
            <p:nvPr/>
          </p:nvSpPr>
          <p:spPr>
            <a:xfrm>
              <a:off x="1209027" y="3264492"/>
              <a:ext cx="518223" cy="770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TextBox 204">
              <a:extLst>
                <a:ext uri="{FF2B5EF4-FFF2-40B4-BE49-F238E27FC236}">
                  <a16:creationId xmlns:a16="http://schemas.microsoft.com/office/drawing/2014/main" id="{CC92A672-2848-CDBA-4F2F-056E28CDF664}"/>
                </a:ext>
              </a:extLst>
            </p:cNvPr>
            <p:cNvSpPr txBox="1"/>
            <p:nvPr/>
          </p:nvSpPr>
          <p:spPr>
            <a:xfrm rot="16200000">
              <a:off x="1079266" y="3477183"/>
              <a:ext cx="757900" cy="369332"/>
            </a:xfrm>
            <a:prstGeom prst="rect">
              <a:avLst/>
            </a:prstGeom>
            <a:noFill/>
          </p:spPr>
          <p:txBody>
            <a:bodyPr wrap="none" rtlCol="0">
              <a:spAutoFit/>
            </a:bodyPr>
            <a:lstStyle/>
            <a:p>
              <a:pPr algn="ctr"/>
              <a:r>
                <a:rPr lang="en-US" dirty="0"/>
                <a:t>Driver</a:t>
              </a:r>
              <a:endParaRPr lang="en-IN" dirty="0"/>
            </a:p>
          </p:txBody>
        </p:sp>
        <p:sp>
          <p:nvSpPr>
            <p:cNvPr id="222" name="Rectangle 221">
              <a:extLst>
                <a:ext uri="{FF2B5EF4-FFF2-40B4-BE49-F238E27FC236}">
                  <a16:creationId xmlns:a16="http://schemas.microsoft.com/office/drawing/2014/main" id="{4221E041-9EB5-E3E9-47D2-08EB8C47A9A1}"/>
                </a:ext>
              </a:extLst>
            </p:cNvPr>
            <p:cNvSpPr/>
            <p:nvPr/>
          </p:nvSpPr>
          <p:spPr>
            <a:xfrm>
              <a:off x="114300" y="1200150"/>
              <a:ext cx="1660826" cy="307656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TextBox 222">
              <a:extLst>
                <a:ext uri="{FF2B5EF4-FFF2-40B4-BE49-F238E27FC236}">
                  <a16:creationId xmlns:a16="http://schemas.microsoft.com/office/drawing/2014/main" id="{30370E42-899E-3583-180C-E52037FC1734}"/>
                </a:ext>
              </a:extLst>
            </p:cNvPr>
            <p:cNvSpPr txBox="1"/>
            <p:nvPr/>
          </p:nvSpPr>
          <p:spPr>
            <a:xfrm>
              <a:off x="685869" y="4059370"/>
              <a:ext cx="1144865" cy="246221"/>
            </a:xfrm>
            <a:prstGeom prst="rect">
              <a:avLst/>
            </a:prstGeom>
            <a:noFill/>
          </p:spPr>
          <p:txBody>
            <a:bodyPr wrap="none" rtlCol="0">
              <a:spAutoFit/>
            </a:bodyPr>
            <a:lstStyle/>
            <a:p>
              <a:r>
                <a:rPr lang="en-US" sz="1000" dirty="0">
                  <a:highlight>
                    <a:srgbClr val="FFFF00"/>
                  </a:highlight>
                </a:rPr>
                <a:t>User Input Section</a:t>
              </a:r>
              <a:endParaRPr lang="en-IN" sz="1000" dirty="0">
                <a:highlight>
                  <a:srgbClr val="FFFF00"/>
                </a:highlight>
              </a:endParaRPr>
            </a:p>
          </p:txBody>
        </p:sp>
      </p:grpSp>
      <p:sp>
        <p:nvSpPr>
          <p:cNvPr id="2" name="TextBox 1">
            <a:extLst>
              <a:ext uri="{FF2B5EF4-FFF2-40B4-BE49-F238E27FC236}">
                <a16:creationId xmlns:a16="http://schemas.microsoft.com/office/drawing/2014/main" id="{E03D59A3-3CF1-71E4-D6DC-8B88C39704DC}"/>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(22-01-2024)</a:t>
            </a:r>
            <a:endParaRPr lang="en-IN" sz="1600" b="1" dirty="0">
              <a:solidFill>
                <a:srgbClr val="0000CC"/>
              </a:solidFill>
            </a:endParaRPr>
          </a:p>
        </p:txBody>
      </p:sp>
      <p:cxnSp>
        <p:nvCxnSpPr>
          <p:cNvPr id="41" name="Straight Arrow Connector 40">
            <a:extLst>
              <a:ext uri="{FF2B5EF4-FFF2-40B4-BE49-F238E27FC236}">
                <a16:creationId xmlns:a16="http://schemas.microsoft.com/office/drawing/2014/main" id="{AA264728-CB1E-514C-CD62-88939F346AC3}"/>
              </a:ext>
            </a:extLst>
          </p:cNvPr>
          <p:cNvCxnSpPr>
            <a:cxnSpLocks/>
          </p:cNvCxnSpPr>
          <p:nvPr/>
        </p:nvCxnSpPr>
        <p:spPr>
          <a:xfrm>
            <a:off x="6267550" y="3581486"/>
            <a:ext cx="1661146" cy="0"/>
          </a:xfrm>
          <a:prstGeom prst="straightConnector1">
            <a:avLst/>
          </a:prstGeom>
          <a:ln>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53BA5B2-053F-338F-EB87-FC2D76F3B8C2}"/>
              </a:ext>
            </a:extLst>
          </p:cNvPr>
          <p:cNvCxnSpPr>
            <a:cxnSpLocks/>
          </p:cNvCxnSpPr>
          <p:nvPr/>
        </p:nvCxnSpPr>
        <p:spPr>
          <a:xfrm flipH="1">
            <a:off x="6284922" y="3102498"/>
            <a:ext cx="865030" cy="0"/>
          </a:xfrm>
          <a:prstGeom prst="straightConnector1">
            <a:avLst/>
          </a:prstGeom>
          <a:ln>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6545498-9257-7FE6-04B5-E6F0369B7E13}"/>
              </a:ext>
            </a:extLst>
          </p:cNvPr>
          <p:cNvSpPr txBox="1"/>
          <p:nvPr/>
        </p:nvSpPr>
        <p:spPr>
          <a:xfrm>
            <a:off x="6338484" y="2867612"/>
            <a:ext cx="688413" cy="234886"/>
          </a:xfrm>
          <a:prstGeom prst="rect">
            <a:avLst/>
          </a:prstGeom>
          <a:noFill/>
        </p:spPr>
        <p:txBody>
          <a:bodyPr wrap="none" rtlCol="0">
            <a:spAutoFit/>
          </a:bodyPr>
          <a:lstStyle/>
          <a:p>
            <a:r>
              <a:rPr lang="en-US" sz="900" dirty="0"/>
              <a:t>Clock Input</a:t>
            </a:r>
            <a:endParaRPr lang="en-IN" sz="900" dirty="0"/>
          </a:p>
        </p:txBody>
      </p:sp>
      <p:grpSp>
        <p:nvGrpSpPr>
          <p:cNvPr id="226" name="Group 225">
            <a:extLst>
              <a:ext uri="{FF2B5EF4-FFF2-40B4-BE49-F238E27FC236}">
                <a16:creationId xmlns:a16="http://schemas.microsoft.com/office/drawing/2014/main" id="{1C96ABD6-213E-8EA9-711B-B1AD25C98728}"/>
              </a:ext>
            </a:extLst>
          </p:cNvPr>
          <p:cNvGrpSpPr/>
          <p:nvPr/>
        </p:nvGrpSpPr>
        <p:grpSpPr>
          <a:xfrm>
            <a:off x="4165888" y="1533829"/>
            <a:ext cx="2101662" cy="3712436"/>
            <a:chOff x="4165888" y="1533829"/>
            <a:chExt cx="2101662" cy="3712436"/>
          </a:xfrm>
        </p:grpSpPr>
        <p:sp>
          <p:nvSpPr>
            <p:cNvPr id="3" name="Rectangle 2">
              <a:extLst>
                <a:ext uri="{FF2B5EF4-FFF2-40B4-BE49-F238E27FC236}">
                  <a16:creationId xmlns:a16="http://schemas.microsoft.com/office/drawing/2014/main" id="{2E6AA899-56DD-9507-5827-BFA369FEECD0}"/>
                </a:ext>
              </a:extLst>
            </p:cNvPr>
            <p:cNvSpPr/>
            <p:nvPr/>
          </p:nvSpPr>
          <p:spPr>
            <a:xfrm>
              <a:off x="4165888" y="1752496"/>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FA86307-5843-2F3C-4016-A20A7DA0F522}"/>
                </a:ext>
              </a:extLst>
            </p:cNvPr>
            <p:cNvSpPr txBox="1"/>
            <p:nvPr/>
          </p:nvSpPr>
          <p:spPr>
            <a:xfrm>
              <a:off x="4845001" y="1533829"/>
              <a:ext cx="838691" cy="246221"/>
            </a:xfrm>
            <a:prstGeom prst="rect">
              <a:avLst/>
            </a:prstGeom>
            <a:noFill/>
          </p:spPr>
          <p:txBody>
            <a:bodyPr wrap="none" rtlCol="0">
              <a:spAutoFit/>
            </a:bodyPr>
            <a:lstStyle/>
            <a:p>
              <a:r>
                <a:rPr lang="en-US" sz="1000" b="1" dirty="0"/>
                <a:t>STM32 F401</a:t>
              </a:r>
              <a:endParaRPr lang="en-IN" sz="1000" b="1" dirty="0"/>
            </a:p>
          </p:txBody>
        </p:sp>
        <p:sp>
          <p:nvSpPr>
            <p:cNvPr id="15" name="Rectangle 14">
              <a:extLst>
                <a:ext uri="{FF2B5EF4-FFF2-40B4-BE49-F238E27FC236}">
                  <a16:creationId xmlns:a16="http://schemas.microsoft.com/office/drawing/2014/main" id="{5BD88EC1-5F52-9AE7-3777-5D0847FB7EA4}"/>
                </a:ext>
              </a:extLst>
            </p:cNvPr>
            <p:cNvSpPr/>
            <p:nvPr/>
          </p:nvSpPr>
          <p:spPr>
            <a:xfrm>
              <a:off x="4206449" y="1789742"/>
              <a:ext cx="674021"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63D8054-FC45-2AE9-5EC1-B335E74C9D71}"/>
                </a:ext>
              </a:extLst>
            </p:cNvPr>
            <p:cNvSpPr txBox="1"/>
            <p:nvPr/>
          </p:nvSpPr>
          <p:spPr>
            <a:xfrm>
              <a:off x="4280746" y="1828026"/>
              <a:ext cx="564578" cy="461665"/>
            </a:xfrm>
            <a:prstGeom prst="rect">
              <a:avLst/>
            </a:prstGeom>
            <a:noFill/>
          </p:spPr>
          <p:txBody>
            <a:bodyPr wrap="none" rtlCol="0">
              <a:spAutoFit/>
            </a:bodyPr>
            <a:lstStyle/>
            <a:p>
              <a:pPr algn="ctr"/>
              <a:r>
                <a:rPr lang="en-US" sz="1200" dirty="0"/>
                <a:t>Flash/</a:t>
              </a:r>
            </a:p>
            <a:p>
              <a:pPr algn="ctr"/>
              <a:r>
                <a:rPr lang="en-US" sz="1200" dirty="0"/>
                <a:t>RAM</a:t>
              </a:r>
              <a:endParaRPr lang="en-IN" sz="1200" dirty="0"/>
            </a:p>
          </p:txBody>
        </p:sp>
        <p:sp>
          <p:nvSpPr>
            <p:cNvPr id="21" name="TextBox 20">
              <a:extLst>
                <a:ext uri="{FF2B5EF4-FFF2-40B4-BE49-F238E27FC236}">
                  <a16:creationId xmlns:a16="http://schemas.microsoft.com/office/drawing/2014/main" id="{E49681A9-26E3-5669-FB94-96749C7B116E}"/>
                </a:ext>
              </a:extLst>
            </p:cNvPr>
            <p:cNvSpPr txBox="1"/>
            <p:nvPr/>
          </p:nvSpPr>
          <p:spPr>
            <a:xfrm rot="5400000">
              <a:off x="3933116" y="2910111"/>
              <a:ext cx="817535" cy="253495"/>
            </a:xfrm>
            <a:prstGeom prst="rect">
              <a:avLst/>
            </a:prstGeom>
            <a:noFill/>
            <a:ln w="3175">
              <a:solidFill>
                <a:schemeClr val="tx1"/>
              </a:solidFill>
            </a:ln>
          </p:spPr>
          <p:txBody>
            <a:bodyPr wrap="none" rtlCol="0">
              <a:spAutoFit/>
            </a:bodyPr>
            <a:lstStyle/>
            <a:p>
              <a:r>
                <a:rPr lang="en-US" sz="1050" dirty="0"/>
                <a:t>GPIO Ports</a:t>
              </a:r>
              <a:endParaRPr lang="en-IN" sz="1050" dirty="0"/>
            </a:p>
          </p:txBody>
        </p:sp>
        <p:sp>
          <p:nvSpPr>
            <p:cNvPr id="24" name="TextBox 23">
              <a:extLst>
                <a:ext uri="{FF2B5EF4-FFF2-40B4-BE49-F238E27FC236}">
                  <a16:creationId xmlns:a16="http://schemas.microsoft.com/office/drawing/2014/main" id="{2CFC7F25-5889-2B63-C2C2-99A99CA81858}"/>
                </a:ext>
              </a:extLst>
            </p:cNvPr>
            <p:cNvSpPr txBox="1"/>
            <p:nvPr/>
          </p:nvSpPr>
          <p:spPr>
            <a:xfrm>
              <a:off x="4215609" y="3582587"/>
              <a:ext cx="456974" cy="250545"/>
            </a:xfrm>
            <a:prstGeom prst="rect">
              <a:avLst/>
            </a:prstGeom>
            <a:noFill/>
            <a:ln w="3175">
              <a:solidFill>
                <a:schemeClr val="tx1"/>
              </a:solidFill>
            </a:ln>
          </p:spPr>
          <p:txBody>
            <a:bodyPr wrap="none" rtlCol="0">
              <a:spAutoFit/>
            </a:bodyPr>
            <a:lstStyle/>
            <a:p>
              <a:r>
                <a:rPr lang="en-US" sz="1000" dirty="0"/>
                <a:t>MMC</a:t>
              </a:r>
              <a:endParaRPr lang="en-IN" sz="1000" dirty="0"/>
            </a:p>
          </p:txBody>
        </p:sp>
        <p:sp>
          <p:nvSpPr>
            <p:cNvPr id="26" name="TextBox 25">
              <a:extLst>
                <a:ext uri="{FF2B5EF4-FFF2-40B4-BE49-F238E27FC236}">
                  <a16:creationId xmlns:a16="http://schemas.microsoft.com/office/drawing/2014/main" id="{3FD035B0-9660-6D4F-117D-319D251AF7D2}"/>
                </a:ext>
              </a:extLst>
            </p:cNvPr>
            <p:cNvSpPr txBox="1"/>
            <p:nvPr/>
          </p:nvSpPr>
          <p:spPr>
            <a:xfrm rot="5400000">
              <a:off x="4147215" y="4262316"/>
              <a:ext cx="354584" cy="215444"/>
            </a:xfrm>
            <a:prstGeom prst="rect">
              <a:avLst/>
            </a:prstGeom>
            <a:noFill/>
            <a:ln w="3175">
              <a:solidFill>
                <a:schemeClr val="tx1"/>
              </a:solidFill>
            </a:ln>
          </p:spPr>
          <p:txBody>
            <a:bodyPr wrap="none" rtlCol="0">
              <a:spAutoFit/>
            </a:bodyPr>
            <a:lstStyle/>
            <a:p>
              <a:r>
                <a:rPr lang="en-US" sz="800" dirty="0"/>
                <a:t>  SPI</a:t>
              </a:r>
              <a:endParaRPr lang="en-IN" sz="800" dirty="0"/>
            </a:p>
          </p:txBody>
        </p:sp>
        <p:sp>
          <p:nvSpPr>
            <p:cNvPr id="30" name="TextBox 29">
              <a:extLst>
                <a:ext uri="{FF2B5EF4-FFF2-40B4-BE49-F238E27FC236}">
                  <a16:creationId xmlns:a16="http://schemas.microsoft.com/office/drawing/2014/main" id="{6CDFB76F-D2DD-C458-9841-9DCCC933CC92}"/>
                </a:ext>
              </a:extLst>
            </p:cNvPr>
            <p:cNvSpPr txBox="1"/>
            <p:nvPr/>
          </p:nvSpPr>
          <p:spPr>
            <a:xfrm>
              <a:off x="4225331" y="4963686"/>
              <a:ext cx="453705" cy="213563"/>
            </a:xfrm>
            <a:prstGeom prst="rect">
              <a:avLst/>
            </a:prstGeom>
            <a:noFill/>
            <a:ln w="3175">
              <a:solidFill>
                <a:schemeClr val="tx1"/>
              </a:solidFill>
            </a:ln>
          </p:spPr>
          <p:txBody>
            <a:bodyPr wrap="none" rtlCol="0">
              <a:spAutoFit/>
            </a:bodyPr>
            <a:lstStyle/>
            <a:p>
              <a:r>
                <a:rPr lang="en-US" sz="1000" dirty="0"/>
                <a:t>ADC</a:t>
              </a:r>
              <a:endParaRPr lang="en-IN" sz="1000" dirty="0"/>
            </a:p>
          </p:txBody>
        </p:sp>
        <p:sp>
          <p:nvSpPr>
            <p:cNvPr id="33" name="TextBox 32">
              <a:extLst>
                <a:ext uri="{FF2B5EF4-FFF2-40B4-BE49-F238E27FC236}">
                  <a16:creationId xmlns:a16="http://schemas.microsoft.com/office/drawing/2014/main" id="{7BD4381C-A5F9-867C-E2D1-3AFD74D46408}"/>
                </a:ext>
              </a:extLst>
            </p:cNvPr>
            <p:cNvSpPr txBox="1"/>
            <p:nvPr/>
          </p:nvSpPr>
          <p:spPr>
            <a:xfrm>
              <a:off x="5778483" y="1803395"/>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36" name="TextBox 35">
              <a:extLst>
                <a:ext uri="{FF2B5EF4-FFF2-40B4-BE49-F238E27FC236}">
                  <a16:creationId xmlns:a16="http://schemas.microsoft.com/office/drawing/2014/main" id="{8354CEAC-6E33-EE52-811E-93F6322FC4F8}"/>
                </a:ext>
              </a:extLst>
            </p:cNvPr>
            <p:cNvSpPr txBox="1"/>
            <p:nvPr/>
          </p:nvSpPr>
          <p:spPr>
            <a:xfrm>
              <a:off x="5806797" y="2278850"/>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39" name="TextBox 38">
              <a:extLst>
                <a:ext uri="{FF2B5EF4-FFF2-40B4-BE49-F238E27FC236}">
                  <a16:creationId xmlns:a16="http://schemas.microsoft.com/office/drawing/2014/main" id="{1A189AE5-E381-B31D-BF59-90F32D95C234}"/>
                </a:ext>
              </a:extLst>
            </p:cNvPr>
            <p:cNvSpPr txBox="1"/>
            <p:nvPr/>
          </p:nvSpPr>
          <p:spPr>
            <a:xfrm>
              <a:off x="5707494" y="3067326"/>
              <a:ext cx="529312" cy="553998"/>
            </a:xfrm>
            <a:prstGeom prst="rect">
              <a:avLst/>
            </a:prstGeom>
            <a:noFill/>
            <a:ln w="3175">
              <a:solidFill>
                <a:schemeClr val="tx1"/>
              </a:solidFill>
            </a:ln>
          </p:spPr>
          <p:txBody>
            <a:bodyPr wrap="none" rtlCol="0">
              <a:spAutoFit/>
            </a:bodyPr>
            <a:lstStyle/>
            <a:p>
              <a:pPr algn="ctr"/>
              <a:r>
                <a:rPr lang="en-US" sz="1000" dirty="0"/>
                <a:t>Clock</a:t>
              </a:r>
            </a:p>
            <a:p>
              <a:pPr algn="ctr"/>
              <a:r>
                <a:rPr lang="en-US" sz="1000" dirty="0"/>
                <a:t>In/Out</a:t>
              </a:r>
            </a:p>
            <a:p>
              <a:pPr algn="ctr"/>
              <a:endParaRPr lang="en-IN" sz="1000" dirty="0"/>
            </a:p>
          </p:txBody>
        </p:sp>
        <p:sp>
          <p:nvSpPr>
            <p:cNvPr id="46" name="TextBox 45">
              <a:extLst>
                <a:ext uri="{FF2B5EF4-FFF2-40B4-BE49-F238E27FC236}">
                  <a16:creationId xmlns:a16="http://schemas.microsoft.com/office/drawing/2014/main" id="{73C96389-B039-2322-F239-F1FC563CC01B}"/>
                </a:ext>
              </a:extLst>
            </p:cNvPr>
            <p:cNvSpPr txBox="1"/>
            <p:nvPr/>
          </p:nvSpPr>
          <p:spPr>
            <a:xfrm>
              <a:off x="5859815" y="3737596"/>
              <a:ext cx="373098" cy="250544"/>
            </a:xfrm>
            <a:prstGeom prst="rect">
              <a:avLst/>
            </a:prstGeom>
            <a:noFill/>
            <a:ln w="3175">
              <a:solidFill>
                <a:schemeClr val="tx1"/>
              </a:solidFill>
            </a:ln>
          </p:spPr>
          <p:txBody>
            <a:bodyPr wrap="none" rtlCol="0">
              <a:spAutoFit/>
            </a:bodyPr>
            <a:lstStyle/>
            <a:p>
              <a:r>
                <a:rPr lang="en-US" sz="1000" dirty="0"/>
                <a:t>RTC</a:t>
              </a:r>
              <a:endParaRPr lang="en-IN" sz="1000" dirty="0"/>
            </a:p>
          </p:txBody>
        </p:sp>
        <p:sp>
          <p:nvSpPr>
            <p:cNvPr id="48" name="TextBox 47">
              <a:extLst>
                <a:ext uri="{FF2B5EF4-FFF2-40B4-BE49-F238E27FC236}">
                  <a16:creationId xmlns:a16="http://schemas.microsoft.com/office/drawing/2014/main" id="{099272BE-E25E-D8DC-2E5E-011A0774A0BA}"/>
                </a:ext>
              </a:extLst>
            </p:cNvPr>
            <p:cNvSpPr txBox="1"/>
            <p:nvPr/>
          </p:nvSpPr>
          <p:spPr>
            <a:xfrm rot="16200000">
              <a:off x="5902868" y="4520512"/>
              <a:ext cx="421910" cy="230832"/>
            </a:xfrm>
            <a:prstGeom prst="rect">
              <a:avLst/>
            </a:prstGeom>
            <a:noFill/>
            <a:ln w="3175">
              <a:solidFill>
                <a:schemeClr val="tx1"/>
              </a:solidFill>
            </a:ln>
          </p:spPr>
          <p:txBody>
            <a:bodyPr wrap="none" rtlCol="0">
              <a:spAutoFit/>
            </a:bodyPr>
            <a:lstStyle/>
            <a:p>
              <a:r>
                <a:rPr lang="en-US" sz="900" dirty="0"/>
                <a:t>GPIO</a:t>
              </a:r>
              <a:endParaRPr lang="en-IN" sz="900" dirty="0"/>
            </a:p>
          </p:txBody>
        </p:sp>
      </p:grpSp>
      <p:cxnSp>
        <p:nvCxnSpPr>
          <p:cNvPr id="51" name="Straight Connector 50">
            <a:extLst>
              <a:ext uri="{FF2B5EF4-FFF2-40B4-BE49-F238E27FC236}">
                <a16:creationId xmlns:a16="http://schemas.microsoft.com/office/drawing/2014/main" id="{D5EA7C70-F4E0-8915-17A0-AB344DB3EE65}"/>
              </a:ext>
            </a:extLst>
          </p:cNvPr>
          <p:cNvCxnSpPr/>
          <p:nvPr/>
        </p:nvCxnSpPr>
        <p:spPr>
          <a:xfrm flipV="1">
            <a:off x="7149953" y="1448549"/>
            <a:ext cx="0" cy="165394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D7C1409-456C-3E7B-5F37-E579D235D6B3}"/>
              </a:ext>
            </a:extLst>
          </p:cNvPr>
          <p:cNvSpPr/>
          <p:nvPr/>
        </p:nvSpPr>
        <p:spPr>
          <a:xfrm>
            <a:off x="6822151" y="979699"/>
            <a:ext cx="674022" cy="46780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97C9069F-07D9-FE40-A697-1FC1F37BBFD7}"/>
              </a:ext>
            </a:extLst>
          </p:cNvPr>
          <p:cNvSpPr txBox="1"/>
          <p:nvPr/>
        </p:nvSpPr>
        <p:spPr>
          <a:xfrm>
            <a:off x="6821107" y="990804"/>
            <a:ext cx="683752" cy="438454"/>
          </a:xfrm>
          <a:prstGeom prst="rect">
            <a:avLst/>
          </a:prstGeom>
          <a:noFill/>
        </p:spPr>
        <p:txBody>
          <a:bodyPr wrap="none" rtlCol="0">
            <a:spAutoFit/>
          </a:bodyPr>
          <a:lstStyle/>
          <a:p>
            <a:pPr algn="ctr"/>
            <a:r>
              <a:rPr lang="en-US" sz="1100" dirty="0"/>
              <a:t>Crystal</a:t>
            </a:r>
          </a:p>
          <a:p>
            <a:pPr algn="ctr"/>
            <a:r>
              <a:rPr lang="en-US" sz="1100" dirty="0"/>
              <a:t>oscillator</a:t>
            </a:r>
            <a:endParaRPr lang="en-IN" sz="1100" dirty="0"/>
          </a:p>
        </p:txBody>
      </p:sp>
      <p:sp>
        <p:nvSpPr>
          <p:cNvPr id="59" name="TextBox 58">
            <a:extLst>
              <a:ext uri="{FF2B5EF4-FFF2-40B4-BE49-F238E27FC236}">
                <a16:creationId xmlns:a16="http://schemas.microsoft.com/office/drawing/2014/main" id="{13E6DFE0-BF81-8236-794C-5A238B4C8380}"/>
              </a:ext>
            </a:extLst>
          </p:cNvPr>
          <p:cNvSpPr txBox="1"/>
          <p:nvPr/>
        </p:nvSpPr>
        <p:spPr>
          <a:xfrm>
            <a:off x="6374780" y="3578963"/>
            <a:ext cx="772289" cy="234886"/>
          </a:xfrm>
          <a:prstGeom prst="rect">
            <a:avLst/>
          </a:prstGeom>
          <a:noFill/>
        </p:spPr>
        <p:txBody>
          <a:bodyPr wrap="none" rtlCol="0">
            <a:spAutoFit/>
          </a:bodyPr>
          <a:lstStyle/>
          <a:p>
            <a:r>
              <a:rPr lang="en-US" sz="900" dirty="0"/>
              <a:t>Clock Output</a:t>
            </a:r>
            <a:endParaRPr lang="en-IN" sz="900" dirty="0"/>
          </a:p>
        </p:txBody>
      </p:sp>
      <p:grpSp>
        <p:nvGrpSpPr>
          <p:cNvPr id="227" name="Group 226">
            <a:extLst>
              <a:ext uri="{FF2B5EF4-FFF2-40B4-BE49-F238E27FC236}">
                <a16:creationId xmlns:a16="http://schemas.microsoft.com/office/drawing/2014/main" id="{649322EB-4773-6A17-AA35-4EC2B1B5CB99}"/>
              </a:ext>
            </a:extLst>
          </p:cNvPr>
          <p:cNvGrpSpPr/>
          <p:nvPr/>
        </p:nvGrpSpPr>
        <p:grpSpPr>
          <a:xfrm>
            <a:off x="7963273" y="2632295"/>
            <a:ext cx="1963344" cy="1307562"/>
            <a:chOff x="7963273" y="2632295"/>
            <a:chExt cx="1963344" cy="1307562"/>
          </a:xfrm>
        </p:grpSpPr>
        <p:sp>
          <p:nvSpPr>
            <p:cNvPr id="58" name="Rectangle 57">
              <a:extLst>
                <a:ext uri="{FF2B5EF4-FFF2-40B4-BE49-F238E27FC236}">
                  <a16:creationId xmlns:a16="http://schemas.microsoft.com/office/drawing/2014/main" id="{D710A297-A0B9-E9E4-B29A-9EBA05A5011B}"/>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50B87778-9894-A1DD-5E32-548CC598C55D}"/>
                </a:ext>
              </a:extLst>
            </p:cNvPr>
            <p:cNvSpPr txBox="1"/>
            <p:nvPr/>
          </p:nvSpPr>
          <p:spPr>
            <a:xfrm>
              <a:off x="8668584" y="2632295"/>
              <a:ext cx="648955" cy="246221"/>
            </a:xfrm>
            <a:prstGeom prst="rect">
              <a:avLst/>
            </a:prstGeom>
            <a:noFill/>
          </p:spPr>
          <p:txBody>
            <a:bodyPr wrap="square" rtlCol="0">
              <a:spAutoFit/>
            </a:bodyPr>
            <a:lstStyle/>
            <a:p>
              <a:pPr algn="ctr"/>
              <a:r>
                <a:rPr lang="en-US" sz="1000" b="1" dirty="0"/>
                <a:t>AD9744  </a:t>
              </a:r>
              <a:endParaRPr lang="en-IN" sz="1000" b="1" dirty="0"/>
            </a:p>
          </p:txBody>
        </p:sp>
        <p:sp>
          <p:nvSpPr>
            <p:cNvPr id="61" name="Rectangle 60">
              <a:extLst>
                <a:ext uri="{FF2B5EF4-FFF2-40B4-BE49-F238E27FC236}">
                  <a16:creationId xmlns:a16="http://schemas.microsoft.com/office/drawing/2014/main" id="{05D4F754-6210-A5E0-8067-5112F14BB16F}"/>
                </a:ext>
              </a:extLst>
            </p:cNvPr>
            <p:cNvSpPr/>
            <p:nvPr/>
          </p:nvSpPr>
          <p:spPr>
            <a:xfrm>
              <a:off x="7985258" y="3374352"/>
              <a:ext cx="527173" cy="25339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2E45F3F9-8DDA-CD5E-A584-E3F3233F3B3E}"/>
                </a:ext>
              </a:extLst>
            </p:cNvPr>
            <p:cNvSpPr txBox="1"/>
            <p:nvPr/>
          </p:nvSpPr>
          <p:spPr>
            <a:xfrm>
              <a:off x="8037379" y="3318313"/>
              <a:ext cx="421248" cy="375818"/>
            </a:xfrm>
            <a:prstGeom prst="rect">
              <a:avLst/>
            </a:prstGeom>
            <a:noFill/>
          </p:spPr>
          <p:txBody>
            <a:bodyPr wrap="none" rtlCol="0">
              <a:spAutoFit/>
            </a:bodyPr>
            <a:lstStyle/>
            <a:p>
              <a:r>
                <a:rPr lang="en-US" sz="900" dirty="0"/>
                <a:t>Clock</a:t>
              </a:r>
            </a:p>
            <a:p>
              <a:r>
                <a:rPr lang="en-US" sz="900" dirty="0"/>
                <a:t>Input</a:t>
              </a:r>
              <a:endParaRPr lang="en-IN" sz="900" dirty="0"/>
            </a:p>
          </p:txBody>
        </p:sp>
        <p:sp>
          <p:nvSpPr>
            <p:cNvPr id="63" name="TextBox 62">
              <a:extLst>
                <a:ext uri="{FF2B5EF4-FFF2-40B4-BE49-F238E27FC236}">
                  <a16:creationId xmlns:a16="http://schemas.microsoft.com/office/drawing/2014/main" id="{4244C916-58BE-5187-7882-F4D9FDEC9109}"/>
                </a:ext>
              </a:extLst>
            </p:cNvPr>
            <p:cNvSpPr txBox="1"/>
            <p:nvPr/>
          </p:nvSpPr>
          <p:spPr>
            <a:xfrm>
              <a:off x="8377098" y="3696406"/>
              <a:ext cx="1135692" cy="234886"/>
            </a:xfrm>
            <a:prstGeom prst="rect">
              <a:avLst/>
            </a:prstGeom>
            <a:noFill/>
          </p:spPr>
          <p:txBody>
            <a:bodyPr wrap="square" rtlCol="0">
              <a:spAutoFit/>
            </a:bodyPr>
            <a:lstStyle/>
            <a:p>
              <a:pPr algn="ctr"/>
              <a:r>
                <a:rPr lang="en-US" sz="900" dirty="0"/>
                <a:t>Digital Data Input</a:t>
              </a:r>
              <a:endParaRPr lang="en-IN" sz="900" dirty="0"/>
            </a:p>
          </p:txBody>
        </p:sp>
        <p:sp>
          <p:nvSpPr>
            <p:cNvPr id="64" name="Rectangle 63">
              <a:extLst>
                <a:ext uri="{FF2B5EF4-FFF2-40B4-BE49-F238E27FC236}">
                  <a16:creationId xmlns:a16="http://schemas.microsoft.com/office/drawing/2014/main" id="{3EB07CC1-13A7-D930-FB9F-1EC9F00F8E70}"/>
                </a:ext>
              </a:extLst>
            </p:cNvPr>
            <p:cNvSpPr/>
            <p:nvPr/>
          </p:nvSpPr>
          <p:spPr>
            <a:xfrm>
              <a:off x="8281907" y="3685523"/>
              <a:ext cx="138411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E6E63B7B-A110-5009-256F-056D2B11149D}"/>
                </a:ext>
              </a:extLst>
            </p:cNvPr>
            <p:cNvSpPr txBox="1"/>
            <p:nvPr/>
          </p:nvSpPr>
          <p:spPr>
            <a:xfrm>
              <a:off x="9208506" y="2877715"/>
              <a:ext cx="354459" cy="250545"/>
            </a:xfrm>
            <a:prstGeom prst="rect">
              <a:avLst/>
            </a:prstGeom>
            <a:noFill/>
          </p:spPr>
          <p:txBody>
            <a:bodyPr wrap="none" rtlCol="0">
              <a:spAutoFit/>
            </a:bodyPr>
            <a:lstStyle/>
            <a:p>
              <a:r>
                <a:rPr lang="en-US" sz="1000" dirty="0"/>
                <a:t>V</a:t>
              </a:r>
              <a:r>
                <a:rPr lang="en-US" sz="700" dirty="0"/>
                <a:t>DD</a:t>
              </a:r>
              <a:endParaRPr lang="en-IN" sz="1000" dirty="0"/>
            </a:p>
          </p:txBody>
        </p:sp>
        <p:sp>
          <p:nvSpPr>
            <p:cNvPr id="66" name="Rectangle 65">
              <a:extLst>
                <a:ext uri="{FF2B5EF4-FFF2-40B4-BE49-F238E27FC236}">
                  <a16:creationId xmlns:a16="http://schemas.microsoft.com/office/drawing/2014/main" id="{FF7A6D89-B75A-A43D-A486-5B3D2B2AEAA7}"/>
                </a:ext>
              </a:extLst>
            </p:cNvPr>
            <p:cNvSpPr/>
            <p:nvPr/>
          </p:nvSpPr>
          <p:spPr>
            <a:xfrm>
              <a:off x="9189922" y="2885744"/>
              <a:ext cx="396073" cy="25339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97F2624F-D854-7CAA-7F38-824ED7A5F729}"/>
                </a:ext>
              </a:extLst>
            </p:cNvPr>
            <p:cNvSpPr txBox="1"/>
            <p:nvPr/>
          </p:nvSpPr>
          <p:spPr>
            <a:xfrm>
              <a:off x="8027335" y="2931532"/>
              <a:ext cx="377757" cy="250545"/>
            </a:xfrm>
            <a:prstGeom prst="rect">
              <a:avLst/>
            </a:prstGeom>
            <a:noFill/>
          </p:spPr>
          <p:txBody>
            <a:bodyPr wrap="none" rtlCol="0">
              <a:spAutoFit/>
            </a:bodyPr>
            <a:lstStyle/>
            <a:p>
              <a:r>
                <a:rPr lang="en-US" sz="1000" dirty="0"/>
                <a:t>V</a:t>
              </a:r>
              <a:r>
                <a:rPr lang="en-US" sz="700" dirty="0"/>
                <a:t>REF</a:t>
              </a:r>
              <a:endParaRPr lang="en-IN" sz="1000" dirty="0"/>
            </a:p>
          </p:txBody>
        </p:sp>
        <p:sp>
          <p:nvSpPr>
            <p:cNvPr id="68" name="Rectangle 67">
              <a:extLst>
                <a:ext uri="{FF2B5EF4-FFF2-40B4-BE49-F238E27FC236}">
                  <a16:creationId xmlns:a16="http://schemas.microsoft.com/office/drawing/2014/main" id="{A2759942-875E-DB24-E816-617ABFE50A66}"/>
                </a:ext>
              </a:extLst>
            </p:cNvPr>
            <p:cNvSpPr/>
            <p:nvPr/>
          </p:nvSpPr>
          <p:spPr>
            <a:xfrm>
              <a:off x="8008751" y="2939562"/>
              <a:ext cx="396074" cy="25339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78691F9A-4B34-4A61-0B1A-EAA406A60288}"/>
                </a:ext>
              </a:extLst>
            </p:cNvPr>
            <p:cNvSpPr txBox="1"/>
            <p:nvPr/>
          </p:nvSpPr>
          <p:spPr>
            <a:xfrm>
              <a:off x="9524514" y="3362782"/>
              <a:ext cx="365330" cy="250545"/>
            </a:xfrm>
            <a:prstGeom prst="rect">
              <a:avLst/>
            </a:prstGeom>
            <a:noFill/>
            <a:ln w="3175">
              <a:solidFill>
                <a:schemeClr val="tx1"/>
              </a:solidFill>
            </a:ln>
          </p:spPr>
          <p:txBody>
            <a:bodyPr wrap="none" rtlCol="0">
              <a:spAutoFit/>
            </a:bodyPr>
            <a:lstStyle/>
            <a:p>
              <a:r>
                <a:rPr lang="en-US" sz="1000" dirty="0"/>
                <a:t>I</a:t>
              </a:r>
              <a:r>
                <a:rPr lang="en-US" sz="700" dirty="0"/>
                <a:t>OUT</a:t>
              </a:r>
              <a:endParaRPr lang="en-IN" sz="1000" dirty="0"/>
            </a:p>
          </p:txBody>
        </p:sp>
      </p:grpSp>
      <p:grpSp>
        <p:nvGrpSpPr>
          <p:cNvPr id="228" name="Group 227">
            <a:extLst>
              <a:ext uri="{FF2B5EF4-FFF2-40B4-BE49-F238E27FC236}">
                <a16:creationId xmlns:a16="http://schemas.microsoft.com/office/drawing/2014/main" id="{1F006482-DC7E-4A54-6D92-D7DB442084FF}"/>
              </a:ext>
            </a:extLst>
          </p:cNvPr>
          <p:cNvGrpSpPr/>
          <p:nvPr/>
        </p:nvGrpSpPr>
        <p:grpSpPr>
          <a:xfrm>
            <a:off x="6267547" y="3944779"/>
            <a:ext cx="2877800" cy="1062574"/>
            <a:chOff x="6267547" y="3944779"/>
            <a:chExt cx="2877800" cy="1062574"/>
          </a:xfrm>
        </p:grpSpPr>
        <p:cxnSp>
          <p:nvCxnSpPr>
            <p:cNvPr id="73" name="Straight Connector 72">
              <a:extLst>
                <a:ext uri="{FF2B5EF4-FFF2-40B4-BE49-F238E27FC236}">
                  <a16:creationId xmlns:a16="http://schemas.microsoft.com/office/drawing/2014/main" id="{EC7EED98-1FC6-5F18-38B8-7F7BF823B816}"/>
                </a:ext>
              </a:extLst>
            </p:cNvPr>
            <p:cNvCxnSpPr>
              <a:cxnSpLocks/>
            </p:cNvCxnSpPr>
            <p:nvPr/>
          </p:nvCxnSpPr>
          <p:spPr>
            <a:xfrm>
              <a:off x="6284922" y="4268468"/>
              <a:ext cx="2092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A1E619C-48C0-2695-6ADA-4B70EC23010D}"/>
                </a:ext>
              </a:extLst>
            </p:cNvPr>
            <p:cNvCxnSpPr>
              <a:cxnSpLocks/>
            </p:cNvCxnSpPr>
            <p:nvPr/>
          </p:nvCxnSpPr>
          <p:spPr>
            <a:xfrm>
              <a:off x="6284922" y="4332320"/>
              <a:ext cx="2162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8F1E8AE-0D1D-FFE0-0123-13112AE7F881}"/>
                </a:ext>
              </a:extLst>
            </p:cNvPr>
            <p:cNvCxnSpPr>
              <a:cxnSpLocks/>
            </p:cNvCxnSpPr>
            <p:nvPr/>
          </p:nvCxnSpPr>
          <p:spPr>
            <a:xfrm>
              <a:off x="6284920" y="4405296"/>
              <a:ext cx="2232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7A0E761-E798-11BB-5251-A86CA7849538}"/>
                </a:ext>
              </a:extLst>
            </p:cNvPr>
            <p:cNvCxnSpPr>
              <a:cxnSpLocks/>
            </p:cNvCxnSpPr>
            <p:nvPr/>
          </p:nvCxnSpPr>
          <p:spPr>
            <a:xfrm>
              <a:off x="6293607" y="4469148"/>
              <a:ext cx="230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39AA164-B56E-44FF-BE3A-69FB6EBFD9EB}"/>
                </a:ext>
              </a:extLst>
            </p:cNvPr>
            <p:cNvCxnSpPr>
              <a:cxnSpLocks/>
            </p:cNvCxnSpPr>
            <p:nvPr/>
          </p:nvCxnSpPr>
          <p:spPr>
            <a:xfrm>
              <a:off x="6267549" y="4542130"/>
              <a:ext cx="2372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15573E-A3D4-87D3-7DC8-9A4D86748AAB}"/>
                </a:ext>
              </a:extLst>
            </p:cNvPr>
            <p:cNvCxnSpPr>
              <a:cxnSpLocks/>
            </p:cNvCxnSpPr>
            <p:nvPr/>
          </p:nvCxnSpPr>
          <p:spPr>
            <a:xfrm>
              <a:off x="6267549" y="4605982"/>
              <a:ext cx="2441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99811DD-823B-572B-E82B-E82B6F4F3B0C}"/>
                </a:ext>
              </a:extLst>
            </p:cNvPr>
            <p:cNvCxnSpPr>
              <a:cxnSpLocks/>
            </p:cNvCxnSpPr>
            <p:nvPr/>
          </p:nvCxnSpPr>
          <p:spPr>
            <a:xfrm>
              <a:off x="6267547" y="4678958"/>
              <a:ext cx="2511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5FDA4AA-46E1-AFA5-049F-AF38DC0BF4CC}"/>
                </a:ext>
              </a:extLst>
            </p:cNvPr>
            <p:cNvCxnSpPr>
              <a:cxnSpLocks/>
            </p:cNvCxnSpPr>
            <p:nvPr/>
          </p:nvCxnSpPr>
          <p:spPr>
            <a:xfrm>
              <a:off x="6276234" y="4742810"/>
              <a:ext cx="2581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EB70CB0-CF3C-D3F2-B702-427B05BD2327}"/>
                </a:ext>
              </a:extLst>
            </p:cNvPr>
            <p:cNvCxnSpPr>
              <a:cxnSpLocks/>
            </p:cNvCxnSpPr>
            <p:nvPr/>
          </p:nvCxnSpPr>
          <p:spPr>
            <a:xfrm>
              <a:off x="6276234" y="4806672"/>
              <a:ext cx="26511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EAD977E-6356-AC5A-AC5C-1848AB7E708F}"/>
                </a:ext>
              </a:extLst>
            </p:cNvPr>
            <p:cNvCxnSpPr>
              <a:cxnSpLocks/>
            </p:cNvCxnSpPr>
            <p:nvPr/>
          </p:nvCxnSpPr>
          <p:spPr>
            <a:xfrm>
              <a:off x="6276234" y="4870524"/>
              <a:ext cx="27208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5965C0D-3F26-D483-1B67-F7C871C0D8C6}"/>
                </a:ext>
              </a:extLst>
            </p:cNvPr>
            <p:cNvCxnSpPr>
              <a:cxnSpLocks/>
            </p:cNvCxnSpPr>
            <p:nvPr/>
          </p:nvCxnSpPr>
          <p:spPr>
            <a:xfrm>
              <a:off x="6276232" y="4943501"/>
              <a:ext cx="2790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2D5B105-5CB9-8351-D1DF-EF49EC4124AA}"/>
                </a:ext>
              </a:extLst>
            </p:cNvPr>
            <p:cNvCxnSpPr>
              <a:cxnSpLocks/>
            </p:cNvCxnSpPr>
            <p:nvPr/>
          </p:nvCxnSpPr>
          <p:spPr>
            <a:xfrm>
              <a:off x="6284919" y="5007353"/>
              <a:ext cx="2860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2C9289B-F6E8-7C8F-D236-598D8D1124C7}"/>
                </a:ext>
              </a:extLst>
            </p:cNvPr>
            <p:cNvCxnSpPr/>
            <p:nvPr/>
          </p:nvCxnSpPr>
          <p:spPr>
            <a:xfrm flipV="1">
              <a:off x="9145347" y="3966361"/>
              <a:ext cx="0" cy="104099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ECBC20E-DF67-9CC3-369F-474F34331C0D}"/>
                </a:ext>
              </a:extLst>
            </p:cNvPr>
            <p:cNvCxnSpPr/>
            <p:nvPr/>
          </p:nvCxnSpPr>
          <p:spPr>
            <a:xfrm flipV="1">
              <a:off x="9066894" y="3966298"/>
              <a:ext cx="0" cy="98907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98809D7-CF9C-0845-05CD-894DB9B14CFE}"/>
                </a:ext>
              </a:extLst>
            </p:cNvPr>
            <p:cNvCxnSpPr/>
            <p:nvPr/>
          </p:nvCxnSpPr>
          <p:spPr>
            <a:xfrm flipV="1">
              <a:off x="8993062" y="3974766"/>
              <a:ext cx="0" cy="89915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0E71BB4-30FF-7BE9-26CC-F4C1BE3823A3}"/>
                </a:ext>
              </a:extLst>
            </p:cNvPr>
            <p:cNvCxnSpPr/>
            <p:nvPr/>
          </p:nvCxnSpPr>
          <p:spPr>
            <a:xfrm flipV="1">
              <a:off x="8919225" y="3970022"/>
              <a:ext cx="0" cy="842541"/>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71C2235-E793-A602-9A4B-F39BEE4815A9}"/>
                </a:ext>
              </a:extLst>
            </p:cNvPr>
            <p:cNvCxnSpPr/>
            <p:nvPr/>
          </p:nvCxnSpPr>
          <p:spPr>
            <a:xfrm flipV="1">
              <a:off x="8845394" y="3971831"/>
              <a:ext cx="0" cy="76594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13A2E87-3470-A004-54B5-876BEE72D77C}"/>
                </a:ext>
              </a:extLst>
            </p:cNvPr>
            <p:cNvCxnSpPr/>
            <p:nvPr/>
          </p:nvCxnSpPr>
          <p:spPr>
            <a:xfrm flipV="1">
              <a:off x="8775903" y="3983842"/>
              <a:ext cx="0" cy="69631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67C34408-3D90-64BF-596D-3B500872093F}"/>
                </a:ext>
              </a:extLst>
            </p:cNvPr>
            <p:cNvCxnSpPr/>
            <p:nvPr/>
          </p:nvCxnSpPr>
          <p:spPr>
            <a:xfrm flipV="1">
              <a:off x="8697725" y="3979004"/>
              <a:ext cx="0" cy="63301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D17DE54-C4BB-DD20-7BC8-28B4D7F86928}"/>
                </a:ext>
              </a:extLst>
            </p:cNvPr>
            <p:cNvCxnSpPr/>
            <p:nvPr/>
          </p:nvCxnSpPr>
          <p:spPr>
            <a:xfrm flipV="1">
              <a:off x="8632575" y="3971289"/>
              <a:ext cx="0" cy="575467"/>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99B0FC2-3A8E-5B4B-82A1-1E1A5BB7840A}"/>
                </a:ext>
              </a:extLst>
            </p:cNvPr>
            <p:cNvCxnSpPr/>
            <p:nvPr/>
          </p:nvCxnSpPr>
          <p:spPr>
            <a:xfrm flipV="1">
              <a:off x="8576113" y="3956395"/>
              <a:ext cx="0" cy="5231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5BEC0EA-AE66-8A6B-BDE7-C09034A09542}"/>
                </a:ext>
              </a:extLst>
            </p:cNvPr>
            <p:cNvCxnSpPr/>
            <p:nvPr/>
          </p:nvCxnSpPr>
          <p:spPr>
            <a:xfrm flipV="1">
              <a:off x="8517038" y="3944779"/>
              <a:ext cx="0" cy="47559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C75AA10-29D9-037F-EEFD-49C455EB3393}"/>
                </a:ext>
              </a:extLst>
            </p:cNvPr>
            <p:cNvCxnSpPr/>
            <p:nvPr/>
          </p:nvCxnSpPr>
          <p:spPr>
            <a:xfrm flipV="1">
              <a:off x="8447546" y="3944998"/>
              <a:ext cx="0" cy="3930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547171-BFA5-6818-9737-C8BE58371123}"/>
                </a:ext>
              </a:extLst>
            </p:cNvPr>
            <p:cNvCxnSpPr/>
            <p:nvPr/>
          </p:nvCxnSpPr>
          <p:spPr>
            <a:xfrm flipV="1">
              <a:off x="8373713" y="3951742"/>
              <a:ext cx="0" cy="32483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1490DE5A-7914-A4F2-17F2-86051118D0FD}"/>
              </a:ext>
            </a:extLst>
          </p:cNvPr>
          <p:cNvSpPr/>
          <p:nvPr/>
        </p:nvSpPr>
        <p:spPr>
          <a:xfrm>
            <a:off x="4135306" y="5625616"/>
            <a:ext cx="919748" cy="5811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20" name="TextBox 119">
            <a:extLst>
              <a:ext uri="{FF2B5EF4-FFF2-40B4-BE49-F238E27FC236}">
                <a16:creationId xmlns:a16="http://schemas.microsoft.com/office/drawing/2014/main" id="{FA121BA4-A924-0216-275B-66D08D0B23C0}"/>
              </a:ext>
            </a:extLst>
          </p:cNvPr>
          <p:cNvSpPr txBox="1"/>
          <p:nvPr/>
        </p:nvSpPr>
        <p:spPr>
          <a:xfrm>
            <a:off x="4157962" y="5634556"/>
            <a:ext cx="896399" cy="577081"/>
          </a:xfrm>
          <a:prstGeom prst="rect">
            <a:avLst/>
          </a:prstGeom>
          <a:noFill/>
        </p:spPr>
        <p:txBody>
          <a:bodyPr wrap="none" rtlCol="0">
            <a:spAutoFit/>
          </a:bodyPr>
          <a:lstStyle/>
          <a:p>
            <a:pPr algn="ctr"/>
            <a:r>
              <a:rPr lang="en-US" sz="1050" dirty="0"/>
              <a:t>Power</a:t>
            </a:r>
          </a:p>
          <a:p>
            <a:pPr algn="ctr"/>
            <a:r>
              <a:rPr lang="en-US" sz="1050" dirty="0"/>
              <a:t>Supply</a:t>
            </a:r>
          </a:p>
          <a:p>
            <a:pPr algn="ctr"/>
            <a:r>
              <a:rPr lang="en-US" sz="1050" dirty="0"/>
              <a:t>(DC Adaptor)</a:t>
            </a:r>
            <a:endParaRPr lang="en-IN" sz="1050" dirty="0"/>
          </a:p>
        </p:txBody>
      </p:sp>
      <p:cxnSp>
        <p:nvCxnSpPr>
          <p:cNvPr id="124" name="Straight Connector 123">
            <a:extLst>
              <a:ext uri="{FF2B5EF4-FFF2-40B4-BE49-F238E27FC236}">
                <a16:creationId xmlns:a16="http://schemas.microsoft.com/office/drawing/2014/main" id="{667F8DBA-C5F3-47D3-69BC-C8E1D7A873AB}"/>
              </a:ext>
            </a:extLst>
          </p:cNvPr>
          <p:cNvCxnSpPr>
            <a:stCxn id="119" idx="1"/>
          </p:cNvCxnSpPr>
          <p:nvPr/>
        </p:nvCxnSpPr>
        <p:spPr>
          <a:xfrm flipH="1">
            <a:off x="671027" y="5916185"/>
            <a:ext cx="346427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C6573E7-B945-93E4-B8A8-EED0235C0B3E}"/>
              </a:ext>
            </a:extLst>
          </p:cNvPr>
          <p:cNvCxnSpPr>
            <a:cxnSpLocks/>
          </p:cNvCxnSpPr>
          <p:nvPr/>
        </p:nvCxnSpPr>
        <p:spPr>
          <a:xfrm flipV="1">
            <a:off x="671027" y="4035165"/>
            <a:ext cx="0" cy="18805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6BCA15E-C4E7-AE0B-9FE5-2ABC0E705464}"/>
              </a:ext>
            </a:extLst>
          </p:cNvPr>
          <p:cNvCxnSpPr>
            <a:cxnSpLocks/>
          </p:cNvCxnSpPr>
          <p:nvPr/>
        </p:nvCxnSpPr>
        <p:spPr>
          <a:xfrm flipH="1">
            <a:off x="5055054" y="5915722"/>
            <a:ext cx="697502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B124FC3-A259-9B6E-2F89-B4DA2823E019}"/>
              </a:ext>
            </a:extLst>
          </p:cNvPr>
          <p:cNvCxnSpPr>
            <a:cxnSpLocks/>
          </p:cNvCxnSpPr>
          <p:nvPr/>
        </p:nvCxnSpPr>
        <p:spPr>
          <a:xfrm flipV="1">
            <a:off x="12030075" y="2359311"/>
            <a:ext cx="0" cy="35564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0BAB590-7101-F37F-8E3C-54FBDEA18AF9}"/>
              </a:ext>
            </a:extLst>
          </p:cNvPr>
          <p:cNvCxnSpPr>
            <a:cxnSpLocks/>
          </p:cNvCxnSpPr>
          <p:nvPr/>
        </p:nvCxnSpPr>
        <p:spPr>
          <a:xfrm flipH="1">
            <a:off x="6283864" y="2360460"/>
            <a:ext cx="4262519" cy="160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9D5A33D-80AE-DEE1-A76B-D6359A6255F6}"/>
              </a:ext>
            </a:extLst>
          </p:cNvPr>
          <p:cNvCxnSpPr>
            <a:cxnSpLocks/>
          </p:cNvCxnSpPr>
          <p:nvPr/>
        </p:nvCxnSpPr>
        <p:spPr>
          <a:xfrm flipV="1">
            <a:off x="4595180" y="6216446"/>
            <a:ext cx="0" cy="3086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59FD2076-841B-D1FD-4754-47634B55C744}"/>
              </a:ext>
            </a:extLst>
          </p:cNvPr>
          <p:cNvSpPr txBox="1"/>
          <p:nvPr/>
        </p:nvSpPr>
        <p:spPr>
          <a:xfrm>
            <a:off x="4613639" y="6293129"/>
            <a:ext cx="634047" cy="250545"/>
          </a:xfrm>
          <a:prstGeom prst="rect">
            <a:avLst/>
          </a:prstGeom>
          <a:noFill/>
        </p:spPr>
        <p:txBody>
          <a:bodyPr wrap="none" rtlCol="0">
            <a:spAutoFit/>
          </a:bodyPr>
          <a:lstStyle/>
          <a:p>
            <a:pPr algn="ctr"/>
            <a:r>
              <a:rPr lang="en-US" sz="1000" dirty="0"/>
              <a:t>230 V AC</a:t>
            </a:r>
            <a:endParaRPr lang="en-IN" sz="1000" dirty="0"/>
          </a:p>
        </p:txBody>
      </p:sp>
      <p:cxnSp>
        <p:nvCxnSpPr>
          <p:cNvPr id="144" name="Straight Arrow Connector 143">
            <a:extLst>
              <a:ext uri="{FF2B5EF4-FFF2-40B4-BE49-F238E27FC236}">
                <a16:creationId xmlns:a16="http://schemas.microsoft.com/office/drawing/2014/main" id="{73AD2B40-06D3-8D63-A6FA-F6257AD6FB39}"/>
              </a:ext>
            </a:extLst>
          </p:cNvPr>
          <p:cNvCxnSpPr/>
          <p:nvPr/>
        </p:nvCxnSpPr>
        <p:spPr>
          <a:xfrm>
            <a:off x="5986539" y="979699"/>
            <a:ext cx="0" cy="7820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D338FC48-664C-5A56-8D37-4FA098415C95}"/>
              </a:ext>
            </a:extLst>
          </p:cNvPr>
          <p:cNvCxnSpPr>
            <a:cxnSpLocks/>
          </p:cNvCxnSpPr>
          <p:nvPr/>
        </p:nvCxnSpPr>
        <p:spPr>
          <a:xfrm>
            <a:off x="1717965" y="3744086"/>
            <a:ext cx="2417340" cy="798044"/>
          </a:xfrm>
          <a:prstGeom prst="bentConnector3">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BB23DF5E-A671-DACB-1D59-0F27FDEC4A39}"/>
              </a:ext>
            </a:extLst>
          </p:cNvPr>
          <p:cNvCxnSpPr>
            <a:cxnSpLocks/>
          </p:cNvCxnSpPr>
          <p:nvPr/>
        </p:nvCxnSpPr>
        <p:spPr>
          <a:xfrm>
            <a:off x="1422519" y="2679542"/>
            <a:ext cx="2734685" cy="1051638"/>
          </a:xfrm>
          <a:prstGeom prst="bentConnector3">
            <a:avLst>
              <a:gd name="adj1" fmla="val 77675"/>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id="{1FA3A1A6-0CC5-4719-4661-40054EF5605D}"/>
              </a:ext>
            </a:extLst>
          </p:cNvPr>
          <p:cNvSpPr/>
          <p:nvPr/>
        </p:nvSpPr>
        <p:spPr>
          <a:xfrm>
            <a:off x="10336126" y="2638501"/>
            <a:ext cx="162224" cy="5404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 name="TextBox 183">
            <a:extLst>
              <a:ext uri="{FF2B5EF4-FFF2-40B4-BE49-F238E27FC236}">
                <a16:creationId xmlns:a16="http://schemas.microsoft.com/office/drawing/2014/main" id="{B6AE59F6-6D04-69E1-C3AB-6ECB90DBC0D1}"/>
              </a:ext>
            </a:extLst>
          </p:cNvPr>
          <p:cNvSpPr txBox="1"/>
          <p:nvPr/>
        </p:nvSpPr>
        <p:spPr>
          <a:xfrm rot="16200000">
            <a:off x="10094015" y="2779581"/>
            <a:ext cx="643125" cy="261610"/>
          </a:xfrm>
          <a:prstGeom prst="rect">
            <a:avLst/>
          </a:prstGeom>
          <a:noFill/>
        </p:spPr>
        <p:txBody>
          <a:bodyPr wrap="none" rtlCol="0">
            <a:spAutoFit/>
          </a:bodyPr>
          <a:lstStyle/>
          <a:p>
            <a:r>
              <a:rPr lang="en-US" sz="1100" dirty="0"/>
              <a:t>Resistor</a:t>
            </a:r>
            <a:endParaRPr lang="en-IN" sz="1100" dirty="0"/>
          </a:p>
        </p:txBody>
      </p:sp>
      <p:cxnSp>
        <p:nvCxnSpPr>
          <p:cNvPr id="187" name="Connector: Elbow 186">
            <a:extLst>
              <a:ext uri="{FF2B5EF4-FFF2-40B4-BE49-F238E27FC236}">
                <a16:creationId xmlns:a16="http://schemas.microsoft.com/office/drawing/2014/main" id="{4E7EFE1D-A310-E86B-5B76-929476ED4BBD}"/>
              </a:ext>
            </a:extLst>
          </p:cNvPr>
          <p:cNvCxnSpPr>
            <a:cxnSpLocks/>
          </p:cNvCxnSpPr>
          <p:nvPr/>
        </p:nvCxnSpPr>
        <p:spPr>
          <a:xfrm flipV="1">
            <a:off x="9913434" y="3174799"/>
            <a:ext cx="511669" cy="27496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732F69C8-0BDC-8BB7-1980-0E4B8CBD019C}"/>
              </a:ext>
            </a:extLst>
          </p:cNvPr>
          <p:cNvCxnSpPr>
            <a:cxnSpLocks/>
          </p:cNvCxnSpPr>
          <p:nvPr/>
        </p:nvCxnSpPr>
        <p:spPr>
          <a:xfrm rot="5400000" flipH="1" flipV="1">
            <a:off x="10058777" y="1842366"/>
            <a:ext cx="1137156" cy="436989"/>
          </a:xfrm>
          <a:prstGeom prst="bentConnector3">
            <a:avLst>
              <a:gd name="adj1" fmla="val 9941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40C84BC2-FFF8-6F72-50DC-3CBB0A293D33}"/>
              </a:ext>
            </a:extLst>
          </p:cNvPr>
          <p:cNvSpPr/>
          <p:nvPr/>
        </p:nvSpPr>
        <p:spPr>
          <a:xfrm>
            <a:off x="10846907" y="1258380"/>
            <a:ext cx="674022" cy="46780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TextBox 197">
            <a:extLst>
              <a:ext uri="{FF2B5EF4-FFF2-40B4-BE49-F238E27FC236}">
                <a16:creationId xmlns:a16="http://schemas.microsoft.com/office/drawing/2014/main" id="{9543F6E2-EED7-7F25-E42C-0C1272292858}"/>
              </a:ext>
            </a:extLst>
          </p:cNvPr>
          <p:cNvSpPr txBox="1"/>
          <p:nvPr/>
        </p:nvSpPr>
        <p:spPr>
          <a:xfrm>
            <a:off x="10831712" y="1269485"/>
            <a:ext cx="712054" cy="430887"/>
          </a:xfrm>
          <a:prstGeom prst="rect">
            <a:avLst/>
          </a:prstGeom>
          <a:noFill/>
        </p:spPr>
        <p:txBody>
          <a:bodyPr wrap="none" rtlCol="0">
            <a:spAutoFit/>
          </a:bodyPr>
          <a:lstStyle/>
          <a:p>
            <a:pPr algn="ctr"/>
            <a:r>
              <a:rPr lang="en-US" sz="1100" dirty="0"/>
              <a:t>Output</a:t>
            </a:r>
          </a:p>
          <a:p>
            <a:pPr algn="ctr"/>
            <a:r>
              <a:rPr lang="en-US" sz="1100" dirty="0"/>
              <a:t>Amplifier</a:t>
            </a:r>
            <a:endParaRPr lang="en-IN" sz="1100" dirty="0"/>
          </a:p>
        </p:txBody>
      </p:sp>
      <p:cxnSp>
        <p:nvCxnSpPr>
          <p:cNvPr id="200" name="Straight Arrow Connector 199">
            <a:extLst>
              <a:ext uri="{FF2B5EF4-FFF2-40B4-BE49-F238E27FC236}">
                <a16:creationId xmlns:a16="http://schemas.microsoft.com/office/drawing/2014/main" id="{DAC37A5B-927D-ACFC-E78C-7DB4FDDF15DD}"/>
              </a:ext>
            </a:extLst>
          </p:cNvPr>
          <p:cNvCxnSpPr>
            <a:cxnSpLocks/>
            <a:stCxn id="198" idx="3"/>
          </p:cNvCxnSpPr>
          <p:nvPr/>
        </p:nvCxnSpPr>
        <p:spPr>
          <a:xfrm>
            <a:off x="11543766" y="1484929"/>
            <a:ext cx="4386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A13CEA04-A6A1-EC91-EBF3-E6FDC6A2B1D9}"/>
              </a:ext>
            </a:extLst>
          </p:cNvPr>
          <p:cNvSpPr txBox="1"/>
          <p:nvPr/>
        </p:nvSpPr>
        <p:spPr>
          <a:xfrm>
            <a:off x="11536807" y="1050850"/>
            <a:ext cx="482824" cy="338554"/>
          </a:xfrm>
          <a:prstGeom prst="rect">
            <a:avLst/>
          </a:prstGeom>
          <a:noFill/>
        </p:spPr>
        <p:txBody>
          <a:bodyPr wrap="none" rtlCol="0">
            <a:spAutoFit/>
          </a:bodyPr>
          <a:lstStyle/>
          <a:p>
            <a:pPr algn="ctr"/>
            <a:r>
              <a:rPr lang="en-US" sz="800" dirty="0">
                <a:highlight>
                  <a:srgbClr val="00FF00"/>
                </a:highlight>
              </a:rPr>
              <a:t>Output</a:t>
            </a:r>
          </a:p>
          <a:p>
            <a:pPr algn="ctr"/>
            <a:r>
              <a:rPr lang="en-US" sz="800" dirty="0">
                <a:highlight>
                  <a:srgbClr val="00FF00"/>
                </a:highlight>
              </a:rPr>
              <a:t>Wave</a:t>
            </a:r>
            <a:endParaRPr lang="en-IN" sz="800" dirty="0">
              <a:highlight>
                <a:srgbClr val="00FF00"/>
              </a:highlight>
            </a:endParaRPr>
          </a:p>
        </p:txBody>
      </p:sp>
      <p:cxnSp>
        <p:nvCxnSpPr>
          <p:cNvPr id="208" name="Connector: Elbow 207">
            <a:extLst>
              <a:ext uri="{FF2B5EF4-FFF2-40B4-BE49-F238E27FC236}">
                <a16:creationId xmlns:a16="http://schemas.microsoft.com/office/drawing/2014/main" id="{F0CF9EAC-182C-CF50-0264-61992A9F76F1}"/>
              </a:ext>
            </a:extLst>
          </p:cNvPr>
          <p:cNvCxnSpPr>
            <a:cxnSpLocks/>
          </p:cNvCxnSpPr>
          <p:nvPr/>
        </p:nvCxnSpPr>
        <p:spPr>
          <a:xfrm flipV="1">
            <a:off x="6284921" y="884934"/>
            <a:ext cx="5228205" cy="2520441"/>
          </a:xfrm>
          <a:prstGeom prst="bentConnector3">
            <a:avLst>
              <a:gd name="adj1" fmla="val 2668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46BED7A-B73D-EAD9-8D73-ECD9429A0125}"/>
              </a:ext>
            </a:extLst>
          </p:cNvPr>
          <p:cNvSpPr txBox="1"/>
          <p:nvPr/>
        </p:nvSpPr>
        <p:spPr>
          <a:xfrm>
            <a:off x="9896978" y="582019"/>
            <a:ext cx="1616148" cy="246221"/>
          </a:xfrm>
          <a:prstGeom prst="rect">
            <a:avLst/>
          </a:prstGeom>
          <a:noFill/>
        </p:spPr>
        <p:txBody>
          <a:bodyPr wrap="none" rtlCol="0">
            <a:spAutoFit/>
          </a:bodyPr>
          <a:lstStyle/>
          <a:p>
            <a:r>
              <a:rPr lang="en-US" sz="1000" dirty="0"/>
              <a:t>Clock Output ( 1 – 10 MHz )</a:t>
            </a:r>
            <a:endParaRPr lang="en-IN" sz="1000" dirty="0"/>
          </a:p>
        </p:txBody>
      </p:sp>
      <p:sp>
        <p:nvSpPr>
          <p:cNvPr id="217" name="TextBox 216">
            <a:extLst>
              <a:ext uri="{FF2B5EF4-FFF2-40B4-BE49-F238E27FC236}">
                <a16:creationId xmlns:a16="http://schemas.microsoft.com/office/drawing/2014/main" id="{63243D36-48E2-B792-DBE3-16641A77B95D}"/>
              </a:ext>
            </a:extLst>
          </p:cNvPr>
          <p:cNvSpPr txBox="1"/>
          <p:nvPr/>
        </p:nvSpPr>
        <p:spPr>
          <a:xfrm>
            <a:off x="10477888" y="2818219"/>
            <a:ext cx="500458" cy="230832"/>
          </a:xfrm>
          <a:prstGeom prst="rect">
            <a:avLst/>
          </a:prstGeom>
          <a:noFill/>
        </p:spPr>
        <p:txBody>
          <a:bodyPr wrap="none" rtlCol="0">
            <a:spAutoFit/>
          </a:bodyPr>
          <a:lstStyle/>
          <a:p>
            <a:r>
              <a:rPr lang="en-US" sz="900" dirty="0"/>
              <a:t>(I to V)</a:t>
            </a:r>
            <a:endParaRPr lang="en-IN" sz="900" dirty="0"/>
          </a:p>
        </p:txBody>
      </p:sp>
      <p:cxnSp>
        <p:nvCxnSpPr>
          <p:cNvPr id="225" name="Straight Arrow Connector 224">
            <a:extLst>
              <a:ext uri="{FF2B5EF4-FFF2-40B4-BE49-F238E27FC236}">
                <a16:creationId xmlns:a16="http://schemas.microsoft.com/office/drawing/2014/main" id="{EE532DAD-1733-28B5-7C45-AF7B51E67799}"/>
              </a:ext>
            </a:extLst>
          </p:cNvPr>
          <p:cNvCxnSpPr/>
          <p:nvPr/>
        </p:nvCxnSpPr>
        <p:spPr>
          <a:xfrm>
            <a:off x="9362156" y="2377336"/>
            <a:ext cx="0" cy="4748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Connector: Elbow 230">
            <a:extLst>
              <a:ext uri="{FF2B5EF4-FFF2-40B4-BE49-F238E27FC236}">
                <a16:creationId xmlns:a16="http://schemas.microsoft.com/office/drawing/2014/main" id="{0251A38F-032C-3C60-051A-9DC8B18F59AC}"/>
              </a:ext>
            </a:extLst>
          </p:cNvPr>
          <p:cNvCxnSpPr>
            <a:cxnSpLocks/>
            <a:endCxn id="68" idx="1"/>
          </p:cNvCxnSpPr>
          <p:nvPr/>
        </p:nvCxnSpPr>
        <p:spPr>
          <a:xfrm flipV="1">
            <a:off x="6284920" y="3066261"/>
            <a:ext cx="1723831" cy="1137364"/>
          </a:xfrm>
          <a:prstGeom prst="bentConnector3">
            <a:avLst>
              <a:gd name="adj1" fmla="val 8432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E8901272-58A1-4C18-25FE-ABDAF32D225E}"/>
              </a:ext>
            </a:extLst>
          </p:cNvPr>
          <p:cNvSpPr txBox="1"/>
          <p:nvPr/>
        </p:nvSpPr>
        <p:spPr>
          <a:xfrm>
            <a:off x="182456" y="1802717"/>
            <a:ext cx="1254574" cy="246221"/>
          </a:xfrm>
          <a:prstGeom prst="rect">
            <a:avLst/>
          </a:prstGeom>
          <a:noFill/>
        </p:spPr>
        <p:txBody>
          <a:bodyPr wrap="square">
            <a:spAutoFit/>
          </a:bodyPr>
          <a:lstStyle/>
          <a:p>
            <a:pPr algn="ctr"/>
            <a:r>
              <a:rPr lang="en-US" sz="1000" dirty="0">
                <a:highlight>
                  <a:srgbClr val="FFFF00"/>
                </a:highlight>
              </a:rPr>
              <a:t>Terminal Application</a:t>
            </a:r>
            <a:endParaRPr lang="en-IN" sz="1000" dirty="0">
              <a:highlight>
                <a:srgbClr val="FFFF00"/>
              </a:highlight>
            </a:endParaRPr>
          </a:p>
        </p:txBody>
      </p:sp>
      <p:sp>
        <p:nvSpPr>
          <p:cNvPr id="238" name="TextBox 237">
            <a:extLst>
              <a:ext uri="{FF2B5EF4-FFF2-40B4-BE49-F238E27FC236}">
                <a16:creationId xmlns:a16="http://schemas.microsoft.com/office/drawing/2014/main" id="{B785CA97-6AE6-627D-5947-2DB995BB47E4}"/>
              </a:ext>
            </a:extLst>
          </p:cNvPr>
          <p:cNvSpPr txBox="1"/>
          <p:nvPr/>
        </p:nvSpPr>
        <p:spPr>
          <a:xfrm>
            <a:off x="4261389" y="2285333"/>
            <a:ext cx="585268" cy="246221"/>
          </a:xfrm>
          <a:prstGeom prst="rect">
            <a:avLst/>
          </a:prstGeom>
          <a:noFill/>
        </p:spPr>
        <p:txBody>
          <a:bodyPr wrap="square">
            <a:spAutoFit/>
          </a:bodyPr>
          <a:lstStyle/>
          <a:p>
            <a:pPr algn="ctr"/>
            <a:r>
              <a:rPr lang="en-US" sz="1000" dirty="0">
                <a:highlight>
                  <a:srgbClr val="FFFF00"/>
                </a:highlight>
              </a:rPr>
              <a:t>84MHz</a:t>
            </a:r>
            <a:endParaRPr lang="en-IN" sz="1000" dirty="0">
              <a:highlight>
                <a:srgbClr val="FFFF00"/>
              </a:highlight>
            </a:endParaRPr>
          </a:p>
        </p:txBody>
      </p:sp>
      <p:sp>
        <p:nvSpPr>
          <p:cNvPr id="239" name="TextBox 238">
            <a:extLst>
              <a:ext uri="{FF2B5EF4-FFF2-40B4-BE49-F238E27FC236}">
                <a16:creationId xmlns:a16="http://schemas.microsoft.com/office/drawing/2014/main" id="{DBAE6E91-95EB-0F71-ABBA-CDBB6CEBF4F5}"/>
              </a:ext>
            </a:extLst>
          </p:cNvPr>
          <p:cNvSpPr txBox="1"/>
          <p:nvPr/>
        </p:nvSpPr>
        <p:spPr>
          <a:xfrm>
            <a:off x="6396502" y="2146503"/>
            <a:ext cx="394660" cy="230832"/>
          </a:xfrm>
          <a:prstGeom prst="rect">
            <a:avLst/>
          </a:prstGeom>
          <a:noFill/>
        </p:spPr>
        <p:txBody>
          <a:bodyPr wrap="none" rtlCol="0">
            <a:spAutoFit/>
          </a:bodyPr>
          <a:lstStyle/>
          <a:p>
            <a:r>
              <a:rPr lang="en-US" sz="900" dirty="0">
                <a:highlight>
                  <a:srgbClr val="FFFF00"/>
                </a:highlight>
              </a:rPr>
              <a:t>3.3V</a:t>
            </a:r>
            <a:endParaRPr lang="en-IN" sz="900" dirty="0">
              <a:highlight>
                <a:srgbClr val="FFFF00"/>
              </a:highlight>
            </a:endParaRPr>
          </a:p>
        </p:txBody>
      </p:sp>
      <p:sp>
        <p:nvSpPr>
          <p:cNvPr id="240" name="Rectangle 239">
            <a:extLst>
              <a:ext uri="{FF2B5EF4-FFF2-40B4-BE49-F238E27FC236}">
                <a16:creationId xmlns:a16="http://schemas.microsoft.com/office/drawing/2014/main" id="{D827DA30-EB17-849A-10B5-74158250B854}"/>
              </a:ext>
            </a:extLst>
          </p:cNvPr>
          <p:cNvSpPr/>
          <p:nvPr/>
        </p:nvSpPr>
        <p:spPr>
          <a:xfrm>
            <a:off x="10546383" y="2241199"/>
            <a:ext cx="813174" cy="236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3.3</a:t>
            </a:r>
            <a:endParaRPr lang="en-IN" sz="1100" dirty="0"/>
          </a:p>
        </p:txBody>
      </p:sp>
      <p:cxnSp>
        <p:nvCxnSpPr>
          <p:cNvPr id="245" name="Straight Connector 244">
            <a:extLst>
              <a:ext uri="{FF2B5EF4-FFF2-40B4-BE49-F238E27FC236}">
                <a16:creationId xmlns:a16="http://schemas.microsoft.com/office/drawing/2014/main" id="{9322E9D9-7B64-3F0A-5E29-891773F0585B}"/>
              </a:ext>
            </a:extLst>
          </p:cNvPr>
          <p:cNvCxnSpPr>
            <a:cxnSpLocks/>
            <a:endCxn id="240" idx="3"/>
          </p:cNvCxnSpPr>
          <p:nvPr/>
        </p:nvCxnSpPr>
        <p:spPr>
          <a:xfrm flipH="1">
            <a:off x="11359557" y="2359311"/>
            <a:ext cx="660074"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9" name="TextBox 248">
            <a:extLst>
              <a:ext uri="{FF2B5EF4-FFF2-40B4-BE49-F238E27FC236}">
                <a16:creationId xmlns:a16="http://schemas.microsoft.com/office/drawing/2014/main" id="{AB5194C2-B05B-42AA-B160-089FD65A28B0}"/>
              </a:ext>
            </a:extLst>
          </p:cNvPr>
          <p:cNvSpPr txBox="1"/>
          <p:nvPr/>
        </p:nvSpPr>
        <p:spPr>
          <a:xfrm>
            <a:off x="10508806" y="2184726"/>
            <a:ext cx="841897" cy="307777"/>
          </a:xfrm>
          <a:prstGeom prst="rect">
            <a:avLst/>
          </a:prstGeom>
          <a:noFill/>
        </p:spPr>
        <p:txBody>
          <a:bodyPr wrap="none" rtlCol="0">
            <a:spAutoFit/>
          </a:bodyPr>
          <a:lstStyle/>
          <a:p>
            <a:pPr algn="ctr"/>
            <a:r>
              <a:rPr lang="en-US" sz="700" dirty="0"/>
              <a:t>3.3V</a:t>
            </a:r>
          </a:p>
          <a:p>
            <a:pPr algn="ctr"/>
            <a:r>
              <a:rPr lang="en-US" sz="700" dirty="0"/>
              <a:t>Voltage Regulator</a:t>
            </a:r>
            <a:endParaRPr lang="en-IN" sz="700" dirty="0"/>
          </a:p>
        </p:txBody>
      </p:sp>
      <p:sp>
        <p:nvSpPr>
          <p:cNvPr id="250" name="TextBox 249">
            <a:extLst>
              <a:ext uri="{FF2B5EF4-FFF2-40B4-BE49-F238E27FC236}">
                <a16:creationId xmlns:a16="http://schemas.microsoft.com/office/drawing/2014/main" id="{5403E0A7-4811-EC17-07C6-850D249946B0}"/>
              </a:ext>
            </a:extLst>
          </p:cNvPr>
          <p:cNvSpPr txBox="1"/>
          <p:nvPr/>
        </p:nvSpPr>
        <p:spPr>
          <a:xfrm>
            <a:off x="6791162" y="5018785"/>
            <a:ext cx="1070883" cy="246221"/>
          </a:xfrm>
          <a:prstGeom prst="rect">
            <a:avLst/>
          </a:prstGeom>
          <a:noFill/>
        </p:spPr>
        <p:txBody>
          <a:bodyPr wrap="square" rtlCol="0">
            <a:spAutoFit/>
          </a:bodyPr>
          <a:lstStyle/>
          <a:p>
            <a:pPr algn="ctr"/>
            <a:r>
              <a:rPr lang="en-US" sz="1000" b="1" dirty="0">
                <a:highlight>
                  <a:srgbClr val="FFFF00"/>
                </a:highlight>
              </a:rPr>
              <a:t>84 MHz ( Max )</a:t>
            </a:r>
            <a:endParaRPr lang="en-IN" sz="1000" b="1" dirty="0">
              <a:highlight>
                <a:srgbClr val="FFFF00"/>
              </a:highlight>
            </a:endParaRPr>
          </a:p>
        </p:txBody>
      </p:sp>
    </p:spTree>
    <p:extLst>
      <p:ext uri="{BB962C8B-B14F-4D97-AF65-F5344CB8AC3E}">
        <p14:creationId xmlns:p14="http://schemas.microsoft.com/office/powerpoint/2010/main" val="134353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18324-87E2-444F-79B6-5E983C0FFDC8}"/>
            </a:ext>
          </a:extLst>
        </p:cNvPr>
        <p:cNvGrpSpPr/>
        <p:nvPr/>
      </p:nvGrpSpPr>
      <p:grpSpPr>
        <a:xfrm>
          <a:off x="0" y="0"/>
          <a:ext cx="0" cy="0"/>
          <a:chOff x="0" y="0"/>
          <a:chExt cx="0" cy="0"/>
        </a:xfrm>
      </p:grpSpPr>
      <p:sp>
        <p:nvSpPr>
          <p:cNvPr id="114" name="TextBox 113">
            <a:extLst>
              <a:ext uri="{FF2B5EF4-FFF2-40B4-BE49-F238E27FC236}">
                <a16:creationId xmlns:a16="http://schemas.microsoft.com/office/drawing/2014/main" id="{8006C438-FB96-EF28-0EF8-69F5525D4D93}"/>
              </a:ext>
            </a:extLst>
          </p:cNvPr>
          <p:cNvSpPr txBox="1"/>
          <p:nvPr/>
        </p:nvSpPr>
        <p:spPr>
          <a:xfrm>
            <a:off x="141543" y="1462494"/>
            <a:ext cx="785848" cy="830997"/>
          </a:xfrm>
          <a:prstGeom prst="rect">
            <a:avLst/>
          </a:prstGeom>
          <a:noFill/>
          <a:ln>
            <a:solidFill>
              <a:schemeClr val="tx1"/>
            </a:solidFill>
          </a:ln>
        </p:spPr>
        <p:txBody>
          <a:bodyPr wrap="square" rtlCol="0">
            <a:spAutoFit/>
          </a:bodyPr>
          <a:lstStyle/>
          <a:p>
            <a:pPr algn="ctr"/>
            <a:r>
              <a:rPr lang="en-US" sz="1400" b="1" dirty="0"/>
              <a:t>PC</a:t>
            </a:r>
          </a:p>
          <a:p>
            <a:endParaRPr lang="en-US" sz="1400" dirty="0"/>
          </a:p>
          <a:p>
            <a:pPr algn="ctr"/>
            <a:r>
              <a:rPr lang="en-US" sz="1000" dirty="0">
                <a:highlight>
                  <a:srgbClr val="FFFF00"/>
                </a:highlight>
              </a:rPr>
              <a:t>Terminal</a:t>
            </a:r>
          </a:p>
          <a:p>
            <a:pPr algn="ctr"/>
            <a:r>
              <a:rPr lang="en-US" sz="1000" dirty="0">
                <a:highlight>
                  <a:srgbClr val="FFFF00"/>
                </a:highlight>
              </a:rPr>
              <a:t>Application</a:t>
            </a:r>
            <a:endParaRPr lang="en-IN" sz="1000" dirty="0">
              <a:highlight>
                <a:srgbClr val="FFFF00"/>
              </a:highlight>
            </a:endParaRPr>
          </a:p>
        </p:txBody>
      </p:sp>
      <p:sp>
        <p:nvSpPr>
          <p:cNvPr id="116" name="TextBox 115">
            <a:extLst>
              <a:ext uri="{FF2B5EF4-FFF2-40B4-BE49-F238E27FC236}">
                <a16:creationId xmlns:a16="http://schemas.microsoft.com/office/drawing/2014/main" id="{66E53F8A-25A6-56F9-133F-42A94B447D87}"/>
              </a:ext>
            </a:extLst>
          </p:cNvPr>
          <p:cNvSpPr txBox="1"/>
          <p:nvPr/>
        </p:nvSpPr>
        <p:spPr>
          <a:xfrm>
            <a:off x="151735" y="2520718"/>
            <a:ext cx="764376" cy="738664"/>
          </a:xfrm>
          <a:prstGeom prst="rect">
            <a:avLst/>
          </a:prstGeom>
          <a:noFill/>
          <a:ln>
            <a:solidFill>
              <a:schemeClr val="tx1"/>
            </a:solidFill>
          </a:ln>
        </p:spPr>
        <p:txBody>
          <a:bodyPr wrap="none" rtlCol="0">
            <a:spAutoFit/>
          </a:bodyPr>
          <a:lstStyle/>
          <a:p>
            <a:r>
              <a:rPr lang="en-US" sz="1400" b="1" dirty="0"/>
              <a:t>SD Card</a:t>
            </a:r>
          </a:p>
          <a:p>
            <a:endParaRPr lang="en-US" sz="1400" b="1" dirty="0"/>
          </a:p>
          <a:p>
            <a:endParaRPr lang="en-IN" sz="1400" b="1" dirty="0"/>
          </a:p>
        </p:txBody>
      </p:sp>
      <p:sp>
        <p:nvSpPr>
          <p:cNvPr id="118" name="TextBox 117">
            <a:extLst>
              <a:ext uri="{FF2B5EF4-FFF2-40B4-BE49-F238E27FC236}">
                <a16:creationId xmlns:a16="http://schemas.microsoft.com/office/drawing/2014/main" id="{61C80718-E745-3FFA-9244-4CAD751AC6AB}"/>
              </a:ext>
            </a:extLst>
          </p:cNvPr>
          <p:cNvSpPr txBox="1"/>
          <p:nvPr/>
        </p:nvSpPr>
        <p:spPr>
          <a:xfrm rot="16200000">
            <a:off x="181433" y="3394251"/>
            <a:ext cx="704981" cy="646331"/>
          </a:xfrm>
          <a:prstGeom prst="rect">
            <a:avLst/>
          </a:prstGeom>
          <a:noFill/>
          <a:ln>
            <a:solidFill>
              <a:schemeClr val="tx1"/>
            </a:solidFill>
          </a:ln>
        </p:spPr>
        <p:txBody>
          <a:bodyPr wrap="square" rtlCol="0">
            <a:spAutoFit/>
          </a:bodyPr>
          <a:lstStyle/>
          <a:p>
            <a:pPr algn="ctr"/>
            <a:r>
              <a:rPr lang="en-US" sz="1200" b="1" dirty="0"/>
              <a:t>Touch </a:t>
            </a:r>
          </a:p>
          <a:p>
            <a:pPr algn="ctr"/>
            <a:r>
              <a:rPr lang="en-US" sz="1200" b="1" dirty="0"/>
              <a:t>Screen</a:t>
            </a:r>
          </a:p>
          <a:p>
            <a:pPr algn="ctr"/>
            <a:endParaRPr lang="en-IN" sz="1200" b="1" dirty="0"/>
          </a:p>
        </p:txBody>
      </p:sp>
      <p:sp>
        <p:nvSpPr>
          <p:cNvPr id="205" name="TextBox 204">
            <a:extLst>
              <a:ext uri="{FF2B5EF4-FFF2-40B4-BE49-F238E27FC236}">
                <a16:creationId xmlns:a16="http://schemas.microsoft.com/office/drawing/2014/main" id="{51913A17-FE11-7148-9700-595083DCC1F9}"/>
              </a:ext>
            </a:extLst>
          </p:cNvPr>
          <p:cNvSpPr txBox="1"/>
          <p:nvPr/>
        </p:nvSpPr>
        <p:spPr>
          <a:xfrm rot="16200000">
            <a:off x="410813" y="3564982"/>
            <a:ext cx="646330" cy="246221"/>
          </a:xfrm>
          <a:prstGeom prst="rect">
            <a:avLst/>
          </a:prstGeom>
          <a:noFill/>
          <a:ln>
            <a:noFill/>
          </a:ln>
        </p:spPr>
        <p:txBody>
          <a:bodyPr wrap="square" rtlCol="0">
            <a:spAutoFit/>
          </a:bodyPr>
          <a:lstStyle/>
          <a:p>
            <a:pPr algn="ctr"/>
            <a:r>
              <a:rPr lang="en-US" sz="1000" dirty="0">
                <a:highlight>
                  <a:srgbClr val="FFFF00"/>
                </a:highlight>
              </a:rPr>
              <a:t>Driver</a:t>
            </a:r>
            <a:endParaRPr lang="en-IN" sz="1000" dirty="0">
              <a:highlight>
                <a:srgbClr val="FFFF00"/>
              </a:highlight>
            </a:endParaRPr>
          </a:p>
        </p:txBody>
      </p:sp>
      <p:sp>
        <p:nvSpPr>
          <p:cNvPr id="222" name="Rectangle 221">
            <a:extLst>
              <a:ext uri="{FF2B5EF4-FFF2-40B4-BE49-F238E27FC236}">
                <a16:creationId xmlns:a16="http://schemas.microsoft.com/office/drawing/2014/main" id="{6F28AD59-08D6-7A50-3A13-7AC9B655CD16}"/>
              </a:ext>
            </a:extLst>
          </p:cNvPr>
          <p:cNvSpPr/>
          <p:nvPr/>
        </p:nvSpPr>
        <p:spPr>
          <a:xfrm>
            <a:off x="38101" y="1397350"/>
            <a:ext cx="951006" cy="30586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TextBox 222">
            <a:extLst>
              <a:ext uri="{FF2B5EF4-FFF2-40B4-BE49-F238E27FC236}">
                <a16:creationId xmlns:a16="http://schemas.microsoft.com/office/drawing/2014/main" id="{9FF4E312-A1E2-06E0-4FCC-8690CCEE51FD}"/>
              </a:ext>
            </a:extLst>
          </p:cNvPr>
          <p:cNvSpPr txBox="1"/>
          <p:nvPr/>
        </p:nvSpPr>
        <p:spPr>
          <a:xfrm>
            <a:off x="-20411" y="4122158"/>
            <a:ext cx="737702" cy="338554"/>
          </a:xfrm>
          <a:prstGeom prst="rect">
            <a:avLst/>
          </a:prstGeom>
          <a:noFill/>
        </p:spPr>
        <p:txBody>
          <a:bodyPr wrap="none" rtlCol="0">
            <a:spAutoFit/>
          </a:bodyPr>
          <a:lstStyle/>
          <a:p>
            <a:r>
              <a:rPr lang="en-US" sz="800" dirty="0">
                <a:highlight>
                  <a:srgbClr val="FFFF00"/>
                </a:highlight>
              </a:rPr>
              <a:t>User </a:t>
            </a:r>
          </a:p>
          <a:p>
            <a:r>
              <a:rPr lang="en-US" sz="800" dirty="0">
                <a:highlight>
                  <a:srgbClr val="FFFF00"/>
                </a:highlight>
              </a:rPr>
              <a:t>Input Section</a:t>
            </a:r>
            <a:endParaRPr lang="en-IN" sz="800" dirty="0">
              <a:highlight>
                <a:srgbClr val="FFFF00"/>
              </a:highlight>
            </a:endParaRPr>
          </a:p>
        </p:txBody>
      </p:sp>
      <p:sp>
        <p:nvSpPr>
          <p:cNvPr id="2" name="TextBox 1">
            <a:extLst>
              <a:ext uri="{FF2B5EF4-FFF2-40B4-BE49-F238E27FC236}">
                <a16:creationId xmlns:a16="http://schemas.microsoft.com/office/drawing/2014/main" id="{9810FD83-F793-1162-5E5B-E89B75D0EDC0}"/>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(29-01-2024)</a:t>
            </a:r>
            <a:endParaRPr lang="en-IN" sz="1600" b="1" dirty="0">
              <a:solidFill>
                <a:srgbClr val="0000CC"/>
              </a:solidFill>
            </a:endParaRPr>
          </a:p>
        </p:txBody>
      </p:sp>
      <p:cxnSp>
        <p:nvCxnSpPr>
          <p:cNvPr id="41" name="Straight Arrow Connector 40">
            <a:extLst>
              <a:ext uri="{FF2B5EF4-FFF2-40B4-BE49-F238E27FC236}">
                <a16:creationId xmlns:a16="http://schemas.microsoft.com/office/drawing/2014/main" id="{BDE569BD-69A8-6329-5D9D-D494954F1D9E}"/>
              </a:ext>
            </a:extLst>
          </p:cNvPr>
          <p:cNvCxnSpPr>
            <a:cxnSpLocks/>
          </p:cNvCxnSpPr>
          <p:nvPr/>
        </p:nvCxnSpPr>
        <p:spPr>
          <a:xfrm>
            <a:off x="6191350" y="3510848"/>
            <a:ext cx="1661146" cy="0"/>
          </a:xfrm>
          <a:prstGeom prst="straightConnector1">
            <a:avLst/>
          </a:prstGeom>
          <a:ln>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85C1FFE-CBE9-58AB-1FFA-3F2FCF680EA1}"/>
              </a:ext>
            </a:extLst>
          </p:cNvPr>
          <p:cNvSpPr txBox="1"/>
          <p:nvPr/>
        </p:nvSpPr>
        <p:spPr>
          <a:xfrm>
            <a:off x="6218824" y="3004711"/>
            <a:ext cx="688413" cy="234886"/>
          </a:xfrm>
          <a:prstGeom prst="rect">
            <a:avLst/>
          </a:prstGeom>
          <a:noFill/>
        </p:spPr>
        <p:txBody>
          <a:bodyPr wrap="none" rtlCol="0">
            <a:spAutoFit/>
          </a:bodyPr>
          <a:lstStyle/>
          <a:p>
            <a:r>
              <a:rPr lang="en-US" sz="900" dirty="0"/>
              <a:t>Clock Input</a:t>
            </a:r>
            <a:endParaRPr lang="en-IN" sz="900" dirty="0"/>
          </a:p>
        </p:txBody>
      </p:sp>
      <p:sp>
        <p:nvSpPr>
          <p:cNvPr id="3" name="Rectangle 2">
            <a:extLst>
              <a:ext uri="{FF2B5EF4-FFF2-40B4-BE49-F238E27FC236}">
                <a16:creationId xmlns:a16="http://schemas.microsoft.com/office/drawing/2014/main" id="{BE9C3575-1BF1-228D-4CEA-1E2985F20D9A}"/>
              </a:ext>
            </a:extLst>
          </p:cNvPr>
          <p:cNvSpPr/>
          <p:nvPr/>
        </p:nvSpPr>
        <p:spPr>
          <a:xfrm>
            <a:off x="4089688" y="1931794"/>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1B1A0BD-9D9C-6316-F384-216C003645A3}"/>
              </a:ext>
            </a:extLst>
          </p:cNvPr>
          <p:cNvSpPr txBox="1"/>
          <p:nvPr/>
        </p:nvSpPr>
        <p:spPr>
          <a:xfrm>
            <a:off x="4670191" y="1686232"/>
            <a:ext cx="987771" cy="246221"/>
          </a:xfrm>
          <a:prstGeom prst="rect">
            <a:avLst/>
          </a:prstGeom>
          <a:noFill/>
        </p:spPr>
        <p:txBody>
          <a:bodyPr wrap="none" rtlCol="0">
            <a:spAutoFit/>
          </a:bodyPr>
          <a:lstStyle/>
          <a:p>
            <a:r>
              <a:rPr lang="en-IN" sz="1000" b="1" dirty="0">
                <a:highlight>
                  <a:srgbClr val="00FF00"/>
                </a:highlight>
              </a:rPr>
              <a:t>STM32H723VG</a:t>
            </a:r>
          </a:p>
        </p:txBody>
      </p:sp>
      <p:sp>
        <p:nvSpPr>
          <p:cNvPr id="15" name="Rectangle 14">
            <a:extLst>
              <a:ext uri="{FF2B5EF4-FFF2-40B4-BE49-F238E27FC236}">
                <a16:creationId xmlns:a16="http://schemas.microsoft.com/office/drawing/2014/main" id="{8B9AD818-9F33-7B26-6097-2814B6835F0D}"/>
              </a:ext>
            </a:extLst>
          </p:cNvPr>
          <p:cNvSpPr/>
          <p:nvPr/>
        </p:nvSpPr>
        <p:spPr>
          <a:xfrm>
            <a:off x="4130249" y="1969040"/>
            <a:ext cx="833552"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A6A411EC-B1AB-C9DA-6EDF-C508219B2390}"/>
              </a:ext>
            </a:extLst>
          </p:cNvPr>
          <p:cNvSpPr txBox="1"/>
          <p:nvPr/>
        </p:nvSpPr>
        <p:spPr>
          <a:xfrm>
            <a:off x="4107641" y="1955514"/>
            <a:ext cx="878767" cy="553998"/>
          </a:xfrm>
          <a:prstGeom prst="rect">
            <a:avLst/>
          </a:prstGeom>
          <a:noFill/>
        </p:spPr>
        <p:txBody>
          <a:bodyPr wrap="none" rtlCol="0">
            <a:spAutoFit/>
          </a:bodyPr>
          <a:lstStyle/>
          <a:p>
            <a:pPr algn="ctr"/>
            <a:r>
              <a:rPr lang="en-US" sz="1000" dirty="0"/>
              <a:t>Cortex M7</a:t>
            </a:r>
          </a:p>
          <a:p>
            <a:pPr algn="ctr"/>
            <a:r>
              <a:rPr lang="en-US" sz="1000" dirty="0"/>
              <a:t>1MB Flash</a:t>
            </a:r>
          </a:p>
          <a:p>
            <a:pPr algn="ctr"/>
            <a:r>
              <a:rPr lang="en-US" sz="1000" dirty="0"/>
              <a:t>564 kB SRAM</a:t>
            </a:r>
          </a:p>
        </p:txBody>
      </p:sp>
      <p:sp>
        <p:nvSpPr>
          <p:cNvPr id="21" name="TextBox 20">
            <a:extLst>
              <a:ext uri="{FF2B5EF4-FFF2-40B4-BE49-F238E27FC236}">
                <a16:creationId xmlns:a16="http://schemas.microsoft.com/office/drawing/2014/main" id="{221CF80E-33B5-301D-9520-B57402F1CEBD}"/>
              </a:ext>
            </a:extLst>
          </p:cNvPr>
          <p:cNvSpPr txBox="1"/>
          <p:nvPr/>
        </p:nvSpPr>
        <p:spPr>
          <a:xfrm rot="5400000">
            <a:off x="4078711" y="4900809"/>
            <a:ext cx="394660" cy="215444"/>
          </a:xfrm>
          <a:prstGeom prst="rect">
            <a:avLst/>
          </a:prstGeom>
          <a:noFill/>
          <a:ln w="3175">
            <a:solidFill>
              <a:schemeClr val="tx1"/>
            </a:solidFill>
          </a:ln>
        </p:spPr>
        <p:txBody>
          <a:bodyPr wrap="none" rtlCol="0">
            <a:spAutoFit/>
          </a:bodyPr>
          <a:lstStyle/>
          <a:p>
            <a:r>
              <a:rPr lang="en-US" sz="800" dirty="0"/>
              <a:t>LTDC</a:t>
            </a:r>
            <a:endParaRPr lang="en-IN" sz="800" dirty="0"/>
          </a:p>
        </p:txBody>
      </p:sp>
      <p:sp>
        <p:nvSpPr>
          <p:cNvPr id="24" name="TextBox 23">
            <a:extLst>
              <a:ext uri="{FF2B5EF4-FFF2-40B4-BE49-F238E27FC236}">
                <a16:creationId xmlns:a16="http://schemas.microsoft.com/office/drawing/2014/main" id="{A84ED1D1-ED0F-CEC7-3EC9-559899690658}"/>
              </a:ext>
            </a:extLst>
          </p:cNvPr>
          <p:cNvSpPr txBox="1"/>
          <p:nvPr/>
        </p:nvSpPr>
        <p:spPr>
          <a:xfrm rot="5400000">
            <a:off x="3993752" y="2970586"/>
            <a:ext cx="564578" cy="215444"/>
          </a:xfrm>
          <a:prstGeom prst="rect">
            <a:avLst/>
          </a:prstGeom>
          <a:noFill/>
          <a:ln w="3175">
            <a:solidFill>
              <a:schemeClr val="tx1"/>
            </a:solidFill>
          </a:ln>
        </p:spPr>
        <p:txBody>
          <a:bodyPr wrap="none" rtlCol="0">
            <a:spAutoFit/>
          </a:bodyPr>
          <a:lstStyle/>
          <a:p>
            <a:r>
              <a:rPr lang="en-US" sz="800" dirty="0"/>
              <a:t>2 X MMC</a:t>
            </a:r>
            <a:endParaRPr lang="en-IN" sz="800" dirty="0"/>
          </a:p>
        </p:txBody>
      </p:sp>
      <p:sp>
        <p:nvSpPr>
          <p:cNvPr id="26" name="TextBox 25">
            <a:extLst>
              <a:ext uri="{FF2B5EF4-FFF2-40B4-BE49-F238E27FC236}">
                <a16:creationId xmlns:a16="http://schemas.microsoft.com/office/drawing/2014/main" id="{F4355591-6EA1-5AA7-ACC7-5823F207CC5C}"/>
              </a:ext>
            </a:extLst>
          </p:cNvPr>
          <p:cNvSpPr txBox="1"/>
          <p:nvPr/>
        </p:nvSpPr>
        <p:spPr>
          <a:xfrm rot="5400000">
            <a:off x="3897452" y="4234365"/>
            <a:ext cx="734496" cy="215444"/>
          </a:xfrm>
          <a:prstGeom prst="rect">
            <a:avLst/>
          </a:prstGeom>
          <a:noFill/>
          <a:ln w="3175">
            <a:solidFill>
              <a:schemeClr val="tx1"/>
            </a:solidFill>
          </a:ln>
        </p:spPr>
        <p:txBody>
          <a:bodyPr wrap="none" rtlCol="0">
            <a:spAutoFit/>
          </a:bodyPr>
          <a:lstStyle/>
          <a:p>
            <a:r>
              <a:rPr lang="en-US" sz="800" dirty="0"/>
              <a:t>  2 X Octo-SPI</a:t>
            </a:r>
            <a:endParaRPr lang="en-IN" sz="800" dirty="0"/>
          </a:p>
        </p:txBody>
      </p:sp>
      <p:sp>
        <p:nvSpPr>
          <p:cNvPr id="33" name="TextBox 32">
            <a:extLst>
              <a:ext uri="{FF2B5EF4-FFF2-40B4-BE49-F238E27FC236}">
                <a16:creationId xmlns:a16="http://schemas.microsoft.com/office/drawing/2014/main" id="{2764D71A-A58B-9EAB-A72A-068180911053}"/>
              </a:ext>
            </a:extLst>
          </p:cNvPr>
          <p:cNvSpPr txBox="1"/>
          <p:nvPr/>
        </p:nvSpPr>
        <p:spPr>
          <a:xfrm>
            <a:off x="5741219" y="1994504"/>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36" name="TextBox 35">
            <a:extLst>
              <a:ext uri="{FF2B5EF4-FFF2-40B4-BE49-F238E27FC236}">
                <a16:creationId xmlns:a16="http://schemas.microsoft.com/office/drawing/2014/main" id="{26C6BDE9-EC1D-31FE-211E-83F643BF1B38}"/>
              </a:ext>
            </a:extLst>
          </p:cNvPr>
          <p:cNvSpPr txBox="1"/>
          <p:nvPr/>
        </p:nvSpPr>
        <p:spPr>
          <a:xfrm>
            <a:off x="5780147" y="2363545"/>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39" name="TextBox 38">
            <a:extLst>
              <a:ext uri="{FF2B5EF4-FFF2-40B4-BE49-F238E27FC236}">
                <a16:creationId xmlns:a16="http://schemas.microsoft.com/office/drawing/2014/main" id="{6864626D-2A47-50C4-2903-BAAA5B876A2E}"/>
              </a:ext>
            </a:extLst>
          </p:cNvPr>
          <p:cNvSpPr txBox="1"/>
          <p:nvPr/>
        </p:nvSpPr>
        <p:spPr>
          <a:xfrm>
            <a:off x="5718141" y="3051308"/>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In</a:t>
            </a:r>
            <a:endParaRPr lang="en-IN" sz="800" dirty="0"/>
          </a:p>
        </p:txBody>
      </p:sp>
      <p:sp>
        <p:nvSpPr>
          <p:cNvPr id="48" name="TextBox 47">
            <a:extLst>
              <a:ext uri="{FF2B5EF4-FFF2-40B4-BE49-F238E27FC236}">
                <a16:creationId xmlns:a16="http://schemas.microsoft.com/office/drawing/2014/main" id="{326E1787-674D-08BF-8EBC-7787C25936AD}"/>
              </a:ext>
            </a:extLst>
          </p:cNvPr>
          <p:cNvSpPr txBox="1"/>
          <p:nvPr/>
        </p:nvSpPr>
        <p:spPr>
          <a:xfrm rot="16200000">
            <a:off x="5455599" y="4659600"/>
            <a:ext cx="1110012" cy="369332"/>
          </a:xfrm>
          <a:prstGeom prst="rect">
            <a:avLst/>
          </a:prstGeom>
          <a:noFill/>
          <a:ln w="3175">
            <a:solidFill>
              <a:schemeClr val="tx1"/>
            </a:solidFill>
          </a:ln>
        </p:spPr>
        <p:txBody>
          <a:bodyPr wrap="square" rtlCol="0">
            <a:spAutoFit/>
          </a:bodyPr>
          <a:lstStyle/>
          <a:p>
            <a:pPr algn="ctr"/>
            <a:r>
              <a:rPr lang="en-US" sz="900" dirty="0"/>
              <a:t>GPIO Port </a:t>
            </a:r>
          </a:p>
          <a:p>
            <a:pPr algn="ctr"/>
            <a:r>
              <a:rPr lang="en-US" sz="900" dirty="0"/>
              <a:t>( 220 MHz)</a:t>
            </a:r>
            <a:endParaRPr lang="en-IN" sz="900" dirty="0"/>
          </a:p>
        </p:txBody>
      </p:sp>
      <p:sp>
        <p:nvSpPr>
          <p:cNvPr id="54" name="TextBox 53">
            <a:extLst>
              <a:ext uri="{FF2B5EF4-FFF2-40B4-BE49-F238E27FC236}">
                <a16:creationId xmlns:a16="http://schemas.microsoft.com/office/drawing/2014/main" id="{8DC66BD4-141B-5BEE-87DC-CED0A66E12F1}"/>
              </a:ext>
            </a:extLst>
          </p:cNvPr>
          <p:cNvSpPr txBox="1"/>
          <p:nvPr/>
        </p:nvSpPr>
        <p:spPr>
          <a:xfrm>
            <a:off x="6508317" y="1472376"/>
            <a:ext cx="801823" cy="338554"/>
          </a:xfrm>
          <a:prstGeom prst="rect">
            <a:avLst/>
          </a:prstGeom>
          <a:noFill/>
          <a:ln w="6350">
            <a:solidFill>
              <a:schemeClr val="tx1"/>
            </a:solidFill>
          </a:ln>
        </p:spPr>
        <p:txBody>
          <a:bodyPr wrap="none" rtlCol="0">
            <a:spAutoFit/>
          </a:bodyPr>
          <a:lstStyle/>
          <a:p>
            <a:pPr algn="ctr"/>
            <a:r>
              <a:rPr lang="en-US" sz="800" dirty="0"/>
              <a:t>Oscillators</a:t>
            </a:r>
          </a:p>
          <a:p>
            <a:pPr algn="ctr"/>
            <a:r>
              <a:rPr lang="en-US" sz="800" dirty="0"/>
              <a:t>32.768 kHz LSE</a:t>
            </a:r>
          </a:p>
        </p:txBody>
      </p:sp>
      <p:sp>
        <p:nvSpPr>
          <p:cNvPr id="59" name="TextBox 58">
            <a:extLst>
              <a:ext uri="{FF2B5EF4-FFF2-40B4-BE49-F238E27FC236}">
                <a16:creationId xmlns:a16="http://schemas.microsoft.com/office/drawing/2014/main" id="{3374BB59-BFD1-5C1E-BE88-10D0D9E70F4E}"/>
              </a:ext>
            </a:extLst>
          </p:cNvPr>
          <p:cNvSpPr txBox="1"/>
          <p:nvPr/>
        </p:nvSpPr>
        <p:spPr>
          <a:xfrm>
            <a:off x="6273812" y="3527415"/>
            <a:ext cx="772289" cy="234886"/>
          </a:xfrm>
          <a:prstGeom prst="rect">
            <a:avLst/>
          </a:prstGeom>
          <a:noFill/>
        </p:spPr>
        <p:txBody>
          <a:bodyPr wrap="none" rtlCol="0">
            <a:spAutoFit/>
          </a:bodyPr>
          <a:lstStyle/>
          <a:p>
            <a:r>
              <a:rPr lang="en-US" sz="900" dirty="0"/>
              <a:t>Clock Output</a:t>
            </a:r>
            <a:endParaRPr lang="en-IN" sz="900" dirty="0"/>
          </a:p>
        </p:txBody>
      </p:sp>
      <p:grpSp>
        <p:nvGrpSpPr>
          <p:cNvPr id="227" name="Group 226">
            <a:extLst>
              <a:ext uri="{FF2B5EF4-FFF2-40B4-BE49-F238E27FC236}">
                <a16:creationId xmlns:a16="http://schemas.microsoft.com/office/drawing/2014/main" id="{7F81A397-74AC-5136-28CD-C9A4D2B465AD}"/>
              </a:ext>
            </a:extLst>
          </p:cNvPr>
          <p:cNvGrpSpPr/>
          <p:nvPr/>
        </p:nvGrpSpPr>
        <p:grpSpPr>
          <a:xfrm>
            <a:off x="7887073" y="2809539"/>
            <a:ext cx="1963344" cy="1309616"/>
            <a:chOff x="7963273" y="2630241"/>
            <a:chExt cx="1963344" cy="1309616"/>
          </a:xfrm>
        </p:grpSpPr>
        <p:sp>
          <p:nvSpPr>
            <p:cNvPr id="58" name="Rectangle 57">
              <a:extLst>
                <a:ext uri="{FF2B5EF4-FFF2-40B4-BE49-F238E27FC236}">
                  <a16:creationId xmlns:a16="http://schemas.microsoft.com/office/drawing/2014/main" id="{5ACB649F-919F-84B0-5003-867DCC0E9414}"/>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D0287F5E-9614-F625-228A-3223A3B59E6B}"/>
                </a:ext>
              </a:extLst>
            </p:cNvPr>
            <p:cNvSpPr txBox="1"/>
            <p:nvPr/>
          </p:nvSpPr>
          <p:spPr>
            <a:xfrm>
              <a:off x="8517795" y="2630241"/>
              <a:ext cx="648955" cy="215444"/>
            </a:xfrm>
            <a:prstGeom prst="rect">
              <a:avLst/>
            </a:prstGeom>
            <a:noFill/>
          </p:spPr>
          <p:txBody>
            <a:bodyPr wrap="square" rtlCol="0">
              <a:spAutoFit/>
            </a:bodyPr>
            <a:lstStyle/>
            <a:p>
              <a:pPr algn="ctr"/>
              <a:r>
                <a:rPr lang="en-US" sz="800" b="1" dirty="0">
                  <a:highlight>
                    <a:srgbClr val="00FF00"/>
                  </a:highlight>
                </a:rPr>
                <a:t>AD9744</a:t>
              </a:r>
              <a:endParaRPr lang="en-IN" sz="800" b="1" dirty="0">
                <a:highlight>
                  <a:srgbClr val="00FF00"/>
                </a:highlight>
              </a:endParaRPr>
            </a:p>
          </p:txBody>
        </p:sp>
        <p:sp>
          <p:nvSpPr>
            <p:cNvPr id="62" name="TextBox 61">
              <a:extLst>
                <a:ext uri="{FF2B5EF4-FFF2-40B4-BE49-F238E27FC236}">
                  <a16:creationId xmlns:a16="http://schemas.microsoft.com/office/drawing/2014/main" id="{23BF535F-92C1-6CB3-56C5-8776E851C210}"/>
                </a:ext>
              </a:extLst>
            </p:cNvPr>
            <p:cNvSpPr txBox="1"/>
            <p:nvPr/>
          </p:nvSpPr>
          <p:spPr>
            <a:xfrm>
              <a:off x="8014713" y="3174613"/>
              <a:ext cx="380232" cy="307777"/>
            </a:xfrm>
            <a:prstGeom prst="rect">
              <a:avLst/>
            </a:prstGeom>
            <a:noFill/>
            <a:ln w="6350">
              <a:solidFill>
                <a:schemeClr val="tx1"/>
              </a:solidFill>
            </a:ln>
          </p:spPr>
          <p:txBody>
            <a:bodyPr wrap="none" rtlCol="0">
              <a:spAutoFit/>
            </a:bodyPr>
            <a:lstStyle/>
            <a:p>
              <a:r>
                <a:rPr lang="en-US" sz="700" dirty="0"/>
                <a:t>Clock</a:t>
              </a:r>
            </a:p>
            <a:p>
              <a:r>
                <a:rPr lang="en-US" sz="700" dirty="0"/>
                <a:t>Input</a:t>
              </a:r>
              <a:endParaRPr lang="en-IN" sz="700" dirty="0"/>
            </a:p>
          </p:txBody>
        </p:sp>
        <p:sp>
          <p:nvSpPr>
            <p:cNvPr id="63" name="TextBox 62">
              <a:extLst>
                <a:ext uri="{FF2B5EF4-FFF2-40B4-BE49-F238E27FC236}">
                  <a16:creationId xmlns:a16="http://schemas.microsoft.com/office/drawing/2014/main" id="{9415A48E-62A7-FDB2-4919-BA174FB268E6}"/>
                </a:ext>
              </a:extLst>
            </p:cNvPr>
            <p:cNvSpPr txBox="1"/>
            <p:nvPr/>
          </p:nvSpPr>
          <p:spPr>
            <a:xfrm>
              <a:off x="8304225" y="3697031"/>
              <a:ext cx="1135692" cy="215444"/>
            </a:xfrm>
            <a:prstGeom prst="rect">
              <a:avLst/>
            </a:prstGeom>
            <a:noFill/>
          </p:spPr>
          <p:txBody>
            <a:bodyPr wrap="square" rtlCol="0">
              <a:spAutoFit/>
            </a:bodyPr>
            <a:lstStyle/>
            <a:p>
              <a:pPr algn="ctr"/>
              <a:r>
                <a:rPr lang="en-US" sz="800" dirty="0"/>
                <a:t>Digital Data Input</a:t>
              </a:r>
              <a:endParaRPr lang="en-IN" sz="800" dirty="0"/>
            </a:p>
          </p:txBody>
        </p:sp>
        <p:sp>
          <p:nvSpPr>
            <p:cNvPr id="64" name="Rectangle 63">
              <a:extLst>
                <a:ext uri="{FF2B5EF4-FFF2-40B4-BE49-F238E27FC236}">
                  <a16:creationId xmlns:a16="http://schemas.microsoft.com/office/drawing/2014/main" id="{D00529AE-38BF-D4ED-A5C0-4C0990D8779B}"/>
                </a:ext>
              </a:extLst>
            </p:cNvPr>
            <p:cNvSpPr/>
            <p:nvPr/>
          </p:nvSpPr>
          <p:spPr>
            <a:xfrm>
              <a:off x="8337191" y="3691619"/>
              <a:ext cx="105558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94DB8593-36FA-8EE2-08C8-3F8D76C5BAA3}"/>
                </a:ext>
              </a:extLst>
            </p:cNvPr>
            <p:cNvSpPr txBox="1"/>
            <p:nvPr/>
          </p:nvSpPr>
          <p:spPr>
            <a:xfrm>
              <a:off x="9460585" y="2880349"/>
              <a:ext cx="439544" cy="246221"/>
            </a:xfrm>
            <a:prstGeom prst="rect">
              <a:avLst/>
            </a:prstGeom>
            <a:noFill/>
            <a:ln w="6350">
              <a:solidFill>
                <a:schemeClr val="tx1"/>
              </a:solidFill>
            </a:ln>
          </p:spPr>
          <p:txBody>
            <a:bodyPr wrap="none" rtlCol="0">
              <a:spAutoFit/>
            </a:bodyPr>
            <a:lstStyle/>
            <a:p>
              <a:r>
                <a:rPr lang="en-US" sz="1000" dirty="0"/>
                <a:t>AV</a:t>
              </a:r>
              <a:r>
                <a:rPr lang="en-US" sz="700" dirty="0"/>
                <a:t>DD</a:t>
              </a:r>
              <a:endParaRPr lang="en-IN" sz="1000" dirty="0"/>
            </a:p>
          </p:txBody>
        </p:sp>
        <p:sp>
          <p:nvSpPr>
            <p:cNvPr id="67" name="TextBox 66">
              <a:extLst>
                <a:ext uri="{FF2B5EF4-FFF2-40B4-BE49-F238E27FC236}">
                  <a16:creationId xmlns:a16="http://schemas.microsoft.com/office/drawing/2014/main" id="{456CDE3A-5DEE-0981-6EE4-3A3FAB7E858A}"/>
                </a:ext>
              </a:extLst>
            </p:cNvPr>
            <p:cNvSpPr txBox="1"/>
            <p:nvPr/>
          </p:nvSpPr>
          <p:spPr>
            <a:xfrm>
              <a:off x="8017101" y="2880349"/>
              <a:ext cx="377757" cy="250545"/>
            </a:xfrm>
            <a:prstGeom prst="rect">
              <a:avLst/>
            </a:prstGeom>
            <a:noFill/>
            <a:ln w="6350">
              <a:solidFill>
                <a:schemeClr val="tx1"/>
              </a:solidFill>
            </a:ln>
          </p:spPr>
          <p:txBody>
            <a:bodyPr wrap="none" rtlCol="0">
              <a:spAutoFit/>
            </a:bodyPr>
            <a:lstStyle/>
            <a:p>
              <a:r>
                <a:rPr lang="en-US" sz="1000" dirty="0"/>
                <a:t>V</a:t>
              </a:r>
              <a:r>
                <a:rPr lang="en-US" sz="700" dirty="0"/>
                <a:t>REF</a:t>
              </a:r>
              <a:endParaRPr lang="en-IN" sz="1000" dirty="0"/>
            </a:p>
          </p:txBody>
        </p:sp>
        <p:sp>
          <p:nvSpPr>
            <p:cNvPr id="70" name="TextBox 69">
              <a:extLst>
                <a:ext uri="{FF2B5EF4-FFF2-40B4-BE49-F238E27FC236}">
                  <a16:creationId xmlns:a16="http://schemas.microsoft.com/office/drawing/2014/main" id="{D94BA69F-AAF3-C665-A868-013423112A3A}"/>
                </a:ext>
              </a:extLst>
            </p:cNvPr>
            <p:cNvSpPr txBox="1"/>
            <p:nvPr/>
          </p:nvSpPr>
          <p:spPr>
            <a:xfrm>
              <a:off x="9481471" y="3219656"/>
              <a:ext cx="418704" cy="200055"/>
            </a:xfrm>
            <a:prstGeom prst="rect">
              <a:avLst/>
            </a:prstGeom>
            <a:noFill/>
            <a:ln w="3175">
              <a:solidFill>
                <a:schemeClr val="tx1"/>
              </a:solidFill>
            </a:ln>
          </p:spPr>
          <p:txBody>
            <a:bodyPr wrap="none" rtlCol="0">
              <a:spAutoFit/>
            </a:bodyPr>
            <a:lstStyle/>
            <a:p>
              <a:r>
                <a:rPr lang="en-US" sz="700" dirty="0"/>
                <a:t>IOUTA</a:t>
              </a:r>
              <a:endParaRPr lang="en-IN" sz="700" dirty="0"/>
            </a:p>
          </p:txBody>
        </p:sp>
      </p:grpSp>
      <p:grpSp>
        <p:nvGrpSpPr>
          <p:cNvPr id="228" name="Group 227">
            <a:extLst>
              <a:ext uri="{FF2B5EF4-FFF2-40B4-BE49-F238E27FC236}">
                <a16:creationId xmlns:a16="http://schemas.microsoft.com/office/drawing/2014/main" id="{AF803A59-7069-607B-9790-B62B9FB645ED}"/>
              </a:ext>
            </a:extLst>
          </p:cNvPr>
          <p:cNvGrpSpPr/>
          <p:nvPr/>
        </p:nvGrpSpPr>
        <p:grpSpPr>
          <a:xfrm>
            <a:off x="6204046" y="4331515"/>
            <a:ext cx="2877800" cy="1062574"/>
            <a:chOff x="6267547" y="3944779"/>
            <a:chExt cx="2877800" cy="1062574"/>
          </a:xfrm>
        </p:grpSpPr>
        <p:cxnSp>
          <p:nvCxnSpPr>
            <p:cNvPr id="73" name="Straight Connector 72">
              <a:extLst>
                <a:ext uri="{FF2B5EF4-FFF2-40B4-BE49-F238E27FC236}">
                  <a16:creationId xmlns:a16="http://schemas.microsoft.com/office/drawing/2014/main" id="{6F6B480F-491D-5F16-1400-B6622D63D33E}"/>
                </a:ext>
              </a:extLst>
            </p:cNvPr>
            <p:cNvCxnSpPr>
              <a:cxnSpLocks/>
            </p:cNvCxnSpPr>
            <p:nvPr/>
          </p:nvCxnSpPr>
          <p:spPr>
            <a:xfrm>
              <a:off x="6284922" y="4268468"/>
              <a:ext cx="2092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A7C405E-6DD0-76CD-881E-74B571EB9C74}"/>
                </a:ext>
              </a:extLst>
            </p:cNvPr>
            <p:cNvCxnSpPr>
              <a:cxnSpLocks/>
            </p:cNvCxnSpPr>
            <p:nvPr/>
          </p:nvCxnSpPr>
          <p:spPr>
            <a:xfrm>
              <a:off x="6284922" y="4332320"/>
              <a:ext cx="2162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0FB3BAB-370D-C1CE-E006-F2E847905E02}"/>
                </a:ext>
              </a:extLst>
            </p:cNvPr>
            <p:cNvCxnSpPr>
              <a:cxnSpLocks/>
            </p:cNvCxnSpPr>
            <p:nvPr/>
          </p:nvCxnSpPr>
          <p:spPr>
            <a:xfrm>
              <a:off x="6284920" y="4405296"/>
              <a:ext cx="2232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8B427D8-DAEB-9905-C601-9A08C0B72B00}"/>
                </a:ext>
              </a:extLst>
            </p:cNvPr>
            <p:cNvCxnSpPr>
              <a:cxnSpLocks/>
            </p:cNvCxnSpPr>
            <p:nvPr/>
          </p:nvCxnSpPr>
          <p:spPr>
            <a:xfrm>
              <a:off x="6293607" y="4469148"/>
              <a:ext cx="230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89F8AAF-2AB9-E51E-B63B-854B6D34A45F}"/>
                </a:ext>
              </a:extLst>
            </p:cNvPr>
            <p:cNvCxnSpPr>
              <a:cxnSpLocks/>
            </p:cNvCxnSpPr>
            <p:nvPr/>
          </p:nvCxnSpPr>
          <p:spPr>
            <a:xfrm>
              <a:off x="6267549" y="4542130"/>
              <a:ext cx="2372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ED10BA9-7BC7-1259-50E0-C392583C2D6D}"/>
                </a:ext>
              </a:extLst>
            </p:cNvPr>
            <p:cNvCxnSpPr>
              <a:cxnSpLocks/>
            </p:cNvCxnSpPr>
            <p:nvPr/>
          </p:nvCxnSpPr>
          <p:spPr>
            <a:xfrm>
              <a:off x="6267549" y="4605982"/>
              <a:ext cx="2441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D2497E6-2D57-5805-F0C7-B43061EED751}"/>
                </a:ext>
              </a:extLst>
            </p:cNvPr>
            <p:cNvCxnSpPr>
              <a:cxnSpLocks/>
            </p:cNvCxnSpPr>
            <p:nvPr/>
          </p:nvCxnSpPr>
          <p:spPr>
            <a:xfrm>
              <a:off x="6267547" y="4678958"/>
              <a:ext cx="2511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0D1E393-F976-4C55-C00D-4EB74F21B17F}"/>
                </a:ext>
              </a:extLst>
            </p:cNvPr>
            <p:cNvCxnSpPr>
              <a:cxnSpLocks/>
            </p:cNvCxnSpPr>
            <p:nvPr/>
          </p:nvCxnSpPr>
          <p:spPr>
            <a:xfrm>
              <a:off x="6276234" y="4742810"/>
              <a:ext cx="2581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729C6EF-DEBE-35FA-3CC2-9861F25225F8}"/>
                </a:ext>
              </a:extLst>
            </p:cNvPr>
            <p:cNvCxnSpPr>
              <a:cxnSpLocks/>
            </p:cNvCxnSpPr>
            <p:nvPr/>
          </p:nvCxnSpPr>
          <p:spPr>
            <a:xfrm>
              <a:off x="6276234" y="4806672"/>
              <a:ext cx="26511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1E8DE56-AAAF-5619-B668-C1631C3E7B72}"/>
                </a:ext>
              </a:extLst>
            </p:cNvPr>
            <p:cNvCxnSpPr>
              <a:cxnSpLocks/>
            </p:cNvCxnSpPr>
            <p:nvPr/>
          </p:nvCxnSpPr>
          <p:spPr>
            <a:xfrm>
              <a:off x="6276234" y="4870524"/>
              <a:ext cx="27208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9A0753-38E2-72D1-93A9-ABA351108869}"/>
                </a:ext>
              </a:extLst>
            </p:cNvPr>
            <p:cNvCxnSpPr>
              <a:cxnSpLocks/>
            </p:cNvCxnSpPr>
            <p:nvPr/>
          </p:nvCxnSpPr>
          <p:spPr>
            <a:xfrm>
              <a:off x="6276232" y="4943501"/>
              <a:ext cx="2790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ACE1A36-2E03-3742-D78C-35647AA76740}"/>
                </a:ext>
              </a:extLst>
            </p:cNvPr>
            <p:cNvCxnSpPr>
              <a:cxnSpLocks/>
            </p:cNvCxnSpPr>
            <p:nvPr/>
          </p:nvCxnSpPr>
          <p:spPr>
            <a:xfrm>
              <a:off x="6284919" y="5007353"/>
              <a:ext cx="2860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7CAE9D5-8839-534F-0096-09FE6214794E}"/>
                </a:ext>
              </a:extLst>
            </p:cNvPr>
            <p:cNvCxnSpPr/>
            <p:nvPr/>
          </p:nvCxnSpPr>
          <p:spPr>
            <a:xfrm flipV="1">
              <a:off x="9145347" y="3966361"/>
              <a:ext cx="0" cy="104099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32D8D2A-9C40-C71F-1039-63A1B65CE635}"/>
                </a:ext>
              </a:extLst>
            </p:cNvPr>
            <p:cNvCxnSpPr/>
            <p:nvPr/>
          </p:nvCxnSpPr>
          <p:spPr>
            <a:xfrm flipV="1">
              <a:off x="9066894" y="3966298"/>
              <a:ext cx="0" cy="98907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A646E64-E73A-86BE-98C4-AFA8E1AA9177}"/>
                </a:ext>
              </a:extLst>
            </p:cNvPr>
            <p:cNvCxnSpPr/>
            <p:nvPr/>
          </p:nvCxnSpPr>
          <p:spPr>
            <a:xfrm flipV="1">
              <a:off x="8993062" y="3974766"/>
              <a:ext cx="0" cy="89915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853A38B-84E6-96EA-07DD-8D9AE6D85B72}"/>
                </a:ext>
              </a:extLst>
            </p:cNvPr>
            <p:cNvCxnSpPr/>
            <p:nvPr/>
          </p:nvCxnSpPr>
          <p:spPr>
            <a:xfrm flipV="1">
              <a:off x="8919225" y="3970022"/>
              <a:ext cx="0" cy="842541"/>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85CCFC6-C2F2-234D-F845-DAD7B19D1C0A}"/>
                </a:ext>
              </a:extLst>
            </p:cNvPr>
            <p:cNvCxnSpPr/>
            <p:nvPr/>
          </p:nvCxnSpPr>
          <p:spPr>
            <a:xfrm flipV="1">
              <a:off x="8845394" y="3971831"/>
              <a:ext cx="0" cy="76594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F3038C7-60EE-6C2E-237C-62BA70B52C6C}"/>
                </a:ext>
              </a:extLst>
            </p:cNvPr>
            <p:cNvCxnSpPr/>
            <p:nvPr/>
          </p:nvCxnSpPr>
          <p:spPr>
            <a:xfrm flipV="1">
              <a:off x="8775903" y="3983842"/>
              <a:ext cx="0" cy="69631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BC65CFE-2102-2863-62A7-B0DD93CE2E52}"/>
                </a:ext>
              </a:extLst>
            </p:cNvPr>
            <p:cNvCxnSpPr/>
            <p:nvPr/>
          </p:nvCxnSpPr>
          <p:spPr>
            <a:xfrm flipV="1">
              <a:off x="8697725" y="3979004"/>
              <a:ext cx="0" cy="63301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1F43708-0B20-FA37-F489-B1EB8D6B3696}"/>
                </a:ext>
              </a:extLst>
            </p:cNvPr>
            <p:cNvCxnSpPr/>
            <p:nvPr/>
          </p:nvCxnSpPr>
          <p:spPr>
            <a:xfrm flipV="1">
              <a:off x="8632575" y="3971289"/>
              <a:ext cx="0" cy="575467"/>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C150A24-3664-EFFB-6902-B2D96DA652FD}"/>
                </a:ext>
              </a:extLst>
            </p:cNvPr>
            <p:cNvCxnSpPr/>
            <p:nvPr/>
          </p:nvCxnSpPr>
          <p:spPr>
            <a:xfrm flipV="1">
              <a:off x="8576113" y="3956395"/>
              <a:ext cx="0" cy="5231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451FC26-98B2-A88B-9DEE-264ADC52239B}"/>
                </a:ext>
              </a:extLst>
            </p:cNvPr>
            <p:cNvCxnSpPr/>
            <p:nvPr/>
          </p:nvCxnSpPr>
          <p:spPr>
            <a:xfrm flipV="1">
              <a:off x="8517038" y="3944779"/>
              <a:ext cx="0" cy="47559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0B5940B-E388-9F5F-137B-7A3AFB3A622B}"/>
                </a:ext>
              </a:extLst>
            </p:cNvPr>
            <p:cNvCxnSpPr/>
            <p:nvPr/>
          </p:nvCxnSpPr>
          <p:spPr>
            <a:xfrm flipV="1">
              <a:off x="8447546" y="3944998"/>
              <a:ext cx="0" cy="3930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BFB2609-C2D8-E660-2806-A09646C2FE16}"/>
                </a:ext>
              </a:extLst>
            </p:cNvPr>
            <p:cNvCxnSpPr/>
            <p:nvPr/>
          </p:nvCxnSpPr>
          <p:spPr>
            <a:xfrm flipV="1">
              <a:off x="8373713" y="3951742"/>
              <a:ext cx="0" cy="32483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4DF4AA55-029C-001C-04C3-E842A18E74EB}"/>
              </a:ext>
            </a:extLst>
          </p:cNvPr>
          <p:cNvSpPr txBox="1"/>
          <p:nvPr/>
        </p:nvSpPr>
        <p:spPr>
          <a:xfrm>
            <a:off x="4404484" y="5805373"/>
            <a:ext cx="660758" cy="369332"/>
          </a:xfrm>
          <a:prstGeom prst="rect">
            <a:avLst/>
          </a:prstGeom>
          <a:noFill/>
          <a:ln>
            <a:solidFill>
              <a:schemeClr val="tx1"/>
            </a:solidFill>
          </a:ln>
        </p:spPr>
        <p:txBody>
          <a:bodyPr wrap="none" rtlCol="0">
            <a:spAutoFit/>
          </a:bodyPr>
          <a:lstStyle/>
          <a:p>
            <a:pPr algn="ctr"/>
            <a:r>
              <a:rPr lang="en-US" sz="900" dirty="0"/>
              <a:t>DC Power</a:t>
            </a:r>
          </a:p>
          <a:p>
            <a:pPr algn="ctr"/>
            <a:r>
              <a:rPr lang="en-US" sz="900" dirty="0"/>
              <a:t>connector</a:t>
            </a:r>
            <a:endParaRPr lang="en-IN" sz="1050" dirty="0"/>
          </a:p>
        </p:txBody>
      </p:sp>
      <p:cxnSp>
        <p:nvCxnSpPr>
          <p:cNvPr id="124" name="Straight Connector 123">
            <a:extLst>
              <a:ext uri="{FF2B5EF4-FFF2-40B4-BE49-F238E27FC236}">
                <a16:creationId xmlns:a16="http://schemas.microsoft.com/office/drawing/2014/main" id="{E22BEA14-E063-9690-99FF-4E47B8E6CB13}"/>
              </a:ext>
            </a:extLst>
          </p:cNvPr>
          <p:cNvCxnSpPr>
            <a:cxnSpLocks/>
          </p:cNvCxnSpPr>
          <p:nvPr/>
        </p:nvCxnSpPr>
        <p:spPr>
          <a:xfrm flipH="1" flipV="1">
            <a:off x="569246" y="5960306"/>
            <a:ext cx="3835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F503C5F-00CE-4931-5CB6-4E69533B27E2}"/>
              </a:ext>
            </a:extLst>
          </p:cNvPr>
          <p:cNvCxnSpPr>
            <a:cxnSpLocks/>
          </p:cNvCxnSpPr>
          <p:nvPr/>
        </p:nvCxnSpPr>
        <p:spPr>
          <a:xfrm flipV="1">
            <a:off x="569245" y="4073178"/>
            <a:ext cx="0" cy="18871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42441B2-259A-1C0A-4C02-9CA0CBDB6A35}"/>
              </a:ext>
            </a:extLst>
          </p:cNvPr>
          <p:cNvSpPr txBox="1"/>
          <p:nvPr/>
        </p:nvSpPr>
        <p:spPr>
          <a:xfrm>
            <a:off x="6086312" y="6312874"/>
            <a:ext cx="654346" cy="246221"/>
          </a:xfrm>
          <a:prstGeom prst="rect">
            <a:avLst/>
          </a:prstGeom>
          <a:noFill/>
        </p:spPr>
        <p:txBody>
          <a:bodyPr wrap="none" rtlCol="0">
            <a:spAutoFit/>
          </a:bodyPr>
          <a:lstStyle/>
          <a:p>
            <a:pPr algn="ctr"/>
            <a:r>
              <a:rPr lang="en-US" sz="1000" b="1" dirty="0">
                <a:highlight>
                  <a:srgbClr val="C0C0C0"/>
                </a:highlight>
              </a:rPr>
              <a:t>230 V AC</a:t>
            </a:r>
            <a:endParaRPr lang="en-IN" sz="1000" b="1" dirty="0">
              <a:highlight>
                <a:srgbClr val="C0C0C0"/>
              </a:highlight>
            </a:endParaRPr>
          </a:p>
        </p:txBody>
      </p:sp>
      <p:sp>
        <p:nvSpPr>
          <p:cNvPr id="184" name="TextBox 183">
            <a:extLst>
              <a:ext uri="{FF2B5EF4-FFF2-40B4-BE49-F238E27FC236}">
                <a16:creationId xmlns:a16="http://schemas.microsoft.com/office/drawing/2014/main" id="{F1CE425B-2378-4CEB-3033-8DC8B4932D2C}"/>
              </a:ext>
            </a:extLst>
          </p:cNvPr>
          <p:cNvSpPr txBox="1"/>
          <p:nvPr/>
        </p:nvSpPr>
        <p:spPr>
          <a:xfrm>
            <a:off x="10061386" y="3864101"/>
            <a:ext cx="333746" cy="200055"/>
          </a:xfrm>
          <a:prstGeom prst="rect">
            <a:avLst/>
          </a:prstGeom>
          <a:noFill/>
          <a:ln w="6350">
            <a:solidFill>
              <a:schemeClr val="tx1"/>
            </a:solidFill>
          </a:ln>
        </p:spPr>
        <p:txBody>
          <a:bodyPr wrap="none" rtlCol="0">
            <a:spAutoFit/>
          </a:bodyPr>
          <a:lstStyle/>
          <a:p>
            <a:r>
              <a:rPr lang="en-US" sz="700" dirty="0"/>
              <a:t>50Ω</a:t>
            </a:r>
          </a:p>
        </p:txBody>
      </p:sp>
      <p:sp>
        <p:nvSpPr>
          <p:cNvPr id="198" name="TextBox 197">
            <a:extLst>
              <a:ext uri="{FF2B5EF4-FFF2-40B4-BE49-F238E27FC236}">
                <a16:creationId xmlns:a16="http://schemas.microsoft.com/office/drawing/2014/main" id="{B9737A40-02E1-724E-5538-852391A1592A}"/>
              </a:ext>
            </a:extLst>
          </p:cNvPr>
          <p:cNvSpPr txBox="1"/>
          <p:nvPr/>
        </p:nvSpPr>
        <p:spPr>
          <a:xfrm>
            <a:off x="11120840" y="2444811"/>
            <a:ext cx="570989" cy="338554"/>
          </a:xfrm>
          <a:prstGeom prst="rect">
            <a:avLst/>
          </a:prstGeom>
          <a:noFill/>
          <a:ln>
            <a:solidFill>
              <a:schemeClr val="bg1">
                <a:lumMod val="65000"/>
              </a:schemeClr>
            </a:solidFill>
          </a:ln>
        </p:spPr>
        <p:txBody>
          <a:bodyPr wrap="none" rtlCol="0">
            <a:spAutoFit/>
          </a:bodyPr>
          <a:lstStyle/>
          <a:p>
            <a:pPr algn="ctr"/>
            <a:r>
              <a:rPr lang="en-US" sz="800" dirty="0"/>
              <a:t>Output</a:t>
            </a:r>
          </a:p>
          <a:p>
            <a:pPr algn="ctr"/>
            <a:r>
              <a:rPr lang="en-US" sz="800" dirty="0"/>
              <a:t>Amplifier</a:t>
            </a:r>
            <a:endParaRPr lang="en-IN" sz="800" dirty="0"/>
          </a:p>
        </p:txBody>
      </p:sp>
      <p:cxnSp>
        <p:nvCxnSpPr>
          <p:cNvPr id="200" name="Straight Arrow Connector 199">
            <a:extLst>
              <a:ext uri="{FF2B5EF4-FFF2-40B4-BE49-F238E27FC236}">
                <a16:creationId xmlns:a16="http://schemas.microsoft.com/office/drawing/2014/main" id="{2E0D8762-05C5-F60B-5C06-6B2911606663}"/>
              </a:ext>
            </a:extLst>
          </p:cNvPr>
          <p:cNvCxnSpPr>
            <a:cxnSpLocks/>
          </p:cNvCxnSpPr>
          <p:nvPr/>
        </p:nvCxnSpPr>
        <p:spPr>
          <a:xfrm>
            <a:off x="11697735" y="2614088"/>
            <a:ext cx="2376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703C873D-5A01-98BB-4745-3FEC5A838F21}"/>
              </a:ext>
            </a:extLst>
          </p:cNvPr>
          <p:cNvCxnSpPr>
            <a:cxnSpLocks/>
          </p:cNvCxnSpPr>
          <p:nvPr/>
        </p:nvCxnSpPr>
        <p:spPr>
          <a:xfrm flipV="1">
            <a:off x="6172591" y="840675"/>
            <a:ext cx="5762828" cy="3542736"/>
          </a:xfrm>
          <a:prstGeom prst="bentConnector3">
            <a:avLst>
              <a:gd name="adj1" fmla="val 2223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0113B1CC-E98D-D3EB-E86B-311F22A12B03}"/>
              </a:ext>
            </a:extLst>
          </p:cNvPr>
          <p:cNvSpPr txBox="1"/>
          <p:nvPr/>
        </p:nvSpPr>
        <p:spPr>
          <a:xfrm>
            <a:off x="9481657" y="627396"/>
            <a:ext cx="1321196" cy="215444"/>
          </a:xfrm>
          <a:prstGeom prst="rect">
            <a:avLst/>
          </a:prstGeom>
          <a:noFill/>
        </p:spPr>
        <p:txBody>
          <a:bodyPr wrap="none" rtlCol="0">
            <a:spAutoFit/>
          </a:bodyPr>
          <a:lstStyle/>
          <a:p>
            <a:r>
              <a:rPr lang="en-US" sz="800" dirty="0"/>
              <a:t>Clock Output ( 1 – 10 MHz )</a:t>
            </a:r>
            <a:endParaRPr lang="en-IN" sz="800" dirty="0"/>
          </a:p>
        </p:txBody>
      </p:sp>
      <p:sp>
        <p:nvSpPr>
          <p:cNvPr id="238" name="TextBox 237">
            <a:extLst>
              <a:ext uri="{FF2B5EF4-FFF2-40B4-BE49-F238E27FC236}">
                <a16:creationId xmlns:a16="http://schemas.microsoft.com/office/drawing/2014/main" id="{F06A3258-458F-003D-98D8-8133B17F4B7E}"/>
              </a:ext>
            </a:extLst>
          </p:cNvPr>
          <p:cNvSpPr txBox="1"/>
          <p:nvPr/>
        </p:nvSpPr>
        <p:spPr>
          <a:xfrm>
            <a:off x="4209760" y="2464660"/>
            <a:ext cx="649664" cy="246221"/>
          </a:xfrm>
          <a:prstGeom prst="rect">
            <a:avLst/>
          </a:prstGeom>
          <a:noFill/>
        </p:spPr>
        <p:txBody>
          <a:bodyPr wrap="square">
            <a:spAutoFit/>
          </a:bodyPr>
          <a:lstStyle/>
          <a:p>
            <a:pPr algn="ctr"/>
            <a:r>
              <a:rPr lang="en-US" sz="1000" dirty="0">
                <a:highlight>
                  <a:srgbClr val="FFFF00"/>
                </a:highlight>
              </a:rPr>
              <a:t>550 MHz</a:t>
            </a:r>
            <a:endParaRPr lang="en-IN" sz="1000" dirty="0">
              <a:highlight>
                <a:srgbClr val="FFFF00"/>
              </a:highlight>
            </a:endParaRPr>
          </a:p>
        </p:txBody>
      </p:sp>
      <p:sp>
        <p:nvSpPr>
          <p:cNvPr id="249" name="TextBox 248">
            <a:extLst>
              <a:ext uri="{FF2B5EF4-FFF2-40B4-BE49-F238E27FC236}">
                <a16:creationId xmlns:a16="http://schemas.microsoft.com/office/drawing/2014/main" id="{76A8690C-2E16-BF45-76C8-CD974783C10B}"/>
              </a:ext>
            </a:extLst>
          </p:cNvPr>
          <p:cNvSpPr txBox="1"/>
          <p:nvPr/>
        </p:nvSpPr>
        <p:spPr>
          <a:xfrm>
            <a:off x="10542372" y="1624346"/>
            <a:ext cx="540533" cy="415498"/>
          </a:xfrm>
          <a:prstGeom prst="rect">
            <a:avLst/>
          </a:prstGeom>
          <a:noFill/>
          <a:ln>
            <a:solidFill>
              <a:schemeClr val="tx1"/>
            </a:solidFill>
          </a:ln>
        </p:spPr>
        <p:txBody>
          <a:bodyPr wrap="none" rtlCol="0">
            <a:spAutoFit/>
          </a:bodyPr>
          <a:lstStyle/>
          <a:p>
            <a:pPr algn="ctr"/>
            <a:r>
              <a:rPr lang="en-US" sz="700" dirty="0"/>
              <a:t>LDO</a:t>
            </a:r>
          </a:p>
          <a:p>
            <a:pPr algn="ctr"/>
            <a:r>
              <a:rPr lang="en-US" sz="700" dirty="0"/>
              <a:t>Voltage </a:t>
            </a:r>
          </a:p>
          <a:p>
            <a:pPr algn="ctr"/>
            <a:r>
              <a:rPr lang="en-US" sz="700" dirty="0"/>
              <a:t>Regulator</a:t>
            </a:r>
            <a:endParaRPr lang="en-IN" sz="700" dirty="0"/>
          </a:p>
        </p:txBody>
      </p:sp>
      <p:sp>
        <p:nvSpPr>
          <p:cNvPr id="250" name="TextBox 249">
            <a:extLst>
              <a:ext uri="{FF2B5EF4-FFF2-40B4-BE49-F238E27FC236}">
                <a16:creationId xmlns:a16="http://schemas.microsoft.com/office/drawing/2014/main" id="{4F2F40BF-2C70-3FD2-18D7-60757823FE94}"/>
              </a:ext>
            </a:extLst>
          </p:cNvPr>
          <p:cNvSpPr txBox="1"/>
          <p:nvPr/>
        </p:nvSpPr>
        <p:spPr>
          <a:xfrm>
            <a:off x="6783866" y="5400694"/>
            <a:ext cx="1070883" cy="230832"/>
          </a:xfrm>
          <a:prstGeom prst="rect">
            <a:avLst/>
          </a:prstGeom>
          <a:noFill/>
        </p:spPr>
        <p:txBody>
          <a:bodyPr wrap="square" rtlCol="0">
            <a:spAutoFit/>
          </a:bodyPr>
          <a:lstStyle/>
          <a:p>
            <a:pPr algn="ctr"/>
            <a:r>
              <a:rPr lang="en-US" sz="900" b="1" dirty="0">
                <a:highlight>
                  <a:srgbClr val="FFFF00"/>
                </a:highlight>
              </a:rPr>
              <a:t>&lt;=10pF lines</a:t>
            </a:r>
            <a:endParaRPr lang="en-IN" sz="900" b="1" dirty="0">
              <a:highlight>
                <a:srgbClr val="FFFF00"/>
              </a:highlight>
            </a:endParaRPr>
          </a:p>
        </p:txBody>
      </p:sp>
      <p:sp>
        <p:nvSpPr>
          <p:cNvPr id="5" name="TextBox 4">
            <a:extLst>
              <a:ext uri="{FF2B5EF4-FFF2-40B4-BE49-F238E27FC236}">
                <a16:creationId xmlns:a16="http://schemas.microsoft.com/office/drawing/2014/main" id="{D171FF83-767D-0C28-3E6D-5897450D8B30}"/>
              </a:ext>
            </a:extLst>
          </p:cNvPr>
          <p:cNvSpPr txBox="1"/>
          <p:nvPr/>
        </p:nvSpPr>
        <p:spPr>
          <a:xfrm>
            <a:off x="5717978" y="3411647"/>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Out</a:t>
            </a:r>
            <a:endParaRPr lang="en-IN" sz="800" dirty="0"/>
          </a:p>
        </p:txBody>
      </p:sp>
      <p:sp>
        <p:nvSpPr>
          <p:cNvPr id="9" name="TextBox 8">
            <a:extLst>
              <a:ext uri="{FF2B5EF4-FFF2-40B4-BE49-F238E27FC236}">
                <a16:creationId xmlns:a16="http://schemas.microsoft.com/office/drawing/2014/main" id="{D8FA8CE3-0FAE-8840-08AB-559A4FC15F8C}"/>
              </a:ext>
            </a:extLst>
          </p:cNvPr>
          <p:cNvSpPr txBox="1"/>
          <p:nvPr/>
        </p:nvSpPr>
        <p:spPr>
          <a:xfrm>
            <a:off x="2330142" y="792075"/>
            <a:ext cx="643125" cy="461665"/>
          </a:xfrm>
          <a:prstGeom prst="rect">
            <a:avLst/>
          </a:prstGeom>
          <a:noFill/>
          <a:ln w="3175">
            <a:solidFill>
              <a:schemeClr val="tx1"/>
            </a:solidFill>
          </a:ln>
        </p:spPr>
        <p:txBody>
          <a:bodyPr wrap="none" rtlCol="0">
            <a:spAutoFit/>
          </a:bodyPr>
          <a:lstStyle/>
          <a:p>
            <a:pPr algn="ctr"/>
            <a:r>
              <a:rPr lang="en-US" sz="800" dirty="0"/>
              <a:t>Type C</a:t>
            </a:r>
          </a:p>
          <a:p>
            <a:pPr algn="ctr"/>
            <a:r>
              <a:rPr lang="en-US" sz="800" dirty="0"/>
              <a:t>USB</a:t>
            </a:r>
          </a:p>
          <a:p>
            <a:pPr algn="ctr"/>
            <a:r>
              <a:rPr lang="en-US" sz="800" dirty="0"/>
              <a:t>Receptacle</a:t>
            </a:r>
            <a:endParaRPr lang="en-IN" sz="800" dirty="0"/>
          </a:p>
        </p:txBody>
      </p:sp>
      <p:cxnSp>
        <p:nvCxnSpPr>
          <p:cNvPr id="40" name="Connector: Elbow 39">
            <a:extLst>
              <a:ext uri="{FF2B5EF4-FFF2-40B4-BE49-F238E27FC236}">
                <a16:creationId xmlns:a16="http://schemas.microsoft.com/office/drawing/2014/main" id="{12C5CE18-3565-4B47-ADAD-63919BFE86A4}"/>
              </a:ext>
            </a:extLst>
          </p:cNvPr>
          <p:cNvCxnSpPr>
            <a:cxnSpLocks/>
            <a:stCxn id="114" idx="0"/>
            <a:endCxn id="9" idx="1"/>
          </p:cNvCxnSpPr>
          <p:nvPr/>
        </p:nvCxnSpPr>
        <p:spPr>
          <a:xfrm rot="5400000" flipH="1" flipV="1">
            <a:off x="1212511" y="344864"/>
            <a:ext cx="439586" cy="17956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554A6CB-F1A6-9319-B96B-ECE0E776EBBA}"/>
              </a:ext>
            </a:extLst>
          </p:cNvPr>
          <p:cNvSpPr txBox="1"/>
          <p:nvPr/>
        </p:nvSpPr>
        <p:spPr>
          <a:xfrm>
            <a:off x="8036622" y="5743818"/>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cxnSp>
        <p:nvCxnSpPr>
          <p:cNvPr id="28" name="Connector: Elbow 27">
            <a:extLst>
              <a:ext uri="{FF2B5EF4-FFF2-40B4-BE49-F238E27FC236}">
                <a16:creationId xmlns:a16="http://schemas.microsoft.com/office/drawing/2014/main" id="{668F2591-8875-4A90-9CE5-49FA77C86640}"/>
              </a:ext>
            </a:extLst>
          </p:cNvPr>
          <p:cNvCxnSpPr>
            <a:cxnSpLocks/>
            <a:stCxn id="249" idx="1"/>
          </p:cNvCxnSpPr>
          <p:nvPr/>
        </p:nvCxnSpPr>
        <p:spPr>
          <a:xfrm rot="10800000" flipV="1">
            <a:off x="6171394" y="1832095"/>
            <a:ext cx="4370978" cy="6453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FD77494-E7AB-9984-3757-0969DD7A4986}"/>
              </a:ext>
            </a:extLst>
          </p:cNvPr>
          <p:cNvCxnSpPr>
            <a:cxnSpLocks/>
            <a:endCxn id="65" idx="0"/>
          </p:cNvCxnSpPr>
          <p:nvPr/>
        </p:nvCxnSpPr>
        <p:spPr>
          <a:xfrm rot="5400000">
            <a:off x="9534540" y="2054194"/>
            <a:ext cx="1075071" cy="935835"/>
          </a:xfrm>
          <a:prstGeom prst="bentConnector3">
            <a:avLst>
              <a:gd name="adj1" fmla="val 6063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D8205924-BD7D-CC35-22CC-DDD2309A4402}"/>
              </a:ext>
            </a:extLst>
          </p:cNvPr>
          <p:cNvCxnSpPr>
            <a:cxnSpLocks/>
            <a:stCxn id="120" idx="3"/>
          </p:cNvCxnSpPr>
          <p:nvPr/>
        </p:nvCxnSpPr>
        <p:spPr>
          <a:xfrm flipV="1">
            <a:off x="5065242" y="413035"/>
            <a:ext cx="6723972" cy="5577004"/>
          </a:xfrm>
          <a:prstGeom prst="bentConnector3">
            <a:avLst>
              <a:gd name="adj1" fmla="val 100005"/>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4B8A0F14-1F46-CF35-B13C-59A994EAEA1F}"/>
              </a:ext>
            </a:extLst>
          </p:cNvPr>
          <p:cNvCxnSpPr>
            <a:cxnSpLocks/>
            <a:stCxn id="54" idx="2"/>
          </p:cNvCxnSpPr>
          <p:nvPr/>
        </p:nvCxnSpPr>
        <p:spPr>
          <a:xfrm rot="5400000">
            <a:off x="5850710" y="2160285"/>
            <a:ext cx="1407874" cy="709164"/>
          </a:xfrm>
          <a:prstGeom prst="bentConnector3">
            <a:avLst>
              <a:gd name="adj1" fmla="val 993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D073BA07-0FCB-D2BA-B5B1-B8E7C005597B}"/>
              </a:ext>
            </a:extLst>
          </p:cNvPr>
          <p:cNvCxnSpPr>
            <a:cxnSpLocks/>
            <a:endCxn id="9" idx="0"/>
          </p:cNvCxnSpPr>
          <p:nvPr/>
        </p:nvCxnSpPr>
        <p:spPr>
          <a:xfrm rot="10800000" flipV="1">
            <a:off x="2651706" y="421823"/>
            <a:ext cx="9137509" cy="37025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414FD448-E6F8-272D-C9BB-7B7D6B74740C}"/>
              </a:ext>
            </a:extLst>
          </p:cNvPr>
          <p:cNvSpPr txBox="1"/>
          <p:nvPr/>
        </p:nvSpPr>
        <p:spPr>
          <a:xfrm>
            <a:off x="2637642" y="445597"/>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44" name="TextBox 143">
            <a:extLst>
              <a:ext uri="{FF2B5EF4-FFF2-40B4-BE49-F238E27FC236}">
                <a16:creationId xmlns:a16="http://schemas.microsoft.com/office/drawing/2014/main" id="{895CC749-CF1A-AD64-2060-2F41408CBCF5}"/>
              </a:ext>
            </a:extLst>
          </p:cNvPr>
          <p:cNvSpPr txBox="1"/>
          <p:nvPr/>
        </p:nvSpPr>
        <p:spPr>
          <a:xfrm rot="5400000">
            <a:off x="8035503" y="2040979"/>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45" name="TextBox 144">
            <a:extLst>
              <a:ext uri="{FF2B5EF4-FFF2-40B4-BE49-F238E27FC236}">
                <a16:creationId xmlns:a16="http://schemas.microsoft.com/office/drawing/2014/main" id="{3CDC3D60-3D73-8B88-EE9F-52DE48EE292F}"/>
              </a:ext>
            </a:extLst>
          </p:cNvPr>
          <p:cNvSpPr txBox="1"/>
          <p:nvPr/>
        </p:nvSpPr>
        <p:spPr>
          <a:xfrm>
            <a:off x="9608929" y="2451591"/>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cxnSp>
        <p:nvCxnSpPr>
          <p:cNvPr id="147" name="Straight Connector 146">
            <a:extLst>
              <a:ext uri="{FF2B5EF4-FFF2-40B4-BE49-F238E27FC236}">
                <a16:creationId xmlns:a16="http://schemas.microsoft.com/office/drawing/2014/main" id="{79B592B3-61FE-8B15-1EF9-9F83E2F413EC}"/>
              </a:ext>
            </a:extLst>
          </p:cNvPr>
          <p:cNvCxnSpPr>
            <a:cxnSpLocks/>
            <a:endCxn id="249" idx="3"/>
          </p:cNvCxnSpPr>
          <p:nvPr/>
        </p:nvCxnSpPr>
        <p:spPr>
          <a:xfrm flipH="1">
            <a:off x="11082905" y="1832095"/>
            <a:ext cx="7063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FDEFAF2E-BCAE-06D0-B111-DC91B6D2E2E8}"/>
              </a:ext>
            </a:extLst>
          </p:cNvPr>
          <p:cNvSpPr txBox="1"/>
          <p:nvPr/>
        </p:nvSpPr>
        <p:spPr>
          <a:xfrm>
            <a:off x="8409567" y="2528472"/>
            <a:ext cx="319778" cy="184666"/>
          </a:xfrm>
          <a:prstGeom prst="rect">
            <a:avLst/>
          </a:prstGeom>
          <a:noFill/>
          <a:ln w="6350">
            <a:solidFill>
              <a:schemeClr val="tx1"/>
            </a:solidFill>
          </a:ln>
        </p:spPr>
        <p:txBody>
          <a:bodyPr wrap="square" rtlCol="0">
            <a:spAutoFit/>
          </a:bodyPr>
          <a:lstStyle/>
          <a:p>
            <a:pPr algn="ctr"/>
            <a:r>
              <a:rPr lang="en-US" sz="600" dirty="0"/>
              <a:t>LPF</a:t>
            </a:r>
            <a:endParaRPr lang="en-IN" sz="600" dirty="0"/>
          </a:p>
        </p:txBody>
      </p:sp>
      <p:cxnSp>
        <p:nvCxnSpPr>
          <p:cNvPr id="159" name="Straight Connector 158">
            <a:extLst>
              <a:ext uri="{FF2B5EF4-FFF2-40B4-BE49-F238E27FC236}">
                <a16:creationId xmlns:a16="http://schemas.microsoft.com/office/drawing/2014/main" id="{EAED806B-6038-10E7-B8A5-4C0EAD39C38D}"/>
              </a:ext>
            </a:extLst>
          </p:cNvPr>
          <p:cNvCxnSpPr>
            <a:cxnSpLocks/>
          </p:cNvCxnSpPr>
          <p:nvPr/>
        </p:nvCxnSpPr>
        <p:spPr>
          <a:xfrm flipH="1" flipV="1">
            <a:off x="9370131" y="2638733"/>
            <a:ext cx="234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91FCE503-834E-E6BA-00D5-B51BA55193D8}"/>
              </a:ext>
            </a:extLst>
          </p:cNvPr>
          <p:cNvCxnSpPr>
            <a:cxnSpLocks/>
            <a:stCxn id="156" idx="1"/>
          </p:cNvCxnSpPr>
          <p:nvPr/>
        </p:nvCxnSpPr>
        <p:spPr>
          <a:xfrm rot="10800000" flipV="1">
            <a:off x="8140703" y="2620804"/>
            <a:ext cx="268865" cy="165571"/>
          </a:xfrm>
          <a:prstGeom prst="bentConnector3">
            <a:avLst>
              <a:gd name="adj1" fmla="val 1016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2794D939-9062-C5C7-B6CC-0BD24D0122AC}"/>
              </a:ext>
            </a:extLst>
          </p:cNvPr>
          <p:cNvSpPr txBox="1"/>
          <p:nvPr/>
        </p:nvSpPr>
        <p:spPr>
          <a:xfrm>
            <a:off x="9050354" y="2528472"/>
            <a:ext cx="319777" cy="184666"/>
          </a:xfrm>
          <a:prstGeom prst="rect">
            <a:avLst/>
          </a:prstGeom>
          <a:noFill/>
          <a:ln w="6350">
            <a:solidFill>
              <a:schemeClr val="tx1"/>
            </a:solidFill>
          </a:ln>
        </p:spPr>
        <p:txBody>
          <a:bodyPr wrap="square" rtlCol="0">
            <a:spAutoFit/>
          </a:bodyPr>
          <a:lstStyle/>
          <a:p>
            <a:pPr algn="ctr"/>
            <a:r>
              <a:rPr lang="en-US" sz="600" dirty="0"/>
              <a:t>CD1</a:t>
            </a:r>
            <a:endParaRPr lang="en-IN" sz="600" dirty="0"/>
          </a:p>
        </p:txBody>
      </p:sp>
      <p:sp>
        <p:nvSpPr>
          <p:cNvPr id="168" name="TextBox 167">
            <a:extLst>
              <a:ext uri="{FF2B5EF4-FFF2-40B4-BE49-F238E27FC236}">
                <a16:creationId xmlns:a16="http://schemas.microsoft.com/office/drawing/2014/main" id="{9CCC4589-BB5A-EEA0-1AD3-C327D531F553}"/>
              </a:ext>
            </a:extLst>
          </p:cNvPr>
          <p:cNvSpPr txBox="1"/>
          <p:nvPr/>
        </p:nvSpPr>
        <p:spPr>
          <a:xfrm>
            <a:off x="7971556" y="2786379"/>
            <a:ext cx="359381" cy="184666"/>
          </a:xfrm>
          <a:prstGeom prst="rect">
            <a:avLst/>
          </a:prstGeom>
          <a:noFill/>
          <a:ln w="6350">
            <a:solidFill>
              <a:schemeClr val="tx1"/>
            </a:solidFill>
          </a:ln>
        </p:spPr>
        <p:txBody>
          <a:bodyPr wrap="square" rtlCol="0">
            <a:spAutoFit/>
          </a:bodyPr>
          <a:lstStyle/>
          <a:p>
            <a:pPr algn="ctr"/>
            <a:r>
              <a:rPr lang="en-US" sz="600" dirty="0"/>
              <a:t>CD2</a:t>
            </a:r>
            <a:endParaRPr lang="en-IN" sz="600" dirty="0"/>
          </a:p>
        </p:txBody>
      </p:sp>
      <p:cxnSp>
        <p:nvCxnSpPr>
          <p:cNvPr id="180" name="Straight Connector 179">
            <a:extLst>
              <a:ext uri="{FF2B5EF4-FFF2-40B4-BE49-F238E27FC236}">
                <a16:creationId xmlns:a16="http://schemas.microsoft.com/office/drawing/2014/main" id="{C6630DE5-1234-B577-6B86-CE206F7F316C}"/>
              </a:ext>
            </a:extLst>
          </p:cNvPr>
          <p:cNvCxnSpPr>
            <a:cxnSpLocks/>
          </p:cNvCxnSpPr>
          <p:nvPr/>
        </p:nvCxnSpPr>
        <p:spPr>
          <a:xfrm flipV="1">
            <a:off x="8139244" y="2969362"/>
            <a:ext cx="0" cy="90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544231A6-69AC-498F-4071-FAED1256DFE6}"/>
              </a:ext>
            </a:extLst>
          </p:cNvPr>
          <p:cNvSpPr txBox="1"/>
          <p:nvPr/>
        </p:nvSpPr>
        <p:spPr>
          <a:xfrm>
            <a:off x="10723954" y="6129011"/>
            <a:ext cx="1255472" cy="584775"/>
          </a:xfrm>
          <a:prstGeom prst="rect">
            <a:avLst/>
          </a:prstGeom>
          <a:noFill/>
          <a:ln>
            <a:solidFill>
              <a:schemeClr val="tx1"/>
            </a:solidFill>
            <a:prstDash val="sysDot"/>
          </a:ln>
        </p:spPr>
        <p:txBody>
          <a:bodyPr wrap="none" rtlCol="0">
            <a:spAutoFit/>
          </a:bodyPr>
          <a:lstStyle/>
          <a:p>
            <a:r>
              <a:rPr lang="en-US" sz="800" dirty="0"/>
              <a:t>Notes:</a:t>
            </a:r>
          </a:p>
          <a:p>
            <a:r>
              <a:rPr lang="en-US" sz="800" dirty="0"/>
              <a:t>CD : Decoupling capacitor</a:t>
            </a:r>
          </a:p>
          <a:p>
            <a:r>
              <a:rPr lang="en-US" sz="800" dirty="0"/>
              <a:t>LPF : Low Pass Filter</a:t>
            </a:r>
          </a:p>
          <a:p>
            <a:r>
              <a:rPr lang="en-US" sz="800" dirty="0"/>
              <a:t>R</a:t>
            </a:r>
            <a:r>
              <a:rPr lang="en-US" sz="800" baseline="-25000" dirty="0"/>
              <a:t>L</a:t>
            </a:r>
            <a:r>
              <a:rPr lang="en-US" sz="800" dirty="0"/>
              <a:t>    : Resistance</a:t>
            </a:r>
            <a:endParaRPr lang="en-IN" sz="800" dirty="0"/>
          </a:p>
        </p:txBody>
      </p:sp>
      <p:sp>
        <p:nvSpPr>
          <p:cNvPr id="188" name="TextBox 187">
            <a:extLst>
              <a:ext uri="{FF2B5EF4-FFF2-40B4-BE49-F238E27FC236}">
                <a16:creationId xmlns:a16="http://schemas.microsoft.com/office/drawing/2014/main" id="{E2E5BC88-0B50-DCCF-0890-E3ABFB09742A}"/>
              </a:ext>
            </a:extLst>
          </p:cNvPr>
          <p:cNvSpPr txBox="1"/>
          <p:nvPr/>
        </p:nvSpPr>
        <p:spPr>
          <a:xfrm>
            <a:off x="7792635" y="2595422"/>
            <a:ext cx="375424" cy="215444"/>
          </a:xfrm>
          <a:prstGeom prst="rect">
            <a:avLst/>
          </a:prstGeom>
          <a:noFill/>
        </p:spPr>
        <p:txBody>
          <a:bodyPr wrap="none" rtlCol="0">
            <a:spAutoFit/>
          </a:bodyPr>
          <a:lstStyle/>
          <a:p>
            <a:r>
              <a:rPr lang="en-US" sz="800" b="1" dirty="0">
                <a:highlight>
                  <a:srgbClr val="C0C0C0"/>
                </a:highlight>
              </a:rPr>
              <a:t>1.2V</a:t>
            </a:r>
            <a:endParaRPr lang="en-IN" sz="800" b="1" dirty="0">
              <a:highlight>
                <a:srgbClr val="C0C0C0"/>
              </a:highlight>
            </a:endParaRPr>
          </a:p>
        </p:txBody>
      </p:sp>
      <p:sp>
        <p:nvSpPr>
          <p:cNvPr id="190" name="TextBox 189">
            <a:extLst>
              <a:ext uri="{FF2B5EF4-FFF2-40B4-BE49-F238E27FC236}">
                <a16:creationId xmlns:a16="http://schemas.microsoft.com/office/drawing/2014/main" id="{90C6D59D-AAA9-EAD1-213D-7A28460E6FB2}"/>
              </a:ext>
            </a:extLst>
          </p:cNvPr>
          <p:cNvSpPr txBox="1"/>
          <p:nvPr/>
        </p:nvSpPr>
        <p:spPr>
          <a:xfrm>
            <a:off x="8729345" y="2528472"/>
            <a:ext cx="319778" cy="184666"/>
          </a:xfrm>
          <a:prstGeom prst="rect">
            <a:avLst/>
          </a:prstGeom>
          <a:noFill/>
          <a:ln w="6350">
            <a:solidFill>
              <a:schemeClr val="tx1"/>
            </a:solidFill>
          </a:ln>
        </p:spPr>
        <p:txBody>
          <a:bodyPr wrap="square" rtlCol="0">
            <a:spAutoFit/>
          </a:bodyPr>
          <a:lstStyle/>
          <a:p>
            <a:pPr algn="ctr"/>
            <a:r>
              <a:rPr lang="en-US" sz="600" dirty="0"/>
              <a:t>LDO</a:t>
            </a:r>
            <a:endParaRPr lang="en-IN" sz="600" dirty="0"/>
          </a:p>
        </p:txBody>
      </p:sp>
      <p:sp>
        <p:nvSpPr>
          <p:cNvPr id="194" name="TextBox 193">
            <a:extLst>
              <a:ext uri="{FF2B5EF4-FFF2-40B4-BE49-F238E27FC236}">
                <a16:creationId xmlns:a16="http://schemas.microsoft.com/office/drawing/2014/main" id="{4B9D7AED-4B63-B49E-73C0-4350D0A8B505}"/>
              </a:ext>
            </a:extLst>
          </p:cNvPr>
          <p:cNvSpPr txBox="1"/>
          <p:nvPr/>
        </p:nvSpPr>
        <p:spPr>
          <a:xfrm>
            <a:off x="9409563" y="3648826"/>
            <a:ext cx="415498" cy="200055"/>
          </a:xfrm>
          <a:prstGeom prst="rect">
            <a:avLst/>
          </a:prstGeom>
          <a:noFill/>
          <a:ln w="3175">
            <a:solidFill>
              <a:schemeClr val="tx1"/>
            </a:solidFill>
          </a:ln>
        </p:spPr>
        <p:txBody>
          <a:bodyPr wrap="none" rtlCol="0">
            <a:spAutoFit/>
          </a:bodyPr>
          <a:lstStyle/>
          <a:p>
            <a:r>
              <a:rPr lang="en-US" sz="700" dirty="0"/>
              <a:t>IOUTB</a:t>
            </a:r>
            <a:endParaRPr lang="en-IN" sz="700" dirty="0"/>
          </a:p>
        </p:txBody>
      </p:sp>
      <p:cxnSp>
        <p:nvCxnSpPr>
          <p:cNvPr id="201" name="Straight Connector 200">
            <a:extLst>
              <a:ext uri="{FF2B5EF4-FFF2-40B4-BE49-F238E27FC236}">
                <a16:creationId xmlns:a16="http://schemas.microsoft.com/office/drawing/2014/main" id="{BB004A76-71C4-7F99-D2BA-2C32986D57A5}"/>
              </a:ext>
            </a:extLst>
          </p:cNvPr>
          <p:cNvCxnSpPr>
            <a:cxnSpLocks/>
          </p:cNvCxnSpPr>
          <p:nvPr/>
        </p:nvCxnSpPr>
        <p:spPr>
          <a:xfrm>
            <a:off x="9860462" y="3781511"/>
            <a:ext cx="1007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ABBE36C-3EB0-7B83-7304-364A95A4FCB8}"/>
              </a:ext>
            </a:extLst>
          </p:cNvPr>
          <p:cNvCxnSpPr>
            <a:cxnSpLocks/>
          </p:cNvCxnSpPr>
          <p:nvPr/>
        </p:nvCxnSpPr>
        <p:spPr>
          <a:xfrm>
            <a:off x="9860462" y="3438850"/>
            <a:ext cx="1007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E03145AD-2085-C529-E19E-CBACB5653B4B}"/>
              </a:ext>
            </a:extLst>
          </p:cNvPr>
          <p:cNvSpPr txBox="1"/>
          <p:nvPr/>
        </p:nvSpPr>
        <p:spPr>
          <a:xfrm>
            <a:off x="10030906" y="3154850"/>
            <a:ext cx="333746" cy="200055"/>
          </a:xfrm>
          <a:prstGeom prst="rect">
            <a:avLst/>
          </a:prstGeom>
          <a:noFill/>
          <a:ln w="6350">
            <a:solidFill>
              <a:schemeClr val="tx1"/>
            </a:solidFill>
          </a:ln>
        </p:spPr>
        <p:txBody>
          <a:bodyPr wrap="none" rtlCol="0">
            <a:spAutoFit/>
          </a:bodyPr>
          <a:lstStyle/>
          <a:p>
            <a:r>
              <a:rPr lang="en-US" sz="700" dirty="0"/>
              <a:t>50Ω</a:t>
            </a:r>
          </a:p>
        </p:txBody>
      </p:sp>
      <p:grpSp>
        <p:nvGrpSpPr>
          <p:cNvPr id="254" name="Group 253">
            <a:extLst>
              <a:ext uri="{FF2B5EF4-FFF2-40B4-BE49-F238E27FC236}">
                <a16:creationId xmlns:a16="http://schemas.microsoft.com/office/drawing/2014/main" id="{CE5B6CB3-493B-D5D9-89E6-F9005D33DAC5}"/>
              </a:ext>
            </a:extLst>
          </p:cNvPr>
          <p:cNvGrpSpPr/>
          <p:nvPr/>
        </p:nvGrpSpPr>
        <p:grpSpPr>
          <a:xfrm>
            <a:off x="10154812" y="4066290"/>
            <a:ext cx="85934" cy="210013"/>
            <a:chOff x="10027330" y="3047308"/>
            <a:chExt cx="85934" cy="210013"/>
          </a:xfrm>
        </p:grpSpPr>
        <p:cxnSp>
          <p:nvCxnSpPr>
            <p:cNvPr id="241" name="Straight Connector 240">
              <a:extLst>
                <a:ext uri="{FF2B5EF4-FFF2-40B4-BE49-F238E27FC236}">
                  <a16:creationId xmlns:a16="http://schemas.microsoft.com/office/drawing/2014/main" id="{B7CA70AA-7841-0C76-5EFC-DB9476B55D37}"/>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44" name="Isosceles Triangle 243">
              <a:extLst>
                <a:ext uri="{FF2B5EF4-FFF2-40B4-BE49-F238E27FC236}">
                  <a16:creationId xmlns:a16="http://schemas.microsoft.com/office/drawing/2014/main" id="{44727F21-9EE6-7B6B-85A5-6B1323CCF71B}"/>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53" name="Straight Connector 252">
            <a:extLst>
              <a:ext uri="{FF2B5EF4-FFF2-40B4-BE49-F238E27FC236}">
                <a16:creationId xmlns:a16="http://schemas.microsoft.com/office/drawing/2014/main" id="{4CA177A2-0E5B-7BA3-0BB3-27440B7D59B5}"/>
              </a:ext>
            </a:extLst>
          </p:cNvPr>
          <p:cNvCxnSpPr>
            <a:cxnSpLocks/>
          </p:cNvCxnSpPr>
          <p:nvPr/>
        </p:nvCxnSpPr>
        <p:spPr>
          <a:xfrm>
            <a:off x="10197779" y="3781511"/>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BF16811-26B0-3493-C920-AB0857C1C013}"/>
              </a:ext>
            </a:extLst>
          </p:cNvPr>
          <p:cNvCxnSpPr>
            <a:cxnSpLocks/>
          </p:cNvCxnSpPr>
          <p:nvPr/>
        </p:nvCxnSpPr>
        <p:spPr>
          <a:xfrm>
            <a:off x="10188726" y="3356260"/>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81710C3F-6789-D5BE-E128-C1904A73FC18}"/>
              </a:ext>
            </a:extLst>
          </p:cNvPr>
          <p:cNvSpPr txBox="1"/>
          <p:nvPr/>
        </p:nvSpPr>
        <p:spPr>
          <a:xfrm>
            <a:off x="10353474" y="3274960"/>
            <a:ext cx="386644" cy="184666"/>
          </a:xfrm>
          <a:prstGeom prst="rect">
            <a:avLst/>
          </a:prstGeom>
          <a:noFill/>
        </p:spPr>
        <p:txBody>
          <a:bodyPr wrap="none" rtlCol="0">
            <a:spAutoFit/>
          </a:bodyPr>
          <a:lstStyle/>
          <a:p>
            <a:r>
              <a:rPr lang="en-US" sz="600" b="1" dirty="0">
                <a:highlight>
                  <a:srgbClr val="C0C0C0"/>
                </a:highlight>
              </a:rPr>
              <a:t>VoutA</a:t>
            </a:r>
            <a:endParaRPr lang="en-IN" sz="600" b="1" dirty="0">
              <a:highlight>
                <a:srgbClr val="C0C0C0"/>
              </a:highlight>
            </a:endParaRPr>
          </a:p>
        </p:txBody>
      </p:sp>
      <p:sp>
        <p:nvSpPr>
          <p:cNvPr id="265" name="TextBox 264">
            <a:extLst>
              <a:ext uri="{FF2B5EF4-FFF2-40B4-BE49-F238E27FC236}">
                <a16:creationId xmlns:a16="http://schemas.microsoft.com/office/drawing/2014/main" id="{B03E7561-01B5-B95A-C0AC-3414F844B8C7}"/>
              </a:ext>
            </a:extLst>
          </p:cNvPr>
          <p:cNvSpPr txBox="1"/>
          <p:nvPr/>
        </p:nvSpPr>
        <p:spPr>
          <a:xfrm>
            <a:off x="10357494" y="3762475"/>
            <a:ext cx="383438" cy="184666"/>
          </a:xfrm>
          <a:prstGeom prst="rect">
            <a:avLst/>
          </a:prstGeom>
          <a:noFill/>
        </p:spPr>
        <p:txBody>
          <a:bodyPr wrap="square" rtlCol="0">
            <a:spAutoFit/>
          </a:bodyPr>
          <a:lstStyle/>
          <a:p>
            <a:r>
              <a:rPr lang="en-US" sz="600" b="1" dirty="0">
                <a:highlight>
                  <a:srgbClr val="C0C0C0"/>
                </a:highlight>
              </a:rPr>
              <a:t>VoutB</a:t>
            </a:r>
            <a:endParaRPr lang="en-IN" sz="600" b="1" dirty="0">
              <a:highlight>
                <a:srgbClr val="C0C0C0"/>
              </a:highlight>
            </a:endParaRPr>
          </a:p>
        </p:txBody>
      </p:sp>
      <p:sp>
        <p:nvSpPr>
          <p:cNvPr id="320" name="TextBox 319">
            <a:extLst>
              <a:ext uri="{FF2B5EF4-FFF2-40B4-BE49-F238E27FC236}">
                <a16:creationId xmlns:a16="http://schemas.microsoft.com/office/drawing/2014/main" id="{A922ECD8-3CB5-AC65-35EE-2FCDB3E1E1EE}"/>
              </a:ext>
            </a:extLst>
          </p:cNvPr>
          <p:cNvSpPr txBox="1"/>
          <p:nvPr/>
        </p:nvSpPr>
        <p:spPr>
          <a:xfrm>
            <a:off x="11120840" y="2233593"/>
            <a:ext cx="607859" cy="215444"/>
          </a:xfrm>
          <a:prstGeom prst="rect">
            <a:avLst/>
          </a:prstGeom>
          <a:noFill/>
        </p:spPr>
        <p:txBody>
          <a:bodyPr wrap="none" rtlCol="0">
            <a:spAutoFit/>
          </a:bodyPr>
          <a:lstStyle/>
          <a:p>
            <a:r>
              <a:rPr lang="en-IN" sz="800" dirty="0"/>
              <a:t>(Optional)</a:t>
            </a:r>
          </a:p>
        </p:txBody>
      </p:sp>
      <p:sp>
        <p:nvSpPr>
          <p:cNvPr id="326" name="Isosceles Triangle 325">
            <a:extLst>
              <a:ext uri="{FF2B5EF4-FFF2-40B4-BE49-F238E27FC236}">
                <a16:creationId xmlns:a16="http://schemas.microsoft.com/office/drawing/2014/main" id="{824E1B59-9BE6-3DD6-2D6F-40A4E34500C4}"/>
              </a:ext>
            </a:extLst>
          </p:cNvPr>
          <p:cNvSpPr/>
          <p:nvPr/>
        </p:nvSpPr>
        <p:spPr>
          <a:xfrm rot="5400000">
            <a:off x="10781530" y="3406717"/>
            <a:ext cx="595633" cy="41189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0" name="Connector: Elbow 329">
            <a:extLst>
              <a:ext uri="{FF2B5EF4-FFF2-40B4-BE49-F238E27FC236}">
                <a16:creationId xmlns:a16="http://schemas.microsoft.com/office/drawing/2014/main" id="{2092E2AA-58F2-06EA-DC4B-722A90CF76B9}"/>
              </a:ext>
            </a:extLst>
          </p:cNvPr>
          <p:cNvCxnSpPr>
            <a:cxnSpLocks/>
            <a:stCxn id="326" idx="0"/>
          </p:cNvCxnSpPr>
          <p:nvPr/>
        </p:nvCxnSpPr>
        <p:spPr>
          <a:xfrm flipV="1">
            <a:off x="11285292" y="2786375"/>
            <a:ext cx="102607" cy="82628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32390A27-3E85-722A-8152-123EE822861A}"/>
              </a:ext>
            </a:extLst>
          </p:cNvPr>
          <p:cNvSpPr txBox="1"/>
          <p:nvPr/>
        </p:nvSpPr>
        <p:spPr>
          <a:xfrm>
            <a:off x="10804112" y="3300350"/>
            <a:ext cx="261610" cy="276999"/>
          </a:xfrm>
          <a:prstGeom prst="rect">
            <a:avLst/>
          </a:prstGeom>
          <a:noFill/>
        </p:spPr>
        <p:txBody>
          <a:bodyPr wrap="none" rtlCol="0">
            <a:spAutoFit/>
          </a:bodyPr>
          <a:lstStyle/>
          <a:p>
            <a:r>
              <a:rPr lang="en-US" sz="1200" dirty="0"/>
              <a:t>+</a:t>
            </a:r>
            <a:endParaRPr lang="en-IN" sz="1200" dirty="0"/>
          </a:p>
        </p:txBody>
      </p:sp>
      <p:sp>
        <p:nvSpPr>
          <p:cNvPr id="333" name="TextBox 332">
            <a:extLst>
              <a:ext uri="{FF2B5EF4-FFF2-40B4-BE49-F238E27FC236}">
                <a16:creationId xmlns:a16="http://schemas.microsoft.com/office/drawing/2014/main" id="{A8D3C254-A1B7-B231-57A4-15FA3153DC50}"/>
              </a:ext>
            </a:extLst>
          </p:cNvPr>
          <p:cNvSpPr txBox="1"/>
          <p:nvPr/>
        </p:nvSpPr>
        <p:spPr>
          <a:xfrm>
            <a:off x="10819340" y="3623802"/>
            <a:ext cx="231154" cy="276999"/>
          </a:xfrm>
          <a:prstGeom prst="rect">
            <a:avLst/>
          </a:prstGeom>
          <a:noFill/>
        </p:spPr>
        <p:txBody>
          <a:bodyPr wrap="none" rtlCol="0">
            <a:spAutoFit/>
          </a:bodyPr>
          <a:lstStyle/>
          <a:p>
            <a:r>
              <a:rPr lang="en-US" sz="1200" dirty="0"/>
              <a:t>-</a:t>
            </a:r>
            <a:endParaRPr lang="en-IN" sz="1200" dirty="0"/>
          </a:p>
        </p:txBody>
      </p:sp>
      <p:sp>
        <p:nvSpPr>
          <p:cNvPr id="336" name="TextBox 335">
            <a:extLst>
              <a:ext uri="{FF2B5EF4-FFF2-40B4-BE49-F238E27FC236}">
                <a16:creationId xmlns:a16="http://schemas.microsoft.com/office/drawing/2014/main" id="{7136A063-1A5C-1DC8-ED8B-AC4D39835E4C}"/>
              </a:ext>
            </a:extLst>
          </p:cNvPr>
          <p:cNvSpPr txBox="1"/>
          <p:nvPr/>
        </p:nvSpPr>
        <p:spPr>
          <a:xfrm>
            <a:off x="8903114" y="3064024"/>
            <a:ext cx="444352" cy="246221"/>
          </a:xfrm>
          <a:prstGeom prst="rect">
            <a:avLst/>
          </a:prstGeom>
          <a:noFill/>
          <a:ln w="6350">
            <a:solidFill>
              <a:schemeClr val="tx1"/>
            </a:solidFill>
          </a:ln>
        </p:spPr>
        <p:txBody>
          <a:bodyPr wrap="none" rtlCol="0">
            <a:spAutoFit/>
          </a:bodyPr>
          <a:lstStyle/>
          <a:p>
            <a:r>
              <a:rPr lang="en-US" sz="1000" dirty="0"/>
              <a:t>DV</a:t>
            </a:r>
            <a:r>
              <a:rPr lang="en-US" sz="700" dirty="0"/>
              <a:t>DD</a:t>
            </a:r>
            <a:endParaRPr lang="en-IN" sz="1000" dirty="0"/>
          </a:p>
        </p:txBody>
      </p:sp>
      <p:cxnSp>
        <p:nvCxnSpPr>
          <p:cNvPr id="338" name="Connector: Elbow 337">
            <a:extLst>
              <a:ext uri="{FF2B5EF4-FFF2-40B4-BE49-F238E27FC236}">
                <a16:creationId xmlns:a16="http://schemas.microsoft.com/office/drawing/2014/main" id="{892EF1F6-54D3-DCA8-4BA3-B333CDA592E1}"/>
              </a:ext>
            </a:extLst>
          </p:cNvPr>
          <p:cNvCxnSpPr>
            <a:cxnSpLocks/>
            <a:endCxn id="336" idx="0"/>
          </p:cNvCxnSpPr>
          <p:nvPr/>
        </p:nvCxnSpPr>
        <p:spPr>
          <a:xfrm rot="5400000">
            <a:off x="9114718" y="2658745"/>
            <a:ext cx="415852" cy="39470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6B5AE48F-0F2F-8BD0-6D7C-FC47D9EBB908}"/>
              </a:ext>
            </a:extLst>
          </p:cNvPr>
          <p:cNvCxnSpPr>
            <a:stCxn id="204" idx="0"/>
          </p:cNvCxnSpPr>
          <p:nvPr/>
        </p:nvCxnSpPr>
        <p:spPr>
          <a:xfrm rot="16200000" flipV="1">
            <a:off x="10010639" y="2967709"/>
            <a:ext cx="95203" cy="279079"/>
          </a:xfrm>
          <a:prstGeom prst="bentConnector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976588B-2ECA-664D-BD32-A62CDC4FDE0B}"/>
              </a:ext>
            </a:extLst>
          </p:cNvPr>
          <p:cNvCxnSpPr>
            <a:cxnSpLocks/>
          </p:cNvCxnSpPr>
          <p:nvPr/>
        </p:nvCxnSpPr>
        <p:spPr>
          <a:xfrm>
            <a:off x="9922934" y="3055632"/>
            <a:ext cx="0" cy="1008524"/>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48" name="Group 347">
            <a:extLst>
              <a:ext uri="{FF2B5EF4-FFF2-40B4-BE49-F238E27FC236}">
                <a16:creationId xmlns:a16="http://schemas.microsoft.com/office/drawing/2014/main" id="{78C80DBE-8F0E-28E9-E590-DD6912708E18}"/>
              </a:ext>
            </a:extLst>
          </p:cNvPr>
          <p:cNvGrpSpPr/>
          <p:nvPr/>
        </p:nvGrpSpPr>
        <p:grpSpPr>
          <a:xfrm>
            <a:off x="9881627" y="4058818"/>
            <a:ext cx="85934" cy="210013"/>
            <a:chOff x="10027330" y="3047308"/>
            <a:chExt cx="85934" cy="210013"/>
          </a:xfrm>
        </p:grpSpPr>
        <p:cxnSp>
          <p:nvCxnSpPr>
            <p:cNvPr id="349" name="Straight Connector 348">
              <a:extLst>
                <a:ext uri="{FF2B5EF4-FFF2-40B4-BE49-F238E27FC236}">
                  <a16:creationId xmlns:a16="http://schemas.microsoft.com/office/drawing/2014/main" id="{C176E02A-E27B-E835-72BE-4BFC03D60168}"/>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350" name="Isosceles Triangle 349">
              <a:extLst>
                <a:ext uri="{FF2B5EF4-FFF2-40B4-BE49-F238E27FC236}">
                  <a16:creationId xmlns:a16="http://schemas.microsoft.com/office/drawing/2014/main" id="{6E097BC1-2CE4-761C-8538-59F423B47D0E}"/>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1" name="TextBox 350">
            <a:extLst>
              <a:ext uri="{FF2B5EF4-FFF2-40B4-BE49-F238E27FC236}">
                <a16:creationId xmlns:a16="http://schemas.microsoft.com/office/drawing/2014/main" id="{16708CC6-44FC-482E-7798-25904457A13B}"/>
              </a:ext>
            </a:extLst>
          </p:cNvPr>
          <p:cNvSpPr txBox="1"/>
          <p:nvPr/>
        </p:nvSpPr>
        <p:spPr>
          <a:xfrm>
            <a:off x="7938656" y="3691140"/>
            <a:ext cx="375424" cy="167878"/>
          </a:xfrm>
          <a:prstGeom prst="rect">
            <a:avLst/>
          </a:prstGeom>
          <a:noFill/>
          <a:ln w="6350">
            <a:solidFill>
              <a:schemeClr val="tx1"/>
            </a:solidFill>
          </a:ln>
        </p:spPr>
        <p:txBody>
          <a:bodyPr wrap="none" rtlCol="0">
            <a:spAutoFit/>
          </a:bodyPr>
          <a:lstStyle/>
          <a:p>
            <a:r>
              <a:rPr lang="en-US" sz="600" dirty="0"/>
              <a:t>FS Adj</a:t>
            </a:r>
            <a:endParaRPr lang="en-IN" sz="600" dirty="0"/>
          </a:p>
        </p:txBody>
      </p:sp>
      <p:sp>
        <p:nvSpPr>
          <p:cNvPr id="352" name="TextBox 351">
            <a:extLst>
              <a:ext uri="{FF2B5EF4-FFF2-40B4-BE49-F238E27FC236}">
                <a16:creationId xmlns:a16="http://schemas.microsoft.com/office/drawing/2014/main" id="{49DA6B8D-A40D-45C9-B1F8-74824ED7BA8F}"/>
              </a:ext>
            </a:extLst>
          </p:cNvPr>
          <p:cNvSpPr txBox="1"/>
          <p:nvPr/>
        </p:nvSpPr>
        <p:spPr>
          <a:xfrm>
            <a:off x="7540653" y="3970780"/>
            <a:ext cx="312906" cy="184666"/>
          </a:xfrm>
          <a:prstGeom prst="rect">
            <a:avLst/>
          </a:prstGeom>
          <a:noFill/>
          <a:ln w="6350">
            <a:solidFill>
              <a:schemeClr val="tx1"/>
            </a:solidFill>
          </a:ln>
        </p:spPr>
        <p:txBody>
          <a:bodyPr wrap="none" rtlCol="0">
            <a:spAutoFit/>
          </a:bodyPr>
          <a:lstStyle/>
          <a:p>
            <a:r>
              <a:rPr lang="en-US" sz="600" dirty="0"/>
              <a:t>50Ω</a:t>
            </a:r>
          </a:p>
        </p:txBody>
      </p:sp>
      <p:grpSp>
        <p:nvGrpSpPr>
          <p:cNvPr id="353" name="Group 352">
            <a:extLst>
              <a:ext uri="{FF2B5EF4-FFF2-40B4-BE49-F238E27FC236}">
                <a16:creationId xmlns:a16="http://schemas.microsoft.com/office/drawing/2014/main" id="{CCA08232-DD5B-002D-F4A7-BD37E62CD852}"/>
              </a:ext>
            </a:extLst>
          </p:cNvPr>
          <p:cNvGrpSpPr/>
          <p:nvPr/>
        </p:nvGrpSpPr>
        <p:grpSpPr>
          <a:xfrm>
            <a:off x="7640212" y="4155874"/>
            <a:ext cx="85934" cy="210013"/>
            <a:chOff x="10027330" y="3047308"/>
            <a:chExt cx="85934" cy="210013"/>
          </a:xfrm>
        </p:grpSpPr>
        <p:cxnSp>
          <p:nvCxnSpPr>
            <p:cNvPr id="354" name="Straight Connector 353">
              <a:extLst>
                <a:ext uri="{FF2B5EF4-FFF2-40B4-BE49-F238E27FC236}">
                  <a16:creationId xmlns:a16="http://schemas.microsoft.com/office/drawing/2014/main" id="{6D41F527-A1AB-DA01-B6A3-8A2C14CE2580}"/>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355" name="Isosceles Triangle 354">
              <a:extLst>
                <a:ext uri="{FF2B5EF4-FFF2-40B4-BE49-F238E27FC236}">
                  <a16:creationId xmlns:a16="http://schemas.microsoft.com/office/drawing/2014/main" id="{659119EB-8C48-B7E9-BE2F-DA39090BF42F}"/>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59" name="Connector: Elbow 358">
            <a:extLst>
              <a:ext uri="{FF2B5EF4-FFF2-40B4-BE49-F238E27FC236}">
                <a16:creationId xmlns:a16="http://schemas.microsoft.com/office/drawing/2014/main" id="{AB4EA90C-D780-04B9-2D9E-36BA78355C65}"/>
              </a:ext>
            </a:extLst>
          </p:cNvPr>
          <p:cNvCxnSpPr>
            <a:stCxn id="351" idx="1"/>
            <a:endCxn id="352" idx="0"/>
          </p:cNvCxnSpPr>
          <p:nvPr/>
        </p:nvCxnSpPr>
        <p:spPr>
          <a:xfrm rot="10800000" flipV="1">
            <a:off x="7697106" y="3775078"/>
            <a:ext cx="241550" cy="1957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F7149A42-DA7F-28B8-00B9-32DCCFFDAC86}"/>
              </a:ext>
            </a:extLst>
          </p:cNvPr>
          <p:cNvSpPr txBox="1"/>
          <p:nvPr/>
        </p:nvSpPr>
        <p:spPr>
          <a:xfrm rot="5400000">
            <a:off x="10839942" y="3443377"/>
            <a:ext cx="380232" cy="338554"/>
          </a:xfrm>
          <a:prstGeom prst="rect">
            <a:avLst/>
          </a:prstGeom>
          <a:noFill/>
        </p:spPr>
        <p:txBody>
          <a:bodyPr wrap="none" rtlCol="0">
            <a:spAutoFit/>
          </a:bodyPr>
          <a:lstStyle/>
          <a:p>
            <a:pPr algn="ctr"/>
            <a:r>
              <a:rPr lang="en-US" sz="800" dirty="0"/>
              <a:t>Diff</a:t>
            </a:r>
          </a:p>
          <a:p>
            <a:pPr algn="ctr"/>
            <a:r>
              <a:rPr lang="en-US" sz="800" dirty="0"/>
              <a:t>Amp</a:t>
            </a:r>
            <a:endParaRPr lang="en-IN" sz="800" dirty="0"/>
          </a:p>
        </p:txBody>
      </p:sp>
      <p:sp>
        <p:nvSpPr>
          <p:cNvPr id="362" name="TextBox 361">
            <a:extLst>
              <a:ext uri="{FF2B5EF4-FFF2-40B4-BE49-F238E27FC236}">
                <a16:creationId xmlns:a16="http://schemas.microsoft.com/office/drawing/2014/main" id="{C880180D-4EB8-B747-EB66-BACABFAC977A}"/>
              </a:ext>
            </a:extLst>
          </p:cNvPr>
          <p:cNvSpPr txBox="1"/>
          <p:nvPr/>
        </p:nvSpPr>
        <p:spPr>
          <a:xfrm>
            <a:off x="6508316" y="1139505"/>
            <a:ext cx="801823" cy="323165"/>
          </a:xfrm>
          <a:prstGeom prst="rect">
            <a:avLst/>
          </a:prstGeom>
          <a:noFill/>
          <a:ln w="6350">
            <a:solidFill>
              <a:schemeClr val="tx1"/>
            </a:solidFill>
          </a:ln>
        </p:spPr>
        <p:txBody>
          <a:bodyPr wrap="square" rtlCol="0">
            <a:spAutoFit/>
          </a:bodyPr>
          <a:lstStyle/>
          <a:p>
            <a:pPr algn="ctr"/>
            <a:r>
              <a:rPr lang="en-US" sz="800" dirty="0"/>
              <a:t>Oscillators</a:t>
            </a:r>
          </a:p>
          <a:p>
            <a:pPr algn="ctr"/>
            <a:r>
              <a:rPr lang="en-US" sz="700" dirty="0"/>
              <a:t>4 – 50 MHz HSE</a:t>
            </a:r>
            <a:endParaRPr lang="en-IN" sz="700" dirty="0"/>
          </a:p>
        </p:txBody>
      </p:sp>
      <p:sp>
        <p:nvSpPr>
          <p:cNvPr id="366" name="TextBox 365">
            <a:extLst>
              <a:ext uri="{FF2B5EF4-FFF2-40B4-BE49-F238E27FC236}">
                <a16:creationId xmlns:a16="http://schemas.microsoft.com/office/drawing/2014/main" id="{05255E06-B9EE-6500-7B89-01AA9C5DA34C}"/>
              </a:ext>
            </a:extLst>
          </p:cNvPr>
          <p:cNvSpPr txBox="1"/>
          <p:nvPr/>
        </p:nvSpPr>
        <p:spPr>
          <a:xfrm rot="16200000">
            <a:off x="1023298" y="2894887"/>
            <a:ext cx="914033" cy="215444"/>
          </a:xfrm>
          <a:prstGeom prst="rect">
            <a:avLst/>
          </a:prstGeom>
          <a:noFill/>
          <a:ln>
            <a:solidFill>
              <a:schemeClr val="tx1"/>
            </a:solidFill>
          </a:ln>
        </p:spPr>
        <p:txBody>
          <a:bodyPr wrap="none" rtlCol="0">
            <a:spAutoFit/>
          </a:bodyPr>
          <a:lstStyle/>
          <a:p>
            <a:r>
              <a:rPr lang="en-US" sz="800" dirty="0"/>
              <a:t>SD Card Breakout</a:t>
            </a:r>
            <a:endParaRPr lang="en-IN" sz="800" dirty="0"/>
          </a:p>
        </p:txBody>
      </p:sp>
      <p:cxnSp>
        <p:nvCxnSpPr>
          <p:cNvPr id="369" name="Straight Arrow Connector 368">
            <a:extLst>
              <a:ext uri="{FF2B5EF4-FFF2-40B4-BE49-F238E27FC236}">
                <a16:creationId xmlns:a16="http://schemas.microsoft.com/office/drawing/2014/main" id="{88496778-BDDC-3428-40F3-4FD2AD503E31}"/>
              </a:ext>
            </a:extLst>
          </p:cNvPr>
          <p:cNvCxnSpPr/>
          <p:nvPr/>
        </p:nvCxnSpPr>
        <p:spPr>
          <a:xfrm>
            <a:off x="927391" y="3004711"/>
            <a:ext cx="4251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0" name="Rectangle 369">
            <a:extLst>
              <a:ext uri="{FF2B5EF4-FFF2-40B4-BE49-F238E27FC236}">
                <a16:creationId xmlns:a16="http://schemas.microsoft.com/office/drawing/2014/main" id="{8075730E-C763-3441-B706-DD35E04D2C2A}"/>
              </a:ext>
            </a:extLst>
          </p:cNvPr>
          <p:cNvSpPr/>
          <p:nvPr/>
        </p:nvSpPr>
        <p:spPr>
          <a:xfrm>
            <a:off x="4714240" y="4721428"/>
            <a:ext cx="1111698" cy="20412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4" name="Rectangle 373">
            <a:extLst>
              <a:ext uri="{FF2B5EF4-FFF2-40B4-BE49-F238E27FC236}">
                <a16:creationId xmlns:a16="http://schemas.microsoft.com/office/drawing/2014/main" id="{0344C464-4AE4-96E5-6800-2753E3684D40}"/>
              </a:ext>
            </a:extLst>
          </p:cNvPr>
          <p:cNvSpPr/>
          <p:nvPr/>
        </p:nvSpPr>
        <p:spPr>
          <a:xfrm>
            <a:off x="4714102" y="2956443"/>
            <a:ext cx="164792" cy="177451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5" name="TextBox 374">
            <a:extLst>
              <a:ext uri="{FF2B5EF4-FFF2-40B4-BE49-F238E27FC236}">
                <a16:creationId xmlns:a16="http://schemas.microsoft.com/office/drawing/2014/main" id="{BE87B518-3996-AF50-D538-C33AA6B0166C}"/>
              </a:ext>
            </a:extLst>
          </p:cNvPr>
          <p:cNvSpPr txBox="1"/>
          <p:nvPr/>
        </p:nvSpPr>
        <p:spPr>
          <a:xfrm rot="16200000">
            <a:off x="4376014" y="3960499"/>
            <a:ext cx="806631" cy="215444"/>
          </a:xfrm>
          <a:prstGeom prst="rect">
            <a:avLst/>
          </a:prstGeom>
          <a:noFill/>
        </p:spPr>
        <p:txBody>
          <a:bodyPr wrap="none" rtlCol="0">
            <a:spAutoFit/>
          </a:bodyPr>
          <a:lstStyle/>
          <a:p>
            <a:r>
              <a:rPr lang="en-US" sz="800" dirty="0"/>
              <a:t>AHB4 275 MHz</a:t>
            </a:r>
            <a:endParaRPr lang="en-IN" sz="800" dirty="0"/>
          </a:p>
        </p:txBody>
      </p:sp>
      <p:grpSp>
        <p:nvGrpSpPr>
          <p:cNvPr id="385" name="Group 384">
            <a:extLst>
              <a:ext uri="{FF2B5EF4-FFF2-40B4-BE49-F238E27FC236}">
                <a16:creationId xmlns:a16="http://schemas.microsoft.com/office/drawing/2014/main" id="{6EB3D12E-2EE6-32C1-7342-97299BBFE299}"/>
              </a:ext>
            </a:extLst>
          </p:cNvPr>
          <p:cNvGrpSpPr/>
          <p:nvPr/>
        </p:nvGrpSpPr>
        <p:grpSpPr>
          <a:xfrm>
            <a:off x="5039968" y="1969040"/>
            <a:ext cx="545543" cy="739799"/>
            <a:chOff x="5161518" y="1976652"/>
            <a:chExt cx="545543" cy="739799"/>
          </a:xfrm>
        </p:grpSpPr>
        <p:sp>
          <p:nvSpPr>
            <p:cNvPr id="381" name="TextBox 380">
              <a:extLst>
                <a:ext uri="{FF2B5EF4-FFF2-40B4-BE49-F238E27FC236}">
                  <a16:creationId xmlns:a16="http://schemas.microsoft.com/office/drawing/2014/main" id="{31EB6A0E-EF8F-A231-C14A-17F2B07F60C8}"/>
                </a:ext>
              </a:extLst>
            </p:cNvPr>
            <p:cNvSpPr txBox="1"/>
            <p:nvPr/>
          </p:nvSpPr>
          <p:spPr>
            <a:xfrm>
              <a:off x="5161994" y="1976652"/>
              <a:ext cx="543739" cy="184666"/>
            </a:xfrm>
            <a:prstGeom prst="rect">
              <a:avLst/>
            </a:prstGeom>
            <a:noFill/>
            <a:ln w="6350">
              <a:solidFill>
                <a:schemeClr val="tx1"/>
              </a:solidFill>
            </a:ln>
          </p:spPr>
          <p:txBody>
            <a:bodyPr wrap="none" rtlCol="0">
              <a:spAutoFit/>
            </a:bodyPr>
            <a:lstStyle/>
            <a:p>
              <a:r>
                <a:rPr lang="en-US" sz="600" dirty="0"/>
                <a:t>64 MHz HSI</a:t>
              </a:r>
              <a:endParaRPr lang="en-IN" sz="600" dirty="0"/>
            </a:p>
          </p:txBody>
        </p:sp>
        <p:sp>
          <p:nvSpPr>
            <p:cNvPr id="382" name="TextBox 381">
              <a:extLst>
                <a:ext uri="{FF2B5EF4-FFF2-40B4-BE49-F238E27FC236}">
                  <a16:creationId xmlns:a16="http://schemas.microsoft.com/office/drawing/2014/main" id="{F22A4922-111C-F32C-90C5-43158359F726}"/>
                </a:ext>
              </a:extLst>
            </p:cNvPr>
            <p:cNvSpPr txBox="1"/>
            <p:nvPr/>
          </p:nvSpPr>
          <p:spPr>
            <a:xfrm>
              <a:off x="5163322" y="2159675"/>
              <a:ext cx="543739" cy="184666"/>
            </a:xfrm>
            <a:prstGeom prst="rect">
              <a:avLst/>
            </a:prstGeom>
            <a:noFill/>
            <a:ln w="6350">
              <a:solidFill>
                <a:schemeClr val="tx1"/>
              </a:solidFill>
            </a:ln>
          </p:spPr>
          <p:txBody>
            <a:bodyPr wrap="square" rtlCol="0">
              <a:spAutoFit/>
            </a:bodyPr>
            <a:lstStyle/>
            <a:p>
              <a:r>
                <a:rPr lang="en-US" sz="600" dirty="0"/>
                <a:t>48 MHz HSI</a:t>
              </a:r>
              <a:endParaRPr lang="en-IN" sz="600" dirty="0"/>
            </a:p>
          </p:txBody>
        </p:sp>
        <p:sp>
          <p:nvSpPr>
            <p:cNvPr id="383" name="TextBox 382">
              <a:extLst>
                <a:ext uri="{FF2B5EF4-FFF2-40B4-BE49-F238E27FC236}">
                  <a16:creationId xmlns:a16="http://schemas.microsoft.com/office/drawing/2014/main" id="{CF8DC241-32C8-6CB4-E625-C00B38C2DE5E}"/>
                </a:ext>
              </a:extLst>
            </p:cNvPr>
            <p:cNvSpPr txBox="1"/>
            <p:nvPr/>
          </p:nvSpPr>
          <p:spPr>
            <a:xfrm>
              <a:off x="5161518" y="2346451"/>
              <a:ext cx="541267" cy="184666"/>
            </a:xfrm>
            <a:prstGeom prst="rect">
              <a:avLst/>
            </a:prstGeom>
            <a:noFill/>
            <a:ln w="6350">
              <a:solidFill>
                <a:schemeClr val="tx1"/>
              </a:solidFill>
            </a:ln>
          </p:spPr>
          <p:txBody>
            <a:bodyPr wrap="square" rtlCol="0">
              <a:spAutoFit/>
            </a:bodyPr>
            <a:lstStyle/>
            <a:p>
              <a:r>
                <a:rPr lang="en-US" sz="600" dirty="0"/>
                <a:t>4 MHz CSI</a:t>
              </a:r>
              <a:endParaRPr lang="en-IN" sz="600" dirty="0"/>
            </a:p>
          </p:txBody>
        </p:sp>
        <p:sp>
          <p:nvSpPr>
            <p:cNvPr id="384" name="TextBox 383">
              <a:extLst>
                <a:ext uri="{FF2B5EF4-FFF2-40B4-BE49-F238E27FC236}">
                  <a16:creationId xmlns:a16="http://schemas.microsoft.com/office/drawing/2014/main" id="{395B6E98-5248-EC74-7A16-5D659C4ECC33}"/>
                </a:ext>
              </a:extLst>
            </p:cNvPr>
            <p:cNvSpPr txBox="1"/>
            <p:nvPr/>
          </p:nvSpPr>
          <p:spPr>
            <a:xfrm>
              <a:off x="5162982" y="2531785"/>
              <a:ext cx="541267" cy="184666"/>
            </a:xfrm>
            <a:prstGeom prst="rect">
              <a:avLst/>
            </a:prstGeom>
            <a:noFill/>
            <a:ln w="6350">
              <a:solidFill>
                <a:schemeClr val="tx1"/>
              </a:solidFill>
            </a:ln>
          </p:spPr>
          <p:txBody>
            <a:bodyPr wrap="square" rtlCol="0">
              <a:spAutoFit/>
            </a:bodyPr>
            <a:lstStyle/>
            <a:p>
              <a:r>
                <a:rPr lang="en-US" sz="600" dirty="0"/>
                <a:t>32 KHz LSI</a:t>
              </a:r>
              <a:endParaRPr lang="en-IN" sz="600" dirty="0"/>
            </a:p>
          </p:txBody>
        </p:sp>
      </p:grpSp>
      <p:grpSp>
        <p:nvGrpSpPr>
          <p:cNvPr id="398" name="Group 397">
            <a:extLst>
              <a:ext uri="{FF2B5EF4-FFF2-40B4-BE49-F238E27FC236}">
                <a16:creationId xmlns:a16="http://schemas.microsoft.com/office/drawing/2014/main" id="{D81A8CB7-CBF7-5A4F-B6C3-4DF4CBF839C4}"/>
              </a:ext>
            </a:extLst>
          </p:cNvPr>
          <p:cNvGrpSpPr/>
          <p:nvPr/>
        </p:nvGrpSpPr>
        <p:grpSpPr>
          <a:xfrm>
            <a:off x="1543906" y="2638733"/>
            <a:ext cx="2515199" cy="623064"/>
            <a:chOff x="1620106" y="2638733"/>
            <a:chExt cx="2515199" cy="623064"/>
          </a:xfrm>
        </p:grpSpPr>
        <p:cxnSp>
          <p:nvCxnSpPr>
            <p:cNvPr id="387" name="Straight Arrow Connector 386">
              <a:extLst>
                <a:ext uri="{FF2B5EF4-FFF2-40B4-BE49-F238E27FC236}">
                  <a16:creationId xmlns:a16="http://schemas.microsoft.com/office/drawing/2014/main" id="{991BB2B4-AD86-6904-8515-3EE0E9DE2167}"/>
                </a:ext>
              </a:extLst>
            </p:cNvPr>
            <p:cNvCxnSpPr>
              <a:cxnSpLocks/>
            </p:cNvCxnSpPr>
            <p:nvPr/>
          </p:nvCxnSpPr>
          <p:spPr>
            <a:xfrm flipV="1">
              <a:off x="1677203" y="2799674"/>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23A1150-3A06-06C6-586B-E332B8D4198B}"/>
                </a:ext>
              </a:extLst>
            </p:cNvPr>
            <p:cNvCxnSpPr>
              <a:cxnSpLocks/>
            </p:cNvCxnSpPr>
            <p:nvPr/>
          </p:nvCxnSpPr>
          <p:spPr>
            <a:xfrm flipV="1">
              <a:off x="1677201" y="2943607"/>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42D64A5A-2C5E-7225-8249-7EF02CBB0BA0}"/>
                </a:ext>
              </a:extLst>
            </p:cNvPr>
            <p:cNvCxnSpPr>
              <a:cxnSpLocks/>
            </p:cNvCxnSpPr>
            <p:nvPr/>
          </p:nvCxnSpPr>
          <p:spPr>
            <a:xfrm flipV="1">
              <a:off x="1677200" y="3087540"/>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9225A75F-25EF-AAE0-624C-C2F29EBEF19C}"/>
                </a:ext>
              </a:extLst>
            </p:cNvPr>
            <p:cNvCxnSpPr>
              <a:cxnSpLocks/>
            </p:cNvCxnSpPr>
            <p:nvPr/>
          </p:nvCxnSpPr>
          <p:spPr>
            <a:xfrm flipV="1">
              <a:off x="1677198" y="3231472"/>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2" name="TextBox 391">
              <a:extLst>
                <a:ext uri="{FF2B5EF4-FFF2-40B4-BE49-F238E27FC236}">
                  <a16:creationId xmlns:a16="http://schemas.microsoft.com/office/drawing/2014/main" id="{55D90586-76EE-975E-ACB9-B2C2FB30F2B0}"/>
                </a:ext>
              </a:extLst>
            </p:cNvPr>
            <p:cNvSpPr txBox="1"/>
            <p:nvPr/>
          </p:nvSpPr>
          <p:spPr>
            <a:xfrm>
              <a:off x="1620342" y="2638733"/>
              <a:ext cx="298480" cy="184666"/>
            </a:xfrm>
            <a:prstGeom prst="rect">
              <a:avLst/>
            </a:prstGeom>
            <a:noFill/>
          </p:spPr>
          <p:txBody>
            <a:bodyPr wrap="none" rtlCol="0">
              <a:spAutoFit/>
            </a:bodyPr>
            <a:lstStyle/>
            <a:p>
              <a:r>
                <a:rPr lang="en-US" sz="600" dirty="0"/>
                <a:t>CLK</a:t>
              </a:r>
              <a:endParaRPr lang="en-IN" sz="600" dirty="0"/>
            </a:p>
          </p:txBody>
        </p:sp>
        <p:sp>
          <p:nvSpPr>
            <p:cNvPr id="393" name="TextBox 392">
              <a:extLst>
                <a:ext uri="{FF2B5EF4-FFF2-40B4-BE49-F238E27FC236}">
                  <a16:creationId xmlns:a16="http://schemas.microsoft.com/office/drawing/2014/main" id="{58DEE0C5-6F9A-7A21-8844-CF390A1EC6E3}"/>
                </a:ext>
              </a:extLst>
            </p:cNvPr>
            <p:cNvSpPr txBox="1"/>
            <p:nvPr/>
          </p:nvSpPr>
          <p:spPr>
            <a:xfrm>
              <a:off x="1620342" y="2786379"/>
              <a:ext cx="340158" cy="184666"/>
            </a:xfrm>
            <a:prstGeom prst="rect">
              <a:avLst/>
            </a:prstGeom>
            <a:noFill/>
          </p:spPr>
          <p:txBody>
            <a:bodyPr wrap="none" rtlCol="0">
              <a:spAutoFit/>
            </a:bodyPr>
            <a:lstStyle/>
            <a:p>
              <a:r>
                <a:rPr lang="en-US" sz="600" dirty="0"/>
                <a:t>CMD</a:t>
              </a:r>
              <a:endParaRPr lang="en-IN" sz="600" dirty="0"/>
            </a:p>
          </p:txBody>
        </p:sp>
        <p:sp>
          <p:nvSpPr>
            <p:cNvPr id="394" name="TextBox 393">
              <a:extLst>
                <a:ext uri="{FF2B5EF4-FFF2-40B4-BE49-F238E27FC236}">
                  <a16:creationId xmlns:a16="http://schemas.microsoft.com/office/drawing/2014/main" id="{DB405704-C9AE-2579-BFB0-7280B4FA9459}"/>
                </a:ext>
              </a:extLst>
            </p:cNvPr>
            <p:cNvSpPr txBox="1"/>
            <p:nvPr/>
          </p:nvSpPr>
          <p:spPr>
            <a:xfrm>
              <a:off x="1620106" y="2931632"/>
              <a:ext cx="570990" cy="184666"/>
            </a:xfrm>
            <a:prstGeom prst="rect">
              <a:avLst/>
            </a:prstGeom>
            <a:noFill/>
          </p:spPr>
          <p:txBody>
            <a:bodyPr wrap="none" rtlCol="0">
              <a:spAutoFit/>
            </a:bodyPr>
            <a:lstStyle/>
            <a:p>
              <a:r>
                <a:rPr lang="en-US" sz="600" dirty="0"/>
                <a:t>D0 ( 3MBps)</a:t>
              </a:r>
              <a:endParaRPr lang="en-IN" sz="600" dirty="0"/>
            </a:p>
          </p:txBody>
        </p:sp>
        <p:sp>
          <p:nvSpPr>
            <p:cNvPr id="395" name="TextBox 394">
              <a:extLst>
                <a:ext uri="{FF2B5EF4-FFF2-40B4-BE49-F238E27FC236}">
                  <a16:creationId xmlns:a16="http://schemas.microsoft.com/office/drawing/2014/main" id="{CC863497-6F85-03DF-4CD0-F75D8A1EE89A}"/>
                </a:ext>
              </a:extLst>
            </p:cNvPr>
            <p:cNvSpPr txBox="1"/>
            <p:nvPr/>
          </p:nvSpPr>
          <p:spPr>
            <a:xfrm>
              <a:off x="1628208" y="3077131"/>
              <a:ext cx="556563" cy="184666"/>
            </a:xfrm>
            <a:prstGeom prst="rect">
              <a:avLst/>
            </a:prstGeom>
            <a:noFill/>
          </p:spPr>
          <p:txBody>
            <a:bodyPr wrap="none" rtlCol="0">
              <a:spAutoFit/>
            </a:bodyPr>
            <a:lstStyle/>
            <a:p>
              <a:r>
                <a:rPr lang="en-US" sz="600" dirty="0"/>
                <a:t>Card Detect</a:t>
              </a:r>
              <a:endParaRPr lang="en-IN" sz="600" dirty="0"/>
            </a:p>
          </p:txBody>
        </p:sp>
      </p:grpSp>
      <p:cxnSp>
        <p:nvCxnSpPr>
          <p:cNvPr id="399" name="Connector: Elbow 398">
            <a:extLst>
              <a:ext uri="{FF2B5EF4-FFF2-40B4-BE49-F238E27FC236}">
                <a16:creationId xmlns:a16="http://schemas.microsoft.com/office/drawing/2014/main" id="{E4D60588-A2AC-E69D-548A-BFD08C0511CC}"/>
              </a:ext>
            </a:extLst>
          </p:cNvPr>
          <p:cNvCxnSpPr>
            <a:cxnSpLocks/>
            <a:stCxn id="384" idx="2"/>
          </p:cNvCxnSpPr>
          <p:nvPr/>
        </p:nvCxnSpPr>
        <p:spPr>
          <a:xfrm rot="5400000">
            <a:off x="4548491" y="2543312"/>
            <a:ext cx="598049" cy="929103"/>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3EBD1058-6D4B-9C5A-4DF5-4E9723F4749F}"/>
              </a:ext>
            </a:extLst>
          </p:cNvPr>
          <p:cNvSpPr txBox="1"/>
          <p:nvPr/>
        </p:nvSpPr>
        <p:spPr>
          <a:xfrm>
            <a:off x="4909544" y="3126471"/>
            <a:ext cx="423514" cy="184666"/>
          </a:xfrm>
          <a:prstGeom prst="rect">
            <a:avLst/>
          </a:prstGeom>
          <a:noFill/>
        </p:spPr>
        <p:txBody>
          <a:bodyPr wrap="none" rtlCol="0">
            <a:spAutoFit/>
          </a:bodyPr>
          <a:lstStyle/>
          <a:p>
            <a:r>
              <a:rPr lang="en-US" sz="600" dirty="0"/>
              <a:t>25 MHz</a:t>
            </a:r>
            <a:endParaRPr lang="en-IN" sz="600" dirty="0"/>
          </a:p>
        </p:txBody>
      </p:sp>
      <p:cxnSp>
        <p:nvCxnSpPr>
          <p:cNvPr id="405" name="Connector: Elbow 404">
            <a:extLst>
              <a:ext uri="{FF2B5EF4-FFF2-40B4-BE49-F238E27FC236}">
                <a16:creationId xmlns:a16="http://schemas.microsoft.com/office/drawing/2014/main" id="{60949271-F8C3-76F5-CCA2-A88456031796}"/>
              </a:ext>
            </a:extLst>
          </p:cNvPr>
          <p:cNvCxnSpPr>
            <a:cxnSpLocks/>
          </p:cNvCxnSpPr>
          <p:nvPr/>
        </p:nvCxnSpPr>
        <p:spPr>
          <a:xfrm>
            <a:off x="2990900" y="885628"/>
            <a:ext cx="3030645" cy="1094208"/>
          </a:xfrm>
          <a:prstGeom prst="bentConnector3">
            <a:avLst>
              <a:gd name="adj1" fmla="val 997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2" name="Connector: Elbow 411">
            <a:extLst>
              <a:ext uri="{FF2B5EF4-FFF2-40B4-BE49-F238E27FC236}">
                <a16:creationId xmlns:a16="http://schemas.microsoft.com/office/drawing/2014/main" id="{EE6F95D4-5554-1DF2-6457-20D91423D7E5}"/>
              </a:ext>
            </a:extLst>
          </p:cNvPr>
          <p:cNvCxnSpPr>
            <a:cxnSpLocks/>
          </p:cNvCxnSpPr>
          <p:nvPr/>
        </p:nvCxnSpPr>
        <p:spPr>
          <a:xfrm>
            <a:off x="2973267" y="1051234"/>
            <a:ext cx="2888870" cy="861724"/>
          </a:xfrm>
          <a:prstGeom prst="bentConnector3">
            <a:avLst>
              <a:gd name="adj1" fmla="val 99928"/>
            </a:avLst>
          </a:prstGeom>
          <a:ln>
            <a:tailEnd type="triangle"/>
          </a:ln>
        </p:spPr>
        <p:style>
          <a:lnRef idx="1">
            <a:schemeClr val="accent1"/>
          </a:lnRef>
          <a:fillRef idx="0">
            <a:schemeClr val="accent1"/>
          </a:fillRef>
          <a:effectRef idx="0">
            <a:schemeClr val="accent1"/>
          </a:effectRef>
          <a:fontRef idx="minor">
            <a:schemeClr val="tx1"/>
          </a:fontRef>
        </p:style>
      </p:cxnSp>
      <p:sp>
        <p:nvSpPr>
          <p:cNvPr id="418" name="TextBox 417">
            <a:extLst>
              <a:ext uri="{FF2B5EF4-FFF2-40B4-BE49-F238E27FC236}">
                <a16:creationId xmlns:a16="http://schemas.microsoft.com/office/drawing/2014/main" id="{82EF2848-ACA7-7123-0AD7-9B7D96D38C25}"/>
              </a:ext>
            </a:extLst>
          </p:cNvPr>
          <p:cNvSpPr txBox="1"/>
          <p:nvPr/>
        </p:nvSpPr>
        <p:spPr>
          <a:xfrm>
            <a:off x="2942225" y="1041895"/>
            <a:ext cx="271228" cy="184666"/>
          </a:xfrm>
          <a:prstGeom prst="rect">
            <a:avLst/>
          </a:prstGeom>
          <a:noFill/>
        </p:spPr>
        <p:txBody>
          <a:bodyPr wrap="none" rtlCol="0">
            <a:spAutoFit/>
          </a:bodyPr>
          <a:lstStyle/>
          <a:p>
            <a:r>
              <a:rPr lang="en-US" sz="600" dirty="0"/>
              <a:t>D+</a:t>
            </a:r>
            <a:endParaRPr lang="en-IN" sz="600" dirty="0"/>
          </a:p>
        </p:txBody>
      </p:sp>
      <p:sp>
        <p:nvSpPr>
          <p:cNvPr id="419" name="TextBox 418">
            <a:extLst>
              <a:ext uri="{FF2B5EF4-FFF2-40B4-BE49-F238E27FC236}">
                <a16:creationId xmlns:a16="http://schemas.microsoft.com/office/drawing/2014/main" id="{BD4ABBF2-FD73-EC0E-EC66-98CB4D3BDC16}"/>
              </a:ext>
            </a:extLst>
          </p:cNvPr>
          <p:cNvSpPr txBox="1"/>
          <p:nvPr/>
        </p:nvSpPr>
        <p:spPr>
          <a:xfrm>
            <a:off x="2946307" y="715593"/>
            <a:ext cx="256802" cy="184666"/>
          </a:xfrm>
          <a:prstGeom prst="rect">
            <a:avLst/>
          </a:prstGeom>
          <a:noFill/>
        </p:spPr>
        <p:txBody>
          <a:bodyPr wrap="none" rtlCol="0">
            <a:spAutoFit/>
          </a:bodyPr>
          <a:lstStyle/>
          <a:p>
            <a:r>
              <a:rPr lang="en-US" sz="600" dirty="0"/>
              <a:t>D-</a:t>
            </a:r>
            <a:endParaRPr lang="en-IN" sz="600" dirty="0"/>
          </a:p>
        </p:txBody>
      </p:sp>
      <p:grpSp>
        <p:nvGrpSpPr>
          <p:cNvPr id="420" name="Group 419">
            <a:extLst>
              <a:ext uri="{FF2B5EF4-FFF2-40B4-BE49-F238E27FC236}">
                <a16:creationId xmlns:a16="http://schemas.microsoft.com/office/drawing/2014/main" id="{2D03F3AC-8A91-2295-1C9B-97E0F2437E93}"/>
              </a:ext>
            </a:extLst>
          </p:cNvPr>
          <p:cNvGrpSpPr/>
          <p:nvPr/>
        </p:nvGrpSpPr>
        <p:grpSpPr>
          <a:xfrm>
            <a:off x="2594675" y="1256928"/>
            <a:ext cx="85934" cy="210013"/>
            <a:chOff x="10027330" y="3047308"/>
            <a:chExt cx="85934" cy="210013"/>
          </a:xfrm>
        </p:grpSpPr>
        <p:cxnSp>
          <p:nvCxnSpPr>
            <p:cNvPr id="421" name="Straight Connector 420">
              <a:extLst>
                <a:ext uri="{FF2B5EF4-FFF2-40B4-BE49-F238E27FC236}">
                  <a16:creationId xmlns:a16="http://schemas.microsoft.com/office/drawing/2014/main" id="{7CC72121-37A6-A8D8-8D11-2C7EB31EDF2D}"/>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422" name="Isosceles Triangle 421">
              <a:extLst>
                <a:ext uri="{FF2B5EF4-FFF2-40B4-BE49-F238E27FC236}">
                  <a16:creationId xmlns:a16="http://schemas.microsoft.com/office/drawing/2014/main" id="{5C701B75-2A6E-798D-C764-BA9ABDB81616}"/>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25" name="Connector: Elbow 424">
            <a:extLst>
              <a:ext uri="{FF2B5EF4-FFF2-40B4-BE49-F238E27FC236}">
                <a16:creationId xmlns:a16="http://schemas.microsoft.com/office/drawing/2014/main" id="{75921D96-55C2-8E57-A227-5EDEFB61A848}"/>
              </a:ext>
            </a:extLst>
          </p:cNvPr>
          <p:cNvCxnSpPr/>
          <p:nvPr/>
        </p:nvCxnSpPr>
        <p:spPr>
          <a:xfrm rot="10800000">
            <a:off x="7318607" y="1405817"/>
            <a:ext cx="1033172" cy="411992"/>
          </a:xfrm>
          <a:prstGeom prst="bentConnector3">
            <a:avLst>
              <a:gd name="adj1" fmla="val -8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8" name="TextBox 427">
            <a:extLst>
              <a:ext uri="{FF2B5EF4-FFF2-40B4-BE49-F238E27FC236}">
                <a16:creationId xmlns:a16="http://schemas.microsoft.com/office/drawing/2014/main" id="{2E231DAE-86F3-4390-D311-00FB26D84427}"/>
              </a:ext>
            </a:extLst>
          </p:cNvPr>
          <p:cNvSpPr txBox="1"/>
          <p:nvPr/>
        </p:nvSpPr>
        <p:spPr>
          <a:xfrm rot="16200000">
            <a:off x="11847427" y="2487699"/>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BNC2</a:t>
            </a:r>
            <a:endParaRPr lang="en-IN" sz="800" b="1" dirty="0">
              <a:solidFill>
                <a:srgbClr val="FFFF00"/>
              </a:solidFill>
            </a:endParaRPr>
          </a:p>
        </p:txBody>
      </p:sp>
      <p:sp>
        <p:nvSpPr>
          <p:cNvPr id="429" name="TextBox 428">
            <a:extLst>
              <a:ext uri="{FF2B5EF4-FFF2-40B4-BE49-F238E27FC236}">
                <a16:creationId xmlns:a16="http://schemas.microsoft.com/office/drawing/2014/main" id="{6836CDB5-1633-FD26-C673-AE06388DF96E}"/>
              </a:ext>
            </a:extLst>
          </p:cNvPr>
          <p:cNvSpPr txBox="1"/>
          <p:nvPr/>
        </p:nvSpPr>
        <p:spPr>
          <a:xfrm rot="16200000">
            <a:off x="11825460" y="732461"/>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BNC1</a:t>
            </a:r>
            <a:endParaRPr lang="en-IN" sz="800" b="1" dirty="0">
              <a:solidFill>
                <a:srgbClr val="FFFF00"/>
              </a:solidFill>
            </a:endParaRPr>
          </a:p>
        </p:txBody>
      </p:sp>
      <p:sp>
        <p:nvSpPr>
          <p:cNvPr id="434" name="TextBox 433">
            <a:extLst>
              <a:ext uri="{FF2B5EF4-FFF2-40B4-BE49-F238E27FC236}">
                <a16:creationId xmlns:a16="http://schemas.microsoft.com/office/drawing/2014/main" id="{A6C6FC79-C364-1F9E-4DB2-BBCA3791A836}"/>
              </a:ext>
            </a:extLst>
          </p:cNvPr>
          <p:cNvSpPr txBox="1"/>
          <p:nvPr/>
        </p:nvSpPr>
        <p:spPr>
          <a:xfrm>
            <a:off x="3062798" y="5698175"/>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436" name="TextBox 435">
            <a:extLst>
              <a:ext uri="{FF2B5EF4-FFF2-40B4-BE49-F238E27FC236}">
                <a16:creationId xmlns:a16="http://schemas.microsoft.com/office/drawing/2014/main" id="{C8AD9E62-55A5-5289-EF23-1171597C3F2C}"/>
              </a:ext>
            </a:extLst>
          </p:cNvPr>
          <p:cNvSpPr txBox="1"/>
          <p:nvPr/>
        </p:nvSpPr>
        <p:spPr>
          <a:xfrm rot="5400000">
            <a:off x="4075332" y="3584887"/>
            <a:ext cx="415498" cy="215444"/>
          </a:xfrm>
          <a:prstGeom prst="rect">
            <a:avLst/>
          </a:prstGeom>
          <a:noFill/>
          <a:ln w="3175">
            <a:solidFill>
              <a:schemeClr val="tx1"/>
            </a:solidFill>
          </a:ln>
        </p:spPr>
        <p:txBody>
          <a:bodyPr wrap="none" rtlCol="0">
            <a:spAutoFit/>
          </a:bodyPr>
          <a:lstStyle/>
          <a:p>
            <a:r>
              <a:rPr lang="en-US" sz="800" dirty="0"/>
              <a:t>UART</a:t>
            </a:r>
            <a:endParaRPr lang="en-IN" sz="800" dirty="0"/>
          </a:p>
        </p:txBody>
      </p:sp>
      <p:grpSp>
        <p:nvGrpSpPr>
          <p:cNvPr id="90" name="Group 89">
            <a:extLst>
              <a:ext uri="{FF2B5EF4-FFF2-40B4-BE49-F238E27FC236}">
                <a16:creationId xmlns:a16="http://schemas.microsoft.com/office/drawing/2014/main" id="{29612433-3B78-90A8-F62F-6992B6511899}"/>
              </a:ext>
            </a:extLst>
          </p:cNvPr>
          <p:cNvGrpSpPr/>
          <p:nvPr/>
        </p:nvGrpSpPr>
        <p:grpSpPr>
          <a:xfrm>
            <a:off x="875793" y="3468314"/>
            <a:ext cx="3292526" cy="405530"/>
            <a:chOff x="875793" y="3468314"/>
            <a:chExt cx="3292526" cy="405530"/>
          </a:xfrm>
        </p:grpSpPr>
        <p:cxnSp>
          <p:nvCxnSpPr>
            <p:cNvPr id="8" name="Straight Arrow Connector 7">
              <a:extLst>
                <a:ext uri="{FF2B5EF4-FFF2-40B4-BE49-F238E27FC236}">
                  <a16:creationId xmlns:a16="http://schemas.microsoft.com/office/drawing/2014/main" id="{0B9D161A-3E5E-36DB-9D8A-6915CD37EC5C}"/>
                </a:ext>
              </a:extLst>
            </p:cNvPr>
            <p:cNvCxnSpPr>
              <a:cxnSpLocks/>
            </p:cNvCxnSpPr>
            <p:nvPr/>
          </p:nvCxnSpPr>
          <p:spPr>
            <a:xfrm flipV="1">
              <a:off x="875797" y="3606498"/>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25F61A-9BCB-E7B3-CB95-5289635ADD08}"/>
                </a:ext>
              </a:extLst>
            </p:cNvPr>
            <p:cNvCxnSpPr>
              <a:cxnSpLocks/>
            </p:cNvCxnSpPr>
            <p:nvPr/>
          </p:nvCxnSpPr>
          <p:spPr>
            <a:xfrm flipV="1">
              <a:off x="875794" y="3712330"/>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C74D2C-5558-A604-2633-7513BDDB396C}"/>
                </a:ext>
              </a:extLst>
            </p:cNvPr>
            <p:cNvCxnSpPr>
              <a:cxnSpLocks/>
            </p:cNvCxnSpPr>
            <p:nvPr/>
          </p:nvCxnSpPr>
          <p:spPr>
            <a:xfrm flipH="1" flipV="1">
              <a:off x="875793" y="3823605"/>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7009ED-CEF8-6C73-1FE0-0FC8289E59EF}"/>
                </a:ext>
              </a:extLst>
            </p:cNvPr>
            <p:cNvSpPr txBox="1"/>
            <p:nvPr/>
          </p:nvSpPr>
          <p:spPr>
            <a:xfrm>
              <a:off x="1005655" y="3468314"/>
              <a:ext cx="330540" cy="184666"/>
            </a:xfrm>
            <a:prstGeom prst="rect">
              <a:avLst/>
            </a:prstGeom>
            <a:noFill/>
          </p:spPr>
          <p:txBody>
            <a:bodyPr wrap="none" rtlCol="0">
              <a:spAutoFit/>
            </a:bodyPr>
            <a:lstStyle/>
            <a:p>
              <a:r>
                <a:rPr lang="en-US" sz="600" dirty="0"/>
                <a:t>GND</a:t>
              </a:r>
              <a:endParaRPr lang="en-IN" sz="600" dirty="0"/>
            </a:p>
          </p:txBody>
        </p:sp>
        <p:sp>
          <p:nvSpPr>
            <p:cNvPr id="14" name="TextBox 13">
              <a:extLst>
                <a:ext uri="{FF2B5EF4-FFF2-40B4-BE49-F238E27FC236}">
                  <a16:creationId xmlns:a16="http://schemas.microsoft.com/office/drawing/2014/main" id="{40EF9531-8742-0A58-C721-002F48137711}"/>
                </a:ext>
              </a:extLst>
            </p:cNvPr>
            <p:cNvSpPr txBox="1"/>
            <p:nvPr/>
          </p:nvSpPr>
          <p:spPr>
            <a:xfrm>
              <a:off x="1018697" y="3581738"/>
              <a:ext cx="260008" cy="184666"/>
            </a:xfrm>
            <a:prstGeom prst="rect">
              <a:avLst/>
            </a:prstGeom>
            <a:noFill/>
          </p:spPr>
          <p:txBody>
            <a:bodyPr wrap="none" rtlCol="0">
              <a:spAutoFit/>
            </a:bodyPr>
            <a:lstStyle/>
            <a:p>
              <a:r>
                <a:rPr lang="en-US" sz="600" dirty="0"/>
                <a:t>Rx</a:t>
              </a:r>
              <a:endParaRPr lang="en-IN" sz="600" dirty="0"/>
            </a:p>
          </p:txBody>
        </p:sp>
        <p:sp>
          <p:nvSpPr>
            <p:cNvPr id="17" name="TextBox 16">
              <a:extLst>
                <a:ext uri="{FF2B5EF4-FFF2-40B4-BE49-F238E27FC236}">
                  <a16:creationId xmlns:a16="http://schemas.microsoft.com/office/drawing/2014/main" id="{1700B0AB-FB48-B06E-8419-881C312E6190}"/>
                </a:ext>
              </a:extLst>
            </p:cNvPr>
            <p:cNvSpPr txBox="1"/>
            <p:nvPr/>
          </p:nvSpPr>
          <p:spPr>
            <a:xfrm>
              <a:off x="1022033" y="3689178"/>
              <a:ext cx="255198" cy="184666"/>
            </a:xfrm>
            <a:prstGeom prst="rect">
              <a:avLst/>
            </a:prstGeom>
            <a:noFill/>
          </p:spPr>
          <p:txBody>
            <a:bodyPr wrap="none" rtlCol="0">
              <a:spAutoFit/>
            </a:bodyPr>
            <a:lstStyle/>
            <a:p>
              <a:r>
                <a:rPr lang="en-US" sz="600" dirty="0"/>
                <a:t>Tx</a:t>
              </a:r>
              <a:endParaRPr lang="en-IN" sz="600" dirty="0"/>
            </a:p>
          </p:txBody>
        </p:sp>
      </p:grpSp>
      <p:cxnSp>
        <p:nvCxnSpPr>
          <p:cNvPr id="44" name="Connector: Elbow 43">
            <a:extLst>
              <a:ext uri="{FF2B5EF4-FFF2-40B4-BE49-F238E27FC236}">
                <a16:creationId xmlns:a16="http://schemas.microsoft.com/office/drawing/2014/main" id="{C7B2DE7A-AC36-0183-3E1B-736873350631}"/>
              </a:ext>
            </a:extLst>
          </p:cNvPr>
          <p:cNvCxnSpPr>
            <a:endCxn id="120" idx="2"/>
          </p:cNvCxnSpPr>
          <p:nvPr/>
        </p:nvCxnSpPr>
        <p:spPr>
          <a:xfrm rot="10800000">
            <a:off x="4734863" y="6174706"/>
            <a:ext cx="608662" cy="24297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E24D526-5287-5F7C-9F31-B16AE0BC9C93}"/>
              </a:ext>
            </a:extLst>
          </p:cNvPr>
          <p:cNvSpPr txBox="1"/>
          <p:nvPr/>
        </p:nvSpPr>
        <p:spPr>
          <a:xfrm>
            <a:off x="5358745" y="6309655"/>
            <a:ext cx="718466" cy="230832"/>
          </a:xfrm>
          <a:prstGeom prst="rect">
            <a:avLst/>
          </a:prstGeom>
          <a:noFill/>
          <a:ln>
            <a:solidFill>
              <a:schemeClr val="tx1"/>
            </a:solidFill>
          </a:ln>
        </p:spPr>
        <p:txBody>
          <a:bodyPr wrap="none" rtlCol="0">
            <a:spAutoFit/>
          </a:bodyPr>
          <a:lstStyle/>
          <a:p>
            <a:pPr algn="ctr"/>
            <a:r>
              <a:rPr lang="en-US" sz="900" dirty="0"/>
              <a:t>AC Adapter</a:t>
            </a:r>
            <a:endParaRPr lang="en-IN" sz="1050" dirty="0"/>
          </a:p>
        </p:txBody>
      </p:sp>
      <p:grpSp>
        <p:nvGrpSpPr>
          <p:cNvPr id="47" name="Group 46">
            <a:extLst>
              <a:ext uri="{FF2B5EF4-FFF2-40B4-BE49-F238E27FC236}">
                <a16:creationId xmlns:a16="http://schemas.microsoft.com/office/drawing/2014/main" id="{36898923-526F-3A09-4225-31AFE44FDD55}"/>
              </a:ext>
            </a:extLst>
          </p:cNvPr>
          <p:cNvGrpSpPr/>
          <p:nvPr/>
        </p:nvGrpSpPr>
        <p:grpSpPr>
          <a:xfrm>
            <a:off x="11033849" y="3757854"/>
            <a:ext cx="85934" cy="210013"/>
            <a:chOff x="10027330" y="3047308"/>
            <a:chExt cx="85934" cy="210013"/>
          </a:xfrm>
        </p:grpSpPr>
        <p:cxnSp>
          <p:nvCxnSpPr>
            <p:cNvPr id="49" name="Straight Connector 48">
              <a:extLst>
                <a:ext uri="{FF2B5EF4-FFF2-40B4-BE49-F238E27FC236}">
                  <a16:creationId xmlns:a16="http://schemas.microsoft.com/office/drawing/2014/main" id="{FE4B07D1-185A-B3E5-92A4-1E76DD2EC027}"/>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Isosceles Triangle 49">
              <a:extLst>
                <a:ext uri="{FF2B5EF4-FFF2-40B4-BE49-F238E27FC236}">
                  <a16:creationId xmlns:a16="http://schemas.microsoft.com/office/drawing/2014/main" id="{80EEC005-863E-9419-F81B-3323A4FF1EAD}"/>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2" name="Connector: Elbow 51">
            <a:extLst>
              <a:ext uri="{FF2B5EF4-FFF2-40B4-BE49-F238E27FC236}">
                <a16:creationId xmlns:a16="http://schemas.microsoft.com/office/drawing/2014/main" id="{59E59138-C9C6-6F09-78C6-EFEB400EB5FE}"/>
              </a:ext>
            </a:extLst>
          </p:cNvPr>
          <p:cNvCxnSpPr>
            <a:cxnSpLocks/>
          </p:cNvCxnSpPr>
          <p:nvPr/>
        </p:nvCxnSpPr>
        <p:spPr>
          <a:xfrm rot="16200000" flipH="1">
            <a:off x="10394665" y="2789866"/>
            <a:ext cx="793340" cy="477445"/>
          </a:xfrm>
          <a:prstGeom prst="bentConnector3">
            <a:avLst>
              <a:gd name="adj1" fmla="val 106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9AE145-D53F-8787-53A1-725656045A5E}"/>
              </a:ext>
            </a:extLst>
          </p:cNvPr>
          <p:cNvCxnSpPr>
            <a:cxnSpLocks/>
          </p:cNvCxnSpPr>
          <p:nvPr/>
        </p:nvCxnSpPr>
        <p:spPr>
          <a:xfrm>
            <a:off x="610867" y="6269955"/>
            <a:ext cx="9929126" cy="0"/>
          </a:xfrm>
          <a:prstGeom prst="line">
            <a:avLst/>
          </a:prstGeom>
          <a:ln w="1270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EB3757B-A6BC-E743-E1FA-7DDC1F0C7931}"/>
              </a:ext>
            </a:extLst>
          </p:cNvPr>
          <p:cNvSpPr txBox="1"/>
          <p:nvPr/>
        </p:nvSpPr>
        <p:spPr>
          <a:xfrm>
            <a:off x="3442706" y="6287133"/>
            <a:ext cx="957313" cy="261610"/>
          </a:xfrm>
          <a:prstGeom prst="rect">
            <a:avLst/>
          </a:prstGeom>
          <a:noFill/>
        </p:spPr>
        <p:txBody>
          <a:bodyPr wrap="none" rtlCol="0">
            <a:spAutoFit/>
          </a:bodyPr>
          <a:lstStyle/>
          <a:p>
            <a:r>
              <a:rPr lang="en-US" sz="1100" b="1" dirty="0">
                <a:highlight>
                  <a:srgbClr val="FFFF00"/>
                </a:highlight>
              </a:rPr>
              <a:t>External area</a:t>
            </a:r>
            <a:endParaRPr lang="en-IN" sz="1100" b="1" dirty="0">
              <a:highlight>
                <a:srgbClr val="FFFF00"/>
              </a:highlight>
            </a:endParaRPr>
          </a:p>
        </p:txBody>
      </p:sp>
      <p:sp>
        <p:nvSpPr>
          <p:cNvPr id="78" name="TextBox 77">
            <a:extLst>
              <a:ext uri="{FF2B5EF4-FFF2-40B4-BE49-F238E27FC236}">
                <a16:creationId xmlns:a16="http://schemas.microsoft.com/office/drawing/2014/main" id="{12DCB68F-5979-1C7A-90FE-43DC64539787}"/>
              </a:ext>
            </a:extLst>
          </p:cNvPr>
          <p:cNvSpPr txBox="1"/>
          <p:nvPr/>
        </p:nvSpPr>
        <p:spPr>
          <a:xfrm>
            <a:off x="8252724" y="4148863"/>
            <a:ext cx="1069074" cy="200055"/>
          </a:xfrm>
          <a:prstGeom prst="rect">
            <a:avLst/>
          </a:prstGeom>
          <a:noFill/>
          <a:ln w="6350">
            <a:solidFill>
              <a:schemeClr val="tx1"/>
            </a:solidFill>
          </a:ln>
        </p:spPr>
        <p:txBody>
          <a:bodyPr wrap="square" rtlCol="0">
            <a:spAutoFit/>
          </a:bodyPr>
          <a:lstStyle/>
          <a:p>
            <a:pPr algn="ctr"/>
            <a:r>
              <a:rPr lang="en-US" sz="700" dirty="0"/>
              <a:t>Signal Conditioning</a:t>
            </a:r>
            <a:endParaRPr lang="en-IN" sz="700" dirty="0"/>
          </a:p>
        </p:txBody>
      </p:sp>
      <p:sp>
        <p:nvSpPr>
          <p:cNvPr id="87" name="TextBox 86">
            <a:extLst>
              <a:ext uri="{FF2B5EF4-FFF2-40B4-BE49-F238E27FC236}">
                <a16:creationId xmlns:a16="http://schemas.microsoft.com/office/drawing/2014/main" id="{0B2ED281-8AB1-665D-B2E2-7C04BD9C2C20}"/>
              </a:ext>
            </a:extLst>
          </p:cNvPr>
          <p:cNvSpPr txBox="1"/>
          <p:nvPr/>
        </p:nvSpPr>
        <p:spPr>
          <a:xfrm>
            <a:off x="4608374" y="2755074"/>
            <a:ext cx="367408" cy="200055"/>
          </a:xfrm>
          <a:prstGeom prst="rect">
            <a:avLst/>
          </a:prstGeom>
          <a:noFill/>
          <a:ln w="3175">
            <a:solidFill>
              <a:schemeClr val="tx1"/>
            </a:solidFill>
          </a:ln>
        </p:spPr>
        <p:txBody>
          <a:bodyPr wrap="none" rtlCol="0">
            <a:spAutoFit/>
          </a:bodyPr>
          <a:lstStyle/>
          <a:p>
            <a:r>
              <a:rPr lang="en-US" sz="700" dirty="0"/>
              <a:t>DMA</a:t>
            </a:r>
            <a:endParaRPr lang="en-IN" sz="700" dirty="0"/>
          </a:p>
        </p:txBody>
      </p:sp>
      <p:sp>
        <p:nvSpPr>
          <p:cNvPr id="88" name="TextBox 87">
            <a:extLst>
              <a:ext uri="{FF2B5EF4-FFF2-40B4-BE49-F238E27FC236}">
                <a16:creationId xmlns:a16="http://schemas.microsoft.com/office/drawing/2014/main" id="{B70C7FF0-A724-959C-018D-E7B4CBFCC0F1}"/>
              </a:ext>
            </a:extLst>
          </p:cNvPr>
          <p:cNvSpPr txBox="1"/>
          <p:nvPr/>
        </p:nvSpPr>
        <p:spPr>
          <a:xfrm>
            <a:off x="4761468" y="4693243"/>
            <a:ext cx="1082400" cy="276999"/>
          </a:xfrm>
          <a:prstGeom prst="rect">
            <a:avLst/>
          </a:prstGeom>
          <a:noFill/>
        </p:spPr>
        <p:txBody>
          <a:bodyPr wrap="square" rtlCol="0">
            <a:spAutoFit/>
          </a:bodyPr>
          <a:lstStyle/>
          <a:p>
            <a:pPr algn="ctr"/>
            <a:r>
              <a:rPr lang="en-US" sz="600" dirty="0"/>
              <a:t>12-bit parallel synchronous transmission</a:t>
            </a:r>
            <a:endParaRPr lang="en-IN" sz="700" dirty="0"/>
          </a:p>
        </p:txBody>
      </p:sp>
      <p:sp>
        <p:nvSpPr>
          <p:cNvPr id="89" name="TextBox 88">
            <a:extLst>
              <a:ext uri="{FF2B5EF4-FFF2-40B4-BE49-F238E27FC236}">
                <a16:creationId xmlns:a16="http://schemas.microsoft.com/office/drawing/2014/main" id="{3AD61A3E-0A8E-221C-A0B3-937E9B400F80}"/>
              </a:ext>
            </a:extLst>
          </p:cNvPr>
          <p:cNvSpPr txBox="1"/>
          <p:nvPr/>
        </p:nvSpPr>
        <p:spPr>
          <a:xfrm rot="5400000">
            <a:off x="4308253" y="3002231"/>
            <a:ext cx="362600" cy="184666"/>
          </a:xfrm>
          <a:prstGeom prst="rect">
            <a:avLst/>
          </a:prstGeom>
          <a:noFill/>
          <a:ln w="3175">
            <a:solidFill>
              <a:schemeClr val="tx1"/>
            </a:solidFill>
          </a:ln>
        </p:spPr>
        <p:txBody>
          <a:bodyPr wrap="none" rtlCol="0">
            <a:spAutoFit/>
          </a:bodyPr>
          <a:lstStyle/>
          <a:p>
            <a:r>
              <a:rPr lang="en-US" sz="600" dirty="0"/>
              <a:t>IDMA</a:t>
            </a:r>
            <a:endParaRPr lang="en-IN" sz="600" dirty="0"/>
          </a:p>
        </p:txBody>
      </p:sp>
    </p:spTree>
    <p:extLst>
      <p:ext uri="{BB962C8B-B14F-4D97-AF65-F5344CB8AC3E}">
        <p14:creationId xmlns:p14="http://schemas.microsoft.com/office/powerpoint/2010/main" val="337910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61EA6-E74D-F6FD-AE91-6C9FFB6179F0}"/>
            </a:ext>
          </a:extLst>
        </p:cNvPr>
        <p:cNvGrpSpPr/>
        <p:nvPr/>
      </p:nvGrpSpPr>
      <p:grpSpPr>
        <a:xfrm>
          <a:off x="0" y="0"/>
          <a:ext cx="0" cy="0"/>
          <a:chOff x="0" y="0"/>
          <a:chExt cx="0" cy="0"/>
        </a:xfrm>
      </p:grpSpPr>
      <p:sp>
        <p:nvSpPr>
          <p:cNvPr id="114" name="TextBox 113">
            <a:extLst>
              <a:ext uri="{FF2B5EF4-FFF2-40B4-BE49-F238E27FC236}">
                <a16:creationId xmlns:a16="http://schemas.microsoft.com/office/drawing/2014/main" id="{7FF13777-FFAA-1E06-D646-B47DACB71BDF}"/>
              </a:ext>
            </a:extLst>
          </p:cNvPr>
          <p:cNvSpPr txBox="1"/>
          <p:nvPr/>
        </p:nvSpPr>
        <p:spPr>
          <a:xfrm>
            <a:off x="141543" y="1462494"/>
            <a:ext cx="785848" cy="830997"/>
          </a:xfrm>
          <a:prstGeom prst="rect">
            <a:avLst/>
          </a:prstGeom>
          <a:noFill/>
          <a:ln>
            <a:solidFill>
              <a:schemeClr val="tx1"/>
            </a:solidFill>
          </a:ln>
        </p:spPr>
        <p:txBody>
          <a:bodyPr wrap="square" rtlCol="0">
            <a:spAutoFit/>
          </a:bodyPr>
          <a:lstStyle/>
          <a:p>
            <a:pPr algn="ctr"/>
            <a:r>
              <a:rPr lang="en-US" sz="1400" b="1" dirty="0"/>
              <a:t>PC</a:t>
            </a:r>
          </a:p>
          <a:p>
            <a:endParaRPr lang="en-US" sz="1400" dirty="0"/>
          </a:p>
          <a:p>
            <a:pPr algn="ctr"/>
            <a:r>
              <a:rPr lang="en-US" sz="1000" dirty="0">
                <a:highlight>
                  <a:srgbClr val="FFFF00"/>
                </a:highlight>
              </a:rPr>
              <a:t>Terminal</a:t>
            </a:r>
          </a:p>
          <a:p>
            <a:pPr algn="ctr"/>
            <a:r>
              <a:rPr lang="en-US" sz="1000" dirty="0">
                <a:highlight>
                  <a:srgbClr val="FFFF00"/>
                </a:highlight>
              </a:rPr>
              <a:t>Application</a:t>
            </a:r>
            <a:endParaRPr lang="en-IN" sz="1000" dirty="0">
              <a:highlight>
                <a:srgbClr val="FFFF00"/>
              </a:highlight>
            </a:endParaRPr>
          </a:p>
        </p:txBody>
      </p:sp>
      <p:sp>
        <p:nvSpPr>
          <p:cNvPr id="116" name="TextBox 115">
            <a:extLst>
              <a:ext uri="{FF2B5EF4-FFF2-40B4-BE49-F238E27FC236}">
                <a16:creationId xmlns:a16="http://schemas.microsoft.com/office/drawing/2014/main" id="{C3CBA6B4-7B8C-2CD4-4E69-9898707B12D0}"/>
              </a:ext>
            </a:extLst>
          </p:cNvPr>
          <p:cNvSpPr txBox="1"/>
          <p:nvPr/>
        </p:nvSpPr>
        <p:spPr>
          <a:xfrm>
            <a:off x="151735" y="2520718"/>
            <a:ext cx="764376" cy="738664"/>
          </a:xfrm>
          <a:prstGeom prst="rect">
            <a:avLst/>
          </a:prstGeom>
          <a:noFill/>
          <a:ln>
            <a:solidFill>
              <a:schemeClr val="tx1"/>
            </a:solidFill>
          </a:ln>
        </p:spPr>
        <p:txBody>
          <a:bodyPr wrap="none" rtlCol="0">
            <a:spAutoFit/>
          </a:bodyPr>
          <a:lstStyle/>
          <a:p>
            <a:r>
              <a:rPr lang="en-US" sz="1400" b="1" dirty="0"/>
              <a:t>SD Card</a:t>
            </a:r>
          </a:p>
          <a:p>
            <a:endParaRPr lang="en-US" sz="1400" b="1" dirty="0"/>
          </a:p>
          <a:p>
            <a:endParaRPr lang="en-IN" sz="1400" b="1" dirty="0"/>
          </a:p>
        </p:txBody>
      </p:sp>
      <p:sp>
        <p:nvSpPr>
          <p:cNvPr id="118" name="TextBox 117">
            <a:extLst>
              <a:ext uri="{FF2B5EF4-FFF2-40B4-BE49-F238E27FC236}">
                <a16:creationId xmlns:a16="http://schemas.microsoft.com/office/drawing/2014/main" id="{2B4B56A0-3336-2A15-0E16-F343FD665291}"/>
              </a:ext>
            </a:extLst>
          </p:cNvPr>
          <p:cNvSpPr txBox="1"/>
          <p:nvPr/>
        </p:nvSpPr>
        <p:spPr>
          <a:xfrm rot="16200000">
            <a:off x="181433" y="3394251"/>
            <a:ext cx="704981" cy="646331"/>
          </a:xfrm>
          <a:prstGeom prst="rect">
            <a:avLst/>
          </a:prstGeom>
          <a:noFill/>
          <a:ln>
            <a:solidFill>
              <a:schemeClr val="tx1"/>
            </a:solidFill>
          </a:ln>
        </p:spPr>
        <p:txBody>
          <a:bodyPr wrap="square" rtlCol="0">
            <a:spAutoFit/>
          </a:bodyPr>
          <a:lstStyle/>
          <a:p>
            <a:pPr algn="ctr"/>
            <a:r>
              <a:rPr lang="en-US" sz="1200" b="1" dirty="0"/>
              <a:t>Touch </a:t>
            </a:r>
          </a:p>
          <a:p>
            <a:pPr algn="ctr"/>
            <a:r>
              <a:rPr lang="en-US" sz="1200" b="1" dirty="0"/>
              <a:t>Screen</a:t>
            </a:r>
          </a:p>
          <a:p>
            <a:pPr algn="ctr"/>
            <a:endParaRPr lang="en-IN" sz="1200" b="1" dirty="0"/>
          </a:p>
        </p:txBody>
      </p:sp>
      <p:sp>
        <p:nvSpPr>
          <p:cNvPr id="205" name="TextBox 204">
            <a:extLst>
              <a:ext uri="{FF2B5EF4-FFF2-40B4-BE49-F238E27FC236}">
                <a16:creationId xmlns:a16="http://schemas.microsoft.com/office/drawing/2014/main" id="{3B5FB6F6-208D-D784-CBA8-58A2A8BC4A69}"/>
              </a:ext>
            </a:extLst>
          </p:cNvPr>
          <p:cNvSpPr txBox="1"/>
          <p:nvPr/>
        </p:nvSpPr>
        <p:spPr>
          <a:xfrm rot="16200000">
            <a:off x="410813" y="3564982"/>
            <a:ext cx="646330" cy="246221"/>
          </a:xfrm>
          <a:prstGeom prst="rect">
            <a:avLst/>
          </a:prstGeom>
          <a:noFill/>
          <a:ln>
            <a:noFill/>
          </a:ln>
        </p:spPr>
        <p:txBody>
          <a:bodyPr wrap="square" rtlCol="0">
            <a:spAutoFit/>
          </a:bodyPr>
          <a:lstStyle/>
          <a:p>
            <a:pPr algn="ctr"/>
            <a:r>
              <a:rPr lang="en-US" sz="1000" dirty="0">
                <a:highlight>
                  <a:srgbClr val="FFFF00"/>
                </a:highlight>
              </a:rPr>
              <a:t>Driver</a:t>
            </a:r>
            <a:endParaRPr lang="en-IN" sz="1000" dirty="0">
              <a:highlight>
                <a:srgbClr val="FFFF00"/>
              </a:highlight>
            </a:endParaRPr>
          </a:p>
        </p:txBody>
      </p:sp>
      <p:sp>
        <p:nvSpPr>
          <p:cNvPr id="222" name="Rectangle 221">
            <a:extLst>
              <a:ext uri="{FF2B5EF4-FFF2-40B4-BE49-F238E27FC236}">
                <a16:creationId xmlns:a16="http://schemas.microsoft.com/office/drawing/2014/main" id="{913D4DCD-01FC-2D2A-DE8B-834B80D6F12F}"/>
              </a:ext>
            </a:extLst>
          </p:cNvPr>
          <p:cNvSpPr/>
          <p:nvPr/>
        </p:nvSpPr>
        <p:spPr>
          <a:xfrm>
            <a:off x="38101" y="1397350"/>
            <a:ext cx="951006" cy="30586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TextBox 222">
            <a:extLst>
              <a:ext uri="{FF2B5EF4-FFF2-40B4-BE49-F238E27FC236}">
                <a16:creationId xmlns:a16="http://schemas.microsoft.com/office/drawing/2014/main" id="{33F23000-646A-AB1D-3F18-16F535A2361E}"/>
              </a:ext>
            </a:extLst>
          </p:cNvPr>
          <p:cNvSpPr txBox="1"/>
          <p:nvPr/>
        </p:nvSpPr>
        <p:spPr>
          <a:xfrm>
            <a:off x="-20411" y="4122158"/>
            <a:ext cx="737702" cy="338554"/>
          </a:xfrm>
          <a:prstGeom prst="rect">
            <a:avLst/>
          </a:prstGeom>
          <a:noFill/>
        </p:spPr>
        <p:txBody>
          <a:bodyPr wrap="none" rtlCol="0">
            <a:spAutoFit/>
          </a:bodyPr>
          <a:lstStyle/>
          <a:p>
            <a:r>
              <a:rPr lang="en-US" sz="800" dirty="0">
                <a:highlight>
                  <a:srgbClr val="FFFF00"/>
                </a:highlight>
              </a:rPr>
              <a:t>User </a:t>
            </a:r>
          </a:p>
          <a:p>
            <a:r>
              <a:rPr lang="en-US" sz="800" dirty="0">
                <a:highlight>
                  <a:srgbClr val="FFFF00"/>
                </a:highlight>
              </a:rPr>
              <a:t>Input Section</a:t>
            </a:r>
            <a:endParaRPr lang="en-IN" sz="800" dirty="0">
              <a:highlight>
                <a:srgbClr val="FFFF00"/>
              </a:highlight>
            </a:endParaRPr>
          </a:p>
        </p:txBody>
      </p:sp>
      <p:sp>
        <p:nvSpPr>
          <p:cNvPr id="2" name="TextBox 1">
            <a:extLst>
              <a:ext uri="{FF2B5EF4-FFF2-40B4-BE49-F238E27FC236}">
                <a16:creationId xmlns:a16="http://schemas.microsoft.com/office/drawing/2014/main" id="{FCD8D326-25D6-85C0-5ACA-99277AD0F2ED}"/>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(05-02-2024)</a:t>
            </a:r>
            <a:endParaRPr lang="en-IN" sz="1600" b="1" dirty="0">
              <a:solidFill>
                <a:srgbClr val="0000CC"/>
              </a:solidFill>
            </a:endParaRPr>
          </a:p>
        </p:txBody>
      </p:sp>
      <p:cxnSp>
        <p:nvCxnSpPr>
          <p:cNvPr id="41" name="Straight Arrow Connector 40">
            <a:extLst>
              <a:ext uri="{FF2B5EF4-FFF2-40B4-BE49-F238E27FC236}">
                <a16:creationId xmlns:a16="http://schemas.microsoft.com/office/drawing/2014/main" id="{524FCC3C-11E9-5660-EB41-EF9E36F3C7A4}"/>
              </a:ext>
            </a:extLst>
          </p:cNvPr>
          <p:cNvCxnSpPr>
            <a:cxnSpLocks/>
          </p:cNvCxnSpPr>
          <p:nvPr/>
        </p:nvCxnSpPr>
        <p:spPr>
          <a:xfrm>
            <a:off x="6191350" y="3510848"/>
            <a:ext cx="1661146" cy="0"/>
          </a:xfrm>
          <a:prstGeom prst="straightConnector1">
            <a:avLst/>
          </a:prstGeom>
          <a:ln>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6EFE98D-127A-B524-1FF6-8E77CFAC475A}"/>
              </a:ext>
            </a:extLst>
          </p:cNvPr>
          <p:cNvSpPr txBox="1"/>
          <p:nvPr/>
        </p:nvSpPr>
        <p:spPr>
          <a:xfrm>
            <a:off x="6218824" y="3004711"/>
            <a:ext cx="688413" cy="234886"/>
          </a:xfrm>
          <a:prstGeom prst="rect">
            <a:avLst/>
          </a:prstGeom>
          <a:noFill/>
        </p:spPr>
        <p:txBody>
          <a:bodyPr wrap="none" rtlCol="0">
            <a:spAutoFit/>
          </a:bodyPr>
          <a:lstStyle/>
          <a:p>
            <a:r>
              <a:rPr lang="en-US" sz="900" dirty="0"/>
              <a:t>Clock Input</a:t>
            </a:r>
            <a:endParaRPr lang="en-IN" sz="900" dirty="0"/>
          </a:p>
        </p:txBody>
      </p:sp>
      <p:sp>
        <p:nvSpPr>
          <p:cNvPr id="3" name="Rectangle 2">
            <a:extLst>
              <a:ext uri="{FF2B5EF4-FFF2-40B4-BE49-F238E27FC236}">
                <a16:creationId xmlns:a16="http://schemas.microsoft.com/office/drawing/2014/main" id="{50D07D95-A196-2071-909B-A4B34C9D851A}"/>
              </a:ext>
            </a:extLst>
          </p:cNvPr>
          <p:cNvSpPr/>
          <p:nvPr/>
        </p:nvSpPr>
        <p:spPr>
          <a:xfrm>
            <a:off x="4089688" y="1931794"/>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2F6ED0C-A9F9-10B9-D42C-81AB8968C379}"/>
              </a:ext>
            </a:extLst>
          </p:cNvPr>
          <p:cNvSpPr txBox="1"/>
          <p:nvPr/>
        </p:nvSpPr>
        <p:spPr>
          <a:xfrm>
            <a:off x="4670191" y="1686232"/>
            <a:ext cx="987771" cy="246221"/>
          </a:xfrm>
          <a:prstGeom prst="rect">
            <a:avLst/>
          </a:prstGeom>
          <a:noFill/>
        </p:spPr>
        <p:txBody>
          <a:bodyPr wrap="none" rtlCol="0">
            <a:spAutoFit/>
          </a:bodyPr>
          <a:lstStyle/>
          <a:p>
            <a:r>
              <a:rPr lang="en-IN" sz="1000" b="1" dirty="0">
                <a:highlight>
                  <a:srgbClr val="00FF00"/>
                </a:highlight>
              </a:rPr>
              <a:t>STM32H723VG</a:t>
            </a:r>
          </a:p>
        </p:txBody>
      </p:sp>
      <p:sp>
        <p:nvSpPr>
          <p:cNvPr id="15" name="Rectangle 14">
            <a:extLst>
              <a:ext uri="{FF2B5EF4-FFF2-40B4-BE49-F238E27FC236}">
                <a16:creationId xmlns:a16="http://schemas.microsoft.com/office/drawing/2014/main" id="{D1E98A20-4733-CCF1-DC20-E840B0A8859E}"/>
              </a:ext>
            </a:extLst>
          </p:cNvPr>
          <p:cNvSpPr/>
          <p:nvPr/>
        </p:nvSpPr>
        <p:spPr>
          <a:xfrm>
            <a:off x="4130249" y="1969040"/>
            <a:ext cx="833552"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50920FE-E522-3B69-793B-72393D8948E4}"/>
              </a:ext>
            </a:extLst>
          </p:cNvPr>
          <p:cNvSpPr txBox="1"/>
          <p:nvPr/>
        </p:nvSpPr>
        <p:spPr>
          <a:xfrm>
            <a:off x="4107641" y="1955514"/>
            <a:ext cx="878767" cy="553998"/>
          </a:xfrm>
          <a:prstGeom prst="rect">
            <a:avLst/>
          </a:prstGeom>
          <a:noFill/>
        </p:spPr>
        <p:txBody>
          <a:bodyPr wrap="none" rtlCol="0">
            <a:spAutoFit/>
          </a:bodyPr>
          <a:lstStyle/>
          <a:p>
            <a:pPr algn="ctr"/>
            <a:r>
              <a:rPr lang="en-US" sz="1000" dirty="0"/>
              <a:t>Cortex M7</a:t>
            </a:r>
          </a:p>
          <a:p>
            <a:pPr algn="ctr"/>
            <a:r>
              <a:rPr lang="en-US" sz="1000" dirty="0"/>
              <a:t>1MB Flash</a:t>
            </a:r>
          </a:p>
          <a:p>
            <a:pPr algn="ctr"/>
            <a:r>
              <a:rPr lang="en-US" sz="1000" dirty="0"/>
              <a:t>564 kB SRAM</a:t>
            </a:r>
          </a:p>
        </p:txBody>
      </p:sp>
      <p:sp>
        <p:nvSpPr>
          <p:cNvPr id="21" name="TextBox 20">
            <a:extLst>
              <a:ext uri="{FF2B5EF4-FFF2-40B4-BE49-F238E27FC236}">
                <a16:creationId xmlns:a16="http://schemas.microsoft.com/office/drawing/2014/main" id="{200DFE82-BBFE-E907-28FA-71542E2DCDD5}"/>
              </a:ext>
            </a:extLst>
          </p:cNvPr>
          <p:cNvSpPr txBox="1"/>
          <p:nvPr/>
        </p:nvSpPr>
        <p:spPr>
          <a:xfrm rot="5400000">
            <a:off x="4078711" y="4900809"/>
            <a:ext cx="394660" cy="215444"/>
          </a:xfrm>
          <a:prstGeom prst="rect">
            <a:avLst/>
          </a:prstGeom>
          <a:noFill/>
          <a:ln w="3175">
            <a:solidFill>
              <a:schemeClr val="tx1"/>
            </a:solidFill>
          </a:ln>
        </p:spPr>
        <p:txBody>
          <a:bodyPr wrap="none" rtlCol="0">
            <a:spAutoFit/>
          </a:bodyPr>
          <a:lstStyle/>
          <a:p>
            <a:r>
              <a:rPr lang="en-US" sz="800" dirty="0"/>
              <a:t>LTDC</a:t>
            </a:r>
            <a:endParaRPr lang="en-IN" sz="800" dirty="0"/>
          </a:p>
        </p:txBody>
      </p:sp>
      <p:sp>
        <p:nvSpPr>
          <p:cNvPr id="24" name="TextBox 23">
            <a:extLst>
              <a:ext uri="{FF2B5EF4-FFF2-40B4-BE49-F238E27FC236}">
                <a16:creationId xmlns:a16="http://schemas.microsoft.com/office/drawing/2014/main" id="{1A3A256A-EFE2-C599-10E2-0DA76B7401B2}"/>
              </a:ext>
            </a:extLst>
          </p:cNvPr>
          <p:cNvSpPr txBox="1"/>
          <p:nvPr/>
        </p:nvSpPr>
        <p:spPr>
          <a:xfrm rot="5400000">
            <a:off x="3993752" y="2970586"/>
            <a:ext cx="564578" cy="215444"/>
          </a:xfrm>
          <a:prstGeom prst="rect">
            <a:avLst/>
          </a:prstGeom>
          <a:noFill/>
          <a:ln w="3175">
            <a:solidFill>
              <a:schemeClr val="tx1"/>
            </a:solidFill>
          </a:ln>
        </p:spPr>
        <p:txBody>
          <a:bodyPr wrap="none" rtlCol="0">
            <a:spAutoFit/>
          </a:bodyPr>
          <a:lstStyle/>
          <a:p>
            <a:r>
              <a:rPr lang="en-US" sz="800" dirty="0"/>
              <a:t>2 X MMC</a:t>
            </a:r>
            <a:endParaRPr lang="en-IN" sz="800" dirty="0"/>
          </a:p>
        </p:txBody>
      </p:sp>
      <p:sp>
        <p:nvSpPr>
          <p:cNvPr id="26" name="TextBox 25">
            <a:extLst>
              <a:ext uri="{FF2B5EF4-FFF2-40B4-BE49-F238E27FC236}">
                <a16:creationId xmlns:a16="http://schemas.microsoft.com/office/drawing/2014/main" id="{3BACE79B-D49A-C123-B121-4B7B03222E00}"/>
              </a:ext>
            </a:extLst>
          </p:cNvPr>
          <p:cNvSpPr txBox="1"/>
          <p:nvPr/>
        </p:nvSpPr>
        <p:spPr>
          <a:xfrm rot="5400000">
            <a:off x="3897452" y="4234365"/>
            <a:ext cx="734496" cy="215444"/>
          </a:xfrm>
          <a:prstGeom prst="rect">
            <a:avLst/>
          </a:prstGeom>
          <a:noFill/>
          <a:ln w="3175">
            <a:solidFill>
              <a:schemeClr val="tx1"/>
            </a:solidFill>
          </a:ln>
        </p:spPr>
        <p:txBody>
          <a:bodyPr wrap="none" rtlCol="0">
            <a:spAutoFit/>
          </a:bodyPr>
          <a:lstStyle/>
          <a:p>
            <a:r>
              <a:rPr lang="en-US" sz="800" dirty="0"/>
              <a:t>  2 X Octo-SPI</a:t>
            </a:r>
            <a:endParaRPr lang="en-IN" sz="800" dirty="0"/>
          </a:p>
        </p:txBody>
      </p:sp>
      <p:sp>
        <p:nvSpPr>
          <p:cNvPr id="33" name="TextBox 32">
            <a:extLst>
              <a:ext uri="{FF2B5EF4-FFF2-40B4-BE49-F238E27FC236}">
                <a16:creationId xmlns:a16="http://schemas.microsoft.com/office/drawing/2014/main" id="{DC10E7F9-F4A0-3719-43CC-188FE72E6479}"/>
              </a:ext>
            </a:extLst>
          </p:cNvPr>
          <p:cNvSpPr txBox="1"/>
          <p:nvPr/>
        </p:nvSpPr>
        <p:spPr>
          <a:xfrm>
            <a:off x="5741219" y="1994504"/>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36" name="TextBox 35">
            <a:extLst>
              <a:ext uri="{FF2B5EF4-FFF2-40B4-BE49-F238E27FC236}">
                <a16:creationId xmlns:a16="http://schemas.microsoft.com/office/drawing/2014/main" id="{ECE415CB-EE76-0192-0C8E-BBE1FE45DD64}"/>
              </a:ext>
            </a:extLst>
          </p:cNvPr>
          <p:cNvSpPr txBox="1"/>
          <p:nvPr/>
        </p:nvSpPr>
        <p:spPr>
          <a:xfrm>
            <a:off x="5780147" y="2363545"/>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39" name="TextBox 38">
            <a:extLst>
              <a:ext uri="{FF2B5EF4-FFF2-40B4-BE49-F238E27FC236}">
                <a16:creationId xmlns:a16="http://schemas.microsoft.com/office/drawing/2014/main" id="{2B40D605-52C7-025E-62E4-CB983CF5B8F9}"/>
              </a:ext>
            </a:extLst>
          </p:cNvPr>
          <p:cNvSpPr txBox="1"/>
          <p:nvPr/>
        </p:nvSpPr>
        <p:spPr>
          <a:xfrm>
            <a:off x="5718141" y="3051308"/>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In</a:t>
            </a:r>
            <a:endParaRPr lang="en-IN" sz="800" dirty="0"/>
          </a:p>
        </p:txBody>
      </p:sp>
      <p:sp>
        <p:nvSpPr>
          <p:cNvPr id="48" name="TextBox 47">
            <a:extLst>
              <a:ext uri="{FF2B5EF4-FFF2-40B4-BE49-F238E27FC236}">
                <a16:creationId xmlns:a16="http://schemas.microsoft.com/office/drawing/2014/main" id="{F2A5E138-DAD6-C45E-1831-36B46EFD2D90}"/>
              </a:ext>
            </a:extLst>
          </p:cNvPr>
          <p:cNvSpPr txBox="1"/>
          <p:nvPr/>
        </p:nvSpPr>
        <p:spPr>
          <a:xfrm rot="16200000">
            <a:off x="5455599" y="4659600"/>
            <a:ext cx="1110012" cy="369332"/>
          </a:xfrm>
          <a:prstGeom prst="rect">
            <a:avLst/>
          </a:prstGeom>
          <a:noFill/>
          <a:ln w="3175">
            <a:solidFill>
              <a:schemeClr val="tx1"/>
            </a:solidFill>
          </a:ln>
        </p:spPr>
        <p:txBody>
          <a:bodyPr wrap="square" rtlCol="0">
            <a:spAutoFit/>
          </a:bodyPr>
          <a:lstStyle/>
          <a:p>
            <a:pPr algn="ctr"/>
            <a:r>
              <a:rPr lang="en-US" sz="900" dirty="0"/>
              <a:t>GPIO Port </a:t>
            </a:r>
          </a:p>
          <a:p>
            <a:pPr algn="ctr"/>
            <a:r>
              <a:rPr lang="en-US" sz="900" dirty="0"/>
              <a:t>( 220 MHz)</a:t>
            </a:r>
            <a:endParaRPr lang="en-IN" sz="900" dirty="0"/>
          </a:p>
        </p:txBody>
      </p:sp>
      <p:sp>
        <p:nvSpPr>
          <p:cNvPr id="59" name="TextBox 58">
            <a:extLst>
              <a:ext uri="{FF2B5EF4-FFF2-40B4-BE49-F238E27FC236}">
                <a16:creationId xmlns:a16="http://schemas.microsoft.com/office/drawing/2014/main" id="{DB5EE939-07FF-8AC5-68CF-1124230BE8D5}"/>
              </a:ext>
            </a:extLst>
          </p:cNvPr>
          <p:cNvSpPr txBox="1"/>
          <p:nvPr/>
        </p:nvSpPr>
        <p:spPr>
          <a:xfrm>
            <a:off x="6273812" y="3527415"/>
            <a:ext cx="772289" cy="234886"/>
          </a:xfrm>
          <a:prstGeom prst="rect">
            <a:avLst/>
          </a:prstGeom>
          <a:noFill/>
        </p:spPr>
        <p:txBody>
          <a:bodyPr wrap="none" rtlCol="0">
            <a:spAutoFit/>
          </a:bodyPr>
          <a:lstStyle/>
          <a:p>
            <a:r>
              <a:rPr lang="en-US" sz="900" dirty="0"/>
              <a:t>Clock Output</a:t>
            </a:r>
            <a:endParaRPr lang="en-IN" sz="900" dirty="0"/>
          </a:p>
        </p:txBody>
      </p:sp>
      <p:grpSp>
        <p:nvGrpSpPr>
          <p:cNvPr id="227" name="Group 226">
            <a:extLst>
              <a:ext uri="{FF2B5EF4-FFF2-40B4-BE49-F238E27FC236}">
                <a16:creationId xmlns:a16="http://schemas.microsoft.com/office/drawing/2014/main" id="{E91D43FF-8A16-66CB-DBB8-AAD1F7F04895}"/>
              </a:ext>
            </a:extLst>
          </p:cNvPr>
          <p:cNvGrpSpPr/>
          <p:nvPr/>
        </p:nvGrpSpPr>
        <p:grpSpPr>
          <a:xfrm>
            <a:off x="7887073" y="2809539"/>
            <a:ext cx="1963344" cy="1309616"/>
            <a:chOff x="7963273" y="2630241"/>
            <a:chExt cx="1963344" cy="1309616"/>
          </a:xfrm>
        </p:grpSpPr>
        <p:sp>
          <p:nvSpPr>
            <p:cNvPr id="58" name="Rectangle 57">
              <a:extLst>
                <a:ext uri="{FF2B5EF4-FFF2-40B4-BE49-F238E27FC236}">
                  <a16:creationId xmlns:a16="http://schemas.microsoft.com/office/drawing/2014/main" id="{0906988A-3FD1-FC32-836A-DC6AB3E09305}"/>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57682155-2FE9-E875-0443-65BADC33CA6E}"/>
                </a:ext>
              </a:extLst>
            </p:cNvPr>
            <p:cNvSpPr txBox="1"/>
            <p:nvPr/>
          </p:nvSpPr>
          <p:spPr>
            <a:xfrm>
              <a:off x="8517795" y="2630241"/>
              <a:ext cx="648955" cy="215444"/>
            </a:xfrm>
            <a:prstGeom prst="rect">
              <a:avLst/>
            </a:prstGeom>
            <a:noFill/>
          </p:spPr>
          <p:txBody>
            <a:bodyPr wrap="square" rtlCol="0">
              <a:spAutoFit/>
            </a:bodyPr>
            <a:lstStyle/>
            <a:p>
              <a:pPr algn="ctr"/>
              <a:r>
                <a:rPr lang="en-US" sz="800" b="1" dirty="0">
                  <a:highlight>
                    <a:srgbClr val="00FF00"/>
                  </a:highlight>
                </a:rPr>
                <a:t>AD9744</a:t>
              </a:r>
              <a:endParaRPr lang="en-IN" sz="800" b="1" dirty="0">
                <a:highlight>
                  <a:srgbClr val="00FF00"/>
                </a:highlight>
              </a:endParaRPr>
            </a:p>
          </p:txBody>
        </p:sp>
        <p:sp>
          <p:nvSpPr>
            <p:cNvPr id="62" name="TextBox 61">
              <a:extLst>
                <a:ext uri="{FF2B5EF4-FFF2-40B4-BE49-F238E27FC236}">
                  <a16:creationId xmlns:a16="http://schemas.microsoft.com/office/drawing/2014/main" id="{C58E3BE2-EFE0-EB2A-6635-493D20A3EEFC}"/>
                </a:ext>
              </a:extLst>
            </p:cNvPr>
            <p:cNvSpPr txBox="1"/>
            <p:nvPr/>
          </p:nvSpPr>
          <p:spPr>
            <a:xfrm>
              <a:off x="8014713" y="3174613"/>
              <a:ext cx="380232" cy="307777"/>
            </a:xfrm>
            <a:prstGeom prst="rect">
              <a:avLst/>
            </a:prstGeom>
            <a:noFill/>
            <a:ln w="6350">
              <a:solidFill>
                <a:schemeClr val="tx1"/>
              </a:solidFill>
            </a:ln>
          </p:spPr>
          <p:txBody>
            <a:bodyPr wrap="none" rtlCol="0">
              <a:spAutoFit/>
            </a:bodyPr>
            <a:lstStyle/>
            <a:p>
              <a:r>
                <a:rPr lang="en-US" sz="700" dirty="0"/>
                <a:t>Clock</a:t>
              </a:r>
            </a:p>
            <a:p>
              <a:r>
                <a:rPr lang="en-US" sz="700" dirty="0"/>
                <a:t>Input</a:t>
              </a:r>
              <a:endParaRPr lang="en-IN" sz="700" dirty="0"/>
            </a:p>
          </p:txBody>
        </p:sp>
        <p:sp>
          <p:nvSpPr>
            <p:cNvPr id="63" name="TextBox 62">
              <a:extLst>
                <a:ext uri="{FF2B5EF4-FFF2-40B4-BE49-F238E27FC236}">
                  <a16:creationId xmlns:a16="http://schemas.microsoft.com/office/drawing/2014/main" id="{B4A3AE53-1923-D34E-13A7-7005382F59B4}"/>
                </a:ext>
              </a:extLst>
            </p:cNvPr>
            <p:cNvSpPr txBox="1"/>
            <p:nvPr/>
          </p:nvSpPr>
          <p:spPr>
            <a:xfrm>
              <a:off x="8304225" y="3697031"/>
              <a:ext cx="1135692" cy="215444"/>
            </a:xfrm>
            <a:prstGeom prst="rect">
              <a:avLst/>
            </a:prstGeom>
            <a:noFill/>
          </p:spPr>
          <p:txBody>
            <a:bodyPr wrap="square" rtlCol="0">
              <a:spAutoFit/>
            </a:bodyPr>
            <a:lstStyle/>
            <a:p>
              <a:pPr algn="ctr"/>
              <a:r>
                <a:rPr lang="en-US" sz="800" dirty="0"/>
                <a:t>Digital Data Input</a:t>
              </a:r>
              <a:endParaRPr lang="en-IN" sz="800" dirty="0"/>
            </a:p>
          </p:txBody>
        </p:sp>
        <p:sp>
          <p:nvSpPr>
            <p:cNvPr id="64" name="Rectangle 63">
              <a:extLst>
                <a:ext uri="{FF2B5EF4-FFF2-40B4-BE49-F238E27FC236}">
                  <a16:creationId xmlns:a16="http://schemas.microsoft.com/office/drawing/2014/main" id="{D15577ED-AE10-71FE-FC19-65C52F9E6DB1}"/>
                </a:ext>
              </a:extLst>
            </p:cNvPr>
            <p:cNvSpPr/>
            <p:nvPr/>
          </p:nvSpPr>
          <p:spPr>
            <a:xfrm>
              <a:off x="8337191" y="3691619"/>
              <a:ext cx="105558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394273B7-E114-7E45-DF14-927808B0A380}"/>
                </a:ext>
              </a:extLst>
            </p:cNvPr>
            <p:cNvSpPr txBox="1"/>
            <p:nvPr/>
          </p:nvSpPr>
          <p:spPr>
            <a:xfrm>
              <a:off x="9460585" y="2880349"/>
              <a:ext cx="439544" cy="246221"/>
            </a:xfrm>
            <a:prstGeom prst="rect">
              <a:avLst/>
            </a:prstGeom>
            <a:noFill/>
            <a:ln w="6350">
              <a:solidFill>
                <a:schemeClr val="tx1"/>
              </a:solidFill>
            </a:ln>
          </p:spPr>
          <p:txBody>
            <a:bodyPr wrap="none" rtlCol="0">
              <a:spAutoFit/>
            </a:bodyPr>
            <a:lstStyle/>
            <a:p>
              <a:r>
                <a:rPr lang="en-US" sz="1000" dirty="0"/>
                <a:t>AV</a:t>
              </a:r>
              <a:r>
                <a:rPr lang="en-US" sz="700" dirty="0"/>
                <a:t>DD</a:t>
              </a:r>
              <a:endParaRPr lang="en-IN" sz="1000" dirty="0"/>
            </a:p>
          </p:txBody>
        </p:sp>
        <p:sp>
          <p:nvSpPr>
            <p:cNvPr id="67" name="TextBox 66">
              <a:extLst>
                <a:ext uri="{FF2B5EF4-FFF2-40B4-BE49-F238E27FC236}">
                  <a16:creationId xmlns:a16="http://schemas.microsoft.com/office/drawing/2014/main" id="{3E3E58EF-6361-99E2-59BF-F44CAFD4FE9A}"/>
                </a:ext>
              </a:extLst>
            </p:cNvPr>
            <p:cNvSpPr txBox="1"/>
            <p:nvPr/>
          </p:nvSpPr>
          <p:spPr>
            <a:xfrm>
              <a:off x="8017101" y="2880349"/>
              <a:ext cx="377757" cy="250545"/>
            </a:xfrm>
            <a:prstGeom prst="rect">
              <a:avLst/>
            </a:prstGeom>
            <a:noFill/>
            <a:ln w="6350">
              <a:solidFill>
                <a:schemeClr val="tx1"/>
              </a:solidFill>
            </a:ln>
          </p:spPr>
          <p:txBody>
            <a:bodyPr wrap="none" rtlCol="0">
              <a:spAutoFit/>
            </a:bodyPr>
            <a:lstStyle/>
            <a:p>
              <a:r>
                <a:rPr lang="en-US" sz="1000" dirty="0"/>
                <a:t>V</a:t>
              </a:r>
              <a:r>
                <a:rPr lang="en-US" sz="700" dirty="0"/>
                <a:t>REF</a:t>
              </a:r>
              <a:endParaRPr lang="en-IN" sz="1000" dirty="0"/>
            </a:p>
          </p:txBody>
        </p:sp>
        <p:sp>
          <p:nvSpPr>
            <p:cNvPr id="70" name="TextBox 69">
              <a:extLst>
                <a:ext uri="{FF2B5EF4-FFF2-40B4-BE49-F238E27FC236}">
                  <a16:creationId xmlns:a16="http://schemas.microsoft.com/office/drawing/2014/main" id="{C229C16D-E8F0-5500-1674-84E43EBFD578}"/>
                </a:ext>
              </a:extLst>
            </p:cNvPr>
            <p:cNvSpPr txBox="1"/>
            <p:nvPr/>
          </p:nvSpPr>
          <p:spPr>
            <a:xfrm>
              <a:off x="9481471" y="3219656"/>
              <a:ext cx="418704" cy="200055"/>
            </a:xfrm>
            <a:prstGeom prst="rect">
              <a:avLst/>
            </a:prstGeom>
            <a:noFill/>
            <a:ln w="3175">
              <a:solidFill>
                <a:schemeClr val="tx1"/>
              </a:solidFill>
            </a:ln>
          </p:spPr>
          <p:txBody>
            <a:bodyPr wrap="none" rtlCol="0">
              <a:spAutoFit/>
            </a:bodyPr>
            <a:lstStyle/>
            <a:p>
              <a:r>
                <a:rPr lang="en-US" sz="700" dirty="0"/>
                <a:t>IOUTA</a:t>
              </a:r>
              <a:endParaRPr lang="en-IN" sz="700" dirty="0"/>
            </a:p>
          </p:txBody>
        </p:sp>
      </p:grpSp>
      <p:grpSp>
        <p:nvGrpSpPr>
          <p:cNvPr id="228" name="Group 227">
            <a:extLst>
              <a:ext uri="{FF2B5EF4-FFF2-40B4-BE49-F238E27FC236}">
                <a16:creationId xmlns:a16="http://schemas.microsoft.com/office/drawing/2014/main" id="{7886B6E9-088F-3039-64CA-6AFFA57B65A0}"/>
              </a:ext>
            </a:extLst>
          </p:cNvPr>
          <p:cNvGrpSpPr/>
          <p:nvPr/>
        </p:nvGrpSpPr>
        <p:grpSpPr>
          <a:xfrm>
            <a:off x="6204046" y="4331515"/>
            <a:ext cx="2877800" cy="1062574"/>
            <a:chOff x="6267547" y="3944779"/>
            <a:chExt cx="2877800" cy="1062574"/>
          </a:xfrm>
        </p:grpSpPr>
        <p:cxnSp>
          <p:nvCxnSpPr>
            <p:cNvPr id="73" name="Straight Connector 72">
              <a:extLst>
                <a:ext uri="{FF2B5EF4-FFF2-40B4-BE49-F238E27FC236}">
                  <a16:creationId xmlns:a16="http://schemas.microsoft.com/office/drawing/2014/main" id="{D01782BE-BB20-7963-5915-57DB4129DD9B}"/>
                </a:ext>
              </a:extLst>
            </p:cNvPr>
            <p:cNvCxnSpPr>
              <a:cxnSpLocks/>
            </p:cNvCxnSpPr>
            <p:nvPr/>
          </p:nvCxnSpPr>
          <p:spPr>
            <a:xfrm>
              <a:off x="6284922" y="4268468"/>
              <a:ext cx="2092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B5DDB92-8A92-E0BC-252A-131633A0C7E7}"/>
                </a:ext>
              </a:extLst>
            </p:cNvPr>
            <p:cNvCxnSpPr>
              <a:cxnSpLocks/>
            </p:cNvCxnSpPr>
            <p:nvPr/>
          </p:nvCxnSpPr>
          <p:spPr>
            <a:xfrm>
              <a:off x="6284922" y="4332320"/>
              <a:ext cx="2162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14838AD-512A-55B0-B319-BFF953B1A9E5}"/>
                </a:ext>
              </a:extLst>
            </p:cNvPr>
            <p:cNvCxnSpPr>
              <a:cxnSpLocks/>
            </p:cNvCxnSpPr>
            <p:nvPr/>
          </p:nvCxnSpPr>
          <p:spPr>
            <a:xfrm>
              <a:off x="6284920" y="4405296"/>
              <a:ext cx="2232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07CA033-D212-BFDE-6BB2-652D183B730C}"/>
                </a:ext>
              </a:extLst>
            </p:cNvPr>
            <p:cNvCxnSpPr>
              <a:cxnSpLocks/>
            </p:cNvCxnSpPr>
            <p:nvPr/>
          </p:nvCxnSpPr>
          <p:spPr>
            <a:xfrm>
              <a:off x="6293607" y="4469148"/>
              <a:ext cx="230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6E8B419-08A7-4175-F1C6-7681017B535E}"/>
                </a:ext>
              </a:extLst>
            </p:cNvPr>
            <p:cNvCxnSpPr>
              <a:cxnSpLocks/>
            </p:cNvCxnSpPr>
            <p:nvPr/>
          </p:nvCxnSpPr>
          <p:spPr>
            <a:xfrm>
              <a:off x="6267549" y="4542130"/>
              <a:ext cx="2372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8CDD520-B8DD-B4CC-2FEE-6FC81D804067}"/>
                </a:ext>
              </a:extLst>
            </p:cNvPr>
            <p:cNvCxnSpPr>
              <a:cxnSpLocks/>
            </p:cNvCxnSpPr>
            <p:nvPr/>
          </p:nvCxnSpPr>
          <p:spPr>
            <a:xfrm>
              <a:off x="6267549" y="4605982"/>
              <a:ext cx="2441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0718E20-3084-EF47-A91F-A128BA98AA65}"/>
                </a:ext>
              </a:extLst>
            </p:cNvPr>
            <p:cNvCxnSpPr>
              <a:cxnSpLocks/>
            </p:cNvCxnSpPr>
            <p:nvPr/>
          </p:nvCxnSpPr>
          <p:spPr>
            <a:xfrm>
              <a:off x="6267547" y="4678958"/>
              <a:ext cx="2511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31961F-E508-1443-E3BA-730DAD58E727}"/>
                </a:ext>
              </a:extLst>
            </p:cNvPr>
            <p:cNvCxnSpPr>
              <a:cxnSpLocks/>
            </p:cNvCxnSpPr>
            <p:nvPr/>
          </p:nvCxnSpPr>
          <p:spPr>
            <a:xfrm>
              <a:off x="6276234" y="4742810"/>
              <a:ext cx="2581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2A546D-9B92-CB7E-A913-BE6A432124E3}"/>
                </a:ext>
              </a:extLst>
            </p:cNvPr>
            <p:cNvCxnSpPr>
              <a:cxnSpLocks/>
            </p:cNvCxnSpPr>
            <p:nvPr/>
          </p:nvCxnSpPr>
          <p:spPr>
            <a:xfrm>
              <a:off x="6276234" y="4806672"/>
              <a:ext cx="26511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790B210-C00D-1D25-282C-07E867EDD0BB}"/>
                </a:ext>
              </a:extLst>
            </p:cNvPr>
            <p:cNvCxnSpPr>
              <a:cxnSpLocks/>
            </p:cNvCxnSpPr>
            <p:nvPr/>
          </p:nvCxnSpPr>
          <p:spPr>
            <a:xfrm>
              <a:off x="6276234" y="4870524"/>
              <a:ext cx="27208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654C876-8510-C12C-1840-74BBB4701D7C}"/>
                </a:ext>
              </a:extLst>
            </p:cNvPr>
            <p:cNvCxnSpPr>
              <a:cxnSpLocks/>
            </p:cNvCxnSpPr>
            <p:nvPr/>
          </p:nvCxnSpPr>
          <p:spPr>
            <a:xfrm>
              <a:off x="6276232" y="4943501"/>
              <a:ext cx="2790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4BEDA98-D168-D4D0-981A-B21FE83C8EB4}"/>
                </a:ext>
              </a:extLst>
            </p:cNvPr>
            <p:cNvCxnSpPr>
              <a:cxnSpLocks/>
            </p:cNvCxnSpPr>
            <p:nvPr/>
          </p:nvCxnSpPr>
          <p:spPr>
            <a:xfrm>
              <a:off x="6284919" y="5007353"/>
              <a:ext cx="2860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ACA1BBC-9AD0-9ACA-E518-F0968E08FFB6}"/>
                </a:ext>
              </a:extLst>
            </p:cNvPr>
            <p:cNvCxnSpPr/>
            <p:nvPr/>
          </p:nvCxnSpPr>
          <p:spPr>
            <a:xfrm flipV="1">
              <a:off x="9145347" y="3966361"/>
              <a:ext cx="0" cy="104099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4060760-2635-E874-6BB7-5516C55AAC20}"/>
                </a:ext>
              </a:extLst>
            </p:cNvPr>
            <p:cNvCxnSpPr/>
            <p:nvPr/>
          </p:nvCxnSpPr>
          <p:spPr>
            <a:xfrm flipV="1">
              <a:off x="9066894" y="3966298"/>
              <a:ext cx="0" cy="98907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243AF8A-3145-5C17-0C0B-9322DBAFEFE1}"/>
                </a:ext>
              </a:extLst>
            </p:cNvPr>
            <p:cNvCxnSpPr/>
            <p:nvPr/>
          </p:nvCxnSpPr>
          <p:spPr>
            <a:xfrm flipV="1">
              <a:off x="8993062" y="3974766"/>
              <a:ext cx="0" cy="89915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1DC6C44-5FFD-CB92-77D6-EA1885E38FF0}"/>
                </a:ext>
              </a:extLst>
            </p:cNvPr>
            <p:cNvCxnSpPr/>
            <p:nvPr/>
          </p:nvCxnSpPr>
          <p:spPr>
            <a:xfrm flipV="1">
              <a:off x="8919225" y="3970022"/>
              <a:ext cx="0" cy="842541"/>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C55DFC5-C305-04B4-AB21-1E42EC336117}"/>
                </a:ext>
              </a:extLst>
            </p:cNvPr>
            <p:cNvCxnSpPr/>
            <p:nvPr/>
          </p:nvCxnSpPr>
          <p:spPr>
            <a:xfrm flipV="1">
              <a:off x="8845394" y="3971831"/>
              <a:ext cx="0" cy="76594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B8FB27F-7E51-90DB-A415-C8E274875BD4}"/>
                </a:ext>
              </a:extLst>
            </p:cNvPr>
            <p:cNvCxnSpPr/>
            <p:nvPr/>
          </p:nvCxnSpPr>
          <p:spPr>
            <a:xfrm flipV="1">
              <a:off x="8775903" y="3983842"/>
              <a:ext cx="0" cy="69631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89780B2-7F7F-1577-7A69-A7E14EB17012}"/>
                </a:ext>
              </a:extLst>
            </p:cNvPr>
            <p:cNvCxnSpPr/>
            <p:nvPr/>
          </p:nvCxnSpPr>
          <p:spPr>
            <a:xfrm flipV="1">
              <a:off x="8697725" y="3979004"/>
              <a:ext cx="0" cy="63301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9FC7986-89FF-7E8F-267D-11569A8A7782}"/>
                </a:ext>
              </a:extLst>
            </p:cNvPr>
            <p:cNvCxnSpPr/>
            <p:nvPr/>
          </p:nvCxnSpPr>
          <p:spPr>
            <a:xfrm flipV="1">
              <a:off x="8632575" y="3971289"/>
              <a:ext cx="0" cy="575467"/>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0B0F7FC-23B1-9BE7-CC20-0BBA2D6D2DA0}"/>
                </a:ext>
              </a:extLst>
            </p:cNvPr>
            <p:cNvCxnSpPr/>
            <p:nvPr/>
          </p:nvCxnSpPr>
          <p:spPr>
            <a:xfrm flipV="1">
              <a:off x="8576113" y="3956395"/>
              <a:ext cx="0" cy="5231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E261CBC-BF1A-72DB-DFB5-4D3164604A44}"/>
                </a:ext>
              </a:extLst>
            </p:cNvPr>
            <p:cNvCxnSpPr/>
            <p:nvPr/>
          </p:nvCxnSpPr>
          <p:spPr>
            <a:xfrm flipV="1">
              <a:off x="8517038" y="3944779"/>
              <a:ext cx="0" cy="47559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4976E49-C76B-190C-7B3D-B1833DE7A8AF}"/>
                </a:ext>
              </a:extLst>
            </p:cNvPr>
            <p:cNvCxnSpPr/>
            <p:nvPr/>
          </p:nvCxnSpPr>
          <p:spPr>
            <a:xfrm flipV="1">
              <a:off x="8447546" y="3944998"/>
              <a:ext cx="0" cy="3930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6C0B4F60-4C49-D56D-8E6D-7B1184A42618}"/>
                </a:ext>
              </a:extLst>
            </p:cNvPr>
            <p:cNvCxnSpPr/>
            <p:nvPr/>
          </p:nvCxnSpPr>
          <p:spPr>
            <a:xfrm flipV="1">
              <a:off x="8373713" y="3951742"/>
              <a:ext cx="0" cy="32483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grpSp>
      <p:sp>
        <p:nvSpPr>
          <p:cNvPr id="184" name="TextBox 183">
            <a:extLst>
              <a:ext uri="{FF2B5EF4-FFF2-40B4-BE49-F238E27FC236}">
                <a16:creationId xmlns:a16="http://schemas.microsoft.com/office/drawing/2014/main" id="{00F78B0B-8CE0-2D8F-3706-667A2381FD57}"/>
              </a:ext>
            </a:extLst>
          </p:cNvPr>
          <p:cNvSpPr txBox="1"/>
          <p:nvPr/>
        </p:nvSpPr>
        <p:spPr>
          <a:xfrm>
            <a:off x="10061386" y="3864101"/>
            <a:ext cx="333746" cy="200055"/>
          </a:xfrm>
          <a:prstGeom prst="rect">
            <a:avLst/>
          </a:prstGeom>
          <a:noFill/>
          <a:ln w="6350">
            <a:solidFill>
              <a:schemeClr val="tx1"/>
            </a:solidFill>
          </a:ln>
        </p:spPr>
        <p:txBody>
          <a:bodyPr wrap="none" rtlCol="0">
            <a:spAutoFit/>
          </a:bodyPr>
          <a:lstStyle/>
          <a:p>
            <a:r>
              <a:rPr lang="en-US" sz="700" dirty="0"/>
              <a:t>50Ω</a:t>
            </a:r>
          </a:p>
        </p:txBody>
      </p:sp>
      <p:sp>
        <p:nvSpPr>
          <p:cNvPr id="198" name="TextBox 197">
            <a:extLst>
              <a:ext uri="{FF2B5EF4-FFF2-40B4-BE49-F238E27FC236}">
                <a16:creationId xmlns:a16="http://schemas.microsoft.com/office/drawing/2014/main" id="{198A10EB-347F-47C4-8729-63D3803621E9}"/>
              </a:ext>
            </a:extLst>
          </p:cNvPr>
          <p:cNvSpPr txBox="1"/>
          <p:nvPr/>
        </p:nvSpPr>
        <p:spPr>
          <a:xfrm>
            <a:off x="11120840" y="2444811"/>
            <a:ext cx="570989" cy="338554"/>
          </a:xfrm>
          <a:prstGeom prst="rect">
            <a:avLst/>
          </a:prstGeom>
          <a:noFill/>
          <a:ln>
            <a:solidFill>
              <a:schemeClr val="bg1">
                <a:lumMod val="65000"/>
              </a:schemeClr>
            </a:solidFill>
          </a:ln>
        </p:spPr>
        <p:txBody>
          <a:bodyPr wrap="none" rtlCol="0">
            <a:spAutoFit/>
          </a:bodyPr>
          <a:lstStyle/>
          <a:p>
            <a:pPr algn="ctr"/>
            <a:r>
              <a:rPr lang="en-US" sz="800" dirty="0"/>
              <a:t>Output</a:t>
            </a:r>
          </a:p>
          <a:p>
            <a:pPr algn="ctr"/>
            <a:r>
              <a:rPr lang="en-US" sz="800" dirty="0"/>
              <a:t>Amplifier</a:t>
            </a:r>
            <a:endParaRPr lang="en-IN" sz="800" dirty="0"/>
          </a:p>
        </p:txBody>
      </p:sp>
      <p:cxnSp>
        <p:nvCxnSpPr>
          <p:cNvPr id="200" name="Straight Arrow Connector 199">
            <a:extLst>
              <a:ext uri="{FF2B5EF4-FFF2-40B4-BE49-F238E27FC236}">
                <a16:creationId xmlns:a16="http://schemas.microsoft.com/office/drawing/2014/main" id="{0005C844-2568-4718-941B-2CDAFFBE7DD6}"/>
              </a:ext>
            </a:extLst>
          </p:cNvPr>
          <p:cNvCxnSpPr>
            <a:cxnSpLocks/>
          </p:cNvCxnSpPr>
          <p:nvPr/>
        </p:nvCxnSpPr>
        <p:spPr>
          <a:xfrm>
            <a:off x="11697735" y="2614088"/>
            <a:ext cx="2376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5D164AAD-F052-388D-1748-43E0E4D3547E}"/>
              </a:ext>
            </a:extLst>
          </p:cNvPr>
          <p:cNvCxnSpPr>
            <a:cxnSpLocks/>
          </p:cNvCxnSpPr>
          <p:nvPr/>
        </p:nvCxnSpPr>
        <p:spPr>
          <a:xfrm flipV="1">
            <a:off x="6172591" y="840675"/>
            <a:ext cx="5762828" cy="3542736"/>
          </a:xfrm>
          <a:prstGeom prst="bentConnector3">
            <a:avLst>
              <a:gd name="adj1" fmla="val 2223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BE36B66-3D30-8321-AB34-F517ACB10051}"/>
              </a:ext>
            </a:extLst>
          </p:cNvPr>
          <p:cNvSpPr txBox="1"/>
          <p:nvPr/>
        </p:nvSpPr>
        <p:spPr>
          <a:xfrm>
            <a:off x="9481657" y="627396"/>
            <a:ext cx="1321196" cy="215444"/>
          </a:xfrm>
          <a:prstGeom prst="rect">
            <a:avLst/>
          </a:prstGeom>
          <a:noFill/>
        </p:spPr>
        <p:txBody>
          <a:bodyPr wrap="none" rtlCol="0">
            <a:spAutoFit/>
          </a:bodyPr>
          <a:lstStyle/>
          <a:p>
            <a:r>
              <a:rPr lang="en-US" sz="800" dirty="0"/>
              <a:t>Clock Output ( 1 – 10 MHz )</a:t>
            </a:r>
            <a:endParaRPr lang="en-IN" sz="800" dirty="0"/>
          </a:p>
        </p:txBody>
      </p:sp>
      <p:sp>
        <p:nvSpPr>
          <p:cNvPr id="238" name="TextBox 237">
            <a:extLst>
              <a:ext uri="{FF2B5EF4-FFF2-40B4-BE49-F238E27FC236}">
                <a16:creationId xmlns:a16="http://schemas.microsoft.com/office/drawing/2014/main" id="{6F07021F-2644-6CAB-4344-14DB691F84FB}"/>
              </a:ext>
            </a:extLst>
          </p:cNvPr>
          <p:cNvSpPr txBox="1"/>
          <p:nvPr/>
        </p:nvSpPr>
        <p:spPr>
          <a:xfrm>
            <a:off x="4209760" y="2464660"/>
            <a:ext cx="649664" cy="246221"/>
          </a:xfrm>
          <a:prstGeom prst="rect">
            <a:avLst/>
          </a:prstGeom>
          <a:noFill/>
        </p:spPr>
        <p:txBody>
          <a:bodyPr wrap="square">
            <a:spAutoFit/>
          </a:bodyPr>
          <a:lstStyle/>
          <a:p>
            <a:pPr algn="ctr"/>
            <a:r>
              <a:rPr lang="en-US" sz="1000" dirty="0">
                <a:highlight>
                  <a:srgbClr val="FFFF00"/>
                </a:highlight>
              </a:rPr>
              <a:t>550 MHz</a:t>
            </a:r>
            <a:endParaRPr lang="en-IN" sz="1000" dirty="0">
              <a:highlight>
                <a:srgbClr val="FFFF00"/>
              </a:highlight>
            </a:endParaRPr>
          </a:p>
        </p:txBody>
      </p:sp>
      <p:sp>
        <p:nvSpPr>
          <p:cNvPr id="250" name="TextBox 249">
            <a:extLst>
              <a:ext uri="{FF2B5EF4-FFF2-40B4-BE49-F238E27FC236}">
                <a16:creationId xmlns:a16="http://schemas.microsoft.com/office/drawing/2014/main" id="{E26DE1DD-807B-8F4C-A2CF-0AFB7ACEEA06}"/>
              </a:ext>
            </a:extLst>
          </p:cNvPr>
          <p:cNvSpPr txBox="1"/>
          <p:nvPr/>
        </p:nvSpPr>
        <p:spPr>
          <a:xfrm>
            <a:off x="6783866" y="5400694"/>
            <a:ext cx="1070883" cy="230832"/>
          </a:xfrm>
          <a:prstGeom prst="rect">
            <a:avLst/>
          </a:prstGeom>
          <a:noFill/>
        </p:spPr>
        <p:txBody>
          <a:bodyPr wrap="square" rtlCol="0">
            <a:spAutoFit/>
          </a:bodyPr>
          <a:lstStyle/>
          <a:p>
            <a:pPr algn="ctr"/>
            <a:r>
              <a:rPr lang="en-US" sz="900" b="1" dirty="0">
                <a:highlight>
                  <a:srgbClr val="FFFF00"/>
                </a:highlight>
              </a:rPr>
              <a:t>&lt;=10pF lines</a:t>
            </a:r>
            <a:endParaRPr lang="en-IN" sz="900" b="1" dirty="0">
              <a:highlight>
                <a:srgbClr val="FFFF00"/>
              </a:highlight>
            </a:endParaRPr>
          </a:p>
        </p:txBody>
      </p:sp>
      <p:sp>
        <p:nvSpPr>
          <p:cNvPr id="5" name="TextBox 4">
            <a:extLst>
              <a:ext uri="{FF2B5EF4-FFF2-40B4-BE49-F238E27FC236}">
                <a16:creationId xmlns:a16="http://schemas.microsoft.com/office/drawing/2014/main" id="{222BBFFD-7D46-736B-92EE-4072F90C1428}"/>
              </a:ext>
            </a:extLst>
          </p:cNvPr>
          <p:cNvSpPr txBox="1"/>
          <p:nvPr/>
        </p:nvSpPr>
        <p:spPr>
          <a:xfrm>
            <a:off x="5717978" y="3411647"/>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Out</a:t>
            </a:r>
            <a:endParaRPr lang="en-IN" sz="800" dirty="0"/>
          </a:p>
        </p:txBody>
      </p:sp>
      <p:sp>
        <p:nvSpPr>
          <p:cNvPr id="6" name="TextBox 5">
            <a:extLst>
              <a:ext uri="{FF2B5EF4-FFF2-40B4-BE49-F238E27FC236}">
                <a16:creationId xmlns:a16="http://schemas.microsoft.com/office/drawing/2014/main" id="{59432860-1E91-E01B-53BB-56862F4C4ABD}"/>
              </a:ext>
            </a:extLst>
          </p:cNvPr>
          <p:cNvSpPr txBox="1"/>
          <p:nvPr/>
        </p:nvSpPr>
        <p:spPr>
          <a:xfrm>
            <a:off x="8036622" y="5743818"/>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cxnSp>
        <p:nvCxnSpPr>
          <p:cNvPr id="32" name="Connector: Elbow 31">
            <a:extLst>
              <a:ext uri="{FF2B5EF4-FFF2-40B4-BE49-F238E27FC236}">
                <a16:creationId xmlns:a16="http://schemas.microsoft.com/office/drawing/2014/main" id="{D21F9E60-6FD3-EE0C-524F-C8AF57F4251F}"/>
              </a:ext>
            </a:extLst>
          </p:cNvPr>
          <p:cNvCxnSpPr>
            <a:cxnSpLocks/>
            <a:endCxn id="65" idx="0"/>
          </p:cNvCxnSpPr>
          <p:nvPr/>
        </p:nvCxnSpPr>
        <p:spPr>
          <a:xfrm rot="5400000">
            <a:off x="9534540" y="2054194"/>
            <a:ext cx="1075071" cy="935835"/>
          </a:xfrm>
          <a:prstGeom prst="bentConnector3">
            <a:avLst>
              <a:gd name="adj1" fmla="val 6063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5B8708C4-7905-E2A4-9B11-9CFE32D653F4}"/>
              </a:ext>
            </a:extLst>
          </p:cNvPr>
          <p:cNvCxnSpPr>
            <a:cxnSpLocks/>
            <a:stCxn id="54" idx="2"/>
          </p:cNvCxnSpPr>
          <p:nvPr/>
        </p:nvCxnSpPr>
        <p:spPr>
          <a:xfrm rot="5400000">
            <a:off x="5850710" y="2160285"/>
            <a:ext cx="1407874" cy="709164"/>
          </a:xfrm>
          <a:prstGeom prst="bentConnector3">
            <a:avLst>
              <a:gd name="adj1" fmla="val 993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2B3A0343-20F9-F702-9F4C-029C3FFD7931}"/>
              </a:ext>
            </a:extLst>
          </p:cNvPr>
          <p:cNvSpPr txBox="1"/>
          <p:nvPr/>
        </p:nvSpPr>
        <p:spPr>
          <a:xfrm>
            <a:off x="2637642" y="445597"/>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44" name="TextBox 143">
            <a:extLst>
              <a:ext uri="{FF2B5EF4-FFF2-40B4-BE49-F238E27FC236}">
                <a16:creationId xmlns:a16="http://schemas.microsoft.com/office/drawing/2014/main" id="{3FB1B470-CEAC-53B9-A108-7366E10D16D7}"/>
              </a:ext>
            </a:extLst>
          </p:cNvPr>
          <p:cNvSpPr txBox="1"/>
          <p:nvPr/>
        </p:nvSpPr>
        <p:spPr>
          <a:xfrm rot="5400000">
            <a:off x="8035503" y="2040979"/>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45" name="TextBox 144">
            <a:extLst>
              <a:ext uri="{FF2B5EF4-FFF2-40B4-BE49-F238E27FC236}">
                <a16:creationId xmlns:a16="http://schemas.microsoft.com/office/drawing/2014/main" id="{832DEC61-153B-FFB3-7AB5-5DFAB6014911}"/>
              </a:ext>
            </a:extLst>
          </p:cNvPr>
          <p:cNvSpPr txBox="1"/>
          <p:nvPr/>
        </p:nvSpPr>
        <p:spPr>
          <a:xfrm>
            <a:off x="9608929" y="2451591"/>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86" name="TextBox 185">
            <a:extLst>
              <a:ext uri="{FF2B5EF4-FFF2-40B4-BE49-F238E27FC236}">
                <a16:creationId xmlns:a16="http://schemas.microsoft.com/office/drawing/2014/main" id="{36B86F3A-FE92-85AD-507F-96C36C13982A}"/>
              </a:ext>
            </a:extLst>
          </p:cNvPr>
          <p:cNvSpPr txBox="1"/>
          <p:nvPr/>
        </p:nvSpPr>
        <p:spPr>
          <a:xfrm>
            <a:off x="10723954" y="6129011"/>
            <a:ext cx="1255472" cy="584775"/>
          </a:xfrm>
          <a:prstGeom prst="rect">
            <a:avLst/>
          </a:prstGeom>
          <a:noFill/>
          <a:ln>
            <a:solidFill>
              <a:schemeClr val="tx1"/>
            </a:solidFill>
            <a:prstDash val="sysDot"/>
          </a:ln>
        </p:spPr>
        <p:txBody>
          <a:bodyPr wrap="none" rtlCol="0">
            <a:spAutoFit/>
          </a:bodyPr>
          <a:lstStyle/>
          <a:p>
            <a:r>
              <a:rPr lang="en-US" sz="800" dirty="0"/>
              <a:t>Notes:</a:t>
            </a:r>
          </a:p>
          <a:p>
            <a:r>
              <a:rPr lang="en-US" sz="800" dirty="0"/>
              <a:t>CD : Decoupling capacitor</a:t>
            </a:r>
          </a:p>
          <a:p>
            <a:r>
              <a:rPr lang="en-US" sz="800" dirty="0"/>
              <a:t>LPF : Low Pass Filter</a:t>
            </a:r>
          </a:p>
          <a:p>
            <a:r>
              <a:rPr lang="en-US" sz="800" dirty="0"/>
              <a:t>R</a:t>
            </a:r>
            <a:r>
              <a:rPr lang="en-US" sz="800" baseline="-25000" dirty="0"/>
              <a:t>L</a:t>
            </a:r>
            <a:r>
              <a:rPr lang="en-US" sz="800" dirty="0"/>
              <a:t>    : Load Resistance</a:t>
            </a:r>
            <a:endParaRPr lang="en-IN" sz="800" dirty="0"/>
          </a:p>
        </p:txBody>
      </p:sp>
      <p:sp>
        <p:nvSpPr>
          <p:cNvPr id="194" name="TextBox 193">
            <a:extLst>
              <a:ext uri="{FF2B5EF4-FFF2-40B4-BE49-F238E27FC236}">
                <a16:creationId xmlns:a16="http://schemas.microsoft.com/office/drawing/2014/main" id="{0CB8D94A-FA68-AACC-4988-85C48E038FF6}"/>
              </a:ext>
            </a:extLst>
          </p:cNvPr>
          <p:cNvSpPr txBox="1"/>
          <p:nvPr/>
        </p:nvSpPr>
        <p:spPr>
          <a:xfrm>
            <a:off x="9409563" y="3648826"/>
            <a:ext cx="415498" cy="200055"/>
          </a:xfrm>
          <a:prstGeom prst="rect">
            <a:avLst/>
          </a:prstGeom>
          <a:noFill/>
          <a:ln w="3175">
            <a:solidFill>
              <a:schemeClr val="tx1"/>
            </a:solidFill>
          </a:ln>
        </p:spPr>
        <p:txBody>
          <a:bodyPr wrap="none" rtlCol="0">
            <a:spAutoFit/>
          </a:bodyPr>
          <a:lstStyle/>
          <a:p>
            <a:r>
              <a:rPr lang="en-US" sz="700" dirty="0"/>
              <a:t>IOUTB</a:t>
            </a:r>
            <a:endParaRPr lang="en-IN" sz="700" dirty="0"/>
          </a:p>
        </p:txBody>
      </p:sp>
      <p:cxnSp>
        <p:nvCxnSpPr>
          <p:cNvPr id="201" name="Straight Connector 200">
            <a:extLst>
              <a:ext uri="{FF2B5EF4-FFF2-40B4-BE49-F238E27FC236}">
                <a16:creationId xmlns:a16="http://schemas.microsoft.com/office/drawing/2014/main" id="{CDB51485-3C04-41CB-FDF3-9C086A1C7ABE}"/>
              </a:ext>
            </a:extLst>
          </p:cNvPr>
          <p:cNvCxnSpPr>
            <a:cxnSpLocks/>
          </p:cNvCxnSpPr>
          <p:nvPr/>
        </p:nvCxnSpPr>
        <p:spPr>
          <a:xfrm>
            <a:off x="9860462" y="3781511"/>
            <a:ext cx="1007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06A056A-009C-B470-D123-899A59DACE22}"/>
              </a:ext>
            </a:extLst>
          </p:cNvPr>
          <p:cNvCxnSpPr>
            <a:cxnSpLocks/>
          </p:cNvCxnSpPr>
          <p:nvPr/>
        </p:nvCxnSpPr>
        <p:spPr>
          <a:xfrm>
            <a:off x="9860462" y="3438850"/>
            <a:ext cx="1007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A175001E-0E1F-14C4-787F-91EF3AE363C5}"/>
              </a:ext>
            </a:extLst>
          </p:cNvPr>
          <p:cNvSpPr txBox="1"/>
          <p:nvPr/>
        </p:nvSpPr>
        <p:spPr>
          <a:xfrm>
            <a:off x="10030906" y="3154850"/>
            <a:ext cx="333746" cy="200055"/>
          </a:xfrm>
          <a:prstGeom prst="rect">
            <a:avLst/>
          </a:prstGeom>
          <a:noFill/>
          <a:ln w="6350">
            <a:solidFill>
              <a:schemeClr val="tx1"/>
            </a:solidFill>
          </a:ln>
        </p:spPr>
        <p:txBody>
          <a:bodyPr wrap="none" rtlCol="0">
            <a:spAutoFit/>
          </a:bodyPr>
          <a:lstStyle/>
          <a:p>
            <a:r>
              <a:rPr lang="en-US" sz="700" dirty="0"/>
              <a:t>50Ω</a:t>
            </a:r>
          </a:p>
        </p:txBody>
      </p:sp>
      <p:grpSp>
        <p:nvGrpSpPr>
          <p:cNvPr id="254" name="Group 253">
            <a:extLst>
              <a:ext uri="{FF2B5EF4-FFF2-40B4-BE49-F238E27FC236}">
                <a16:creationId xmlns:a16="http://schemas.microsoft.com/office/drawing/2014/main" id="{77665F3F-EDD8-2623-DD82-12E824FA3327}"/>
              </a:ext>
            </a:extLst>
          </p:cNvPr>
          <p:cNvGrpSpPr/>
          <p:nvPr/>
        </p:nvGrpSpPr>
        <p:grpSpPr>
          <a:xfrm>
            <a:off x="10154812" y="4066290"/>
            <a:ext cx="85934" cy="210013"/>
            <a:chOff x="10027330" y="3047308"/>
            <a:chExt cx="85934" cy="210013"/>
          </a:xfrm>
        </p:grpSpPr>
        <p:cxnSp>
          <p:nvCxnSpPr>
            <p:cNvPr id="241" name="Straight Connector 240">
              <a:extLst>
                <a:ext uri="{FF2B5EF4-FFF2-40B4-BE49-F238E27FC236}">
                  <a16:creationId xmlns:a16="http://schemas.microsoft.com/office/drawing/2014/main" id="{43310CD7-1A52-C181-E7C2-C48821DDFF0C}"/>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44" name="Isosceles Triangle 243">
              <a:extLst>
                <a:ext uri="{FF2B5EF4-FFF2-40B4-BE49-F238E27FC236}">
                  <a16:creationId xmlns:a16="http://schemas.microsoft.com/office/drawing/2014/main" id="{41A322EB-4F80-5FBD-AEB4-4B32111424D6}"/>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53" name="Straight Connector 252">
            <a:extLst>
              <a:ext uri="{FF2B5EF4-FFF2-40B4-BE49-F238E27FC236}">
                <a16:creationId xmlns:a16="http://schemas.microsoft.com/office/drawing/2014/main" id="{8D38CE98-B022-B0DB-A1B0-9DE2BF93B488}"/>
              </a:ext>
            </a:extLst>
          </p:cNvPr>
          <p:cNvCxnSpPr>
            <a:cxnSpLocks/>
          </p:cNvCxnSpPr>
          <p:nvPr/>
        </p:nvCxnSpPr>
        <p:spPr>
          <a:xfrm>
            <a:off x="10197779" y="3781511"/>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6FFF53F-48BD-9B7A-0D05-CCB3D42D7B70}"/>
              </a:ext>
            </a:extLst>
          </p:cNvPr>
          <p:cNvCxnSpPr>
            <a:cxnSpLocks/>
          </p:cNvCxnSpPr>
          <p:nvPr/>
        </p:nvCxnSpPr>
        <p:spPr>
          <a:xfrm>
            <a:off x="10188726" y="3356260"/>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A91A5C5A-BE18-C501-E9E8-A32F8695D22C}"/>
              </a:ext>
            </a:extLst>
          </p:cNvPr>
          <p:cNvSpPr txBox="1"/>
          <p:nvPr/>
        </p:nvSpPr>
        <p:spPr>
          <a:xfrm>
            <a:off x="10353474" y="3274960"/>
            <a:ext cx="386644" cy="184666"/>
          </a:xfrm>
          <a:prstGeom prst="rect">
            <a:avLst/>
          </a:prstGeom>
          <a:noFill/>
        </p:spPr>
        <p:txBody>
          <a:bodyPr wrap="none" rtlCol="0">
            <a:spAutoFit/>
          </a:bodyPr>
          <a:lstStyle/>
          <a:p>
            <a:r>
              <a:rPr lang="en-US" sz="600" b="1" dirty="0">
                <a:highlight>
                  <a:srgbClr val="C0C0C0"/>
                </a:highlight>
              </a:rPr>
              <a:t>VoutA</a:t>
            </a:r>
            <a:endParaRPr lang="en-IN" sz="600" b="1" dirty="0">
              <a:highlight>
                <a:srgbClr val="C0C0C0"/>
              </a:highlight>
            </a:endParaRPr>
          </a:p>
        </p:txBody>
      </p:sp>
      <p:sp>
        <p:nvSpPr>
          <p:cNvPr id="265" name="TextBox 264">
            <a:extLst>
              <a:ext uri="{FF2B5EF4-FFF2-40B4-BE49-F238E27FC236}">
                <a16:creationId xmlns:a16="http://schemas.microsoft.com/office/drawing/2014/main" id="{9A98645C-06D7-02D7-ADA9-D69E3D0E3357}"/>
              </a:ext>
            </a:extLst>
          </p:cNvPr>
          <p:cNvSpPr txBox="1"/>
          <p:nvPr/>
        </p:nvSpPr>
        <p:spPr>
          <a:xfrm>
            <a:off x="10357494" y="3762475"/>
            <a:ext cx="383438" cy="184666"/>
          </a:xfrm>
          <a:prstGeom prst="rect">
            <a:avLst/>
          </a:prstGeom>
          <a:noFill/>
        </p:spPr>
        <p:txBody>
          <a:bodyPr wrap="square" rtlCol="0">
            <a:spAutoFit/>
          </a:bodyPr>
          <a:lstStyle/>
          <a:p>
            <a:r>
              <a:rPr lang="en-US" sz="600" b="1" dirty="0">
                <a:highlight>
                  <a:srgbClr val="C0C0C0"/>
                </a:highlight>
              </a:rPr>
              <a:t>VoutB</a:t>
            </a:r>
            <a:endParaRPr lang="en-IN" sz="600" b="1" dirty="0">
              <a:highlight>
                <a:srgbClr val="C0C0C0"/>
              </a:highlight>
            </a:endParaRPr>
          </a:p>
        </p:txBody>
      </p:sp>
      <p:sp>
        <p:nvSpPr>
          <p:cNvPr id="320" name="TextBox 319">
            <a:extLst>
              <a:ext uri="{FF2B5EF4-FFF2-40B4-BE49-F238E27FC236}">
                <a16:creationId xmlns:a16="http://schemas.microsoft.com/office/drawing/2014/main" id="{580B43D7-F4AD-8AB5-88AB-AA52BF6260AA}"/>
              </a:ext>
            </a:extLst>
          </p:cNvPr>
          <p:cNvSpPr txBox="1"/>
          <p:nvPr/>
        </p:nvSpPr>
        <p:spPr>
          <a:xfrm>
            <a:off x="11120840" y="2233593"/>
            <a:ext cx="607859" cy="215444"/>
          </a:xfrm>
          <a:prstGeom prst="rect">
            <a:avLst/>
          </a:prstGeom>
          <a:noFill/>
        </p:spPr>
        <p:txBody>
          <a:bodyPr wrap="none" rtlCol="0">
            <a:spAutoFit/>
          </a:bodyPr>
          <a:lstStyle/>
          <a:p>
            <a:r>
              <a:rPr lang="en-IN" sz="800" dirty="0"/>
              <a:t>(Optional)</a:t>
            </a:r>
          </a:p>
        </p:txBody>
      </p:sp>
      <p:sp>
        <p:nvSpPr>
          <p:cNvPr id="326" name="Isosceles Triangle 325">
            <a:extLst>
              <a:ext uri="{FF2B5EF4-FFF2-40B4-BE49-F238E27FC236}">
                <a16:creationId xmlns:a16="http://schemas.microsoft.com/office/drawing/2014/main" id="{EF97BB7C-25A3-9A59-1C58-D319FA0B31FF}"/>
              </a:ext>
            </a:extLst>
          </p:cNvPr>
          <p:cNvSpPr/>
          <p:nvPr/>
        </p:nvSpPr>
        <p:spPr>
          <a:xfrm rot="5400000">
            <a:off x="10781530" y="3406717"/>
            <a:ext cx="595633" cy="41189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0" name="Connector: Elbow 329">
            <a:extLst>
              <a:ext uri="{FF2B5EF4-FFF2-40B4-BE49-F238E27FC236}">
                <a16:creationId xmlns:a16="http://schemas.microsoft.com/office/drawing/2014/main" id="{1F5D6EC6-80F0-8198-861D-57E17B443A93}"/>
              </a:ext>
            </a:extLst>
          </p:cNvPr>
          <p:cNvCxnSpPr>
            <a:cxnSpLocks/>
            <a:stCxn id="326" idx="0"/>
          </p:cNvCxnSpPr>
          <p:nvPr/>
        </p:nvCxnSpPr>
        <p:spPr>
          <a:xfrm flipV="1">
            <a:off x="11285292" y="2786375"/>
            <a:ext cx="102607" cy="82628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0CE0D47F-530B-1B95-1401-D3F7E3B946BE}"/>
              </a:ext>
            </a:extLst>
          </p:cNvPr>
          <p:cNvSpPr txBox="1"/>
          <p:nvPr/>
        </p:nvSpPr>
        <p:spPr>
          <a:xfrm>
            <a:off x="10804112" y="3300350"/>
            <a:ext cx="261610" cy="276999"/>
          </a:xfrm>
          <a:prstGeom prst="rect">
            <a:avLst/>
          </a:prstGeom>
          <a:noFill/>
        </p:spPr>
        <p:txBody>
          <a:bodyPr wrap="none" rtlCol="0">
            <a:spAutoFit/>
          </a:bodyPr>
          <a:lstStyle/>
          <a:p>
            <a:r>
              <a:rPr lang="en-US" sz="1200" dirty="0"/>
              <a:t>+</a:t>
            </a:r>
            <a:endParaRPr lang="en-IN" sz="1200" dirty="0"/>
          </a:p>
        </p:txBody>
      </p:sp>
      <p:sp>
        <p:nvSpPr>
          <p:cNvPr id="333" name="TextBox 332">
            <a:extLst>
              <a:ext uri="{FF2B5EF4-FFF2-40B4-BE49-F238E27FC236}">
                <a16:creationId xmlns:a16="http://schemas.microsoft.com/office/drawing/2014/main" id="{B69C60FB-4862-A8D7-0C6E-35279B50C31F}"/>
              </a:ext>
            </a:extLst>
          </p:cNvPr>
          <p:cNvSpPr txBox="1"/>
          <p:nvPr/>
        </p:nvSpPr>
        <p:spPr>
          <a:xfrm>
            <a:off x="10819340" y="3623802"/>
            <a:ext cx="231154" cy="276999"/>
          </a:xfrm>
          <a:prstGeom prst="rect">
            <a:avLst/>
          </a:prstGeom>
          <a:noFill/>
        </p:spPr>
        <p:txBody>
          <a:bodyPr wrap="none" rtlCol="0">
            <a:spAutoFit/>
          </a:bodyPr>
          <a:lstStyle/>
          <a:p>
            <a:r>
              <a:rPr lang="en-US" sz="1200" dirty="0"/>
              <a:t>-</a:t>
            </a:r>
            <a:endParaRPr lang="en-IN" sz="1200" dirty="0"/>
          </a:p>
        </p:txBody>
      </p:sp>
      <p:sp>
        <p:nvSpPr>
          <p:cNvPr id="336" name="TextBox 335">
            <a:extLst>
              <a:ext uri="{FF2B5EF4-FFF2-40B4-BE49-F238E27FC236}">
                <a16:creationId xmlns:a16="http://schemas.microsoft.com/office/drawing/2014/main" id="{F048DE98-9C77-AA36-3337-697B084A142F}"/>
              </a:ext>
            </a:extLst>
          </p:cNvPr>
          <p:cNvSpPr txBox="1"/>
          <p:nvPr/>
        </p:nvSpPr>
        <p:spPr>
          <a:xfrm>
            <a:off x="8903114" y="3064024"/>
            <a:ext cx="444352" cy="246221"/>
          </a:xfrm>
          <a:prstGeom prst="rect">
            <a:avLst/>
          </a:prstGeom>
          <a:noFill/>
          <a:ln w="6350">
            <a:solidFill>
              <a:schemeClr val="tx1"/>
            </a:solidFill>
          </a:ln>
        </p:spPr>
        <p:txBody>
          <a:bodyPr wrap="none" rtlCol="0">
            <a:spAutoFit/>
          </a:bodyPr>
          <a:lstStyle/>
          <a:p>
            <a:r>
              <a:rPr lang="en-US" sz="1000" dirty="0"/>
              <a:t>DV</a:t>
            </a:r>
            <a:r>
              <a:rPr lang="en-US" sz="700" dirty="0"/>
              <a:t>DD</a:t>
            </a:r>
            <a:endParaRPr lang="en-IN" sz="1000" dirty="0"/>
          </a:p>
        </p:txBody>
      </p:sp>
      <p:cxnSp>
        <p:nvCxnSpPr>
          <p:cNvPr id="338" name="Connector: Elbow 337">
            <a:extLst>
              <a:ext uri="{FF2B5EF4-FFF2-40B4-BE49-F238E27FC236}">
                <a16:creationId xmlns:a16="http://schemas.microsoft.com/office/drawing/2014/main" id="{9789A045-9D20-E160-256A-1F04B40C8E8B}"/>
              </a:ext>
            </a:extLst>
          </p:cNvPr>
          <p:cNvCxnSpPr>
            <a:cxnSpLocks/>
            <a:endCxn id="336" idx="0"/>
          </p:cNvCxnSpPr>
          <p:nvPr/>
        </p:nvCxnSpPr>
        <p:spPr>
          <a:xfrm rot="5400000">
            <a:off x="9114718" y="2658745"/>
            <a:ext cx="415852" cy="39470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DDC32D81-BF51-5E3C-654F-DF32331ADE10}"/>
              </a:ext>
            </a:extLst>
          </p:cNvPr>
          <p:cNvCxnSpPr>
            <a:stCxn id="204" idx="0"/>
          </p:cNvCxnSpPr>
          <p:nvPr/>
        </p:nvCxnSpPr>
        <p:spPr>
          <a:xfrm rot="16200000" flipV="1">
            <a:off x="10010639" y="2967709"/>
            <a:ext cx="95203" cy="279079"/>
          </a:xfrm>
          <a:prstGeom prst="bentConnector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BA7CB07-5409-E600-70DA-DA436568E992}"/>
              </a:ext>
            </a:extLst>
          </p:cNvPr>
          <p:cNvCxnSpPr>
            <a:cxnSpLocks/>
          </p:cNvCxnSpPr>
          <p:nvPr/>
        </p:nvCxnSpPr>
        <p:spPr>
          <a:xfrm>
            <a:off x="9922934" y="3055632"/>
            <a:ext cx="0" cy="1008524"/>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48" name="Group 347">
            <a:extLst>
              <a:ext uri="{FF2B5EF4-FFF2-40B4-BE49-F238E27FC236}">
                <a16:creationId xmlns:a16="http://schemas.microsoft.com/office/drawing/2014/main" id="{B252B2B0-C192-D9EF-9F37-3431DB0E2AC5}"/>
              </a:ext>
            </a:extLst>
          </p:cNvPr>
          <p:cNvGrpSpPr/>
          <p:nvPr/>
        </p:nvGrpSpPr>
        <p:grpSpPr>
          <a:xfrm>
            <a:off x="9881627" y="4058818"/>
            <a:ext cx="85934" cy="210013"/>
            <a:chOff x="10027330" y="3047308"/>
            <a:chExt cx="85934" cy="210013"/>
          </a:xfrm>
        </p:grpSpPr>
        <p:cxnSp>
          <p:nvCxnSpPr>
            <p:cNvPr id="349" name="Straight Connector 348">
              <a:extLst>
                <a:ext uri="{FF2B5EF4-FFF2-40B4-BE49-F238E27FC236}">
                  <a16:creationId xmlns:a16="http://schemas.microsoft.com/office/drawing/2014/main" id="{74282318-379F-96E3-7AF5-F851578740D8}"/>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350" name="Isosceles Triangle 349">
              <a:extLst>
                <a:ext uri="{FF2B5EF4-FFF2-40B4-BE49-F238E27FC236}">
                  <a16:creationId xmlns:a16="http://schemas.microsoft.com/office/drawing/2014/main" id="{D898003E-B781-FBCD-7000-C9662EABBCB4}"/>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1" name="TextBox 350">
            <a:extLst>
              <a:ext uri="{FF2B5EF4-FFF2-40B4-BE49-F238E27FC236}">
                <a16:creationId xmlns:a16="http://schemas.microsoft.com/office/drawing/2014/main" id="{7F76EF1A-4883-72EE-5926-F5B9CC8205F2}"/>
              </a:ext>
            </a:extLst>
          </p:cNvPr>
          <p:cNvSpPr txBox="1"/>
          <p:nvPr/>
        </p:nvSpPr>
        <p:spPr>
          <a:xfrm>
            <a:off x="7938656" y="3691140"/>
            <a:ext cx="375424" cy="167878"/>
          </a:xfrm>
          <a:prstGeom prst="rect">
            <a:avLst/>
          </a:prstGeom>
          <a:noFill/>
          <a:ln w="6350">
            <a:solidFill>
              <a:schemeClr val="tx1"/>
            </a:solidFill>
          </a:ln>
        </p:spPr>
        <p:txBody>
          <a:bodyPr wrap="none" rtlCol="0">
            <a:spAutoFit/>
          </a:bodyPr>
          <a:lstStyle/>
          <a:p>
            <a:r>
              <a:rPr lang="en-US" sz="600" dirty="0"/>
              <a:t>FS Adj</a:t>
            </a:r>
            <a:endParaRPr lang="en-IN" sz="600" dirty="0"/>
          </a:p>
        </p:txBody>
      </p:sp>
      <p:sp>
        <p:nvSpPr>
          <p:cNvPr id="352" name="TextBox 351">
            <a:extLst>
              <a:ext uri="{FF2B5EF4-FFF2-40B4-BE49-F238E27FC236}">
                <a16:creationId xmlns:a16="http://schemas.microsoft.com/office/drawing/2014/main" id="{F597CD07-7BAC-9237-933E-348CB930C7B0}"/>
              </a:ext>
            </a:extLst>
          </p:cNvPr>
          <p:cNvSpPr txBox="1"/>
          <p:nvPr/>
        </p:nvSpPr>
        <p:spPr>
          <a:xfrm>
            <a:off x="7540653" y="3970780"/>
            <a:ext cx="312906" cy="184666"/>
          </a:xfrm>
          <a:prstGeom prst="rect">
            <a:avLst/>
          </a:prstGeom>
          <a:noFill/>
          <a:ln w="6350">
            <a:solidFill>
              <a:schemeClr val="tx1"/>
            </a:solidFill>
          </a:ln>
        </p:spPr>
        <p:txBody>
          <a:bodyPr wrap="none" rtlCol="0">
            <a:spAutoFit/>
          </a:bodyPr>
          <a:lstStyle/>
          <a:p>
            <a:r>
              <a:rPr lang="en-US" sz="600" dirty="0"/>
              <a:t>50Ω</a:t>
            </a:r>
          </a:p>
        </p:txBody>
      </p:sp>
      <p:grpSp>
        <p:nvGrpSpPr>
          <p:cNvPr id="353" name="Group 352">
            <a:extLst>
              <a:ext uri="{FF2B5EF4-FFF2-40B4-BE49-F238E27FC236}">
                <a16:creationId xmlns:a16="http://schemas.microsoft.com/office/drawing/2014/main" id="{57442306-88FD-ADE5-E82C-D5C67D4AE43D}"/>
              </a:ext>
            </a:extLst>
          </p:cNvPr>
          <p:cNvGrpSpPr/>
          <p:nvPr/>
        </p:nvGrpSpPr>
        <p:grpSpPr>
          <a:xfrm>
            <a:off x="7640212" y="4155874"/>
            <a:ext cx="85934" cy="210013"/>
            <a:chOff x="10027330" y="3047308"/>
            <a:chExt cx="85934" cy="210013"/>
          </a:xfrm>
        </p:grpSpPr>
        <p:cxnSp>
          <p:nvCxnSpPr>
            <p:cNvPr id="354" name="Straight Connector 353">
              <a:extLst>
                <a:ext uri="{FF2B5EF4-FFF2-40B4-BE49-F238E27FC236}">
                  <a16:creationId xmlns:a16="http://schemas.microsoft.com/office/drawing/2014/main" id="{AA0080A3-ADC3-BAEB-B657-30AF8B02C2BD}"/>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355" name="Isosceles Triangle 354">
              <a:extLst>
                <a:ext uri="{FF2B5EF4-FFF2-40B4-BE49-F238E27FC236}">
                  <a16:creationId xmlns:a16="http://schemas.microsoft.com/office/drawing/2014/main" id="{3BAD1FCB-6A3C-AE63-D09E-B8214ECD86A1}"/>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59" name="Connector: Elbow 358">
            <a:extLst>
              <a:ext uri="{FF2B5EF4-FFF2-40B4-BE49-F238E27FC236}">
                <a16:creationId xmlns:a16="http://schemas.microsoft.com/office/drawing/2014/main" id="{3F87BBD3-0D68-3F3C-54DD-A179A5D2925D}"/>
              </a:ext>
            </a:extLst>
          </p:cNvPr>
          <p:cNvCxnSpPr>
            <a:stCxn id="351" idx="1"/>
            <a:endCxn id="352" idx="0"/>
          </p:cNvCxnSpPr>
          <p:nvPr/>
        </p:nvCxnSpPr>
        <p:spPr>
          <a:xfrm rot="10800000" flipV="1">
            <a:off x="7697106" y="3775078"/>
            <a:ext cx="241550" cy="1957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B54DC5F2-38F9-E6B7-08F6-4A885E7A2E56}"/>
              </a:ext>
            </a:extLst>
          </p:cNvPr>
          <p:cNvSpPr txBox="1"/>
          <p:nvPr/>
        </p:nvSpPr>
        <p:spPr>
          <a:xfrm rot="5400000">
            <a:off x="10839942" y="3443377"/>
            <a:ext cx="380232" cy="338554"/>
          </a:xfrm>
          <a:prstGeom prst="rect">
            <a:avLst/>
          </a:prstGeom>
          <a:noFill/>
        </p:spPr>
        <p:txBody>
          <a:bodyPr wrap="none" rtlCol="0">
            <a:spAutoFit/>
          </a:bodyPr>
          <a:lstStyle/>
          <a:p>
            <a:pPr algn="ctr"/>
            <a:r>
              <a:rPr lang="en-US" sz="800" dirty="0"/>
              <a:t>Diff</a:t>
            </a:r>
          </a:p>
          <a:p>
            <a:pPr algn="ctr"/>
            <a:r>
              <a:rPr lang="en-US" sz="800" dirty="0"/>
              <a:t>Amp</a:t>
            </a:r>
            <a:endParaRPr lang="en-IN" sz="800" dirty="0"/>
          </a:p>
        </p:txBody>
      </p:sp>
      <p:sp>
        <p:nvSpPr>
          <p:cNvPr id="370" name="Rectangle 369">
            <a:extLst>
              <a:ext uri="{FF2B5EF4-FFF2-40B4-BE49-F238E27FC236}">
                <a16:creationId xmlns:a16="http://schemas.microsoft.com/office/drawing/2014/main" id="{2ED6FBD1-4C0D-11DE-2E5B-F5ABED2F0A97}"/>
              </a:ext>
            </a:extLst>
          </p:cNvPr>
          <p:cNvSpPr/>
          <p:nvPr/>
        </p:nvSpPr>
        <p:spPr>
          <a:xfrm>
            <a:off x="4714240" y="4721428"/>
            <a:ext cx="1111698" cy="20412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4" name="Rectangle 373">
            <a:extLst>
              <a:ext uri="{FF2B5EF4-FFF2-40B4-BE49-F238E27FC236}">
                <a16:creationId xmlns:a16="http://schemas.microsoft.com/office/drawing/2014/main" id="{228C54CD-1099-7008-2E1F-D01AA6485EFD}"/>
              </a:ext>
            </a:extLst>
          </p:cNvPr>
          <p:cNvSpPr/>
          <p:nvPr/>
        </p:nvSpPr>
        <p:spPr>
          <a:xfrm>
            <a:off x="4714102" y="2956443"/>
            <a:ext cx="164792" cy="177451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5" name="TextBox 374">
            <a:extLst>
              <a:ext uri="{FF2B5EF4-FFF2-40B4-BE49-F238E27FC236}">
                <a16:creationId xmlns:a16="http://schemas.microsoft.com/office/drawing/2014/main" id="{F1F1C5E9-2687-5B86-ED96-0419D63D5A3C}"/>
              </a:ext>
            </a:extLst>
          </p:cNvPr>
          <p:cNvSpPr txBox="1"/>
          <p:nvPr/>
        </p:nvSpPr>
        <p:spPr>
          <a:xfrm rot="16200000">
            <a:off x="4376014" y="3960499"/>
            <a:ext cx="806631" cy="215444"/>
          </a:xfrm>
          <a:prstGeom prst="rect">
            <a:avLst/>
          </a:prstGeom>
          <a:noFill/>
        </p:spPr>
        <p:txBody>
          <a:bodyPr wrap="none" rtlCol="0">
            <a:spAutoFit/>
          </a:bodyPr>
          <a:lstStyle/>
          <a:p>
            <a:r>
              <a:rPr lang="en-US" sz="800" dirty="0"/>
              <a:t>AHB4 275 MHz</a:t>
            </a:r>
            <a:endParaRPr lang="en-IN" sz="800" dirty="0"/>
          </a:p>
        </p:txBody>
      </p:sp>
      <p:grpSp>
        <p:nvGrpSpPr>
          <p:cNvPr id="385" name="Group 384">
            <a:extLst>
              <a:ext uri="{FF2B5EF4-FFF2-40B4-BE49-F238E27FC236}">
                <a16:creationId xmlns:a16="http://schemas.microsoft.com/office/drawing/2014/main" id="{B194EEF1-C90B-6AF0-E7AE-00A23BCFEF05}"/>
              </a:ext>
            </a:extLst>
          </p:cNvPr>
          <p:cNvGrpSpPr/>
          <p:nvPr/>
        </p:nvGrpSpPr>
        <p:grpSpPr>
          <a:xfrm>
            <a:off x="5039968" y="1969040"/>
            <a:ext cx="545543" cy="739799"/>
            <a:chOff x="5161518" y="1976652"/>
            <a:chExt cx="545543" cy="739799"/>
          </a:xfrm>
        </p:grpSpPr>
        <p:sp>
          <p:nvSpPr>
            <p:cNvPr id="381" name="TextBox 380">
              <a:extLst>
                <a:ext uri="{FF2B5EF4-FFF2-40B4-BE49-F238E27FC236}">
                  <a16:creationId xmlns:a16="http://schemas.microsoft.com/office/drawing/2014/main" id="{612EAEC0-74A2-CD6A-E281-4D970F1EBEC2}"/>
                </a:ext>
              </a:extLst>
            </p:cNvPr>
            <p:cNvSpPr txBox="1"/>
            <p:nvPr/>
          </p:nvSpPr>
          <p:spPr>
            <a:xfrm>
              <a:off x="5161994" y="1976652"/>
              <a:ext cx="543739" cy="184666"/>
            </a:xfrm>
            <a:prstGeom prst="rect">
              <a:avLst/>
            </a:prstGeom>
            <a:noFill/>
            <a:ln w="6350">
              <a:solidFill>
                <a:schemeClr val="tx1"/>
              </a:solidFill>
            </a:ln>
          </p:spPr>
          <p:txBody>
            <a:bodyPr wrap="none" rtlCol="0">
              <a:spAutoFit/>
            </a:bodyPr>
            <a:lstStyle/>
            <a:p>
              <a:r>
                <a:rPr lang="en-US" sz="600" dirty="0"/>
                <a:t>64 MHz HSI</a:t>
              </a:r>
              <a:endParaRPr lang="en-IN" sz="600" dirty="0"/>
            </a:p>
          </p:txBody>
        </p:sp>
        <p:sp>
          <p:nvSpPr>
            <p:cNvPr id="382" name="TextBox 381">
              <a:extLst>
                <a:ext uri="{FF2B5EF4-FFF2-40B4-BE49-F238E27FC236}">
                  <a16:creationId xmlns:a16="http://schemas.microsoft.com/office/drawing/2014/main" id="{4ABC8AF5-009D-55CD-0C2F-1E2BB9FAD222}"/>
                </a:ext>
              </a:extLst>
            </p:cNvPr>
            <p:cNvSpPr txBox="1"/>
            <p:nvPr/>
          </p:nvSpPr>
          <p:spPr>
            <a:xfrm>
              <a:off x="5163322" y="2159675"/>
              <a:ext cx="543739" cy="184666"/>
            </a:xfrm>
            <a:prstGeom prst="rect">
              <a:avLst/>
            </a:prstGeom>
            <a:noFill/>
            <a:ln w="6350">
              <a:solidFill>
                <a:schemeClr val="tx1"/>
              </a:solidFill>
            </a:ln>
          </p:spPr>
          <p:txBody>
            <a:bodyPr wrap="square" rtlCol="0">
              <a:spAutoFit/>
            </a:bodyPr>
            <a:lstStyle/>
            <a:p>
              <a:r>
                <a:rPr lang="en-US" sz="600" dirty="0"/>
                <a:t>48 MHz HSI</a:t>
              </a:r>
              <a:endParaRPr lang="en-IN" sz="600" dirty="0"/>
            </a:p>
          </p:txBody>
        </p:sp>
        <p:sp>
          <p:nvSpPr>
            <p:cNvPr id="383" name="TextBox 382">
              <a:extLst>
                <a:ext uri="{FF2B5EF4-FFF2-40B4-BE49-F238E27FC236}">
                  <a16:creationId xmlns:a16="http://schemas.microsoft.com/office/drawing/2014/main" id="{0C6F4BFA-4370-560A-EC2D-25049D77EACE}"/>
                </a:ext>
              </a:extLst>
            </p:cNvPr>
            <p:cNvSpPr txBox="1"/>
            <p:nvPr/>
          </p:nvSpPr>
          <p:spPr>
            <a:xfrm>
              <a:off x="5161518" y="2346451"/>
              <a:ext cx="541267" cy="184666"/>
            </a:xfrm>
            <a:prstGeom prst="rect">
              <a:avLst/>
            </a:prstGeom>
            <a:noFill/>
            <a:ln w="6350">
              <a:solidFill>
                <a:schemeClr val="tx1"/>
              </a:solidFill>
            </a:ln>
          </p:spPr>
          <p:txBody>
            <a:bodyPr wrap="square" rtlCol="0">
              <a:spAutoFit/>
            </a:bodyPr>
            <a:lstStyle/>
            <a:p>
              <a:r>
                <a:rPr lang="en-US" sz="600" dirty="0"/>
                <a:t>4 MHz CSI</a:t>
              </a:r>
              <a:endParaRPr lang="en-IN" sz="600" dirty="0"/>
            </a:p>
          </p:txBody>
        </p:sp>
        <p:sp>
          <p:nvSpPr>
            <p:cNvPr id="384" name="TextBox 383">
              <a:extLst>
                <a:ext uri="{FF2B5EF4-FFF2-40B4-BE49-F238E27FC236}">
                  <a16:creationId xmlns:a16="http://schemas.microsoft.com/office/drawing/2014/main" id="{F430EC0B-925F-3DE2-AF1B-B291B6BC22C7}"/>
                </a:ext>
              </a:extLst>
            </p:cNvPr>
            <p:cNvSpPr txBox="1"/>
            <p:nvPr/>
          </p:nvSpPr>
          <p:spPr>
            <a:xfrm>
              <a:off x="5162982" y="2531785"/>
              <a:ext cx="541267" cy="184666"/>
            </a:xfrm>
            <a:prstGeom prst="rect">
              <a:avLst/>
            </a:prstGeom>
            <a:noFill/>
            <a:ln w="6350">
              <a:solidFill>
                <a:schemeClr val="tx1"/>
              </a:solidFill>
            </a:ln>
          </p:spPr>
          <p:txBody>
            <a:bodyPr wrap="square" rtlCol="0">
              <a:spAutoFit/>
            </a:bodyPr>
            <a:lstStyle/>
            <a:p>
              <a:r>
                <a:rPr lang="en-US" sz="600" dirty="0"/>
                <a:t>32 KHz LSI</a:t>
              </a:r>
              <a:endParaRPr lang="en-IN" sz="600" dirty="0"/>
            </a:p>
          </p:txBody>
        </p:sp>
      </p:grpSp>
      <p:grpSp>
        <p:nvGrpSpPr>
          <p:cNvPr id="19" name="Group 18">
            <a:extLst>
              <a:ext uri="{FF2B5EF4-FFF2-40B4-BE49-F238E27FC236}">
                <a16:creationId xmlns:a16="http://schemas.microsoft.com/office/drawing/2014/main" id="{49D0057D-4F84-4272-6619-25777A7C4AFC}"/>
              </a:ext>
            </a:extLst>
          </p:cNvPr>
          <p:cNvGrpSpPr/>
          <p:nvPr/>
        </p:nvGrpSpPr>
        <p:grpSpPr>
          <a:xfrm>
            <a:off x="927391" y="2545592"/>
            <a:ext cx="3131714" cy="914033"/>
            <a:chOff x="927391" y="2545592"/>
            <a:chExt cx="3131714" cy="914033"/>
          </a:xfrm>
        </p:grpSpPr>
        <p:sp>
          <p:nvSpPr>
            <p:cNvPr id="366" name="TextBox 365">
              <a:extLst>
                <a:ext uri="{FF2B5EF4-FFF2-40B4-BE49-F238E27FC236}">
                  <a16:creationId xmlns:a16="http://schemas.microsoft.com/office/drawing/2014/main" id="{C15D7CEE-E58A-AD91-3A88-BB27DF46B251}"/>
                </a:ext>
              </a:extLst>
            </p:cNvPr>
            <p:cNvSpPr txBox="1"/>
            <p:nvPr/>
          </p:nvSpPr>
          <p:spPr>
            <a:xfrm rot="16200000">
              <a:off x="1023298" y="2894887"/>
              <a:ext cx="914033" cy="215444"/>
            </a:xfrm>
            <a:prstGeom prst="rect">
              <a:avLst/>
            </a:prstGeom>
            <a:noFill/>
            <a:ln>
              <a:solidFill>
                <a:schemeClr val="tx1"/>
              </a:solidFill>
            </a:ln>
          </p:spPr>
          <p:txBody>
            <a:bodyPr wrap="none" rtlCol="0">
              <a:spAutoFit/>
            </a:bodyPr>
            <a:lstStyle/>
            <a:p>
              <a:r>
                <a:rPr lang="en-US" sz="800" dirty="0"/>
                <a:t>SD Card Breakout</a:t>
              </a:r>
              <a:endParaRPr lang="en-IN" sz="800" dirty="0"/>
            </a:p>
          </p:txBody>
        </p:sp>
        <p:cxnSp>
          <p:nvCxnSpPr>
            <p:cNvPr id="369" name="Straight Arrow Connector 368">
              <a:extLst>
                <a:ext uri="{FF2B5EF4-FFF2-40B4-BE49-F238E27FC236}">
                  <a16:creationId xmlns:a16="http://schemas.microsoft.com/office/drawing/2014/main" id="{113F5C73-1121-E289-539F-E376C23E7CCD}"/>
                </a:ext>
              </a:extLst>
            </p:cNvPr>
            <p:cNvCxnSpPr/>
            <p:nvPr/>
          </p:nvCxnSpPr>
          <p:spPr>
            <a:xfrm>
              <a:off x="927391" y="3004711"/>
              <a:ext cx="4251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98" name="Group 397">
              <a:extLst>
                <a:ext uri="{FF2B5EF4-FFF2-40B4-BE49-F238E27FC236}">
                  <a16:creationId xmlns:a16="http://schemas.microsoft.com/office/drawing/2014/main" id="{1E7A95FB-8540-3DE4-8D0D-0208425EB7D5}"/>
                </a:ext>
              </a:extLst>
            </p:cNvPr>
            <p:cNvGrpSpPr/>
            <p:nvPr/>
          </p:nvGrpSpPr>
          <p:grpSpPr>
            <a:xfrm>
              <a:off x="1543906" y="2638733"/>
              <a:ext cx="2515199" cy="623064"/>
              <a:chOff x="1620106" y="2638733"/>
              <a:chExt cx="2515199" cy="623064"/>
            </a:xfrm>
          </p:grpSpPr>
          <p:cxnSp>
            <p:nvCxnSpPr>
              <p:cNvPr id="387" name="Straight Arrow Connector 386">
                <a:extLst>
                  <a:ext uri="{FF2B5EF4-FFF2-40B4-BE49-F238E27FC236}">
                    <a16:creationId xmlns:a16="http://schemas.microsoft.com/office/drawing/2014/main" id="{B460431D-E8F1-C4D4-AF23-6F49633ED226}"/>
                  </a:ext>
                </a:extLst>
              </p:cNvPr>
              <p:cNvCxnSpPr>
                <a:cxnSpLocks/>
              </p:cNvCxnSpPr>
              <p:nvPr/>
            </p:nvCxnSpPr>
            <p:spPr>
              <a:xfrm flipV="1">
                <a:off x="1677203" y="2799674"/>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D1ED673A-2368-3BDD-AF4D-F481159695EB}"/>
                  </a:ext>
                </a:extLst>
              </p:cNvPr>
              <p:cNvCxnSpPr>
                <a:cxnSpLocks/>
              </p:cNvCxnSpPr>
              <p:nvPr/>
            </p:nvCxnSpPr>
            <p:spPr>
              <a:xfrm flipV="1">
                <a:off x="1677201" y="2943607"/>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26219D51-A597-8CFA-7322-754B98FA3943}"/>
                  </a:ext>
                </a:extLst>
              </p:cNvPr>
              <p:cNvCxnSpPr>
                <a:cxnSpLocks/>
              </p:cNvCxnSpPr>
              <p:nvPr/>
            </p:nvCxnSpPr>
            <p:spPr>
              <a:xfrm flipV="1">
                <a:off x="1677200" y="3087540"/>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28AFE45F-FD7D-EB79-904B-861E3F1685C5}"/>
                  </a:ext>
                </a:extLst>
              </p:cNvPr>
              <p:cNvCxnSpPr>
                <a:cxnSpLocks/>
              </p:cNvCxnSpPr>
              <p:nvPr/>
            </p:nvCxnSpPr>
            <p:spPr>
              <a:xfrm flipV="1">
                <a:off x="1677198" y="3231472"/>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2" name="TextBox 391">
                <a:extLst>
                  <a:ext uri="{FF2B5EF4-FFF2-40B4-BE49-F238E27FC236}">
                    <a16:creationId xmlns:a16="http://schemas.microsoft.com/office/drawing/2014/main" id="{B1443E5D-82FC-0FCE-0140-E0CAFC06224B}"/>
                  </a:ext>
                </a:extLst>
              </p:cNvPr>
              <p:cNvSpPr txBox="1"/>
              <p:nvPr/>
            </p:nvSpPr>
            <p:spPr>
              <a:xfrm>
                <a:off x="1620342" y="2638733"/>
                <a:ext cx="298480" cy="184666"/>
              </a:xfrm>
              <a:prstGeom prst="rect">
                <a:avLst/>
              </a:prstGeom>
              <a:noFill/>
            </p:spPr>
            <p:txBody>
              <a:bodyPr wrap="none" rtlCol="0">
                <a:spAutoFit/>
              </a:bodyPr>
              <a:lstStyle/>
              <a:p>
                <a:r>
                  <a:rPr lang="en-US" sz="600" dirty="0"/>
                  <a:t>CLK</a:t>
                </a:r>
                <a:endParaRPr lang="en-IN" sz="600" dirty="0"/>
              </a:p>
            </p:txBody>
          </p:sp>
          <p:sp>
            <p:nvSpPr>
              <p:cNvPr id="393" name="TextBox 392">
                <a:extLst>
                  <a:ext uri="{FF2B5EF4-FFF2-40B4-BE49-F238E27FC236}">
                    <a16:creationId xmlns:a16="http://schemas.microsoft.com/office/drawing/2014/main" id="{B2686CC2-B36E-6F9B-5F99-D089D08A0982}"/>
                  </a:ext>
                </a:extLst>
              </p:cNvPr>
              <p:cNvSpPr txBox="1"/>
              <p:nvPr/>
            </p:nvSpPr>
            <p:spPr>
              <a:xfrm>
                <a:off x="1620342" y="2786379"/>
                <a:ext cx="340158" cy="184666"/>
              </a:xfrm>
              <a:prstGeom prst="rect">
                <a:avLst/>
              </a:prstGeom>
              <a:noFill/>
            </p:spPr>
            <p:txBody>
              <a:bodyPr wrap="none" rtlCol="0">
                <a:spAutoFit/>
              </a:bodyPr>
              <a:lstStyle/>
              <a:p>
                <a:r>
                  <a:rPr lang="en-US" sz="600" dirty="0"/>
                  <a:t>CMD</a:t>
                </a:r>
                <a:endParaRPr lang="en-IN" sz="600" dirty="0"/>
              </a:p>
            </p:txBody>
          </p:sp>
          <p:sp>
            <p:nvSpPr>
              <p:cNvPr id="394" name="TextBox 393">
                <a:extLst>
                  <a:ext uri="{FF2B5EF4-FFF2-40B4-BE49-F238E27FC236}">
                    <a16:creationId xmlns:a16="http://schemas.microsoft.com/office/drawing/2014/main" id="{C97B761C-7A5B-DF3A-3D61-755CDA755575}"/>
                  </a:ext>
                </a:extLst>
              </p:cNvPr>
              <p:cNvSpPr txBox="1"/>
              <p:nvPr/>
            </p:nvSpPr>
            <p:spPr>
              <a:xfrm>
                <a:off x="1620106" y="2931632"/>
                <a:ext cx="570990" cy="184666"/>
              </a:xfrm>
              <a:prstGeom prst="rect">
                <a:avLst/>
              </a:prstGeom>
              <a:noFill/>
            </p:spPr>
            <p:txBody>
              <a:bodyPr wrap="none" rtlCol="0">
                <a:spAutoFit/>
              </a:bodyPr>
              <a:lstStyle/>
              <a:p>
                <a:r>
                  <a:rPr lang="en-US" sz="600" dirty="0"/>
                  <a:t>D0 ( 3MBps)</a:t>
                </a:r>
                <a:endParaRPr lang="en-IN" sz="600" dirty="0"/>
              </a:p>
            </p:txBody>
          </p:sp>
          <p:sp>
            <p:nvSpPr>
              <p:cNvPr id="395" name="TextBox 394">
                <a:extLst>
                  <a:ext uri="{FF2B5EF4-FFF2-40B4-BE49-F238E27FC236}">
                    <a16:creationId xmlns:a16="http://schemas.microsoft.com/office/drawing/2014/main" id="{1E357E0F-08CD-9376-EA26-FBFBAC8D5695}"/>
                  </a:ext>
                </a:extLst>
              </p:cNvPr>
              <p:cNvSpPr txBox="1"/>
              <p:nvPr/>
            </p:nvSpPr>
            <p:spPr>
              <a:xfrm>
                <a:off x="1628208" y="3077131"/>
                <a:ext cx="556563" cy="184666"/>
              </a:xfrm>
              <a:prstGeom prst="rect">
                <a:avLst/>
              </a:prstGeom>
              <a:noFill/>
            </p:spPr>
            <p:txBody>
              <a:bodyPr wrap="none" rtlCol="0">
                <a:spAutoFit/>
              </a:bodyPr>
              <a:lstStyle/>
              <a:p>
                <a:r>
                  <a:rPr lang="en-US" sz="600" dirty="0"/>
                  <a:t>Card Detect</a:t>
                </a:r>
                <a:endParaRPr lang="en-IN" sz="600" dirty="0"/>
              </a:p>
            </p:txBody>
          </p:sp>
        </p:grpSp>
      </p:grpSp>
      <p:cxnSp>
        <p:nvCxnSpPr>
          <p:cNvPr id="399" name="Connector: Elbow 398">
            <a:extLst>
              <a:ext uri="{FF2B5EF4-FFF2-40B4-BE49-F238E27FC236}">
                <a16:creationId xmlns:a16="http://schemas.microsoft.com/office/drawing/2014/main" id="{57D97064-ADA1-8993-C098-8E7D34E8C10D}"/>
              </a:ext>
            </a:extLst>
          </p:cNvPr>
          <p:cNvCxnSpPr>
            <a:cxnSpLocks/>
            <a:stCxn id="384" idx="2"/>
          </p:cNvCxnSpPr>
          <p:nvPr/>
        </p:nvCxnSpPr>
        <p:spPr>
          <a:xfrm rot="5400000">
            <a:off x="4548491" y="2543312"/>
            <a:ext cx="598049" cy="929103"/>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80F0FEBD-4E84-77B2-C15B-2A74DC070538}"/>
              </a:ext>
            </a:extLst>
          </p:cNvPr>
          <p:cNvSpPr txBox="1"/>
          <p:nvPr/>
        </p:nvSpPr>
        <p:spPr>
          <a:xfrm>
            <a:off x="4909544" y="3126471"/>
            <a:ext cx="423514" cy="184666"/>
          </a:xfrm>
          <a:prstGeom prst="rect">
            <a:avLst/>
          </a:prstGeom>
          <a:noFill/>
        </p:spPr>
        <p:txBody>
          <a:bodyPr wrap="none" rtlCol="0">
            <a:spAutoFit/>
          </a:bodyPr>
          <a:lstStyle/>
          <a:p>
            <a:r>
              <a:rPr lang="en-US" sz="600" dirty="0"/>
              <a:t>25 MHz</a:t>
            </a:r>
            <a:endParaRPr lang="en-IN" sz="600" dirty="0"/>
          </a:p>
        </p:txBody>
      </p:sp>
      <p:sp>
        <p:nvSpPr>
          <p:cNvPr id="418" name="TextBox 417">
            <a:extLst>
              <a:ext uri="{FF2B5EF4-FFF2-40B4-BE49-F238E27FC236}">
                <a16:creationId xmlns:a16="http://schemas.microsoft.com/office/drawing/2014/main" id="{96322EDE-B7CC-2F2E-A947-6916212BD071}"/>
              </a:ext>
            </a:extLst>
          </p:cNvPr>
          <p:cNvSpPr txBox="1"/>
          <p:nvPr/>
        </p:nvSpPr>
        <p:spPr>
          <a:xfrm>
            <a:off x="2942225" y="1041895"/>
            <a:ext cx="271228" cy="184666"/>
          </a:xfrm>
          <a:prstGeom prst="rect">
            <a:avLst/>
          </a:prstGeom>
          <a:noFill/>
        </p:spPr>
        <p:txBody>
          <a:bodyPr wrap="none" rtlCol="0">
            <a:spAutoFit/>
          </a:bodyPr>
          <a:lstStyle/>
          <a:p>
            <a:r>
              <a:rPr lang="en-US" sz="600" dirty="0"/>
              <a:t>D+</a:t>
            </a:r>
            <a:endParaRPr lang="en-IN" sz="600" dirty="0"/>
          </a:p>
        </p:txBody>
      </p:sp>
      <p:sp>
        <p:nvSpPr>
          <p:cNvPr id="419" name="TextBox 418">
            <a:extLst>
              <a:ext uri="{FF2B5EF4-FFF2-40B4-BE49-F238E27FC236}">
                <a16:creationId xmlns:a16="http://schemas.microsoft.com/office/drawing/2014/main" id="{9312FCE6-7E73-BDD2-668F-6F7114C4525B}"/>
              </a:ext>
            </a:extLst>
          </p:cNvPr>
          <p:cNvSpPr txBox="1"/>
          <p:nvPr/>
        </p:nvSpPr>
        <p:spPr>
          <a:xfrm>
            <a:off x="2946307" y="715593"/>
            <a:ext cx="256802" cy="184666"/>
          </a:xfrm>
          <a:prstGeom prst="rect">
            <a:avLst/>
          </a:prstGeom>
          <a:noFill/>
        </p:spPr>
        <p:txBody>
          <a:bodyPr wrap="none" rtlCol="0">
            <a:spAutoFit/>
          </a:bodyPr>
          <a:lstStyle/>
          <a:p>
            <a:r>
              <a:rPr lang="en-US" sz="600" dirty="0"/>
              <a:t>D-</a:t>
            </a:r>
            <a:endParaRPr lang="en-IN" sz="600" dirty="0"/>
          </a:p>
        </p:txBody>
      </p:sp>
      <p:grpSp>
        <p:nvGrpSpPr>
          <p:cNvPr id="12" name="Group 11">
            <a:extLst>
              <a:ext uri="{FF2B5EF4-FFF2-40B4-BE49-F238E27FC236}">
                <a16:creationId xmlns:a16="http://schemas.microsoft.com/office/drawing/2014/main" id="{C3B19261-638B-2CF3-64A2-ABC157E857D3}"/>
              </a:ext>
            </a:extLst>
          </p:cNvPr>
          <p:cNvGrpSpPr/>
          <p:nvPr/>
        </p:nvGrpSpPr>
        <p:grpSpPr>
          <a:xfrm>
            <a:off x="534466" y="792075"/>
            <a:ext cx="5487079" cy="1187761"/>
            <a:chOff x="534466" y="792075"/>
            <a:chExt cx="5487079" cy="1187761"/>
          </a:xfrm>
        </p:grpSpPr>
        <p:sp>
          <p:nvSpPr>
            <p:cNvPr id="9" name="TextBox 8">
              <a:extLst>
                <a:ext uri="{FF2B5EF4-FFF2-40B4-BE49-F238E27FC236}">
                  <a16:creationId xmlns:a16="http://schemas.microsoft.com/office/drawing/2014/main" id="{CC8C2859-C68A-3955-37C0-D93B45D838C3}"/>
                </a:ext>
              </a:extLst>
            </p:cNvPr>
            <p:cNvSpPr txBox="1"/>
            <p:nvPr/>
          </p:nvSpPr>
          <p:spPr>
            <a:xfrm>
              <a:off x="2330142" y="792075"/>
              <a:ext cx="643125" cy="461665"/>
            </a:xfrm>
            <a:prstGeom prst="rect">
              <a:avLst/>
            </a:prstGeom>
            <a:noFill/>
            <a:ln w="3175">
              <a:solidFill>
                <a:schemeClr val="tx1"/>
              </a:solidFill>
            </a:ln>
          </p:spPr>
          <p:txBody>
            <a:bodyPr wrap="none" rtlCol="0">
              <a:spAutoFit/>
            </a:bodyPr>
            <a:lstStyle/>
            <a:p>
              <a:pPr algn="ctr"/>
              <a:r>
                <a:rPr lang="en-US" sz="800" dirty="0"/>
                <a:t>Type C</a:t>
              </a:r>
            </a:p>
            <a:p>
              <a:pPr algn="ctr"/>
              <a:r>
                <a:rPr lang="en-US" sz="800" dirty="0"/>
                <a:t>USB</a:t>
              </a:r>
            </a:p>
            <a:p>
              <a:pPr algn="ctr"/>
              <a:r>
                <a:rPr lang="en-US" sz="800" dirty="0"/>
                <a:t>Receptacle</a:t>
              </a:r>
              <a:endParaRPr lang="en-IN" sz="800" dirty="0"/>
            </a:p>
          </p:txBody>
        </p:sp>
        <p:cxnSp>
          <p:nvCxnSpPr>
            <p:cNvPr id="40" name="Connector: Elbow 39">
              <a:extLst>
                <a:ext uri="{FF2B5EF4-FFF2-40B4-BE49-F238E27FC236}">
                  <a16:creationId xmlns:a16="http://schemas.microsoft.com/office/drawing/2014/main" id="{447C023D-8171-0C7C-FBCD-7046ED32103B}"/>
                </a:ext>
              </a:extLst>
            </p:cNvPr>
            <p:cNvCxnSpPr>
              <a:cxnSpLocks/>
              <a:stCxn id="114" idx="0"/>
              <a:endCxn id="9" idx="1"/>
            </p:cNvCxnSpPr>
            <p:nvPr/>
          </p:nvCxnSpPr>
          <p:spPr>
            <a:xfrm rot="5400000" flipH="1" flipV="1">
              <a:off x="1212511" y="344864"/>
              <a:ext cx="439586" cy="17956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5" name="Connector: Elbow 404">
              <a:extLst>
                <a:ext uri="{FF2B5EF4-FFF2-40B4-BE49-F238E27FC236}">
                  <a16:creationId xmlns:a16="http://schemas.microsoft.com/office/drawing/2014/main" id="{1936E208-2254-C3B5-D6B0-E91EF598E4C4}"/>
                </a:ext>
              </a:extLst>
            </p:cNvPr>
            <p:cNvCxnSpPr>
              <a:cxnSpLocks/>
            </p:cNvCxnSpPr>
            <p:nvPr/>
          </p:nvCxnSpPr>
          <p:spPr>
            <a:xfrm>
              <a:off x="2990900" y="885628"/>
              <a:ext cx="3030645" cy="1094208"/>
            </a:xfrm>
            <a:prstGeom prst="bentConnector3">
              <a:avLst>
                <a:gd name="adj1" fmla="val 997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2" name="Connector: Elbow 411">
              <a:extLst>
                <a:ext uri="{FF2B5EF4-FFF2-40B4-BE49-F238E27FC236}">
                  <a16:creationId xmlns:a16="http://schemas.microsoft.com/office/drawing/2014/main" id="{889153A2-B14D-85DA-4449-80B2DD415551}"/>
                </a:ext>
              </a:extLst>
            </p:cNvPr>
            <p:cNvCxnSpPr>
              <a:cxnSpLocks/>
            </p:cNvCxnSpPr>
            <p:nvPr/>
          </p:nvCxnSpPr>
          <p:spPr>
            <a:xfrm>
              <a:off x="2973267" y="1051234"/>
              <a:ext cx="2888870" cy="861724"/>
            </a:xfrm>
            <a:prstGeom prst="bentConnector3">
              <a:avLst>
                <a:gd name="adj1" fmla="val 9992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0" name="Group 419">
              <a:extLst>
                <a:ext uri="{FF2B5EF4-FFF2-40B4-BE49-F238E27FC236}">
                  <a16:creationId xmlns:a16="http://schemas.microsoft.com/office/drawing/2014/main" id="{294DD28C-FDE9-2FD0-5F8B-E02A6017F3D5}"/>
                </a:ext>
              </a:extLst>
            </p:cNvPr>
            <p:cNvGrpSpPr/>
            <p:nvPr/>
          </p:nvGrpSpPr>
          <p:grpSpPr>
            <a:xfrm>
              <a:off x="2594675" y="1256928"/>
              <a:ext cx="85934" cy="210013"/>
              <a:chOff x="10027330" y="3047308"/>
              <a:chExt cx="85934" cy="210013"/>
            </a:xfrm>
          </p:grpSpPr>
          <p:cxnSp>
            <p:nvCxnSpPr>
              <p:cNvPr id="421" name="Straight Connector 420">
                <a:extLst>
                  <a:ext uri="{FF2B5EF4-FFF2-40B4-BE49-F238E27FC236}">
                    <a16:creationId xmlns:a16="http://schemas.microsoft.com/office/drawing/2014/main" id="{C0F2DD53-389F-DFF7-CC85-FDC79D3FA376}"/>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422" name="Isosceles Triangle 421">
                <a:extLst>
                  <a:ext uri="{FF2B5EF4-FFF2-40B4-BE49-F238E27FC236}">
                    <a16:creationId xmlns:a16="http://schemas.microsoft.com/office/drawing/2014/main" id="{691B1B1B-D865-E79C-B00D-5BEEC362447F}"/>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a:extLst>
              <a:ext uri="{FF2B5EF4-FFF2-40B4-BE49-F238E27FC236}">
                <a16:creationId xmlns:a16="http://schemas.microsoft.com/office/drawing/2014/main" id="{A71F107D-5241-F974-0F59-74386684F5DB}"/>
              </a:ext>
            </a:extLst>
          </p:cNvPr>
          <p:cNvGrpSpPr/>
          <p:nvPr/>
        </p:nvGrpSpPr>
        <p:grpSpPr>
          <a:xfrm>
            <a:off x="6171394" y="1139505"/>
            <a:ext cx="5617820" cy="1337928"/>
            <a:chOff x="6171394" y="1139505"/>
            <a:chExt cx="5617820" cy="1337928"/>
          </a:xfrm>
        </p:grpSpPr>
        <p:sp>
          <p:nvSpPr>
            <p:cNvPr id="54" name="TextBox 53">
              <a:extLst>
                <a:ext uri="{FF2B5EF4-FFF2-40B4-BE49-F238E27FC236}">
                  <a16:creationId xmlns:a16="http://schemas.microsoft.com/office/drawing/2014/main" id="{5474632E-C1D9-1FE3-CF2F-2AAEA393510A}"/>
                </a:ext>
              </a:extLst>
            </p:cNvPr>
            <p:cNvSpPr txBox="1"/>
            <p:nvPr/>
          </p:nvSpPr>
          <p:spPr>
            <a:xfrm>
              <a:off x="6508317" y="1472376"/>
              <a:ext cx="801823" cy="338554"/>
            </a:xfrm>
            <a:prstGeom prst="rect">
              <a:avLst/>
            </a:prstGeom>
            <a:noFill/>
            <a:ln w="6350">
              <a:solidFill>
                <a:schemeClr val="tx1"/>
              </a:solidFill>
            </a:ln>
          </p:spPr>
          <p:txBody>
            <a:bodyPr wrap="none" rtlCol="0">
              <a:spAutoFit/>
            </a:bodyPr>
            <a:lstStyle/>
            <a:p>
              <a:pPr algn="ctr"/>
              <a:r>
                <a:rPr lang="en-US" sz="800" dirty="0"/>
                <a:t>Oscillators</a:t>
              </a:r>
            </a:p>
            <a:p>
              <a:pPr algn="ctr"/>
              <a:r>
                <a:rPr lang="en-US" sz="800" dirty="0"/>
                <a:t>32.768 kHz LSE</a:t>
              </a:r>
            </a:p>
          </p:txBody>
        </p:sp>
        <p:sp>
          <p:nvSpPr>
            <p:cNvPr id="249" name="TextBox 248">
              <a:extLst>
                <a:ext uri="{FF2B5EF4-FFF2-40B4-BE49-F238E27FC236}">
                  <a16:creationId xmlns:a16="http://schemas.microsoft.com/office/drawing/2014/main" id="{047BDDBE-9403-DE24-F145-DD01F2234CB8}"/>
                </a:ext>
              </a:extLst>
            </p:cNvPr>
            <p:cNvSpPr txBox="1"/>
            <p:nvPr/>
          </p:nvSpPr>
          <p:spPr>
            <a:xfrm>
              <a:off x="10542372" y="1624346"/>
              <a:ext cx="540533" cy="415498"/>
            </a:xfrm>
            <a:prstGeom prst="rect">
              <a:avLst/>
            </a:prstGeom>
            <a:noFill/>
            <a:ln>
              <a:solidFill>
                <a:schemeClr val="tx1"/>
              </a:solidFill>
            </a:ln>
          </p:spPr>
          <p:txBody>
            <a:bodyPr wrap="none" rtlCol="0">
              <a:spAutoFit/>
            </a:bodyPr>
            <a:lstStyle/>
            <a:p>
              <a:pPr algn="ctr"/>
              <a:r>
                <a:rPr lang="en-US" sz="700" dirty="0"/>
                <a:t>LDO</a:t>
              </a:r>
            </a:p>
            <a:p>
              <a:pPr algn="ctr"/>
              <a:r>
                <a:rPr lang="en-US" sz="700" dirty="0"/>
                <a:t>Voltage </a:t>
              </a:r>
            </a:p>
            <a:p>
              <a:pPr algn="ctr"/>
              <a:r>
                <a:rPr lang="en-US" sz="700" dirty="0"/>
                <a:t>Regulator</a:t>
              </a:r>
              <a:endParaRPr lang="en-IN" sz="700" dirty="0"/>
            </a:p>
          </p:txBody>
        </p:sp>
        <p:cxnSp>
          <p:nvCxnSpPr>
            <p:cNvPr id="28" name="Connector: Elbow 27">
              <a:extLst>
                <a:ext uri="{FF2B5EF4-FFF2-40B4-BE49-F238E27FC236}">
                  <a16:creationId xmlns:a16="http://schemas.microsoft.com/office/drawing/2014/main" id="{A6E08B79-4331-4027-36E1-44484AFC9DB4}"/>
                </a:ext>
              </a:extLst>
            </p:cNvPr>
            <p:cNvCxnSpPr>
              <a:cxnSpLocks/>
              <a:stCxn id="249" idx="1"/>
            </p:cNvCxnSpPr>
            <p:nvPr/>
          </p:nvCxnSpPr>
          <p:spPr>
            <a:xfrm rot="10800000" flipV="1">
              <a:off x="6171394" y="1832095"/>
              <a:ext cx="4370978" cy="6453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854A0B5-958C-9B47-16B8-DF35BBC8D210}"/>
                </a:ext>
              </a:extLst>
            </p:cNvPr>
            <p:cNvCxnSpPr>
              <a:cxnSpLocks/>
              <a:endCxn id="249" idx="3"/>
            </p:cNvCxnSpPr>
            <p:nvPr/>
          </p:nvCxnSpPr>
          <p:spPr>
            <a:xfrm flipH="1">
              <a:off x="11082905" y="1832095"/>
              <a:ext cx="7063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62" name="TextBox 361">
              <a:extLst>
                <a:ext uri="{FF2B5EF4-FFF2-40B4-BE49-F238E27FC236}">
                  <a16:creationId xmlns:a16="http://schemas.microsoft.com/office/drawing/2014/main" id="{39A03296-307A-B5AF-7C8D-034DA92369D3}"/>
                </a:ext>
              </a:extLst>
            </p:cNvPr>
            <p:cNvSpPr txBox="1"/>
            <p:nvPr/>
          </p:nvSpPr>
          <p:spPr>
            <a:xfrm>
              <a:off x="6508316" y="1139505"/>
              <a:ext cx="801823" cy="323165"/>
            </a:xfrm>
            <a:prstGeom prst="rect">
              <a:avLst/>
            </a:prstGeom>
            <a:noFill/>
            <a:ln w="6350">
              <a:solidFill>
                <a:schemeClr val="tx1"/>
              </a:solidFill>
            </a:ln>
          </p:spPr>
          <p:txBody>
            <a:bodyPr wrap="square" rtlCol="0">
              <a:spAutoFit/>
            </a:bodyPr>
            <a:lstStyle/>
            <a:p>
              <a:pPr algn="ctr"/>
              <a:r>
                <a:rPr lang="en-US" sz="800" dirty="0"/>
                <a:t>Oscillators</a:t>
              </a:r>
            </a:p>
            <a:p>
              <a:pPr algn="ctr"/>
              <a:r>
                <a:rPr lang="en-US" sz="700" dirty="0"/>
                <a:t>4 – 50 MHz HSE</a:t>
              </a:r>
              <a:endParaRPr lang="en-IN" sz="700" dirty="0"/>
            </a:p>
          </p:txBody>
        </p:sp>
        <p:cxnSp>
          <p:nvCxnSpPr>
            <p:cNvPr id="425" name="Connector: Elbow 424">
              <a:extLst>
                <a:ext uri="{FF2B5EF4-FFF2-40B4-BE49-F238E27FC236}">
                  <a16:creationId xmlns:a16="http://schemas.microsoft.com/office/drawing/2014/main" id="{B883BCFA-1B6C-ABE0-AFB1-B5EE83AF147D}"/>
                </a:ext>
              </a:extLst>
            </p:cNvPr>
            <p:cNvCxnSpPr/>
            <p:nvPr/>
          </p:nvCxnSpPr>
          <p:spPr>
            <a:xfrm rot="10800000">
              <a:off x="7318607" y="1405817"/>
              <a:ext cx="1033172" cy="411992"/>
            </a:xfrm>
            <a:prstGeom prst="bentConnector3">
              <a:avLst>
                <a:gd name="adj1" fmla="val -8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28" name="TextBox 427">
            <a:extLst>
              <a:ext uri="{FF2B5EF4-FFF2-40B4-BE49-F238E27FC236}">
                <a16:creationId xmlns:a16="http://schemas.microsoft.com/office/drawing/2014/main" id="{32650302-58D4-F8E9-C701-030F048AD3B7}"/>
              </a:ext>
            </a:extLst>
          </p:cNvPr>
          <p:cNvSpPr txBox="1"/>
          <p:nvPr/>
        </p:nvSpPr>
        <p:spPr>
          <a:xfrm rot="16200000">
            <a:off x="11847427" y="2487699"/>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BNC2</a:t>
            </a:r>
            <a:endParaRPr lang="en-IN" sz="800" b="1" dirty="0">
              <a:solidFill>
                <a:srgbClr val="FFFF00"/>
              </a:solidFill>
            </a:endParaRPr>
          </a:p>
        </p:txBody>
      </p:sp>
      <p:sp>
        <p:nvSpPr>
          <p:cNvPr id="429" name="TextBox 428">
            <a:extLst>
              <a:ext uri="{FF2B5EF4-FFF2-40B4-BE49-F238E27FC236}">
                <a16:creationId xmlns:a16="http://schemas.microsoft.com/office/drawing/2014/main" id="{2C353C9E-CFAB-AD80-2A1D-DFE4C2D3C3F5}"/>
              </a:ext>
            </a:extLst>
          </p:cNvPr>
          <p:cNvSpPr txBox="1"/>
          <p:nvPr/>
        </p:nvSpPr>
        <p:spPr>
          <a:xfrm rot="16200000">
            <a:off x="11825460" y="732461"/>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BNC1</a:t>
            </a:r>
            <a:endParaRPr lang="en-IN" sz="800" b="1" dirty="0">
              <a:solidFill>
                <a:srgbClr val="FFFF00"/>
              </a:solidFill>
            </a:endParaRPr>
          </a:p>
        </p:txBody>
      </p:sp>
      <p:sp>
        <p:nvSpPr>
          <p:cNvPr id="434" name="TextBox 433">
            <a:extLst>
              <a:ext uri="{FF2B5EF4-FFF2-40B4-BE49-F238E27FC236}">
                <a16:creationId xmlns:a16="http://schemas.microsoft.com/office/drawing/2014/main" id="{1F5F6D20-B9F7-2955-0CA3-0EC71D0B6886}"/>
              </a:ext>
            </a:extLst>
          </p:cNvPr>
          <p:cNvSpPr txBox="1"/>
          <p:nvPr/>
        </p:nvSpPr>
        <p:spPr>
          <a:xfrm>
            <a:off x="3062798" y="5698175"/>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436" name="TextBox 435">
            <a:extLst>
              <a:ext uri="{FF2B5EF4-FFF2-40B4-BE49-F238E27FC236}">
                <a16:creationId xmlns:a16="http://schemas.microsoft.com/office/drawing/2014/main" id="{2A9D602C-42F3-2306-62E1-82DCF91C7DD2}"/>
              </a:ext>
            </a:extLst>
          </p:cNvPr>
          <p:cNvSpPr txBox="1"/>
          <p:nvPr/>
        </p:nvSpPr>
        <p:spPr>
          <a:xfrm rot="5400000">
            <a:off x="4075332" y="3584887"/>
            <a:ext cx="415498" cy="215444"/>
          </a:xfrm>
          <a:prstGeom prst="rect">
            <a:avLst/>
          </a:prstGeom>
          <a:noFill/>
          <a:ln w="3175">
            <a:solidFill>
              <a:schemeClr val="tx1"/>
            </a:solidFill>
          </a:ln>
        </p:spPr>
        <p:txBody>
          <a:bodyPr wrap="none" rtlCol="0">
            <a:spAutoFit/>
          </a:bodyPr>
          <a:lstStyle/>
          <a:p>
            <a:r>
              <a:rPr lang="en-US" sz="800" dirty="0"/>
              <a:t>UART</a:t>
            </a:r>
            <a:endParaRPr lang="en-IN" sz="800" dirty="0"/>
          </a:p>
        </p:txBody>
      </p:sp>
      <p:grpSp>
        <p:nvGrpSpPr>
          <p:cNvPr id="90" name="Group 89">
            <a:extLst>
              <a:ext uri="{FF2B5EF4-FFF2-40B4-BE49-F238E27FC236}">
                <a16:creationId xmlns:a16="http://schemas.microsoft.com/office/drawing/2014/main" id="{E4CD80C8-17F1-916F-2F12-9B402087B208}"/>
              </a:ext>
            </a:extLst>
          </p:cNvPr>
          <p:cNvGrpSpPr/>
          <p:nvPr/>
        </p:nvGrpSpPr>
        <p:grpSpPr>
          <a:xfrm>
            <a:off x="875793" y="3468314"/>
            <a:ext cx="3292526" cy="405530"/>
            <a:chOff x="875793" y="3468314"/>
            <a:chExt cx="3292526" cy="405530"/>
          </a:xfrm>
        </p:grpSpPr>
        <p:cxnSp>
          <p:nvCxnSpPr>
            <p:cNvPr id="8" name="Straight Arrow Connector 7">
              <a:extLst>
                <a:ext uri="{FF2B5EF4-FFF2-40B4-BE49-F238E27FC236}">
                  <a16:creationId xmlns:a16="http://schemas.microsoft.com/office/drawing/2014/main" id="{24247B86-FDDE-BD5F-45F2-0FE9474FC991}"/>
                </a:ext>
              </a:extLst>
            </p:cNvPr>
            <p:cNvCxnSpPr>
              <a:cxnSpLocks/>
            </p:cNvCxnSpPr>
            <p:nvPr/>
          </p:nvCxnSpPr>
          <p:spPr>
            <a:xfrm flipV="1">
              <a:off x="875797" y="3606498"/>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CB90F6-79CB-F3D0-A65F-F0B684A30C42}"/>
                </a:ext>
              </a:extLst>
            </p:cNvPr>
            <p:cNvCxnSpPr>
              <a:cxnSpLocks/>
            </p:cNvCxnSpPr>
            <p:nvPr/>
          </p:nvCxnSpPr>
          <p:spPr>
            <a:xfrm flipV="1">
              <a:off x="875794" y="3712330"/>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F2069D-8E65-AE04-558C-B47D1D981C32}"/>
                </a:ext>
              </a:extLst>
            </p:cNvPr>
            <p:cNvCxnSpPr>
              <a:cxnSpLocks/>
            </p:cNvCxnSpPr>
            <p:nvPr/>
          </p:nvCxnSpPr>
          <p:spPr>
            <a:xfrm flipH="1" flipV="1">
              <a:off x="875793" y="3823605"/>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3CE0C45-C5C6-19F5-F95A-0854E87EA2FF}"/>
                </a:ext>
              </a:extLst>
            </p:cNvPr>
            <p:cNvSpPr txBox="1"/>
            <p:nvPr/>
          </p:nvSpPr>
          <p:spPr>
            <a:xfrm>
              <a:off x="1005655" y="3468314"/>
              <a:ext cx="330540" cy="184666"/>
            </a:xfrm>
            <a:prstGeom prst="rect">
              <a:avLst/>
            </a:prstGeom>
            <a:noFill/>
          </p:spPr>
          <p:txBody>
            <a:bodyPr wrap="none" rtlCol="0">
              <a:spAutoFit/>
            </a:bodyPr>
            <a:lstStyle/>
            <a:p>
              <a:r>
                <a:rPr lang="en-US" sz="600" dirty="0"/>
                <a:t>GND</a:t>
              </a:r>
              <a:endParaRPr lang="en-IN" sz="600" dirty="0"/>
            </a:p>
          </p:txBody>
        </p:sp>
        <p:sp>
          <p:nvSpPr>
            <p:cNvPr id="14" name="TextBox 13">
              <a:extLst>
                <a:ext uri="{FF2B5EF4-FFF2-40B4-BE49-F238E27FC236}">
                  <a16:creationId xmlns:a16="http://schemas.microsoft.com/office/drawing/2014/main" id="{F6A00ED2-F6A3-8F85-2430-009E317496B3}"/>
                </a:ext>
              </a:extLst>
            </p:cNvPr>
            <p:cNvSpPr txBox="1"/>
            <p:nvPr/>
          </p:nvSpPr>
          <p:spPr>
            <a:xfrm>
              <a:off x="1018697" y="3581738"/>
              <a:ext cx="260008" cy="184666"/>
            </a:xfrm>
            <a:prstGeom prst="rect">
              <a:avLst/>
            </a:prstGeom>
            <a:noFill/>
          </p:spPr>
          <p:txBody>
            <a:bodyPr wrap="none" rtlCol="0">
              <a:spAutoFit/>
            </a:bodyPr>
            <a:lstStyle/>
            <a:p>
              <a:r>
                <a:rPr lang="en-US" sz="600" dirty="0"/>
                <a:t>Rx</a:t>
              </a:r>
              <a:endParaRPr lang="en-IN" sz="600" dirty="0"/>
            </a:p>
          </p:txBody>
        </p:sp>
        <p:sp>
          <p:nvSpPr>
            <p:cNvPr id="17" name="TextBox 16">
              <a:extLst>
                <a:ext uri="{FF2B5EF4-FFF2-40B4-BE49-F238E27FC236}">
                  <a16:creationId xmlns:a16="http://schemas.microsoft.com/office/drawing/2014/main" id="{B1884BD7-28C5-3C1E-0BC4-548A8437F3F4}"/>
                </a:ext>
              </a:extLst>
            </p:cNvPr>
            <p:cNvSpPr txBox="1"/>
            <p:nvPr/>
          </p:nvSpPr>
          <p:spPr>
            <a:xfrm>
              <a:off x="1022033" y="3689178"/>
              <a:ext cx="255198" cy="184666"/>
            </a:xfrm>
            <a:prstGeom prst="rect">
              <a:avLst/>
            </a:prstGeom>
            <a:noFill/>
          </p:spPr>
          <p:txBody>
            <a:bodyPr wrap="none" rtlCol="0">
              <a:spAutoFit/>
            </a:bodyPr>
            <a:lstStyle/>
            <a:p>
              <a:r>
                <a:rPr lang="en-US" sz="600" dirty="0"/>
                <a:t>Tx</a:t>
              </a:r>
              <a:endParaRPr lang="en-IN" sz="600" dirty="0"/>
            </a:p>
          </p:txBody>
        </p:sp>
      </p:grpSp>
      <p:grpSp>
        <p:nvGrpSpPr>
          <p:cNvPr id="47" name="Group 46">
            <a:extLst>
              <a:ext uri="{FF2B5EF4-FFF2-40B4-BE49-F238E27FC236}">
                <a16:creationId xmlns:a16="http://schemas.microsoft.com/office/drawing/2014/main" id="{A888A4A7-C11E-8A66-26E4-7A3490F6ABB3}"/>
              </a:ext>
            </a:extLst>
          </p:cNvPr>
          <p:cNvGrpSpPr/>
          <p:nvPr/>
        </p:nvGrpSpPr>
        <p:grpSpPr>
          <a:xfrm>
            <a:off x="11033849" y="3757854"/>
            <a:ext cx="85934" cy="210013"/>
            <a:chOff x="10027330" y="3047308"/>
            <a:chExt cx="85934" cy="210013"/>
          </a:xfrm>
        </p:grpSpPr>
        <p:cxnSp>
          <p:nvCxnSpPr>
            <p:cNvPr id="49" name="Straight Connector 48">
              <a:extLst>
                <a:ext uri="{FF2B5EF4-FFF2-40B4-BE49-F238E27FC236}">
                  <a16:creationId xmlns:a16="http://schemas.microsoft.com/office/drawing/2014/main" id="{16AFDB6D-B95B-9093-D6FA-6466292BFC1C}"/>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Isosceles Triangle 49">
              <a:extLst>
                <a:ext uri="{FF2B5EF4-FFF2-40B4-BE49-F238E27FC236}">
                  <a16:creationId xmlns:a16="http://schemas.microsoft.com/office/drawing/2014/main" id="{79A073DE-0F76-57C3-A495-C6A79794DFDD}"/>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2" name="Connector: Elbow 51">
            <a:extLst>
              <a:ext uri="{FF2B5EF4-FFF2-40B4-BE49-F238E27FC236}">
                <a16:creationId xmlns:a16="http://schemas.microsoft.com/office/drawing/2014/main" id="{D9B492BE-3BED-3749-9812-EC52AAFA483F}"/>
              </a:ext>
            </a:extLst>
          </p:cNvPr>
          <p:cNvCxnSpPr>
            <a:cxnSpLocks/>
          </p:cNvCxnSpPr>
          <p:nvPr/>
        </p:nvCxnSpPr>
        <p:spPr>
          <a:xfrm rot="16200000" flipH="1">
            <a:off x="10394665" y="2789866"/>
            <a:ext cx="793340" cy="477445"/>
          </a:xfrm>
          <a:prstGeom prst="bentConnector3">
            <a:avLst>
              <a:gd name="adj1" fmla="val 106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3C69646-D5BC-A968-B8BA-2B657E879444}"/>
              </a:ext>
            </a:extLst>
          </p:cNvPr>
          <p:cNvCxnSpPr>
            <a:cxnSpLocks/>
          </p:cNvCxnSpPr>
          <p:nvPr/>
        </p:nvCxnSpPr>
        <p:spPr>
          <a:xfrm>
            <a:off x="610867" y="6269955"/>
            <a:ext cx="9929126" cy="0"/>
          </a:xfrm>
          <a:prstGeom prst="line">
            <a:avLst/>
          </a:prstGeom>
          <a:ln w="1270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AC85C71-68E8-9704-AB53-E7EBE5A2AF6D}"/>
              </a:ext>
            </a:extLst>
          </p:cNvPr>
          <p:cNvGrpSpPr/>
          <p:nvPr/>
        </p:nvGrpSpPr>
        <p:grpSpPr>
          <a:xfrm>
            <a:off x="569245" y="413035"/>
            <a:ext cx="11219970" cy="6146060"/>
            <a:chOff x="569245" y="413035"/>
            <a:chExt cx="11219970" cy="6146060"/>
          </a:xfrm>
        </p:grpSpPr>
        <p:sp>
          <p:nvSpPr>
            <p:cNvPr id="120" name="TextBox 119">
              <a:extLst>
                <a:ext uri="{FF2B5EF4-FFF2-40B4-BE49-F238E27FC236}">
                  <a16:creationId xmlns:a16="http://schemas.microsoft.com/office/drawing/2014/main" id="{E9FF1A44-180F-8B3A-3488-CE22756C7DF8}"/>
                </a:ext>
              </a:extLst>
            </p:cNvPr>
            <p:cNvSpPr txBox="1"/>
            <p:nvPr/>
          </p:nvSpPr>
          <p:spPr>
            <a:xfrm>
              <a:off x="4404484" y="5805373"/>
              <a:ext cx="660758" cy="369332"/>
            </a:xfrm>
            <a:prstGeom prst="rect">
              <a:avLst/>
            </a:prstGeom>
            <a:noFill/>
            <a:ln>
              <a:solidFill>
                <a:schemeClr val="tx1"/>
              </a:solidFill>
            </a:ln>
          </p:spPr>
          <p:txBody>
            <a:bodyPr wrap="none" rtlCol="0">
              <a:spAutoFit/>
            </a:bodyPr>
            <a:lstStyle/>
            <a:p>
              <a:pPr algn="ctr"/>
              <a:r>
                <a:rPr lang="en-US" sz="900" dirty="0"/>
                <a:t>DC Power</a:t>
              </a:r>
            </a:p>
            <a:p>
              <a:pPr algn="ctr"/>
              <a:r>
                <a:rPr lang="en-US" sz="900" dirty="0"/>
                <a:t>connector</a:t>
              </a:r>
              <a:endParaRPr lang="en-IN" sz="1050" dirty="0"/>
            </a:p>
          </p:txBody>
        </p:sp>
        <p:cxnSp>
          <p:nvCxnSpPr>
            <p:cNvPr id="124" name="Straight Connector 123">
              <a:extLst>
                <a:ext uri="{FF2B5EF4-FFF2-40B4-BE49-F238E27FC236}">
                  <a16:creationId xmlns:a16="http://schemas.microsoft.com/office/drawing/2014/main" id="{C5B221D2-8C21-0F91-F6D3-CE8AF05A4CDD}"/>
                </a:ext>
              </a:extLst>
            </p:cNvPr>
            <p:cNvCxnSpPr>
              <a:cxnSpLocks/>
            </p:cNvCxnSpPr>
            <p:nvPr/>
          </p:nvCxnSpPr>
          <p:spPr>
            <a:xfrm flipH="1" flipV="1">
              <a:off x="569246" y="5960306"/>
              <a:ext cx="3835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28F57120-D5A3-69B0-DE7A-6B30EADF4405}"/>
                </a:ext>
              </a:extLst>
            </p:cNvPr>
            <p:cNvCxnSpPr>
              <a:cxnSpLocks/>
            </p:cNvCxnSpPr>
            <p:nvPr/>
          </p:nvCxnSpPr>
          <p:spPr>
            <a:xfrm flipV="1">
              <a:off x="569245" y="4073178"/>
              <a:ext cx="0" cy="18871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0EA36411-4045-B1FC-A245-642D43F196EC}"/>
                </a:ext>
              </a:extLst>
            </p:cNvPr>
            <p:cNvSpPr txBox="1"/>
            <p:nvPr/>
          </p:nvSpPr>
          <p:spPr>
            <a:xfrm>
              <a:off x="6086312" y="6312874"/>
              <a:ext cx="654346" cy="246221"/>
            </a:xfrm>
            <a:prstGeom prst="rect">
              <a:avLst/>
            </a:prstGeom>
            <a:noFill/>
          </p:spPr>
          <p:txBody>
            <a:bodyPr wrap="none" rtlCol="0">
              <a:spAutoFit/>
            </a:bodyPr>
            <a:lstStyle/>
            <a:p>
              <a:pPr algn="ctr"/>
              <a:r>
                <a:rPr lang="en-US" sz="1000" b="1" dirty="0">
                  <a:highlight>
                    <a:srgbClr val="C0C0C0"/>
                  </a:highlight>
                </a:rPr>
                <a:t>230 V AC</a:t>
              </a:r>
              <a:endParaRPr lang="en-IN" sz="1000" b="1" dirty="0">
                <a:highlight>
                  <a:srgbClr val="C0C0C0"/>
                </a:highlight>
              </a:endParaRPr>
            </a:p>
          </p:txBody>
        </p:sp>
        <p:cxnSp>
          <p:nvCxnSpPr>
            <p:cNvPr id="82" name="Connector: Elbow 81">
              <a:extLst>
                <a:ext uri="{FF2B5EF4-FFF2-40B4-BE49-F238E27FC236}">
                  <a16:creationId xmlns:a16="http://schemas.microsoft.com/office/drawing/2014/main" id="{92895724-5ED8-4FBD-F3C5-795183B3FE71}"/>
                </a:ext>
              </a:extLst>
            </p:cNvPr>
            <p:cNvCxnSpPr>
              <a:cxnSpLocks/>
              <a:stCxn id="120" idx="3"/>
            </p:cNvCxnSpPr>
            <p:nvPr/>
          </p:nvCxnSpPr>
          <p:spPr>
            <a:xfrm flipV="1">
              <a:off x="5065242" y="413035"/>
              <a:ext cx="6723972" cy="5577004"/>
            </a:xfrm>
            <a:prstGeom prst="bentConnector3">
              <a:avLst>
                <a:gd name="adj1" fmla="val 100005"/>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117B79BE-6A92-BD5D-A025-440283F98AD7}"/>
                </a:ext>
              </a:extLst>
            </p:cNvPr>
            <p:cNvCxnSpPr>
              <a:cxnSpLocks/>
              <a:endCxn id="9" idx="0"/>
            </p:cNvCxnSpPr>
            <p:nvPr/>
          </p:nvCxnSpPr>
          <p:spPr>
            <a:xfrm rot="10800000" flipV="1">
              <a:off x="2651706" y="421823"/>
              <a:ext cx="9137509" cy="37025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2C78B39-B30C-7689-B5E9-A89252CF6E51}"/>
                </a:ext>
              </a:extLst>
            </p:cNvPr>
            <p:cNvCxnSpPr>
              <a:endCxn id="120" idx="2"/>
            </p:cNvCxnSpPr>
            <p:nvPr/>
          </p:nvCxnSpPr>
          <p:spPr>
            <a:xfrm rot="10800000">
              <a:off x="4734863" y="6174706"/>
              <a:ext cx="608662" cy="24297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11955A2-BCC7-D1DB-62EB-602C79480A9F}"/>
                </a:ext>
              </a:extLst>
            </p:cNvPr>
            <p:cNvSpPr txBox="1"/>
            <p:nvPr/>
          </p:nvSpPr>
          <p:spPr>
            <a:xfrm>
              <a:off x="5358745" y="6309655"/>
              <a:ext cx="718466" cy="230832"/>
            </a:xfrm>
            <a:prstGeom prst="rect">
              <a:avLst/>
            </a:prstGeom>
            <a:noFill/>
            <a:ln>
              <a:solidFill>
                <a:schemeClr val="tx1"/>
              </a:solidFill>
            </a:ln>
          </p:spPr>
          <p:txBody>
            <a:bodyPr wrap="none" rtlCol="0">
              <a:spAutoFit/>
            </a:bodyPr>
            <a:lstStyle/>
            <a:p>
              <a:pPr algn="ctr"/>
              <a:r>
                <a:rPr lang="en-US" sz="900" dirty="0"/>
                <a:t>AC Adapter</a:t>
              </a:r>
              <a:endParaRPr lang="en-IN" sz="1050" dirty="0"/>
            </a:p>
          </p:txBody>
        </p:sp>
        <p:sp>
          <p:nvSpPr>
            <p:cNvPr id="69" name="TextBox 68">
              <a:extLst>
                <a:ext uri="{FF2B5EF4-FFF2-40B4-BE49-F238E27FC236}">
                  <a16:creationId xmlns:a16="http://schemas.microsoft.com/office/drawing/2014/main" id="{B5632B55-ABD8-110C-AC36-282D2DC71FE5}"/>
                </a:ext>
              </a:extLst>
            </p:cNvPr>
            <p:cNvSpPr txBox="1"/>
            <p:nvPr/>
          </p:nvSpPr>
          <p:spPr>
            <a:xfrm>
              <a:off x="3442706" y="6287133"/>
              <a:ext cx="957313" cy="261610"/>
            </a:xfrm>
            <a:prstGeom prst="rect">
              <a:avLst/>
            </a:prstGeom>
            <a:noFill/>
          </p:spPr>
          <p:txBody>
            <a:bodyPr wrap="none" rtlCol="0">
              <a:spAutoFit/>
            </a:bodyPr>
            <a:lstStyle/>
            <a:p>
              <a:r>
                <a:rPr lang="en-US" sz="1100" b="1" dirty="0">
                  <a:highlight>
                    <a:srgbClr val="FFFF00"/>
                  </a:highlight>
                </a:rPr>
                <a:t>External area</a:t>
              </a:r>
              <a:endParaRPr lang="en-IN" sz="1100" b="1" dirty="0">
                <a:highlight>
                  <a:srgbClr val="FFFF00"/>
                </a:highlight>
              </a:endParaRPr>
            </a:p>
          </p:txBody>
        </p:sp>
      </p:grpSp>
      <p:sp>
        <p:nvSpPr>
          <p:cNvPr id="78" name="TextBox 77">
            <a:extLst>
              <a:ext uri="{FF2B5EF4-FFF2-40B4-BE49-F238E27FC236}">
                <a16:creationId xmlns:a16="http://schemas.microsoft.com/office/drawing/2014/main" id="{F0798A85-E616-1358-8F99-4BF33DBA9D76}"/>
              </a:ext>
            </a:extLst>
          </p:cNvPr>
          <p:cNvSpPr txBox="1"/>
          <p:nvPr/>
        </p:nvSpPr>
        <p:spPr>
          <a:xfrm>
            <a:off x="8252724" y="4148863"/>
            <a:ext cx="1069074" cy="200055"/>
          </a:xfrm>
          <a:prstGeom prst="rect">
            <a:avLst/>
          </a:prstGeom>
          <a:noFill/>
          <a:ln w="6350">
            <a:solidFill>
              <a:schemeClr val="tx1"/>
            </a:solidFill>
          </a:ln>
        </p:spPr>
        <p:txBody>
          <a:bodyPr wrap="square" rtlCol="0">
            <a:spAutoFit/>
          </a:bodyPr>
          <a:lstStyle/>
          <a:p>
            <a:pPr algn="ctr"/>
            <a:r>
              <a:rPr lang="en-US" sz="700" dirty="0"/>
              <a:t>Signal Conditioning</a:t>
            </a:r>
            <a:endParaRPr lang="en-IN" sz="700" dirty="0"/>
          </a:p>
        </p:txBody>
      </p:sp>
      <p:sp>
        <p:nvSpPr>
          <p:cNvPr id="87" name="TextBox 86">
            <a:extLst>
              <a:ext uri="{FF2B5EF4-FFF2-40B4-BE49-F238E27FC236}">
                <a16:creationId xmlns:a16="http://schemas.microsoft.com/office/drawing/2014/main" id="{43AC62AF-2329-63E1-F764-3675EA163FAD}"/>
              </a:ext>
            </a:extLst>
          </p:cNvPr>
          <p:cNvSpPr txBox="1"/>
          <p:nvPr/>
        </p:nvSpPr>
        <p:spPr>
          <a:xfrm>
            <a:off x="4608374" y="2755074"/>
            <a:ext cx="367408" cy="200055"/>
          </a:xfrm>
          <a:prstGeom prst="rect">
            <a:avLst/>
          </a:prstGeom>
          <a:noFill/>
          <a:ln w="3175">
            <a:solidFill>
              <a:schemeClr val="tx1"/>
            </a:solidFill>
          </a:ln>
        </p:spPr>
        <p:txBody>
          <a:bodyPr wrap="none" rtlCol="0">
            <a:spAutoFit/>
          </a:bodyPr>
          <a:lstStyle/>
          <a:p>
            <a:r>
              <a:rPr lang="en-US" sz="700" dirty="0"/>
              <a:t>DMA</a:t>
            </a:r>
            <a:endParaRPr lang="en-IN" sz="700" dirty="0"/>
          </a:p>
        </p:txBody>
      </p:sp>
      <p:sp>
        <p:nvSpPr>
          <p:cNvPr id="88" name="TextBox 87">
            <a:extLst>
              <a:ext uri="{FF2B5EF4-FFF2-40B4-BE49-F238E27FC236}">
                <a16:creationId xmlns:a16="http://schemas.microsoft.com/office/drawing/2014/main" id="{6EF5BC19-528C-C749-FB03-5BB59C224171}"/>
              </a:ext>
            </a:extLst>
          </p:cNvPr>
          <p:cNvSpPr txBox="1"/>
          <p:nvPr/>
        </p:nvSpPr>
        <p:spPr>
          <a:xfrm>
            <a:off x="4761468" y="4693243"/>
            <a:ext cx="1082400" cy="276999"/>
          </a:xfrm>
          <a:prstGeom prst="rect">
            <a:avLst/>
          </a:prstGeom>
          <a:noFill/>
        </p:spPr>
        <p:txBody>
          <a:bodyPr wrap="square" rtlCol="0">
            <a:spAutoFit/>
          </a:bodyPr>
          <a:lstStyle/>
          <a:p>
            <a:pPr algn="ctr"/>
            <a:r>
              <a:rPr lang="en-US" sz="600" dirty="0"/>
              <a:t>12-bit parallel synchronous transmission</a:t>
            </a:r>
            <a:endParaRPr lang="en-IN" sz="700" dirty="0"/>
          </a:p>
        </p:txBody>
      </p:sp>
      <p:sp>
        <p:nvSpPr>
          <p:cNvPr id="89" name="TextBox 88">
            <a:extLst>
              <a:ext uri="{FF2B5EF4-FFF2-40B4-BE49-F238E27FC236}">
                <a16:creationId xmlns:a16="http://schemas.microsoft.com/office/drawing/2014/main" id="{57DF6EF4-8E98-32CF-EDE9-B0EADADCE2D1}"/>
              </a:ext>
            </a:extLst>
          </p:cNvPr>
          <p:cNvSpPr txBox="1"/>
          <p:nvPr/>
        </p:nvSpPr>
        <p:spPr>
          <a:xfrm rot="5400000">
            <a:off x="4308253" y="3002231"/>
            <a:ext cx="362600" cy="184666"/>
          </a:xfrm>
          <a:prstGeom prst="rect">
            <a:avLst/>
          </a:prstGeom>
          <a:noFill/>
          <a:ln w="3175">
            <a:solidFill>
              <a:schemeClr val="tx1"/>
            </a:solidFill>
          </a:ln>
        </p:spPr>
        <p:txBody>
          <a:bodyPr wrap="none" rtlCol="0">
            <a:spAutoFit/>
          </a:bodyPr>
          <a:lstStyle/>
          <a:p>
            <a:r>
              <a:rPr lang="en-US" sz="600" dirty="0"/>
              <a:t>IDMA</a:t>
            </a:r>
            <a:endParaRPr lang="en-IN" sz="600" dirty="0"/>
          </a:p>
        </p:txBody>
      </p:sp>
      <p:sp>
        <p:nvSpPr>
          <p:cNvPr id="7" name="TextBox 6">
            <a:extLst>
              <a:ext uri="{FF2B5EF4-FFF2-40B4-BE49-F238E27FC236}">
                <a16:creationId xmlns:a16="http://schemas.microsoft.com/office/drawing/2014/main" id="{36420A36-3849-ACE7-45E5-8447CF310CB5}"/>
              </a:ext>
            </a:extLst>
          </p:cNvPr>
          <p:cNvSpPr txBox="1"/>
          <p:nvPr/>
        </p:nvSpPr>
        <p:spPr>
          <a:xfrm>
            <a:off x="5340309" y="5159750"/>
            <a:ext cx="360996" cy="215444"/>
          </a:xfrm>
          <a:prstGeom prst="rect">
            <a:avLst/>
          </a:prstGeom>
          <a:noFill/>
          <a:ln w="3175">
            <a:solidFill>
              <a:schemeClr val="tx1"/>
            </a:solidFill>
          </a:ln>
        </p:spPr>
        <p:txBody>
          <a:bodyPr wrap="none" rtlCol="0">
            <a:spAutoFit/>
          </a:bodyPr>
          <a:lstStyle/>
          <a:p>
            <a:r>
              <a:rPr lang="en-US" sz="800" dirty="0"/>
              <a:t>DAC</a:t>
            </a:r>
            <a:endParaRPr lang="en-IN" sz="800" dirty="0"/>
          </a:p>
        </p:txBody>
      </p:sp>
      <p:grpSp>
        <p:nvGrpSpPr>
          <p:cNvPr id="23" name="Group 22">
            <a:extLst>
              <a:ext uri="{FF2B5EF4-FFF2-40B4-BE49-F238E27FC236}">
                <a16:creationId xmlns:a16="http://schemas.microsoft.com/office/drawing/2014/main" id="{5B45584A-D09E-2175-0484-03D5419E128B}"/>
              </a:ext>
            </a:extLst>
          </p:cNvPr>
          <p:cNvGrpSpPr/>
          <p:nvPr/>
        </p:nvGrpSpPr>
        <p:grpSpPr>
          <a:xfrm>
            <a:off x="5549153" y="5435001"/>
            <a:ext cx="6601710" cy="433529"/>
            <a:chOff x="5549153" y="5435001"/>
            <a:chExt cx="6601710" cy="433529"/>
          </a:xfrm>
        </p:grpSpPr>
        <p:cxnSp>
          <p:nvCxnSpPr>
            <p:cNvPr id="18" name="Connector: Elbow 17">
              <a:extLst>
                <a:ext uri="{FF2B5EF4-FFF2-40B4-BE49-F238E27FC236}">
                  <a16:creationId xmlns:a16="http://schemas.microsoft.com/office/drawing/2014/main" id="{849B9DDE-B611-33D0-9358-126CE3B94E8A}"/>
                </a:ext>
              </a:extLst>
            </p:cNvPr>
            <p:cNvCxnSpPr>
              <a:cxnSpLocks/>
            </p:cNvCxnSpPr>
            <p:nvPr/>
          </p:nvCxnSpPr>
          <p:spPr>
            <a:xfrm>
              <a:off x="5549153" y="5435001"/>
              <a:ext cx="6386266" cy="237519"/>
            </a:xfrm>
            <a:prstGeom prst="bentConnector3">
              <a:avLst>
                <a:gd name="adj1" fmla="val -39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AA08EE-41A8-32CD-D308-BE3903CB329E}"/>
                </a:ext>
              </a:extLst>
            </p:cNvPr>
            <p:cNvSpPr txBox="1"/>
            <p:nvPr/>
          </p:nvSpPr>
          <p:spPr>
            <a:xfrm rot="16200000">
              <a:off x="11835391" y="5553059"/>
              <a:ext cx="415499"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BNC3</a:t>
              </a:r>
              <a:endParaRPr lang="en-IN" sz="800" b="1" dirty="0">
                <a:solidFill>
                  <a:srgbClr val="FFFF00"/>
                </a:solidFill>
              </a:endParaRPr>
            </a:p>
          </p:txBody>
        </p:sp>
      </p:grpSp>
      <p:grpSp>
        <p:nvGrpSpPr>
          <p:cNvPr id="25" name="Group 24">
            <a:extLst>
              <a:ext uri="{FF2B5EF4-FFF2-40B4-BE49-F238E27FC236}">
                <a16:creationId xmlns:a16="http://schemas.microsoft.com/office/drawing/2014/main" id="{FCBF19C0-39B3-4BC5-4CC7-CFBA89C948CC}"/>
              </a:ext>
            </a:extLst>
          </p:cNvPr>
          <p:cNvGrpSpPr/>
          <p:nvPr/>
        </p:nvGrpSpPr>
        <p:grpSpPr>
          <a:xfrm>
            <a:off x="7792635" y="2528472"/>
            <a:ext cx="1811523" cy="531175"/>
            <a:chOff x="7792635" y="2528472"/>
            <a:chExt cx="1811523" cy="531175"/>
          </a:xfrm>
        </p:grpSpPr>
        <p:sp>
          <p:nvSpPr>
            <p:cNvPr id="156" name="TextBox 155">
              <a:extLst>
                <a:ext uri="{FF2B5EF4-FFF2-40B4-BE49-F238E27FC236}">
                  <a16:creationId xmlns:a16="http://schemas.microsoft.com/office/drawing/2014/main" id="{D4258DD5-C99E-D230-591F-A43CD188641A}"/>
                </a:ext>
              </a:extLst>
            </p:cNvPr>
            <p:cNvSpPr txBox="1"/>
            <p:nvPr/>
          </p:nvSpPr>
          <p:spPr>
            <a:xfrm>
              <a:off x="8409567" y="2528472"/>
              <a:ext cx="319778" cy="184666"/>
            </a:xfrm>
            <a:prstGeom prst="rect">
              <a:avLst/>
            </a:prstGeom>
            <a:noFill/>
            <a:ln w="6350">
              <a:solidFill>
                <a:schemeClr val="tx1"/>
              </a:solidFill>
            </a:ln>
          </p:spPr>
          <p:txBody>
            <a:bodyPr wrap="square" rtlCol="0">
              <a:spAutoFit/>
            </a:bodyPr>
            <a:lstStyle/>
            <a:p>
              <a:pPr algn="ctr"/>
              <a:r>
                <a:rPr lang="en-US" sz="600" dirty="0"/>
                <a:t>LPF</a:t>
              </a:r>
              <a:endParaRPr lang="en-IN" sz="600" dirty="0"/>
            </a:p>
          </p:txBody>
        </p:sp>
        <p:cxnSp>
          <p:nvCxnSpPr>
            <p:cNvPr id="159" name="Straight Connector 158">
              <a:extLst>
                <a:ext uri="{FF2B5EF4-FFF2-40B4-BE49-F238E27FC236}">
                  <a16:creationId xmlns:a16="http://schemas.microsoft.com/office/drawing/2014/main" id="{26B0569D-1F29-8903-9C12-87E0114F75F2}"/>
                </a:ext>
              </a:extLst>
            </p:cNvPr>
            <p:cNvCxnSpPr>
              <a:cxnSpLocks/>
            </p:cNvCxnSpPr>
            <p:nvPr/>
          </p:nvCxnSpPr>
          <p:spPr>
            <a:xfrm flipH="1" flipV="1">
              <a:off x="9370131" y="2638733"/>
              <a:ext cx="234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059E2CA9-8CA6-4CB0-606F-D870BDD6E99B}"/>
                </a:ext>
              </a:extLst>
            </p:cNvPr>
            <p:cNvCxnSpPr>
              <a:cxnSpLocks/>
              <a:stCxn id="156" idx="1"/>
            </p:cNvCxnSpPr>
            <p:nvPr/>
          </p:nvCxnSpPr>
          <p:spPr>
            <a:xfrm rot="10800000" flipV="1">
              <a:off x="8140703" y="2620804"/>
              <a:ext cx="268865" cy="165571"/>
            </a:xfrm>
            <a:prstGeom prst="bentConnector3">
              <a:avLst>
                <a:gd name="adj1" fmla="val 1016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B562E985-122A-223B-011A-9E3D54656625}"/>
                </a:ext>
              </a:extLst>
            </p:cNvPr>
            <p:cNvSpPr txBox="1"/>
            <p:nvPr/>
          </p:nvSpPr>
          <p:spPr>
            <a:xfrm>
              <a:off x="9050354" y="2528472"/>
              <a:ext cx="319777" cy="184666"/>
            </a:xfrm>
            <a:prstGeom prst="rect">
              <a:avLst/>
            </a:prstGeom>
            <a:noFill/>
            <a:ln w="6350">
              <a:solidFill>
                <a:schemeClr val="tx1"/>
              </a:solidFill>
            </a:ln>
          </p:spPr>
          <p:txBody>
            <a:bodyPr wrap="square" rtlCol="0">
              <a:spAutoFit/>
            </a:bodyPr>
            <a:lstStyle/>
            <a:p>
              <a:pPr algn="ctr"/>
              <a:r>
                <a:rPr lang="en-US" sz="600" dirty="0"/>
                <a:t>CD1</a:t>
              </a:r>
              <a:endParaRPr lang="en-IN" sz="600" dirty="0"/>
            </a:p>
          </p:txBody>
        </p:sp>
        <p:sp>
          <p:nvSpPr>
            <p:cNvPr id="168" name="TextBox 167">
              <a:extLst>
                <a:ext uri="{FF2B5EF4-FFF2-40B4-BE49-F238E27FC236}">
                  <a16:creationId xmlns:a16="http://schemas.microsoft.com/office/drawing/2014/main" id="{92682FF6-E7C1-14B6-784D-9D761A8F31C6}"/>
                </a:ext>
              </a:extLst>
            </p:cNvPr>
            <p:cNvSpPr txBox="1"/>
            <p:nvPr/>
          </p:nvSpPr>
          <p:spPr>
            <a:xfrm>
              <a:off x="7971556" y="2786379"/>
              <a:ext cx="359381" cy="184666"/>
            </a:xfrm>
            <a:prstGeom prst="rect">
              <a:avLst/>
            </a:prstGeom>
            <a:noFill/>
            <a:ln w="6350">
              <a:solidFill>
                <a:schemeClr val="tx1"/>
              </a:solidFill>
            </a:ln>
          </p:spPr>
          <p:txBody>
            <a:bodyPr wrap="square" rtlCol="0">
              <a:spAutoFit/>
            </a:bodyPr>
            <a:lstStyle/>
            <a:p>
              <a:pPr algn="ctr"/>
              <a:r>
                <a:rPr lang="en-US" sz="600" dirty="0"/>
                <a:t>CD2</a:t>
              </a:r>
              <a:endParaRPr lang="en-IN" sz="600" dirty="0"/>
            </a:p>
          </p:txBody>
        </p:sp>
        <p:cxnSp>
          <p:nvCxnSpPr>
            <p:cNvPr id="180" name="Straight Connector 179">
              <a:extLst>
                <a:ext uri="{FF2B5EF4-FFF2-40B4-BE49-F238E27FC236}">
                  <a16:creationId xmlns:a16="http://schemas.microsoft.com/office/drawing/2014/main" id="{3475BA64-2F0E-EC2D-58EE-7570F518BC3C}"/>
                </a:ext>
              </a:extLst>
            </p:cNvPr>
            <p:cNvCxnSpPr>
              <a:cxnSpLocks/>
            </p:cNvCxnSpPr>
            <p:nvPr/>
          </p:nvCxnSpPr>
          <p:spPr>
            <a:xfrm flipV="1">
              <a:off x="8139244" y="2969362"/>
              <a:ext cx="0" cy="90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0508B646-8138-E3B9-8732-26AC18057F99}"/>
                </a:ext>
              </a:extLst>
            </p:cNvPr>
            <p:cNvSpPr txBox="1"/>
            <p:nvPr/>
          </p:nvSpPr>
          <p:spPr>
            <a:xfrm>
              <a:off x="7792635" y="2595422"/>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cxnSp>
          <p:nvCxnSpPr>
            <p:cNvPr id="31" name="Straight Arrow Connector 30">
              <a:extLst>
                <a:ext uri="{FF2B5EF4-FFF2-40B4-BE49-F238E27FC236}">
                  <a16:creationId xmlns:a16="http://schemas.microsoft.com/office/drawing/2014/main" id="{5889C3F4-421E-D341-9EAD-E2663523530D}"/>
                </a:ext>
              </a:extLst>
            </p:cNvPr>
            <p:cNvCxnSpPr>
              <a:stCxn id="166" idx="1"/>
              <a:endCxn id="156" idx="3"/>
            </p:cNvCxnSpPr>
            <p:nvPr/>
          </p:nvCxnSpPr>
          <p:spPr>
            <a:xfrm flipH="1">
              <a:off x="8729345" y="2620805"/>
              <a:ext cx="32100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1565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A132CF3D-F9BD-8216-04B0-622ECA420CD2}"/>
              </a:ext>
            </a:extLst>
          </p:cNvPr>
          <p:cNvGrpSpPr/>
          <p:nvPr/>
        </p:nvGrpSpPr>
        <p:grpSpPr>
          <a:xfrm>
            <a:off x="4089688" y="1686232"/>
            <a:ext cx="2101662" cy="3739331"/>
            <a:chOff x="4089688" y="1686232"/>
            <a:chExt cx="2101662" cy="3739331"/>
          </a:xfrm>
        </p:grpSpPr>
        <p:sp>
          <p:nvSpPr>
            <p:cNvPr id="2" name="Rectangle 1">
              <a:extLst>
                <a:ext uri="{FF2B5EF4-FFF2-40B4-BE49-F238E27FC236}">
                  <a16:creationId xmlns:a16="http://schemas.microsoft.com/office/drawing/2014/main" id="{0FCAF781-EF16-47DD-D9D2-33CF274A5D04}"/>
                </a:ext>
              </a:extLst>
            </p:cNvPr>
            <p:cNvSpPr/>
            <p:nvPr/>
          </p:nvSpPr>
          <p:spPr>
            <a:xfrm>
              <a:off x="4089688" y="1931794"/>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D8CB291-2D0C-73BF-CD7D-4BCEF442D870}"/>
                </a:ext>
              </a:extLst>
            </p:cNvPr>
            <p:cNvSpPr txBox="1"/>
            <p:nvPr/>
          </p:nvSpPr>
          <p:spPr>
            <a:xfrm>
              <a:off x="4670191" y="1686232"/>
              <a:ext cx="1077539" cy="246221"/>
            </a:xfrm>
            <a:prstGeom prst="rect">
              <a:avLst/>
            </a:prstGeom>
            <a:noFill/>
          </p:spPr>
          <p:txBody>
            <a:bodyPr wrap="none" rtlCol="0">
              <a:spAutoFit/>
            </a:bodyPr>
            <a:lstStyle/>
            <a:p>
              <a:r>
                <a:rPr lang="en-IN" sz="1000" b="1" dirty="0">
                  <a:highlight>
                    <a:srgbClr val="00FFFF"/>
                  </a:highlight>
                </a:rPr>
                <a:t>STM32F446VET6</a:t>
              </a:r>
            </a:p>
          </p:txBody>
        </p:sp>
        <p:sp>
          <p:nvSpPr>
            <p:cNvPr id="4" name="Rectangle 3">
              <a:extLst>
                <a:ext uri="{FF2B5EF4-FFF2-40B4-BE49-F238E27FC236}">
                  <a16:creationId xmlns:a16="http://schemas.microsoft.com/office/drawing/2014/main" id="{32AF9457-40D9-EBAB-6255-CDD01CD7693C}"/>
                </a:ext>
              </a:extLst>
            </p:cNvPr>
            <p:cNvSpPr/>
            <p:nvPr/>
          </p:nvSpPr>
          <p:spPr>
            <a:xfrm>
              <a:off x="4130249" y="1969040"/>
              <a:ext cx="833552"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433171F-0D0A-7552-41E6-D64EB72342AD}"/>
                </a:ext>
              </a:extLst>
            </p:cNvPr>
            <p:cNvSpPr txBox="1"/>
            <p:nvPr/>
          </p:nvSpPr>
          <p:spPr>
            <a:xfrm>
              <a:off x="4107641" y="1955514"/>
              <a:ext cx="878767" cy="553998"/>
            </a:xfrm>
            <a:prstGeom prst="rect">
              <a:avLst/>
            </a:prstGeom>
            <a:noFill/>
          </p:spPr>
          <p:txBody>
            <a:bodyPr wrap="none" rtlCol="0">
              <a:spAutoFit/>
            </a:bodyPr>
            <a:lstStyle/>
            <a:p>
              <a:pPr algn="ctr"/>
              <a:r>
                <a:rPr lang="en-US" sz="1000" dirty="0"/>
                <a:t>Cortex M4</a:t>
              </a:r>
            </a:p>
            <a:p>
              <a:pPr algn="ctr"/>
              <a:r>
                <a:rPr lang="en-US" sz="1000" dirty="0"/>
                <a:t>512kB Flash</a:t>
              </a:r>
            </a:p>
            <a:p>
              <a:pPr algn="ctr"/>
              <a:r>
                <a:rPr lang="en-US" sz="1000" dirty="0"/>
                <a:t>112 kB SRAM</a:t>
              </a:r>
            </a:p>
          </p:txBody>
        </p:sp>
        <p:sp>
          <p:nvSpPr>
            <p:cNvPr id="6" name="TextBox 5">
              <a:extLst>
                <a:ext uri="{FF2B5EF4-FFF2-40B4-BE49-F238E27FC236}">
                  <a16:creationId xmlns:a16="http://schemas.microsoft.com/office/drawing/2014/main" id="{2677E94E-A14F-AF09-74D2-46DEB268B1E3}"/>
                </a:ext>
              </a:extLst>
            </p:cNvPr>
            <p:cNvSpPr txBox="1"/>
            <p:nvPr/>
          </p:nvSpPr>
          <p:spPr>
            <a:xfrm rot="16200000">
              <a:off x="5835724" y="4088401"/>
              <a:ext cx="394660" cy="215444"/>
            </a:xfrm>
            <a:prstGeom prst="rect">
              <a:avLst/>
            </a:prstGeom>
            <a:noFill/>
            <a:ln w="3175">
              <a:solidFill>
                <a:schemeClr val="tx1"/>
              </a:solidFill>
            </a:ln>
          </p:spPr>
          <p:txBody>
            <a:bodyPr wrap="none" rtlCol="0">
              <a:spAutoFit/>
            </a:bodyPr>
            <a:lstStyle/>
            <a:p>
              <a:r>
                <a:rPr lang="en-US" sz="800" dirty="0"/>
                <a:t>GPIO</a:t>
              </a:r>
              <a:endParaRPr lang="en-IN" sz="800" dirty="0"/>
            </a:p>
          </p:txBody>
        </p:sp>
        <p:sp>
          <p:nvSpPr>
            <p:cNvPr id="9" name="TextBox 8">
              <a:extLst>
                <a:ext uri="{FF2B5EF4-FFF2-40B4-BE49-F238E27FC236}">
                  <a16:creationId xmlns:a16="http://schemas.microsoft.com/office/drawing/2014/main" id="{6D20A97B-0F88-CDBA-3262-B19542E865CD}"/>
                </a:ext>
              </a:extLst>
            </p:cNvPr>
            <p:cNvSpPr txBox="1"/>
            <p:nvPr/>
          </p:nvSpPr>
          <p:spPr>
            <a:xfrm>
              <a:off x="5741219" y="1994504"/>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10" name="TextBox 9">
              <a:extLst>
                <a:ext uri="{FF2B5EF4-FFF2-40B4-BE49-F238E27FC236}">
                  <a16:creationId xmlns:a16="http://schemas.microsoft.com/office/drawing/2014/main" id="{32E7BDB5-66F7-3E9C-468B-14A55BC09A55}"/>
                </a:ext>
              </a:extLst>
            </p:cNvPr>
            <p:cNvSpPr txBox="1"/>
            <p:nvPr/>
          </p:nvSpPr>
          <p:spPr>
            <a:xfrm>
              <a:off x="5780147" y="2363545"/>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11" name="TextBox 10">
              <a:extLst>
                <a:ext uri="{FF2B5EF4-FFF2-40B4-BE49-F238E27FC236}">
                  <a16:creationId xmlns:a16="http://schemas.microsoft.com/office/drawing/2014/main" id="{207C3EC6-6EA8-BA2B-F2AB-72F3D0B7C29B}"/>
                </a:ext>
              </a:extLst>
            </p:cNvPr>
            <p:cNvSpPr txBox="1"/>
            <p:nvPr/>
          </p:nvSpPr>
          <p:spPr>
            <a:xfrm>
              <a:off x="5718141" y="3051308"/>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In</a:t>
              </a:r>
              <a:endParaRPr lang="en-IN" sz="800" dirty="0"/>
            </a:p>
          </p:txBody>
        </p:sp>
        <p:sp>
          <p:nvSpPr>
            <p:cNvPr id="12" name="TextBox 11">
              <a:extLst>
                <a:ext uri="{FF2B5EF4-FFF2-40B4-BE49-F238E27FC236}">
                  <a16:creationId xmlns:a16="http://schemas.microsoft.com/office/drawing/2014/main" id="{8D2DCAB9-3CFE-9104-E432-A8421F7B27BE}"/>
                </a:ext>
              </a:extLst>
            </p:cNvPr>
            <p:cNvSpPr txBox="1"/>
            <p:nvPr/>
          </p:nvSpPr>
          <p:spPr>
            <a:xfrm rot="16200000">
              <a:off x="5572983" y="4780682"/>
              <a:ext cx="920143" cy="230832"/>
            </a:xfrm>
            <a:prstGeom prst="rect">
              <a:avLst/>
            </a:prstGeom>
            <a:noFill/>
            <a:ln w="3175">
              <a:solidFill>
                <a:schemeClr val="tx1"/>
              </a:solidFill>
            </a:ln>
          </p:spPr>
          <p:txBody>
            <a:bodyPr wrap="square" rtlCol="0">
              <a:spAutoFit/>
            </a:bodyPr>
            <a:lstStyle/>
            <a:p>
              <a:pPr algn="ctr"/>
              <a:r>
                <a:rPr lang="en-US" sz="900" dirty="0"/>
                <a:t>SPI 45 MHz)</a:t>
              </a:r>
            </a:p>
          </p:txBody>
        </p:sp>
        <p:sp>
          <p:nvSpPr>
            <p:cNvPr id="13" name="TextBox 12">
              <a:extLst>
                <a:ext uri="{FF2B5EF4-FFF2-40B4-BE49-F238E27FC236}">
                  <a16:creationId xmlns:a16="http://schemas.microsoft.com/office/drawing/2014/main" id="{1D81A16C-BAE6-6091-F41C-EB0ECBE664CA}"/>
                </a:ext>
              </a:extLst>
            </p:cNvPr>
            <p:cNvSpPr txBox="1"/>
            <p:nvPr/>
          </p:nvSpPr>
          <p:spPr>
            <a:xfrm>
              <a:off x="4209760" y="2464660"/>
              <a:ext cx="649664" cy="246221"/>
            </a:xfrm>
            <a:prstGeom prst="rect">
              <a:avLst/>
            </a:prstGeom>
            <a:noFill/>
          </p:spPr>
          <p:txBody>
            <a:bodyPr wrap="square">
              <a:spAutoFit/>
            </a:bodyPr>
            <a:lstStyle/>
            <a:p>
              <a:pPr algn="ctr"/>
              <a:r>
                <a:rPr lang="en-US" sz="1000" dirty="0">
                  <a:highlight>
                    <a:srgbClr val="FFFF00"/>
                  </a:highlight>
                </a:rPr>
                <a:t>180 MHz</a:t>
              </a:r>
              <a:endParaRPr lang="en-IN" sz="1000" dirty="0">
                <a:highlight>
                  <a:srgbClr val="FFFF00"/>
                </a:highlight>
              </a:endParaRPr>
            </a:p>
          </p:txBody>
        </p:sp>
        <p:sp>
          <p:nvSpPr>
            <p:cNvPr id="14" name="TextBox 13">
              <a:extLst>
                <a:ext uri="{FF2B5EF4-FFF2-40B4-BE49-F238E27FC236}">
                  <a16:creationId xmlns:a16="http://schemas.microsoft.com/office/drawing/2014/main" id="{0C016CF1-C856-83F8-6AA6-EE1DA1BDEBAC}"/>
                </a:ext>
              </a:extLst>
            </p:cNvPr>
            <p:cNvSpPr txBox="1"/>
            <p:nvPr/>
          </p:nvSpPr>
          <p:spPr>
            <a:xfrm>
              <a:off x="5717978" y="3411647"/>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Out</a:t>
              </a:r>
              <a:endParaRPr lang="en-IN" sz="800" dirty="0"/>
            </a:p>
          </p:txBody>
        </p:sp>
        <p:sp>
          <p:nvSpPr>
            <p:cNvPr id="15" name="Rectangle 14">
              <a:extLst>
                <a:ext uri="{FF2B5EF4-FFF2-40B4-BE49-F238E27FC236}">
                  <a16:creationId xmlns:a16="http://schemas.microsoft.com/office/drawing/2014/main" id="{3E403C15-8A1B-4B08-7A84-0FF5DD148C03}"/>
                </a:ext>
              </a:extLst>
            </p:cNvPr>
            <p:cNvSpPr/>
            <p:nvPr/>
          </p:nvSpPr>
          <p:spPr>
            <a:xfrm>
              <a:off x="4714239" y="4721428"/>
              <a:ext cx="1181283" cy="18086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D9478E2-EB5F-5F1B-B32A-44A54C4F769D}"/>
                </a:ext>
              </a:extLst>
            </p:cNvPr>
            <p:cNvSpPr/>
            <p:nvPr/>
          </p:nvSpPr>
          <p:spPr>
            <a:xfrm>
              <a:off x="4714102" y="2956443"/>
              <a:ext cx="164792" cy="177451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CA88EF5-F797-9BDA-7D11-8732BDDF98EC}"/>
                </a:ext>
              </a:extLst>
            </p:cNvPr>
            <p:cNvSpPr txBox="1"/>
            <p:nvPr/>
          </p:nvSpPr>
          <p:spPr>
            <a:xfrm rot="16200000">
              <a:off x="4364793" y="3960499"/>
              <a:ext cx="829073" cy="215444"/>
            </a:xfrm>
            <a:prstGeom prst="rect">
              <a:avLst/>
            </a:prstGeom>
            <a:noFill/>
          </p:spPr>
          <p:txBody>
            <a:bodyPr wrap="none" rtlCol="0">
              <a:spAutoFit/>
            </a:bodyPr>
            <a:lstStyle/>
            <a:p>
              <a:r>
                <a:rPr lang="en-US" sz="800" b="1" dirty="0"/>
                <a:t>AHB1  180 MHz</a:t>
              </a:r>
              <a:endParaRPr lang="en-IN" sz="800" b="1" dirty="0"/>
            </a:p>
          </p:txBody>
        </p:sp>
        <p:grpSp>
          <p:nvGrpSpPr>
            <p:cNvPr id="18" name="Group 17">
              <a:extLst>
                <a:ext uri="{FF2B5EF4-FFF2-40B4-BE49-F238E27FC236}">
                  <a16:creationId xmlns:a16="http://schemas.microsoft.com/office/drawing/2014/main" id="{6D653CEB-77BA-BE6D-FC0A-27EBC705D8E0}"/>
                </a:ext>
              </a:extLst>
            </p:cNvPr>
            <p:cNvGrpSpPr/>
            <p:nvPr/>
          </p:nvGrpSpPr>
          <p:grpSpPr>
            <a:xfrm>
              <a:off x="5039968" y="1969040"/>
              <a:ext cx="545543" cy="739799"/>
              <a:chOff x="5161518" y="1976652"/>
              <a:chExt cx="545543" cy="739799"/>
            </a:xfrm>
          </p:grpSpPr>
          <p:sp>
            <p:nvSpPr>
              <p:cNvPr id="19" name="TextBox 18">
                <a:extLst>
                  <a:ext uri="{FF2B5EF4-FFF2-40B4-BE49-F238E27FC236}">
                    <a16:creationId xmlns:a16="http://schemas.microsoft.com/office/drawing/2014/main" id="{CF1C2CD8-8F5A-1913-D28F-B7DC2F0282BB}"/>
                  </a:ext>
                </a:extLst>
              </p:cNvPr>
              <p:cNvSpPr txBox="1"/>
              <p:nvPr/>
            </p:nvSpPr>
            <p:spPr>
              <a:xfrm>
                <a:off x="5161994" y="1976652"/>
                <a:ext cx="543739" cy="184666"/>
              </a:xfrm>
              <a:prstGeom prst="rect">
                <a:avLst/>
              </a:prstGeom>
              <a:noFill/>
              <a:ln w="6350">
                <a:solidFill>
                  <a:schemeClr val="tx1"/>
                </a:solidFill>
              </a:ln>
            </p:spPr>
            <p:txBody>
              <a:bodyPr wrap="none" rtlCol="0">
                <a:spAutoFit/>
              </a:bodyPr>
              <a:lstStyle/>
              <a:p>
                <a:r>
                  <a:rPr lang="en-US" sz="600" dirty="0"/>
                  <a:t>64 MHz HSI</a:t>
                </a:r>
                <a:endParaRPr lang="en-IN" sz="600" dirty="0"/>
              </a:p>
            </p:txBody>
          </p:sp>
          <p:sp>
            <p:nvSpPr>
              <p:cNvPr id="20" name="TextBox 19">
                <a:extLst>
                  <a:ext uri="{FF2B5EF4-FFF2-40B4-BE49-F238E27FC236}">
                    <a16:creationId xmlns:a16="http://schemas.microsoft.com/office/drawing/2014/main" id="{2E8BC00F-6001-DE98-4872-879CCDEE5732}"/>
                  </a:ext>
                </a:extLst>
              </p:cNvPr>
              <p:cNvSpPr txBox="1"/>
              <p:nvPr/>
            </p:nvSpPr>
            <p:spPr>
              <a:xfrm>
                <a:off x="5163322" y="2159675"/>
                <a:ext cx="543739" cy="184666"/>
              </a:xfrm>
              <a:prstGeom prst="rect">
                <a:avLst/>
              </a:prstGeom>
              <a:noFill/>
              <a:ln w="6350">
                <a:solidFill>
                  <a:schemeClr val="tx1"/>
                </a:solidFill>
              </a:ln>
            </p:spPr>
            <p:txBody>
              <a:bodyPr wrap="square" rtlCol="0">
                <a:spAutoFit/>
              </a:bodyPr>
              <a:lstStyle/>
              <a:p>
                <a:r>
                  <a:rPr lang="en-US" sz="600" dirty="0"/>
                  <a:t>48 MHz HSI</a:t>
                </a:r>
                <a:endParaRPr lang="en-IN" sz="600" dirty="0"/>
              </a:p>
            </p:txBody>
          </p:sp>
          <p:sp>
            <p:nvSpPr>
              <p:cNvPr id="21" name="TextBox 20">
                <a:extLst>
                  <a:ext uri="{FF2B5EF4-FFF2-40B4-BE49-F238E27FC236}">
                    <a16:creationId xmlns:a16="http://schemas.microsoft.com/office/drawing/2014/main" id="{EDD88364-489E-2664-B88D-53EF292503C1}"/>
                  </a:ext>
                </a:extLst>
              </p:cNvPr>
              <p:cNvSpPr txBox="1"/>
              <p:nvPr/>
            </p:nvSpPr>
            <p:spPr>
              <a:xfrm>
                <a:off x="5161518" y="2346451"/>
                <a:ext cx="541267" cy="184666"/>
              </a:xfrm>
              <a:prstGeom prst="rect">
                <a:avLst/>
              </a:prstGeom>
              <a:noFill/>
              <a:ln w="6350">
                <a:solidFill>
                  <a:schemeClr val="tx1"/>
                </a:solidFill>
              </a:ln>
            </p:spPr>
            <p:txBody>
              <a:bodyPr wrap="square" rtlCol="0">
                <a:spAutoFit/>
              </a:bodyPr>
              <a:lstStyle/>
              <a:p>
                <a:r>
                  <a:rPr lang="en-US" sz="600" dirty="0"/>
                  <a:t>4 MHz CSI</a:t>
                </a:r>
                <a:endParaRPr lang="en-IN" sz="600" dirty="0"/>
              </a:p>
            </p:txBody>
          </p:sp>
          <p:sp>
            <p:nvSpPr>
              <p:cNvPr id="22" name="TextBox 21">
                <a:extLst>
                  <a:ext uri="{FF2B5EF4-FFF2-40B4-BE49-F238E27FC236}">
                    <a16:creationId xmlns:a16="http://schemas.microsoft.com/office/drawing/2014/main" id="{4690E5D9-52AE-1208-6097-6F90B7BCE236}"/>
                  </a:ext>
                </a:extLst>
              </p:cNvPr>
              <p:cNvSpPr txBox="1"/>
              <p:nvPr/>
            </p:nvSpPr>
            <p:spPr>
              <a:xfrm>
                <a:off x="5162982" y="2531785"/>
                <a:ext cx="541267" cy="184666"/>
              </a:xfrm>
              <a:prstGeom prst="rect">
                <a:avLst/>
              </a:prstGeom>
              <a:noFill/>
              <a:ln w="6350">
                <a:solidFill>
                  <a:schemeClr val="tx1"/>
                </a:solidFill>
              </a:ln>
            </p:spPr>
            <p:txBody>
              <a:bodyPr wrap="square" rtlCol="0">
                <a:spAutoFit/>
              </a:bodyPr>
              <a:lstStyle/>
              <a:p>
                <a:r>
                  <a:rPr lang="en-US" sz="600" dirty="0"/>
                  <a:t>32 KHz LSI</a:t>
                </a:r>
                <a:endParaRPr lang="en-IN" sz="600" dirty="0"/>
              </a:p>
            </p:txBody>
          </p:sp>
        </p:grpSp>
        <p:cxnSp>
          <p:nvCxnSpPr>
            <p:cNvPr id="23" name="Connector: Elbow 22">
              <a:extLst>
                <a:ext uri="{FF2B5EF4-FFF2-40B4-BE49-F238E27FC236}">
                  <a16:creationId xmlns:a16="http://schemas.microsoft.com/office/drawing/2014/main" id="{C3548F9A-56EB-0639-5964-B343B9058042}"/>
                </a:ext>
              </a:extLst>
            </p:cNvPr>
            <p:cNvCxnSpPr>
              <a:cxnSpLocks/>
              <a:stCxn id="22" idx="2"/>
              <a:endCxn id="30" idx="0"/>
            </p:cNvCxnSpPr>
            <p:nvPr/>
          </p:nvCxnSpPr>
          <p:spPr>
            <a:xfrm rot="5400000">
              <a:off x="4673259" y="2422864"/>
              <a:ext cx="352832" cy="924783"/>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77E4DE9-16C5-D492-3C58-55351F2C2B72}"/>
                </a:ext>
              </a:extLst>
            </p:cNvPr>
            <p:cNvSpPr txBox="1"/>
            <p:nvPr/>
          </p:nvSpPr>
          <p:spPr>
            <a:xfrm>
              <a:off x="4909544" y="3126471"/>
              <a:ext cx="423514" cy="184666"/>
            </a:xfrm>
            <a:prstGeom prst="rect">
              <a:avLst/>
            </a:prstGeom>
            <a:noFill/>
          </p:spPr>
          <p:txBody>
            <a:bodyPr wrap="none" rtlCol="0">
              <a:spAutoFit/>
            </a:bodyPr>
            <a:lstStyle/>
            <a:p>
              <a:r>
                <a:rPr lang="en-US" sz="600" dirty="0"/>
                <a:t>25 MHz</a:t>
              </a:r>
              <a:endParaRPr lang="en-IN" sz="600" dirty="0"/>
            </a:p>
          </p:txBody>
        </p:sp>
        <p:sp>
          <p:nvSpPr>
            <p:cNvPr id="25" name="TextBox 24">
              <a:extLst>
                <a:ext uri="{FF2B5EF4-FFF2-40B4-BE49-F238E27FC236}">
                  <a16:creationId xmlns:a16="http://schemas.microsoft.com/office/drawing/2014/main" id="{A57DF919-D4F7-4992-66DE-14108C14DD40}"/>
                </a:ext>
              </a:extLst>
            </p:cNvPr>
            <p:cNvSpPr txBox="1"/>
            <p:nvPr/>
          </p:nvSpPr>
          <p:spPr>
            <a:xfrm rot="5400000">
              <a:off x="4077928" y="3761787"/>
              <a:ext cx="415498" cy="215444"/>
            </a:xfrm>
            <a:prstGeom prst="rect">
              <a:avLst/>
            </a:prstGeom>
            <a:noFill/>
            <a:ln w="3175">
              <a:solidFill>
                <a:schemeClr val="tx1"/>
              </a:solidFill>
            </a:ln>
          </p:spPr>
          <p:txBody>
            <a:bodyPr wrap="none" rtlCol="0">
              <a:spAutoFit/>
            </a:bodyPr>
            <a:lstStyle/>
            <a:p>
              <a:r>
                <a:rPr lang="en-US" sz="800" dirty="0"/>
                <a:t>UART</a:t>
              </a:r>
              <a:endParaRPr lang="en-IN" sz="800" dirty="0"/>
            </a:p>
          </p:txBody>
        </p:sp>
        <p:sp>
          <p:nvSpPr>
            <p:cNvPr id="26" name="TextBox 25">
              <a:extLst>
                <a:ext uri="{FF2B5EF4-FFF2-40B4-BE49-F238E27FC236}">
                  <a16:creationId xmlns:a16="http://schemas.microsoft.com/office/drawing/2014/main" id="{A9A27946-25CD-9542-DE60-61E6E48706E1}"/>
                </a:ext>
              </a:extLst>
            </p:cNvPr>
            <p:cNvSpPr txBox="1"/>
            <p:nvPr/>
          </p:nvSpPr>
          <p:spPr>
            <a:xfrm>
              <a:off x="4608374" y="2755074"/>
              <a:ext cx="367408" cy="200055"/>
            </a:xfrm>
            <a:prstGeom prst="rect">
              <a:avLst/>
            </a:prstGeom>
            <a:noFill/>
            <a:ln w="3175">
              <a:solidFill>
                <a:schemeClr val="tx1"/>
              </a:solidFill>
            </a:ln>
          </p:spPr>
          <p:txBody>
            <a:bodyPr wrap="none" rtlCol="0">
              <a:spAutoFit/>
            </a:bodyPr>
            <a:lstStyle/>
            <a:p>
              <a:r>
                <a:rPr lang="en-US" sz="700" dirty="0"/>
                <a:t>DMA</a:t>
              </a:r>
              <a:endParaRPr lang="en-IN" sz="700" dirty="0"/>
            </a:p>
          </p:txBody>
        </p:sp>
        <p:sp>
          <p:nvSpPr>
            <p:cNvPr id="29" name="TextBox 28">
              <a:extLst>
                <a:ext uri="{FF2B5EF4-FFF2-40B4-BE49-F238E27FC236}">
                  <a16:creationId xmlns:a16="http://schemas.microsoft.com/office/drawing/2014/main" id="{6CF55B56-BC22-ACD6-1DF0-C855BAD127CE}"/>
                </a:ext>
              </a:extLst>
            </p:cNvPr>
            <p:cNvSpPr txBox="1"/>
            <p:nvPr/>
          </p:nvSpPr>
          <p:spPr>
            <a:xfrm>
              <a:off x="5340309" y="5159750"/>
              <a:ext cx="360996" cy="215444"/>
            </a:xfrm>
            <a:prstGeom prst="rect">
              <a:avLst/>
            </a:prstGeom>
            <a:noFill/>
            <a:ln w="3175">
              <a:solidFill>
                <a:schemeClr val="tx1"/>
              </a:solidFill>
            </a:ln>
          </p:spPr>
          <p:txBody>
            <a:bodyPr wrap="none" rtlCol="0">
              <a:spAutoFit/>
            </a:bodyPr>
            <a:lstStyle/>
            <a:p>
              <a:r>
                <a:rPr lang="en-US" sz="800" dirty="0"/>
                <a:t>DAC</a:t>
              </a:r>
              <a:endParaRPr lang="en-IN" sz="800" dirty="0"/>
            </a:p>
          </p:txBody>
        </p:sp>
        <p:sp>
          <p:nvSpPr>
            <p:cNvPr id="30" name="TextBox 29">
              <a:extLst>
                <a:ext uri="{FF2B5EF4-FFF2-40B4-BE49-F238E27FC236}">
                  <a16:creationId xmlns:a16="http://schemas.microsoft.com/office/drawing/2014/main" id="{42C0D19A-ECB7-75E7-C1F9-E58BF5F0887A}"/>
                </a:ext>
              </a:extLst>
            </p:cNvPr>
            <p:cNvSpPr txBox="1"/>
            <p:nvPr/>
          </p:nvSpPr>
          <p:spPr>
            <a:xfrm rot="5400000">
              <a:off x="4004269" y="2953949"/>
              <a:ext cx="550584" cy="215444"/>
            </a:xfrm>
            <a:prstGeom prst="rect">
              <a:avLst/>
            </a:prstGeom>
            <a:noFill/>
            <a:ln w="3175">
              <a:solidFill>
                <a:schemeClr val="tx1"/>
              </a:solidFill>
            </a:ln>
          </p:spPr>
          <p:txBody>
            <a:bodyPr wrap="square" rtlCol="0">
              <a:spAutoFit/>
            </a:bodyPr>
            <a:lstStyle/>
            <a:p>
              <a:r>
                <a:rPr lang="en-US" sz="800" dirty="0"/>
                <a:t>     SPI</a:t>
              </a:r>
              <a:endParaRPr lang="en-IN" sz="800" dirty="0"/>
            </a:p>
          </p:txBody>
        </p:sp>
      </p:grpSp>
      <p:grpSp>
        <p:nvGrpSpPr>
          <p:cNvPr id="32" name="Group 31">
            <a:extLst>
              <a:ext uri="{FF2B5EF4-FFF2-40B4-BE49-F238E27FC236}">
                <a16:creationId xmlns:a16="http://schemas.microsoft.com/office/drawing/2014/main" id="{7FB0577C-6027-3C5F-BC3E-33955D8CDDE1}"/>
              </a:ext>
            </a:extLst>
          </p:cNvPr>
          <p:cNvGrpSpPr/>
          <p:nvPr/>
        </p:nvGrpSpPr>
        <p:grpSpPr>
          <a:xfrm>
            <a:off x="7887073" y="2809539"/>
            <a:ext cx="1963344" cy="1309616"/>
            <a:chOff x="7963273" y="2630241"/>
            <a:chExt cx="1963344" cy="1309616"/>
          </a:xfrm>
        </p:grpSpPr>
        <p:sp>
          <p:nvSpPr>
            <p:cNvPr id="33" name="Rectangle 32">
              <a:extLst>
                <a:ext uri="{FF2B5EF4-FFF2-40B4-BE49-F238E27FC236}">
                  <a16:creationId xmlns:a16="http://schemas.microsoft.com/office/drawing/2014/main" id="{740E0D4C-797D-C5BF-CA30-9ADD885DF536}"/>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0207BB42-4D21-B424-3A89-312AB270A9BC}"/>
                </a:ext>
              </a:extLst>
            </p:cNvPr>
            <p:cNvSpPr txBox="1"/>
            <p:nvPr/>
          </p:nvSpPr>
          <p:spPr>
            <a:xfrm>
              <a:off x="8517795" y="2630241"/>
              <a:ext cx="648955" cy="215444"/>
            </a:xfrm>
            <a:prstGeom prst="rect">
              <a:avLst/>
            </a:prstGeom>
            <a:noFill/>
          </p:spPr>
          <p:txBody>
            <a:bodyPr wrap="square" rtlCol="0">
              <a:spAutoFit/>
            </a:bodyPr>
            <a:lstStyle/>
            <a:p>
              <a:pPr algn="ctr"/>
              <a:r>
                <a:rPr lang="en-US" sz="800" b="1" dirty="0">
                  <a:highlight>
                    <a:srgbClr val="00FFFF"/>
                  </a:highlight>
                </a:rPr>
                <a:t>AD9102</a:t>
              </a:r>
              <a:endParaRPr lang="en-IN" sz="800" b="1" dirty="0">
                <a:highlight>
                  <a:srgbClr val="00FFFF"/>
                </a:highlight>
              </a:endParaRPr>
            </a:p>
          </p:txBody>
        </p:sp>
        <p:sp>
          <p:nvSpPr>
            <p:cNvPr id="35" name="TextBox 34">
              <a:extLst>
                <a:ext uri="{FF2B5EF4-FFF2-40B4-BE49-F238E27FC236}">
                  <a16:creationId xmlns:a16="http://schemas.microsoft.com/office/drawing/2014/main" id="{7D1A4FC2-3DFC-A602-F7E4-0D5F069F71AF}"/>
                </a:ext>
              </a:extLst>
            </p:cNvPr>
            <p:cNvSpPr txBox="1"/>
            <p:nvPr/>
          </p:nvSpPr>
          <p:spPr>
            <a:xfrm>
              <a:off x="8400052" y="2884726"/>
              <a:ext cx="561372" cy="246221"/>
            </a:xfrm>
            <a:prstGeom prst="rect">
              <a:avLst/>
            </a:prstGeom>
            <a:noFill/>
            <a:ln w="6350">
              <a:solidFill>
                <a:schemeClr val="tx1"/>
              </a:solidFill>
            </a:ln>
          </p:spPr>
          <p:txBody>
            <a:bodyPr wrap="none" rtlCol="0">
              <a:spAutoFit/>
            </a:bodyPr>
            <a:lstStyle/>
            <a:p>
              <a:pPr algn="ctr"/>
              <a:r>
                <a:rPr lang="en-US" sz="1000" dirty="0"/>
                <a:t>CLKV</a:t>
              </a:r>
              <a:r>
                <a:rPr lang="en-US" sz="700" dirty="0"/>
                <a:t>DD</a:t>
              </a:r>
            </a:p>
          </p:txBody>
        </p:sp>
        <p:sp>
          <p:nvSpPr>
            <p:cNvPr id="36" name="TextBox 35">
              <a:extLst>
                <a:ext uri="{FF2B5EF4-FFF2-40B4-BE49-F238E27FC236}">
                  <a16:creationId xmlns:a16="http://schemas.microsoft.com/office/drawing/2014/main" id="{2E962751-F5E0-1EE8-B531-1B4E6BC7CB56}"/>
                </a:ext>
              </a:extLst>
            </p:cNvPr>
            <p:cNvSpPr txBox="1"/>
            <p:nvPr/>
          </p:nvSpPr>
          <p:spPr>
            <a:xfrm>
              <a:off x="8304225" y="3697031"/>
              <a:ext cx="1135692" cy="215444"/>
            </a:xfrm>
            <a:prstGeom prst="rect">
              <a:avLst/>
            </a:prstGeom>
            <a:noFill/>
          </p:spPr>
          <p:txBody>
            <a:bodyPr wrap="square" rtlCol="0">
              <a:spAutoFit/>
            </a:bodyPr>
            <a:lstStyle/>
            <a:p>
              <a:pPr algn="ctr"/>
              <a:r>
                <a:rPr lang="en-US" sz="800" dirty="0"/>
                <a:t>SPI Interface</a:t>
              </a:r>
              <a:endParaRPr lang="en-IN" sz="800" dirty="0"/>
            </a:p>
          </p:txBody>
        </p:sp>
        <p:sp>
          <p:nvSpPr>
            <p:cNvPr id="37" name="Rectangle 36">
              <a:extLst>
                <a:ext uri="{FF2B5EF4-FFF2-40B4-BE49-F238E27FC236}">
                  <a16:creationId xmlns:a16="http://schemas.microsoft.com/office/drawing/2014/main" id="{CB17A947-A25C-69B0-187D-C21AEF70BC1E}"/>
                </a:ext>
              </a:extLst>
            </p:cNvPr>
            <p:cNvSpPr/>
            <p:nvPr/>
          </p:nvSpPr>
          <p:spPr>
            <a:xfrm>
              <a:off x="8394438" y="3692873"/>
              <a:ext cx="105558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4A1A12B-8DA3-3C9B-E532-78C03C5E342E}"/>
                </a:ext>
              </a:extLst>
            </p:cNvPr>
            <p:cNvSpPr txBox="1"/>
            <p:nvPr/>
          </p:nvSpPr>
          <p:spPr>
            <a:xfrm>
              <a:off x="9460585" y="2880349"/>
              <a:ext cx="439544" cy="246221"/>
            </a:xfrm>
            <a:prstGeom prst="rect">
              <a:avLst/>
            </a:prstGeom>
            <a:noFill/>
            <a:ln w="6350">
              <a:solidFill>
                <a:schemeClr val="tx1"/>
              </a:solidFill>
            </a:ln>
          </p:spPr>
          <p:txBody>
            <a:bodyPr wrap="none" rtlCol="0">
              <a:spAutoFit/>
            </a:bodyPr>
            <a:lstStyle/>
            <a:p>
              <a:r>
                <a:rPr lang="en-US" sz="1000" dirty="0"/>
                <a:t>AV</a:t>
              </a:r>
              <a:r>
                <a:rPr lang="en-US" sz="700" dirty="0"/>
                <a:t>DD</a:t>
              </a:r>
              <a:endParaRPr lang="en-IN" sz="1000" dirty="0"/>
            </a:p>
          </p:txBody>
        </p:sp>
        <p:sp>
          <p:nvSpPr>
            <p:cNvPr id="39" name="TextBox 38">
              <a:extLst>
                <a:ext uri="{FF2B5EF4-FFF2-40B4-BE49-F238E27FC236}">
                  <a16:creationId xmlns:a16="http://schemas.microsoft.com/office/drawing/2014/main" id="{3AEE2938-BB40-6054-F764-225027163F7C}"/>
                </a:ext>
              </a:extLst>
            </p:cNvPr>
            <p:cNvSpPr txBox="1"/>
            <p:nvPr/>
          </p:nvSpPr>
          <p:spPr>
            <a:xfrm>
              <a:off x="7995936" y="2880349"/>
              <a:ext cx="377757" cy="250545"/>
            </a:xfrm>
            <a:prstGeom prst="rect">
              <a:avLst/>
            </a:prstGeom>
            <a:noFill/>
            <a:ln w="6350">
              <a:solidFill>
                <a:schemeClr val="tx1"/>
              </a:solidFill>
            </a:ln>
          </p:spPr>
          <p:txBody>
            <a:bodyPr wrap="none" rtlCol="0">
              <a:spAutoFit/>
            </a:bodyPr>
            <a:lstStyle/>
            <a:p>
              <a:r>
                <a:rPr lang="en-US" sz="1000" dirty="0"/>
                <a:t>V</a:t>
              </a:r>
              <a:r>
                <a:rPr lang="en-US" sz="700" dirty="0"/>
                <a:t>REF</a:t>
              </a:r>
              <a:endParaRPr lang="en-IN" sz="1000" dirty="0"/>
            </a:p>
          </p:txBody>
        </p:sp>
        <p:sp>
          <p:nvSpPr>
            <p:cNvPr id="40" name="TextBox 39">
              <a:extLst>
                <a:ext uri="{FF2B5EF4-FFF2-40B4-BE49-F238E27FC236}">
                  <a16:creationId xmlns:a16="http://schemas.microsoft.com/office/drawing/2014/main" id="{95BB4704-EE58-E509-DC97-33C3E377019A}"/>
                </a:ext>
              </a:extLst>
            </p:cNvPr>
            <p:cNvSpPr txBox="1"/>
            <p:nvPr/>
          </p:nvSpPr>
          <p:spPr>
            <a:xfrm>
              <a:off x="9481471" y="3219656"/>
              <a:ext cx="413896" cy="200055"/>
            </a:xfrm>
            <a:prstGeom prst="rect">
              <a:avLst/>
            </a:prstGeom>
            <a:noFill/>
            <a:ln w="3175">
              <a:solidFill>
                <a:schemeClr val="tx1"/>
              </a:solidFill>
            </a:ln>
          </p:spPr>
          <p:txBody>
            <a:bodyPr wrap="none" rtlCol="0">
              <a:spAutoFit/>
            </a:bodyPr>
            <a:lstStyle/>
            <a:p>
              <a:r>
                <a:rPr lang="en-US" sz="700" dirty="0"/>
                <a:t>IOUTP</a:t>
              </a:r>
              <a:endParaRPr lang="en-IN" sz="700" dirty="0"/>
            </a:p>
          </p:txBody>
        </p:sp>
      </p:grpSp>
      <p:grpSp>
        <p:nvGrpSpPr>
          <p:cNvPr id="47" name="Group 46">
            <a:extLst>
              <a:ext uri="{FF2B5EF4-FFF2-40B4-BE49-F238E27FC236}">
                <a16:creationId xmlns:a16="http://schemas.microsoft.com/office/drawing/2014/main" id="{39C69A44-DB23-83A2-AA08-98702C6AAE00}"/>
              </a:ext>
            </a:extLst>
          </p:cNvPr>
          <p:cNvGrpSpPr/>
          <p:nvPr/>
        </p:nvGrpSpPr>
        <p:grpSpPr>
          <a:xfrm>
            <a:off x="-20411" y="1397350"/>
            <a:ext cx="1009518" cy="3063362"/>
            <a:chOff x="-20411" y="1397350"/>
            <a:chExt cx="1009518" cy="3063362"/>
          </a:xfrm>
        </p:grpSpPr>
        <p:sp>
          <p:nvSpPr>
            <p:cNvPr id="41" name="TextBox 40">
              <a:extLst>
                <a:ext uri="{FF2B5EF4-FFF2-40B4-BE49-F238E27FC236}">
                  <a16:creationId xmlns:a16="http://schemas.microsoft.com/office/drawing/2014/main" id="{54B936EB-0F70-EA04-8104-BA5FB191777C}"/>
                </a:ext>
              </a:extLst>
            </p:cNvPr>
            <p:cNvSpPr txBox="1"/>
            <p:nvPr/>
          </p:nvSpPr>
          <p:spPr>
            <a:xfrm>
              <a:off x="141543" y="1462494"/>
              <a:ext cx="785848" cy="830997"/>
            </a:xfrm>
            <a:prstGeom prst="rect">
              <a:avLst/>
            </a:prstGeom>
            <a:noFill/>
            <a:ln>
              <a:solidFill>
                <a:schemeClr val="tx1"/>
              </a:solidFill>
            </a:ln>
          </p:spPr>
          <p:txBody>
            <a:bodyPr wrap="square" rtlCol="0">
              <a:spAutoFit/>
            </a:bodyPr>
            <a:lstStyle/>
            <a:p>
              <a:pPr algn="ctr"/>
              <a:r>
                <a:rPr lang="en-US" sz="1400" b="1" dirty="0"/>
                <a:t>PC</a:t>
              </a:r>
            </a:p>
            <a:p>
              <a:endParaRPr lang="en-US" sz="1400" dirty="0"/>
            </a:p>
            <a:p>
              <a:pPr algn="ctr"/>
              <a:r>
                <a:rPr lang="en-US" sz="1000" dirty="0">
                  <a:highlight>
                    <a:srgbClr val="FFFF00"/>
                  </a:highlight>
                </a:rPr>
                <a:t>Terminal</a:t>
              </a:r>
            </a:p>
            <a:p>
              <a:pPr algn="ctr"/>
              <a:r>
                <a:rPr lang="en-US" sz="1000" dirty="0">
                  <a:highlight>
                    <a:srgbClr val="FFFF00"/>
                  </a:highlight>
                </a:rPr>
                <a:t>Application</a:t>
              </a:r>
              <a:endParaRPr lang="en-IN" sz="1000" dirty="0">
                <a:highlight>
                  <a:srgbClr val="FFFF00"/>
                </a:highlight>
              </a:endParaRPr>
            </a:p>
          </p:txBody>
        </p:sp>
        <p:sp>
          <p:nvSpPr>
            <p:cNvPr id="42" name="TextBox 41">
              <a:extLst>
                <a:ext uri="{FF2B5EF4-FFF2-40B4-BE49-F238E27FC236}">
                  <a16:creationId xmlns:a16="http://schemas.microsoft.com/office/drawing/2014/main" id="{BF491AD6-E16C-3867-957F-FB0A1C3D165C}"/>
                </a:ext>
              </a:extLst>
            </p:cNvPr>
            <p:cNvSpPr txBox="1"/>
            <p:nvPr/>
          </p:nvSpPr>
          <p:spPr>
            <a:xfrm>
              <a:off x="151735" y="2520718"/>
              <a:ext cx="764376" cy="738664"/>
            </a:xfrm>
            <a:prstGeom prst="rect">
              <a:avLst/>
            </a:prstGeom>
            <a:noFill/>
            <a:ln>
              <a:solidFill>
                <a:schemeClr val="tx1"/>
              </a:solidFill>
            </a:ln>
          </p:spPr>
          <p:txBody>
            <a:bodyPr wrap="none" rtlCol="0">
              <a:spAutoFit/>
            </a:bodyPr>
            <a:lstStyle/>
            <a:p>
              <a:r>
                <a:rPr lang="en-US" sz="1400" b="1" dirty="0"/>
                <a:t>SD Card</a:t>
              </a:r>
            </a:p>
            <a:p>
              <a:endParaRPr lang="en-US" sz="1400" b="1" dirty="0"/>
            </a:p>
            <a:p>
              <a:endParaRPr lang="en-IN" sz="1400" b="1" dirty="0"/>
            </a:p>
          </p:txBody>
        </p:sp>
        <p:sp>
          <p:nvSpPr>
            <p:cNvPr id="43" name="TextBox 42">
              <a:extLst>
                <a:ext uri="{FF2B5EF4-FFF2-40B4-BE49-F238E27FC236}">
                  <a16:creationId xmlns:a16="http://schemas.microsoft.com/office/drawing/2014/main" id="{78AEF25C-F4CE-68F8-9FB8-899D8167DB48}"/>
                </a:ext>
              </a:extLst>
            </p:cNvPr>
            <p:cNvSpPr txBox="1"/>
            <p:nvPr/>
          </p:nvSpPr>
          <p:spPr>
            <a:xfrm rot="16200000">
              <a:off x="181433" y="3394251"/>
              <a:ext cx="704981" cy="646331"/>
            </a:xfrm>
            <a:prstGeom prst="rect">
              <a:avLst/>
            </a:prstGeom>
            <a:noFill/>
            <a:ln>
              <a:solidFill>
                <a:schemeClr val="tx1"/>
              </a:solidFill>
            </a:ln>
          </p:spPr>
          <p:txBody>
            <a:bodyPr wrap="square" rtlCol="0">
              <a:spAutoFit/>
            </a:bodyPr>
            <a:lstStyle/>
            <a:p>
              <a:pPr algn="ctr"/>
              <a:r>
                <a:rPr lang="en-US" sz="1200" b="1" dirty="0"/>
                <a:t>Touch </a:t>
              </a:r>
            </a:p>
            <a:p>
              <a:pPr algn="ctr"/>
              <a:r>
                <a:rPr lang="en-US" sz="1200" b="1" dirty="0"/>
                <a:t>Screen</a:t>
              </a:r>
            </a:p>
            <a:p>
              <a:pPr algn="ctr"/>
              <a:endParaRPr lang="en-IN" sz="1200" b="1" dirty="0"/>
            </a:p>
          </p:txBody>
        </p:sp>
        <p:sp>
          <p:nvSpPr>
            <p:cNvPr id="44" name="TextBox 43">
              <a:extLst>
                <a:ext uri="{FF2B5EF4-FFF2-40B4-BE49-F238E27FC236}">
                  <a16:creationId xmlns:a16="http://schemas.microsoft.com/office/drawing/2014/main" id="{704A60ED-48AA-9BF6-3C62-8A82CAC808FE}"/>
                </a:ext>
              </a:extLst>
            </p:cNvPr>
            <p:cNvSpPr txBox="1"/>
            <p:nvPr/>
          </p:nvSpPr>
          <p:spPr>
            <a:xfrm rot="16200000">
              <a:off x="410813" y="3564982"/>
              <a:ext cx="646330" cy="246221"/>
            </a:xfrm>
            <a:prstGeom prst="rect">
              <a:avLst/>
            </a:prstGeom>
            <a:noFill/>
            <a:ln>
              <a:noFill/>
            </a:ln>
          </p:spPr>
          <p:txBody>
            <a:bodyPr wrap="square" rtlCol="0">
              <a:spAutoFit/>
            </a:bodyPr>
            <a:lstStyle/>
            <a:p>
              <a:pPr algn="ctr"/>
              <a:r>
                <a:rPr lang="en-US" sz="1000" dirty="0">
                  <a:highlight>
                    <a:srgbClr val="FFFF00"/>
                  </a:highlight>
                </a:rPr>
                <a:t>Driver</a:t>
              </a:r>
              <a:endParaRPr lang="en-IN" sz="1000" dirty="0">
                <a:highlight>
                  <a:srgbClr val="FFFF00"/>
                </a:highlight>
              </a:endParaRPr>
            </a:p>
          </p:txBody>
        </p:sp>
        <p:sp>
          <p:nvSpPr>
            <p:cNvPr id="45" name="Rectangle 44">
              <a:extLst>
                <a:ext uri="{FF2B5EF4-FFF2-40B4-BE49-F238E27FC236}">
                  <a16:creationId xmlns:a16="http://schemas.microsoft.com/office/drawing/2014/main" id="{00E6F49A-F1EC-FCAB-24BB-1BE2E20EE5B1}"/>
                </a:ext>
              </a:extLst>
            </p:cNvPr>
            <p:cNvSpPr/>
            <p:nvPr/>
          </p:nvSpPr>
          <p:spPr>
            <a:xfrm>
              <a:off x="38101" y="1397350"/>
              <a:ext cx="951006" cy="30586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AA8BE3B1-C72B-4777-6D70-C2CCF2A666FA}"/>
                </a:ext>
              </a:extLst>
            </p:cNvPr>
            <p:cNvSpPr txBox="1"/>
            <p:nvPr/>
          </p:nvSpPr>
          <p:spPr>
            <a:xfrm>
              <a:off x="-20411" y="4122158"/>
              <a:ext cx="737702" cy="338554"/>
            </a:xfrm>
            <a:prstGeom prst="rect">
              <a:avLst/>
            </a:prstGeom>
            <a:noFill/>
          </p:spPr>
          <p:txBody>
            <a:bodyPr wrap="none" rtlCol="0">
              <a:spAutoFit/>
            </a:bodyPr>
            <a:lstStyle/>
            <a:p>
              <a:r>
                <a:rPr lang="en-US" sz="800" dirty="0">
                  <a:highlight>
                    <a:srgbClr val="FFFF00"/>
                  </a:highlight>
                </a:rPr>
                <a:t>User </a:t>
              </a:r>
            </a:p>
            <a:p>
              <a:r>
                <a:rPr lang="en-US" sz="800" dirty="0">
                  <a:highlight>
                    <a:srgbClr val="FFFF00"/>
                  </a:highlight>
                </a:rPr>
                <a:t>Input Section</a:t>
              </a:r>
              <a:endParaRPr lang="en-IN" sz="800" dirty="0">
                <a:highlight>
                  <a:srgbClr val="FFFF00"/>
                </a:highlight>
              </a:endParaRPr>
            </a:p>
          </p:txBody>
        </p:sp>
      </p:grpSp>
      <p:grpSp>
        <p:nvGrpSpPr>
          <p:cNvPr id="49" name="Group 48">
            <a:extLst>
              <a:ext uri="{FF2B5EF4-FFF2-40B4-BE49-F238E27FC236}">
                <a16:creationId xmlns:a16="http://schemas.microsoft.com/office/drawing/2014/main" id="{CAFF4985-478D-1695-F4B1-87F626DB7843}"/>
              </a:ext>
            </a:extLst>
          </p:cNvPr>
          <p:cNvGrpSpPr/>
          <p:nvPr/>
        </p:nvGrpSpPr>
        <p:grpSpPr>
          <a:xfrm>
            <a:off x="534466" y="792075"/>
            <a:ext cx="5487079" cy="1187761"/>
            <a:chOff x="534466" y="792075"/>
            <a:chExt cx="5487079" cy="1187761"/>
          </a:xfrm>
        </p:grpSpPr>
        <p:sp>
          <p:nvSpPr>
            <p:cNvPr id="50" name="TextBox 49">
              <a:extLst>
                <a:ext uri="{FF2B5EF4-FFF2-40B4-BE49-F238E27FC236}">
                  <a16:creationId xmlns:a16="http://schemas.microsoft.com/office/drawing/2014/main" id="{4E12752C-DD75-7E8A-0B6C-E320AFD1EE19}"/>
                </a:ext>
              </a:extLst>
            </p:cNvPr>
            <p:cNvSpPr txBox="1"/>
            <p:nvPr/>
          </p:nvSpPr>
          <p:spPr>
            <a:xfrm>
              <a:off x="2330142" y="792075"/>
              <a:ext cx="643125" cy="461665"/>
            </a:xfrm>
            <a:prstGeom prst="rect">
              <a:avLst/>
            </a:prstGeom>
            <a:noFill/>
            <a:ln w="3175">
              <a:solidFill>
                <a:schemeClr val="tx1"/>
              </a:solidFill>
            </a:ln>
          </p:spPr>
          <p:txBody>
            <a:bodyPr wrap="none" rtlCol="0">
              <a:spAutoFit/>
            </a:bodyPr>
            <a:lstStyle/>
            <a:p>
              <a:pPr algn="ctr"/>
              <a:r>
                <a:rPr lang="en-US" sz="800" dirty="0"/>
                <a:t>Type C</a:t>
              </a:r>
            </a:p>
            <a:p>
              <a:pPr algn="ctr"/>
              <a:r>
                <a:rPr lang="en-US" sz="800" dirty="0"/>
                <a:t>USB</a:t>
              </a:r>
            </a:p>
            <a:p>
              <a:pPr algn="ctr"/>
              <a:r>
                <a:rPr lang="en-US" sz="800" dirty="0"/>
                <a:t>Receptacle</a:t>
              </a:r>
              <a:endParaRPr lang="en-IN" sz="800" dirty="0"/>
            </a:p>
          </p:txBody>
        </p:sp>
        <p:cxnSp>
          <p:nvCxnSpPr>
            <p:cNvPr id="51" name="Connector: Elbow 50">
              <a:extLst>
                <a:ext uri="{FF2B5EF4-FFF2-40B4-BE49-F238E27FC236}">
                  <a16:creationId xmlns:a16="http://schemas.microsoft.com/office/drawing/2014/main" id="{BE96EA35-AB61-12E2-EC12-96E4019E155D}"/>
                </a:ext>
              </a:extLst>
            </p:cNvPr>
            <p:cNvCxnSpPr>
              <a:cxnSpLocks/>
              <a:endCxn id="50" idx="1"/>
            </p:cNvCxnSpPr>
            <p:nvPr/>
          </p:nvCxnSpPr>
          <p:spPr>
            <a:xfrm rot="5400000" flipH="1" flipV="1">
              <a:off x="1212511" y="344864"/>
              <a:ext cx="439586" cy="17956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B437115B-8648-B676-DD8A-3941C739DBCB}"/>
                </a:ext>
              </a:extLst>
            </p:cNvPr>
            <p:cNvCxnSpPr>
              <a:cxnSpLocks/>
            </p:cNvCxnSpPr>
            <p:nvPr/>
          </p:nvCxnSpPr>
          <p:spPr>
            <a:xfrm>
              <a:off x="2990900" y="885628"/>
              <a:ext cx="3030645" cy="1094208"/>
            </a:xfrm>
            <a:prstGeom prst="bentConnector3">
              <a:avLst>
                <a:gd name="adj1" fmla="val 997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5C9640E-56E5-3166-277A-A63E1D490193}"/>
                </a:ext>
              </a:extLst>
            </p:cNvPr>
            <p:cNvCxnSpPr>
              <a:cxnSpLocks/>
            </p:cNvCxnSpPr>
            <p:nvPr/>
          </p:nvCxnSpPr>
          <p:spPr>
            <a:xfrm>
              <a:off x="2973267" y="1051234"/>
              <a:ext cx="2888870" cy="861724"/>
            </a:xfrm>
            <a:prstGeom prst="bentConnector3">
              <a:avLst>
                <a:gd name="adj1" fmla="val 9992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91949AB9-4146-B7FD-41F2-40CD604386BF}"/>
                </a:ext>
              </a:extLst>
            </p:cNvPr>
            <p:cNvGrpSpPr/>
            <p:nvPr/>
          </p:nvGrpSpPr>
          <p:grpSpPr>
            <a:xfrm>
              <a:off x="2594675" y="1256928"/>
              <a:ext cx="85934" cy="210013"/>
              <a:chOff x="10027330" y="3047308"/>
              <a:chExt cx="85934" cy="210013"/>
            </a:xfrm>
          </p:grpSpPr>
          <p:cxnSp>
            <p:nvCxnSpPr>
              <p:cNvPr id="55" name="Straight Connector 54">
                <a:extLst>
                  <a:ext uri="{FF2B5EF4-FFF2-40B4-BE49-F238E27FC236}">
                    <a16:creationId xmlns:a16="http://schemas.microsoft.com/office/drawing/2014/main" id="{9457E9C9-B656-340B-F5D7-73BB86C0DCAB}"/>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56" name="Isosceles Triangle 55">
                <a:extLst>
                  <a:ext uri="{FF2B5EF4-FFF2-40B4-BE49-F238E27FC236}">
                    <a16:creationId xmlns:a16="http://schemas.microsoft.com/office/drawing/2014/main" id="{C37808CE-859C-4684-6559-45DBA1C75578}"/>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7" name="Group 56">
            <a:extLst>
              <a:ext uri="{FF2B5EF4-FFF2-40B4-BE49-F238E27FC236}">
                <a16:creationId xmlns:a16="http://schemas.microsoft.com/office/drawing/2014/main" id="{E81152AF-2E59-5F78-4523-AC184A88493A}"/>
              </a:ext>
            </a:extLst>
          </p:cNvPr>
          <p:cNvGrpSpPr/>
          <p:nvPr/>
        </p:nvGrpSpPr>
        <p:grpSpPr>
          <a:xfrm>
            <a:off x="927391" y="2545592"/>
            <a:ext cx="3131714" cy="914033"/>
            <a:chOff x="927391" y="2545592"/>
            <a:chExt cx="3131714" cy="914033"/>
          </a:xfrm>
        </p:grpSpPr>
        <p:sp>
          <p:nvSpPr>
            <p:cNvPr id="58" name="TextBox 57">
              <a:extLst>
                <a:ext uri="{FF2B5EF4-FFF2-40B4-BE49-F238E27FC236}">
                  <a16:creationId xmlns:a16="http://schemas.microsoft.com/office/drawing/2014/main" id="{CADCCCE9-DE10-4157-576C-3185101B9858}"/>
                </a:ext>
              </a:extLst>
            </p:cNvPr>
            <p:cNvSpPr txBox="1"/>
            <p:nvPr/>
          </p:nvSpPr>
          <p:spPr>
            <a:xfrm rot="16200000">
              <a:off x="1023298" y="2894887"/>
              <a:ext cx="914033" cy="215444"/>
            </a:xfrm>
            <a:prstGeom prst="rect">
              <a:avLst/>
            </a:prstGeom>
            <a:noFill/>
            <a:ln>
              <a:solidFill>
                <a:schemeClr val="tx1"/>
              </a:solidFill>
            </a:ln>
          </p:spPr>
          <p:txBody>
            <a:bodyPr wrap="none" rtlCol="0">
              <a:spAutoFit/>
            </a:bodyPr>
            <a:lstStyle/>
            <a:p>
              <a:r>
                <a:rPr lang="en-US" sz="800" dirty="0"/>
                <a:t>SD Card Breakout</a:t>
              </a:r>
              <a:endParaRPr lang="en-IN" sz="800" dirty="0"/>
            </a:p>
          </p:txBody>
        </p:sp>
        <p:cxnSp>
          <p:nvCxnSpPr>
            <p:cNvPr id="59" name="Straight Arrow Connector 58">
              <a:extLst>
                <a:ext uri="{FF2B5EF4-FFF2-40B4-BE49-F238E27FC236}">
                  <a16:creationId xmlns:a16="http://schemas.microsoft.com/office/drawing/2014/main" id="{64756713-9DA6-CD23-B4F2-8830E7F23E28}"/>
                </a:ext>
              </a:extLst>
            </p:cNvPr>
            <p:cNvCxnSpPr/>
            <p:nvPr/>
          </p:nvCxnSpPr>
          <p:spPr>
            <a:xfrm>
              <a:off x="927391" y="3004711"/>
              <a:ext cx="4251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743406F0-45C4-6F84-218F-35C4660C2DF1}"/>
                </a:ext>
              </a:extLst>
            </p:cNvPr>
            <p:cNvGrpSpPr/>
            <p:nvPr/>
          </p:nvGrpSpPr>
          <p:grpSpPr>
            <a:xfrm>
              <a:off x="1543906" y="2638733"/>
              <a:ext cx="2515199" cy="623064"/>
              <a:chOff x="1620106" y="2638733"/>
              <a:chExt cx="2515199" cy="623064"/>
            </a:xfrm>
          </p:grpSpPr>
          <p:cxnSp>
            <p:nvCxnSpPr>
              <p:cNvPr id="61" name="Straight Arrow Connector 60">
                <a:extLst>
                  <a:ext uri="{FF2B5EF4-FFF2-40B4-BE49-F238E27FC236}">
                    <a16:creationId xmlns:a16="http://schemas.microsoft.com/office/drawing/2014/main" id="{F8976A82-B9A1-0570-29BB-E8E4AC647795}"/>
                  </a:ext>
                </a:extLst>
              </p:cNvPr>
              <p:cNvCxnSpPr>
                <a:cxnSpLocks/>
              </p:cNvCxnSpPr>
              <p:nvPr/>
            </p:nvCxnSpPr>
            <p:spPr>
              <a:xfrm flipV="1">
                <a:off x="1677203" y="2799674"/>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E1BA797-BD9C-4A72-90BC-6F8588B7E7AB}"/>
                  </a:ext>
                </a:extLst>
              </p:cNvPr>
              <p:cNvCxnSpPr>
                <a:cxnSpLocks/>
              </p:cNvCxnSpPr>
              <p:nvPr/>
            </p:nvCxnSpPr>
            <p:spPr>
              <a:xfrm flipV="1">
                <a:off x="1677201" y="2943607"/>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CB3334-7CC9-E678-2B88-6D74DD7D9DB8}"/>
                  </a:ext>
                </a:extLst>
              </p:cNvPr>
              <p:cNvCxnSpPr>
                <a:cxnSpLocks/>
              </p:cNvCxnSpPr>
              <p:nvPr/>
            </p:nvCxnSpPr>
            <p:spPr>
              <a:xfrm flipV="1">
                <a:off x="1677200" y="3087540"/>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F42A263-F1ED-B17C-4525-885F5AB7255A}"/>
                  </a:ext>
                </a:extLst>
              </p:cNvPr>
              <p:cNvCxnSpPr>
                <a:cxnSpLocks/>
              </p:cNvCxnSpPr>
              <p:nvPr/>
            </p:nvCxnSpPr>
            <p:spPr>
              <a:xfrm flipV="1">
                <a:off x="1677198" y="3231472"/>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64C7929-3ED2-C490-8934-C83704017FA5}"/>
                  </a:ext>
                </a:extLst>
              </p:cNvPr>
              <p:cNvSpPr txBox="1"/>
              <p:nvPr/>
            </p:nvSpPr>
            <p:spPr>
              <a:xfrm>
                <a:off x="1620342" y="2638733"/>
                <a:ext cx="298480" cy="184666"/>
              </a:xfrm>
              <a:prstGeom prst="rect">
                <a:avLst/>
              </a:prstGeom>
              <a:noFill/>
            </p:spPr>
            <p:txBody>
              <a:bodyPr wrap="none" rtlCol="0">
                <a:spAutoFit/>
              </a:bodyPr>
              <a:lstStyle/>
              <a:p>
                <a:r>
                  <a:rPr lang="en-US" sz="600" dirty="0"/>
                  <a:t>CLK</a:t>
                </a:r>
                <a:endParaRPr lang="en-IN" sz="600" dirty="0"/>
              </a:p>
            </p:txBody>
          </p:sp>
          <p:sp>
            <p:nvSpPr>
              <p:cNvPr id="66" name="TextBox 65">
                <a:extLst>
                  <a:ext uri="{FF2B5EF4-FFF2-40B4-BE49-F238E27FC236}">
                    <a16:creationId xmlns:a16="http://schemas.microsoft.com/office/drawing/2014/main" id="{B61954AF-5938-1C61-5442-17AB65BE58D7}"/>
                  </a:ext>
                </a:extLst>
              </p:cNvPr>
              <p:cNvSpPr txBox="1"/>
              <p:nvPr/>
            </p:nvSpPr>
            <p:spPr>
              <a:xfrm>
                <a:off x="1620342" y="2786379"/>
                <a:ext cx="340158" cy="184666"/>
              </a:xfrm>
              <a:prstGeom prst="rect">
                <a:avLst/>
              </a:prstGeom>
              <a:noFill/>
            </p:spPr>
            <p:txBody>
              <a:bodyPr wrap="none" rtlCol="0">
                <a:spAutoFit/>
              </a:bodyPr>
              <a:lstStyle/>
              <a:p>
                <a:r>
                  <a:rPr lang="en-US" sz="600" dirty="0"/>
                  <a:t>CMD</a:t>
                </a:r>
                <a:endParaRPr lang="en-IN" sz="600" dirty="0"/>
              </a:p>
            </p:txBody>
          </p:sp>
          <p:sp>
            <p:nvSpPr>
              <p:cNvPr id="67" name="TextBox 66">
                <a:extLst>
                  <a:ext uri="{FF2B5EF4-FFF2-40B4-BE49-F238E27FC236}">
                    <a16:creationId xmlns:a16="http://schemas.microsoft.com/office/drawing/2014/main" id="{D6350CA8-9EFB-85EC-84DA-8399FA65F8B7}"/>
                  </a:ext>
                </a:extLst>
              </p:cNvPr>
              <p:cNvSpPr txBox="1"/>
              <p:nvPr/>
            </p:nvSpPr>
            <p:spPr>
              <a:xfrm>
                <a:off x="1620106" y="2931632"/>
                <a:ext cx="570990" cy="184666"/>
              </a:xfrm>
              <a:prstGeom prst="rect">
                <a:avLst/>
              </a:prstGeom>
              <a:noFill/>
            </p:spPr>
            <p:txBody>
              <a:bodyPr wrap="none" rtlCol="0">
                <a:spAutoFit/>
              </a:bodyPr>
              <a:lstStyle/>
              <a:p>
                <a:r>
                  <a:rPr lang="en-US" sz="600" dirty="0"/>
                  <a:t>D0 ( 3MBps)</a:t>
                </a:r>
                <a:endParaRPr lang="en-IN" sz="600" dirty="0"/>
              </a:p>
            </p:txBody>
          </p:sp>
          <p:sp>
            <p:nvSpPr>
              <p:cNvPr id="68" name="TextBox 67">
                <a:extLst>
                  <a:ext uri="{FF2B5EF4-FFF2-40B4-BE49-F238E27FC236}">
                    <a16:creationId xmlns:a16="http://schemas.microsoft.com/office/drawing/2014/main" id="{81435C80-D29E-DB3A-C31F-5D41B5107FB3}"/>
                  </a:ext>
                </a:extLst>
              </p:cNvPr>
              <p:cNvSpPr txBox="1"/>
              <p:nvPr/>
            </p:nvSpPr>
            <p:spPr>
              <a:xfrm>
                <a:off x="1628208" y="3077131"/>
                <a:ext cx="556563" cy="184666"/>
              </a:xfrm>
              <a:prstGeom prst="rect">
                <a:avLst/>
              </a:prstGeom>
              <a:noFill/>
            </p:spPr>
            <p:txBody>
              <a:bodyPr wrap="none" rtlCol="0">
                <a:spAutoFit/>
              </a:bodyPr>
              <a:lstStyle/>
              <a:p>
                <a:r>
                  <a:rPr lang="en-US" sz="600" dirty="0"/>
                  <a:t>Card Detect</a:t>
                </a:r>
                <a:endParaRPr lang="en-IN" sz="600" dirty="0"/>
              </a:p>
            </p:txBody>
          </p:sp>
        </p:grpSp>
      </p:grpSp>
      <p:grpSp>
        <p:nvGrpSpPr>
          <p:cNvPr id="80" name="Group 79">
            <a:extLst>
              <a:ext uri="{FF2B5EF4-FFF2-40B4-BE49-F238E27FC236}">
                <a16:creationId xmlns:a16="http://schemas.microsoft.com/office/drawing/2014/main" id="{FA1EAA2D-845C-5A5C-2754-1336B49D8CF9}"/>
              </a:ext>
            </a:extLst>
          </p:cNvPr>
          <p:cNvGrpSpPr/>
          <p:nvPr/>
        </p:nvGrpSpPr>
        <p:grpSpPr>
          <a:xfrm>
            <a:off x="857089" y="3522104"/>
            <a:ext cx="3311227" cy="441390"/>
            <a:chOff x="857089" y="3522104"/>
            <a:chExt cx="3311227" cy="441390"/>
          </a:xfrm>
        </p:grpSpPr>
        <p:cxnSp>
          <p:nvCxnSpPr>
            <p:cNvPr id="73" name="Straight Arrow Connector 72">
              <a:extLst>
                <a:ext uri="{FF2B5EF4-FFF2-40B4-BE49-F238E27FC236}">
                  <a16:creationId xmlns:a16="http://schemas.microsoft.com/office/drawing/2014/main" id="{47309639-3C31-13CD-DE42-177C1A0B0CA8}"/>
                </a:ext>
              </a:extLst>
            </p:cNvPr>
            <p:cNvCxnSpPr>
              <a:cxnSpLocks/>
            </p:cNvCxnSpPr>
            <p:nvPr/>
          </p:nvCxnSpPr>
          <p:spPr>
            <a:xfrm flipV="1">
              <a:off x="875794" y="3801980"/>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9E20418-215F-05CD-B235-91E0745648BD}"/>
                </a:ext>
              </a:extLst>
            </p:cNvPr>
            <p:cNvCxnSpPr>
              <a:cxnSpLocks/>
            </p:cNvCxnSpPr>
            <p:nvPr/>
          </p:nvCxnSpPr>
          <p:spPr>
            <a:xfrm flipH="1" flipV="1">
              <a:off x="875793" y="3913255"/>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085BD5C4-ACA2-0472-B2D8-2175C8D501C3}"/>
                </a:ext>
              </a:extLst>
            </p:cNvPr>
            <p:cNvSpPr txBox="1"/>
            <p:nvPr/>
          </p:nvSpPr>
          <p:spPr>
            <a:xfrm>
              <a:off x="1005655" y="3522104"/>
              <a:ext cx="330540" cy="184666"/>
            </a:xfrm>
            <a:prstGeom prst="rect">
              <a:avLst/>
            </a:prstGeom>
            <a:noFill/>
          </p:spPr>
          <p:txBody>
            <a:bodyPr wrap="none" rtlCol="0">
              <a:spAutoFit/>
            </a:bodyPr>
            <a:lstStyle/>
            <a:p>
              <a:r>
                <a:rPr lang="en-US" sz="600" dirty="0"/>
                <a:t>GND</a:t>
              </a:r>
              <a:endParaRPr lang="en-IN" sz="600" dirty="0"/>
            </a:p>
          </p:txBody>
        </p:sp>
        <p:sp>
          <p:nvSpPr>
            <p:cNvPr id="76" name="TextBox 75">
              <a:extLst>
                <a:ext uri="{FF2B5EF4-FFF2-40B4-BE49-F238E27FC236}">
                  <a16:creationId xmlns:a16="http://schemas.microsoft.com/office/drawing/2014/main" id="{3B88D548-C97A-0CBE-72DE-5B179AE9F31E}"/>
                </a:ext>
              </a:extLst>
            </p:cNvPr>
            <p:cNvSpPr txBox="1"/>
            <p:nvPr/>
          </p:nvSpPr>
          <p:spPr>
            <a:xfrm>
              <a:off x="1018697" y="3671388"/>
              <a:ext cx="260008" cy="184666"/>
            </a:xfrm>
            <a:prstGeom prst="rect">
              <a:avLst/>
            </a:prstGeom>
            <a:noFill/>
          </p:spPr>
          <p:txBody>
            <a:bodyPr wrap="none" rtlCol="0">
              <a:spAutoFit/>
            </a:bodyPr>
            <a:lstStyle/>
            <a:p>
              <a:r>
                <a:rPr lang="en-US" sz="600" dirty="0"/>
                <a:t>Rx</a:t>
              </a:r>
              <a:endParaRPr lang="en-IN" sz="600" dirty="0"/>
            </a:p>
          </p:txBody>
        </p:sp>
        <p:sp>
          <p:nvSpPr>
            <p:cNvPr id="77" name="TextBox 76">
              <a:extLst>
                <a:ext uri="{FF2B5EF4-FFF2-40B4-BE49-F238E27FC236}">
                  <a16:creationId xmlns:a16="http://schemas.microsoft.com/office/drawing/2014/main" id="{49483AA3-71FE-2ED2-ABE1-834BB01AE2E2}"/>
                </a:ext>
              </a:extLst>
            </p:cNvPr>
            <p:cNvSpPr txBox="1"/>
            <p:nvPr/>
          </p:nvSpPr>
          <p:spPr>
            <a:xfrm>
              <a:off x="1022033" y="3778828"/>
              <a:ext cx="255198" cy="184666"/>
            </a:xfrm>
            <a:prstGeom prst="rect">
              <a:avLst/>
            </a:prstGeom>
            <a:noFill/>
          </p:spPr>
          <p:txBody>
            <a:bodyPr wrap="none" rtlCol="0">
              <a:spAutoFit/>
            </a:bodyPr>
            <a:lstStyle/>
            <a:p>
              <a:r>
                <a:rPr lang="en-US" sz="600" dirty="0"/>
                <a:t>Tx</a:t>
              </a:r>
              <a:endParaRPr lang="en-IN" sz="600" dirty="0"/>
            </a:p>
          </p:txBody>
        </p:sp>
        <p:cxnSp>
          <p:nvCxnSpPr>
            <p:cNvPr id="79" name="Straight Connector 78">
              <a:extLst>
                <a:ext uri="{FF2B5EF4-FFF2-40B4-BE49-F238E27FC236}">
                  <a16:creationId xmlns:a16="http://schemas.microsoft.com/office/drawing/2014/main" id="{1484C8F8-CBC8-5660-8EAC-2D0D892C2BB8}"/>
                </a:ext>
              </a:extLst>
            </p:cNvPr>
            <p:cNvCxnSpPr>
              <a:stCxn id="44" idx="2"/>
              <a:endCxn id="2" idx="1"/>
            </p:cNvCxnSpPr>
            <p:nvPr/>
          </p:nvCxnSpPr>
          <p:spPr>
            <a:xfrm flipV="1">
              <a:off x="857089" y="3678679"/>
              <a:ext cx="323259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103A5AD8-65EB-9B39-5D9E-4D8854EC02EC}"/>
              </a:ext>
            </a:extLst>
          </p:cNvPr>
          <p:cNvGrpSpPr/>
          <p:nvPr/>
        </p:nvGrpSpPr>
        <p:grpSpPr>
          <a:xfrm>
            <a:off x="569245" y="413035"/>
            <a:ext cx="11219970" cy="6146060"/>
            <a:chOff x="569245" y="413035"/>
            <a:chExt cx="11219970" cy="6146060"/>
          </a:xfrm>
        </p:grpSpPr>
        <p:sp>
          <p:nvSpPr>
            <p:cNvPr id="82" name="TextBox 81">
              <a:extLst>
                <a:ext uri="{FF2B5EF4-FFF2-40B4-BE49-F238E27FC236}">
                  <a16:creationId xmlns:a16="http://schemas.microsoft.com/office/drawing/2014/main" id="{CF2ECCE0-25A5-92DD-92DF-31E22A734D50}"/>
                </a:ext>
              </a:extLst>
            </p:cNvPr>
            <p:cNvSpPr txBox="1"/>
            <p:nvPr/>
          </p:nvSpPr>
          <p:spPr>
            <a:xfrm>
              <a:off x="4404484" y="5805373"/>
              <a:ext cx="660758" cy="369332"/>
            </a:xfrm>
            <a:prstGeom prst="rect">
              <a:avLst/>
            </a:prstGeom>
            <a:noFill/>
            <a:ln>
              <a:solidFill>
                <a:schemeClr val="tx1"/>
              </a:solidFill>
            </a:ln>
          </p:spPr>
          <p:txBody>
            <a:bodyPr wrap="none" rtlCol="0">
              <a:spAutoFit/>
            </a:bodyPr>
            <a:lstStyle/>
            <a:p>
              <a:pPr algn="ctr"/>
              <a:r>
                <a:rPr lang="en-US" sz="900" dirty="0"/>
                <a:t>DC Power</a:t>
              </a:r>
            </a:p>
            <a:p>
              <a:pPr algn="ctr"/>
              <a:r>
                <a:rPr lang="en-US" sz="900" dirty="0"/>
                <a:t>connector</a:t>
              </a:r>
              <a:endParaRPr lang="en-IN" sz="1050" dirty="0"/>
            </a:p>
          </p:txBody>
        </p:sp>
        <p:cxnSp>
          <p:nvCxnSpPr>
            <p:cNvPr id="83" name="Straight Connector 82">
              <a:extLst>
                <a:ext uri="{FF2B5EF4-FFF2-40B4-BE49-F238E27FC236}">
                  <a16:creationId xmlns:a16="http://schemas.microsoft.com/office/drawing/2014/main" id="{AE18BB35-FF22-0F31-BD55-72D92EE425C9}"/>
                </a:ext>
              </a:extLst>
            </p:cNvPr>
            <p:cNvCxnSpPr>
              <a:cxnSpLocks/>
            </p:cNvCxnSpPr>
            <p:nvPr/>
          </p:nvCxnSpPr>
          <p:spPr>
            <a:xfrm flipH="1" flipV="1">
              <a:off x="569246" y="5960306"/>
              <a:ext cx="3835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B6A64C-2429-F705-EC4A-DE414F613A2E}"/>
                </a:ext>
              </a:extLst>
            </p:cNvPr>
            <p:cNvCxnSpPr>
              <a:cxnSpLocks/>
            </p:cNvCxnSpPr>
            <p:nvPr/>
          </p:nvCxnSpPr>
          <p:spPr>
            <a:xfrm flipV="1">
              <a:off x="569245" y="4073178"/>
              <a:ext cx="0" cy="18871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280842D2-425F-4581-4004-31D4F5175A8D}"/>
                </a:ext>
              </a:extLst>
            </p:cNvPr>
            <p:cNvSpPr txBox="1"/>
            <p:nvPr/>
          </p:nvSpPr>
          <p:spPr>
            <a:xfrm>
              <a:off x="6086312" y="6312874"/>
              <a:ext cx="654346" cy="246221"/>
            </a:xfrm>
            <a:prstGeom prst="rect">
              <a:avLst/>
            </a:prstGeom>
            <a:noFill/>
          </p:spPr>
          <p:txBody>
            <a:bodyPr wrap="none" rtlCol="0">
              <a:spAutoFit/>
            </a:bodyPr>
            <a:lstStyle/>
            <a:p>
              <a:pPr algn="ctr"/>
              <a:r>
                <a:rPr lang="en-US" sz="1000" b="1" dirty="0">
                  <a:highlight>
                    <a:srgbClr val="C0C0C0"/>
                  </a:highlight>
                </a:rPr>
                <a:t>230 V AC</a:t>
              </a:r>
              <a:endParaRPr lang="en-IN" sz="1000" b="1" dirty="0">
                <a:highlight>
                  <a:srgbClr val="C0C0C0"/>
                </a:highlight>
              </a:endParaRPr>
            </a:p>
          </p:txBody>
        </p:sp>
        <p:cxnSp>
          <p:nvCxnSpPr>
            <p:cNvPr id="86" name="Connector: Elbow 85">
              <a:extLst>
                <a:ext uri="{FF2B5EF4-FFF2-40B4-BE49-F238E27FC236}">
                  <a16:creationId xmlns:a16="http://schemas.microsoft.com/office/drawing/2014/main" id="{4F1A9CE0-0CAB-E5BB-24D7-D74602A95226}"/>
                </a:ext>
              </a:extLst>
            </p:cNvPr>
            <p:cNvCxnSpPr>
              <a:cxnSpLocks/>
              <a:stCxn id="82" idx="3"/>
            </p:cNvCxnSpPr>
            <p:nvPr/>
          </p:nvCxnSpPr>
          <p:spPr>
            <a:xfrm flipV="1">
              <a:off x="5065242" y="413035"/>
              <a:ext cx="6723972" cy="5577004"/>
            </a:xfrm>
            <a:prstGeom prst="bentConnector3">
              <a:avLst>
                <a:gd name="adj1" fmla="val 100005"/>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DA1C20D8-2F1B-1693-C0C9-43C7761257C6}"/>
                </a:ext>
              </a:extLst>
            </p:cNvPr>
            <p:cNvCxnSpPr>
              <a:cxnSpLocks/>
            </p:cNvCxnSpPr>
            <p:nvPr/>
          </p:nvCxnSpPr>
          <p:spPr>
            <a:xfrm rot="10800000" flipV="1">
              <a:off x="2651706" y="421823"/>
              <a:ext cx="9137509" cy="37025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6A94D5A9-559B-82F2-C686-374519C46D0C}"/>
                </a:ext>
              </a:extLst>
            </p:cNvPr>
            <p:cNvCxnSpPr>
              <a:endCxn id="82" idx="2"/>
            </p:cNvCxnSpPr>
            <p:nvPr/>
          </p:nvCxnSpPr>
          <p:spPr>
            <a:xfrm rot="10800000">
              <a:off x="4734863" y="6174706"/>
              <a:ext cx="608662" cy="24297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BC70CB69-60A1-47BF-15CA-815F76ECB3D7}"/>
                </a:ext>
              </a:extLst>
            </p:cNvPr>
            <p:cNvSpPr txBox="1"/>
            <p:nvPr/>
          </p:nvSpPr>
          <p:spPr>
            <a:xfrm>
              <a:off x="5358745" y="6309655"/>
              <a:ext cx="718466" cy="230832"/>
            </a:xfrm>
            <a:prstGeom prst="rect">
              <a:avLst/>
            </a:prstGeom>
            <a:noFill/>
            <a:ln>
              <a:solidFill>
                <a:schemeClr val="tx1"/>
              </a:solidFill>
            </a:ln>
          </p:spPr>
          <p:txBody>
            <a:bodyPr wrap="none" rtlCol="0">
              <a:spAutoFit/>
            </a:bodyPr>
            <a:lstStyle/>
            <a:p>
              <a:pPr algn="ctr"/>
              <a:r>
                <a:rPr lang="en-US" sz="900" dirty="0"/>
                <a:t>AC Adapter</a:t>
              </a:r>
              <a:endParaRPr lang="en-IN" sz="1050" dirty="0"/>
            </a:p>
          </p:txBody>
        </p:sp>
        <p:sp>
          <p:nvSpPr>
            <p:cNvPr id="90" name="TextBox 89">
              <a:extLst>
                <a:ext uri="{FF2B5EF4-FFF2-40B4-BE49-F238E27FC236}">
                  <a16:creationId xmlns:a16="http://schemas.microsoft.com/office/drawing/2014/main" id="{FE21875E-8A86-35C0-52B5-EDB5D8B968FE}"/>
                </a:ext>
              </a:extLst>
            </p:cNvPr>
            <p:cNvSpPr txBox="1"/>
            <p:nvPr/>
          </p:nvSpPr>
          <p:spPr>
            <a:xfrm>
              <a:off x="3442706" y="6287133"/>
              <a:ext cx="957313" cy="261610"/>
            </a:xfrm>
            <a:prstGeom prst="rect">
              <a:avLst/>
            </a:prstGeom>
            <a:noFill/>
          </p:spPr>
          <p:txBody>
            <a:bodyPr wrap="none" rtlCol="0">
              <a:spAutoFit/>
            </a:bodyPr>
            <a:lstStyle/>
            <a:p>
              <a:r>
                <a:rPr lang="en-US" sz="1100" b="1" dirty="0">
                  <a:highlight>
                    <a:srgbClr val="FFFF00"/>
                  </a:highlight>
                </a:rPr>
                <a:t>External area</a:t>
              </a:r>
              <a:endParaRPr lang="en-IN" sz="1100" b="1" dirty="0">
                <a:highlight>
                  <a:srgbClr val="FFFF00"/>
                </a:highlight>
              </a:endParaRPr>
            </a:p>
          </p:txBody>
        </p:sp>
      </p:grpSp>
      <p:cxnSp>
        <p:nvCxnSpPr>
          <p:cNvPr id="91" name="Connector: Elbow 90">
            <a:extLst>
              <a:ext uri="{FF2B5EF4-FFF2-40B4-BE49-F238E27FC236}">
                <a16:creationId xmlns:a16="http://schemas.microsoft.com/office/drawing/2014/main" id="{34139E70-E3FA-2898-1F96-963B00EBF88D}"/>
              </a:ext>
            </a:extLst>
          </p:cNvPr>
          <p:cNvCxnSpPr>
            <a:cxnSpLocks/>
            <a:endCxn id="93" idx="0"/>
          </p:cNvCxnSpPr>
          <p:nvPr/>
        </p:nvCxnSpPr>
        <p:spPr>
          <a:xfrm flipV="1">
            <a:off x="6183023" y="660889"/>
            <a:ext cx="5740862" cy="3406746"/>
          </a:xfrm>
          <a:prstGeom prst="bentConnector3">
            <a:avLst>
              <a:gd name="adj1" fmla="val 434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D810E75-90DC-451E-652C-414180A04CD0}"/>
              </a:ext>
            </a:extLst>
          </p:cNvPr>
          <p:cNvSpPr txBox="1"/>
          <p:nvPr/>
        </p:nvSpPr>
        <p:spPr>
          <a:xfrm>
            <a:off x="9705775" y="445915"/>
            <a:ext cx="1321196" cy="215444"/>
          </a:xfrm>
          <a:prstGeom prst="rect">
            <a:avLst/>
          </a:prstGeom>
          <a:noFill/>
        </p:spPr>
        <p:txBody>
          <a:bodyPr wrap="none" rtlCol="0">
            <a:spAutoFit/>
          </a:bodyPr>
          <a:lstStyle/>
          <a:p>
            <a:r>
              <a:rPr lang="en-US" sz="800" dirty="0"/>
              <a:t>Clock Output ( 1 – 10 MHz )</a:t>
            </a:r>
            <a:endParaRPr lang="en-IN" sz="800" dirty="0"/>
          </a:p>
        </p:txBody>
      </p:sp>
      <p:sp>
        <p:nvSpPr>
          <p:cNvPr id="93" name="TextBox 92">
            <a:extLst>
              <a:ext uri="{FF2B5EF4-FFF2-40B4-BE49-F238E27FC236}">
                <a16:creationId xmlns:a16="http://schemas.microsoft.com/office/drawing/2014/main" id="{6FDA7D6D-2EED-E04C-7DBA-A2F03218C847}"/>
              </a:ext>
            </a:extLst>
          </p:cNvPr>
          <p:cNvSpPr txBox="1"/>
          <p:nvPr/>
        </p:nvSpPr>
        <p:spPr>
          <a:xfrm rot="16200000">
            <a:off x="11825460" y="553167"/>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BNC1</a:t>
            </a:r>
            <a:endParaRPr lang="en-IN" sz="800" b="1" dirty="0">
              <a:solidFill>
                <a:srgbClr val="FFFF00"/>
              </a:solidFill>
            </a:endParaRPr>
          </a:p>
        </p:txBody>
      </p:sp>
      <p:grpSp>
        <p:nvGrpSpPr>
          <p:cNvPr id="94" name="Group 93">
            <a:extLst>
              <a:ext uri="{FF2B5EF4-FFF2-40B4-BE49-F238E27FC236}">
                <a16:creationId xmlns:a16="http://schemas.microsoft.com/office/drawing/2014/main" id="{E1F82D42-170E-6390-9F3A-F0A9E33948DF}"/>
              </a:ext>
            </a:extLst>
          </p:cNvPr>
          <p:cNvGrpSpPr/>
          <p:nvPr/>
        </p:nvGrpSpPr>
        <p:grpSpPr>
          <a:xfrm>
            <a:off x="6171394" y="1139505"/>
            <a:ext cx="5617820" cy="1337928"/>
            <a:chOff x="6171394" y="1139505"/>
            <a:chExt cx="5617820" cy="1337928"/>
          </a:xfrm>
        </p:grpSpPr>
        <p:sp>
          <p:nvSpPr>
            <p:cNvPr id="95" name="TextBox 94">
              <a:extLst>
                <a:ext uri="{FF2B5EF4-FFF2-40B4-BE49-F238E27FC236}">
                  <a16:creationId xmlns:a16="http://schemas.microsoft.com/office/drawing/2014/main" id="{77FB335E-2721-2FAA-73EB-781AB993E241}"/>
                </a:ext>
              </a:extLst>
            </p:cNvPr>
            <p:cNvSpPr txBox="1"/>
            <p:nvPr/>
          </p:nvSpPr>
          <p:spPr>
            <a:xfrm>
              <a:off x="6508317" y="1472376"/>
              <a:ext cx="801823" cy="338554"/>
            </a:xfrm>
            <a:prstGeom prst="rect">
              <a:avLst/>
            </a:prstGeom>
            <a:noFill/>
            <a:ln w="6350">
              <a:solidFill>
                <a:schemeClr val="tx1"/>
              </a:solidFill>
            </a:ln>
          </p:spPr>
          <p:txBody>
            <a:bodyPr wrap="none" rtlCol="0">
              <a:spAutoFit/>
            </a:bodyPr>
            <a:lstStyle/>
            <a:p>
              <a:pPr algn="ctr"/>
              <a:r>
                <a:rPr lang="en-US" sz="800" dirty="0"/>
                <a:t>Oscillators</a:t>
              </a:r>
            </a:p>
            <a:p>
              <a:pPr algn="ctr"/>
              <a:r>
                <a:rPr lang="en-US" sz="800" dirty="0"/>
                <a:t>32.768 kHz LSE</a:t>
              </a:r>
            </a:p>
          </p:txBody>
        </p:sp>
        <p:sp>
          <p:nvSpPr>
            <p:cNvPr id="96" name="TextBox 95">
              <a:extLst>
                <a:ext uri="{FF2B5EF4-FFF2-40B4-BE49-F238E27FC236}">
                  <a16:creationId xmlns:a16="http://schemas.microsoft.com/office/drawing/2014/main" id="{854BA69D-A0AA-6882-99B0-98C144B33704}"/>
                </a:ext>
              </a:extLst>
            </p:cNvPr>
            <p:cNvSpPr txBox="1"/>
            <p:nvPr/>
          </p:nvSpPr>
          <p:spPr>
            <a:xfrm>
              <a:off x="10542372" y="1624346"/>
              <a:ext cx="540533" cy="415498"/>
            </a:xfrm>
            <a:prstGeom prst="rect">
              <a:avLst/>
            </a:prstGeom>
            <a:noFill/>
            <a:ln>
              <a:solidFill>
                <a:schemeClr val="tx1"/>
              </a:solidFill>
            </a:ln>
          </p:spPr>
          <p:txBody>
            <a:bodyPr wrap="none" rtlCol="0">
              <a:spAutoFit/>
            </a:bodyPr>
            <a:lstStyle/>
            <a:p>
              <a:pPr algn="ctr"/>
              <a:r>
                <a:rPr lang="en-US" sz="700" dirty="0"/>
                <a:t>LDO</a:t>
              </a:r>
            </a:p>
            <a:p>
              <a:pPr algn="ctr"/>
              <a:r>
                <a:rPr lang="en-US" sz="700" dirty="0"/>
                <a:t>Voltage </a:t>
              </a:r>
            </a:p>
            <a:p>
              <a:pPr algn="ctr"/>
              <a:r>
                <a:rPr lang="en-US" sz="700" dirty="0"/>
                <a:t>Regulator</a:t>
              </a:r>
              <a:endParaRPr lang="en-IN" sz="700" dirty="0"/>
            </a:p>
          </p:txBody>
        </p:sp>
        <p:cxnSp>
          <p:nvCxnSpPr>
            <p:cNvPr id="97" name="Connector: Elbow 96">
              <a:extLst>
                <a:ext uri="{FF2B5EF4-FFF2-40B4-BE49-F238E27FC236}">
                  <a16:creationId xmlns:a16="http://schemas.microsoft.com/office/drawing/2014/main" id="{6222A885-5F76-82A5-8B7C-1002E5DB89BE}"/>
                </a:ext>
              </a:extLst>
            </p:cNvPr>
            <p:cNvCxnSpPr>
              <a:cxnSpLocks/>
              <a:stCxn id="96" idx="1"/>
            </p:cNvCxnSpPr>
            <p:nvPr/>
          </p:nvCxnSpPr>
          <p:spPr>
            <a:xfrm rot="10800000" flipV="1">
              <a:off x="6171394" y="1832095"/>
              <a:ext cx="4370978" cy="6453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BB1F8C-E3B1-5E44-C2DE-533B327702D9}"/>
                </a:ext>
              </a:extLst>
            </p:cNvPr>
            <p:cNvCxnSpPr>
              <a:cxnSpLocks/>
              <a:endCxn id="96" idx="3"/>
            </p:cNvCxnSpPr>
            <p:nvPr/>
          </p:nvCxnSpPr>
          <p:spPr>
            <a:xfrm flipH="1">
              <a:off x="11082905" y="1832095"/>
              <a:ext cx="7063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3D4F884C-FE6E-5ED0-3577-EDAA1CBF5431}"/>
                </a:ext>
              </a:extLst>
            </p:cNvPr>
            <p:cNvSpPr txBox="1"/>
            <p:nvPr/>
          </p:nvSpPr>
          <p:spPr>
            <a:xfrm>
              <a:off x="6508316" y="1139505"/>
              <a:ext cx="801823" cy="323165"/>
            </a:xfrm>
            <a:prstGeom prst="rect">
              <a:avLst/>
            </a:prstGeom>
            <a:noFill/>
            <a:ln w="6350">
              <a:solidFill>
                <a:schemeClr val="tx1"/>
              </a:solidFill>
            </a:ln>
          </p:spPr>
          <p:txBody>
            <a:bodyPr wrap="square" rtlCol="0">
              <a:spAutoFit/>
            </a:bodyPr>
            <a:lstStyle/>
            <a:p>
              <a:pPr algn="ctr"/>
              <a:r>
                <a:rPr lang="en-US" sz="800" dirty="0"/>
                <a:t>Oscillators</a:t>
              </a:r>
            </a:p>
            <a:p>
              <a:pPr algn="ctr"/>
              <a:r>
                <a:rPr lang="en-US" sz="700" dirty="0"/>
                <a:t>4 – 50 MHz HSE</a:t>
              </a:r>
              <a:endParaRPr lang="en-IN" sz="700" dirty="0"/>
            </a:p>
          </p:txBody>
        </p:sp>
        <p:cxnSp>
          <p:nvCxnSpPr>
            <p:cNvPr id="100" name="Connector: Elbow 99">
              <a:extLst>
                <a:ext uri="{FF2B5EF4-FFF2-40B4-BE49-F238E27FC236}">
                  <a16:creationId xmlns:a16="http://schemas.microsoft.com/office/drawing/2014/main" id="{D16919FB-C95E-4B11-46EB-D0A0BF7ED6F6}"/>
                </a:ext>
              </a:extLst>
            </p:cNvPr>
            <p:cNvCxnSpPr/>
            <p:nvPr/>
          </p:nvCxnSpPr>
          <p:spPr>
            <a:xfrm rot="10800000">
              <a:off x="7318607" y="1405817"/>
              <a:ext cx="1033172" cy="411992"/>
            </a:xfrm>
            <a:prstGeom prst="bentConnector3">
              <a:avLst>
                <a:gd name="adj1" fmla="val -8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1" name="Connector: Elbow 100">
            <a:extLst>
              <a:ext uri="{FF2B5EF4-FFF2-40B4-BE49-F238E27FC236}">
                <a16:creationId xmlns:a16="http://schemas.microsoft.com/office/drawing/2014/main" id="{0F60D84D-EF65-86E0-A4EB-4E94771AD78C}"/>
              </a:ext>
            </a:extLst>
          </p:cNvPr>
          <p:cNvCxnSpPr>
            <a:cxnSpLocks/>
          </p:cNvCxnSpPr>
          <p:nvPr/>
        </p:nvCxnSpPr>
        <p:spPr>
          <a:xfrm rot="5400000">
            <a:off x="5850710" y="2160285"/>
            <a:ext cx="1407874" cy="709164"/>
          </a:xfrm>
          <a:prstGeom prst="bentConnector3">
            <a:avLst>
              <a:gd name="adj1" fmla="val 993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913F40B6-984F-1452-5E40-C82BDCDC7048}"/>
              </a:ext>
            </a:extLst>
          </p:cNvPr>
          <p:cNvGrpSpPr/>
          <p:nvPr/>
        </p:nvGrpSpPr>
        <p:grpSpPr>
          <a:xfrm>
            <a:off x="5549153" y="5435001"/>
            <a:ext cx="6601710" cy="433529"/>
            <a:chOff x="5549153" y="5435001"/>
            <a:chExt cx="6601710" cy="433529"/>
          </a:xfrm>
        </p:grpSpPr>
        <p:cxnSp>
          <p:nvCxnSpPr>
            <p:cNvPr id="103" name="Connector: Elbow 102">
              <a:extLst>
                <a:ext uri="{FF2B5EF4-FFF2-40B4-BE49-F238E27FC236}">
                  <a16:creationId xmlns:a16="http://schemas.microsoft.com/office/drawing/2014/main" id="{35D594E0-6621-0633-7376-2A89610D63B6}"/>
                </a:ext>
              </a:extLst>
            </p:cNvPr>
            <p:cNvCxnSpPr>
              <a:cxnSpLocks/>
            </p:cNvCxnSpPr>
            <p:nvPr/>
          </p:nvCxnSpPr>
          <p:spPr>
            <a:xfrm>
              <a:off x="5549153" y="5435001"/>
              <a:ext cx="6386266" cy="237519"/>
            </a:xfrm>
            <a:prstGeom prst="bentConnector3">
              <a:avLst>
                <a:gd name="adj1" fmla="val -3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52704254-E06E-0B41-60FB-9FF0347D1A1C}"/>
                </a:ext>
              </a:extLst>
            </p:cNvPr>
            <p:cNvSpPr txBox="1"/>
            <p:nvPr/>
          </p:nvSpPr>
          <p:spPr>
            <a:xfrm rot="16200000">
              <a:off x="11835391" y="5553059"/>
              <a:ext cx="415499" cy="215444"/>
            </a:xfrm>
            <a:prstGeom prst="rect">
              <a:avLst/>
            </a:prstGeom>
            <a:solidFill>
              <a:schemeClr val="bg1">
                <a:lumMod val="50000"/>
              </a:schemeClr>
            </a:solidFill>
            <a:ln w="19050">
              <a:solidFill>
                <a:schemeClr val="tx1"/>
              </a:solidFill>
            </a:ln>
          </p:spPr>
          <p:txBody>
            <a:bodyPr wrap="none" rtlCol="0">
              <a:spAutoFit/>
            </a:bodyPr>
            <a:lstStyle/>
            <a:p>
              <a:pPr algn="ctr"/>
              <a:r>
                <a:rPr lang="en-US" sz="800" b="1" dirty="0">
                  <a:solidFill>
                    <a:srgbClr val="FFFF00"/>
                  </a:solidFill>
                </a:rPr>
                <a:t>BNC3</a:t>
              </a:r>
              <a:endParaRPr lang="en-IN" sz="800" b="1" dirty="0">
                <a:solidFill>
                  <a:srgbClr val="FFFF00"/>
                </a:solidFill>
              </a:endParaRPr>
            </a:p>
          </p:txBody>
        </p:sp>
      </p:grpSp>
      <p:sp>
        <p:nvSpPr>
          <p:cNvPr id="106" name="TextBox 105">
            <a:extLst>
              <a:ext uri="{FF2B5EF4-FFF2-40B4-BE49-F238E27FC236}">
                <a16:creationId xmlns:a16="http://schemas.microsoft.com/office/drawing/2014/main" id="{4A5C6360-A381-8F0D-D1C5-F2F8DEEC3F69}"/>
              </a:ext>
            </a:extLst>
          </p:cNvPr>
          <p:cNvSpPr txBox="1"/>
          <p:nvPr/>
        </p:nvSpPr>
        <p:spPr>
          <a:xfrm rot="16200000">
            <a:off x="11847427" y="2487699"/>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BNC2</a:t>
            </a:r>
            <a:endParaRPr lang="en-IN" sz="800" b="1" dirty="0">
              <a:solidFill>
                <a:srgbClr val="FFFF00"/>
              </a:solidFill>
            </a:endParaRPr>
          </a:p>
        </p:txBody>
      </p:sp>
      <p:sp>
        <p:nvSpPr>
          <p:cNvPr id="107" name="TextBox 106">
            <a:extLst>
              <a:ext uri="{FF2B5EF4-FFF2-40B4-BE49-F238E27FC236}">
                <a16:creationId xmlns:a16="http://schemas.microsoft.com/office/drawing/2014/main" id="{3988CBCD-E3CF-3D4D-956A-9F02EC2D4D0D}"/>
              </a:ext>
            </a:extLst>
          </p:cNvPr>
          <p:cNvSpPr txBox="1"/>
          <p:nvPr/>
        </p:nvSpPr>
        <p:spPr>
          <a:xfrm>
            <a:off x="8036622" y="5743818"/>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08" name="TextBox 107">
            <a:extLst>
              <a:ext uri="{FF2B5EF4-FFF2-40B4-BE49-F238E27FC236}">
                <a16:creationId xmlns:a16="http://schemas.microsoft.com/office/drawing/2014/main" id="{FE0B6844-24C6-2876-8399-A69CB8737FB6}"/>
              </a:ext>
            </a:extLst>
          </p:cNvPr>
          <p:cNvSpPr txBox="1"/>
          <p:nvPr/>
        </p:nvSpPr>
        <p:spPr>
          <a:xfrm>
            <a:off x="2637642" y="445597"/>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09" name="TextBox 108">
            <a:extLst>
              <a:ext uri="{FF2B5EF4-FFF2-40B4-BE49-F238E27FC236}">
                <a16:creationId xmlns:a16="http://schemas.microsoft.com/office/drawing/2014/main" id="{AFFEDCAA-3D14-E9FD-4D7E-0310B96B53CE}"/>
              </a:ext>
            </a:extLst>
          </p:cNvPr>
          <p:cNvSpPr txBox="1"/>
          <p:nvPr/>
        </p:nvSpPr>
        <p:spPr>
          <a:xfrm>
            <a:off x="3062798" y="5698175"/>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10" name="TextBox 109">
            <a:extLst>
              <a:ext uri="{FF2B5EF4-FFF2-40B4-BE49-F238E27FC236}">
                <a16:creationId xmlns:a16="http://schemas.microsoft.com/office/drawing/2014/main" id="{16317CCD-28BE-DBC1-8604-899C3FDF7D89}"/>
              </a:ext>
            </a:extLst>
          </p:cNvPr>
          <p:cNvSpPr txBox="1"/>
          <p:nvPr/>
        </p:nvSpPr>
        <p:spPr>
          <a:xfrm rot="5400000">
            <a:off x="8035503" y="2040979"/>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29" name="TextBox 128">
            <a:extLst>
              <a:ext uri="{FF2B5EF4-FFF2-40B4-BE49-F238E27FC236}">
                <a16:creationId xmlns:a16="http://schemas.microsoft.com/office/drawing/2014/main" id="{0A3FC118-2BA7-2707-696E-3870414CC6C4}"/>
              </a:ext>
            </a:extLst>
          </p:cNvPr>
          <p:cNvSpPr txBox="1"/>
          <p:nvPr/>
        </p:nvSpPr>
        <p:spPr>
          <a:xfrm>
            <a:off x="9412198" y="3666770"/>
            <a:ext cx="425116" cy="200055"/>
          </a:xfrm>
          <a:prstGeom prst="rect">
            <a:avLst/>
          </a:prstGeom>
          <a:noFill/>
          <a:ln w="3175">
            <a:solidFill>
              <a:schemeClr val="tx1"/>
            </a:solidFill>
          </a:ln>
        </p:spPr>
        <p:txBody>
          <a:bodyPr wrap="none" rtlCol="0">
            <a:spAutoFit/>
          </a:bodyPr>
          <a:lstStyle/>
          <a:p>
            <a:r>
              <a:rPr lang="en-US" sz="700" dirty="0"/>
              <a:t>IOUTN</a:t>
            </a:r>
            <a:endParaRPr lang="en-IN" sz="700" dirty="0"/>
          </a:p>
        </p:txBody>
      </p:sp>
      <p:grpSp>
        <p:nvGrpSpPr>
          <p:cNvPr id="134" name="Group 133">
            <a:extLst>
              <a:ext uri="{FF2B5EF4-FFF2-40B4-BE49-F238E27FC236}">
                <a16:creationId xmlns:a16="http://schemas.microsoft.com/office/drawing/2014/main" id="{2C53D115-7E3F-480C-F56D-12EF89111CFB}"/>
              </a:ext>
            </a:extLst>
          </p:cNvPr>
          <p:cNvGrpSpPr/>
          <p:nvPr/>
        </p:nvGrpSpPr>
        <p:grpSpPr>
          <a:xfrm>
            <a:off x="10804112" y="3300350"/>
            <a:ext cx="481180" cy="610128"/>
            <a:chOff x="10804112" y="3300350"/>
            <a:chExt cx="481180" cy="610128"/>
          </a:xfrm>
        </p:grpSpPr>
        <p:sp>
          <p:nvSpPr>
            <p:cNvPr id="130" name="Isosceles Triangle 129">
              <a:extLst>
                <a:ext uri="{FF2B5EF4-FFF2-40B4-BE49-F238E27FC236}">
                  <a16:creationId xmlns:a16="http://schemas.microsoft.com/office/drawing/2014/main" id="{C7FC8151-541C-8FFC-6EBB-9E0A519E2190}"/>
                </a:ext>
              </a:extLst>
            </p:cNvPr>
            <p:cNvSpPr/>
            <p:nvPr/>
          </p:nvSpPr>
          <p:spPr>
            <a:xfrm rot="5400000">
              <a:off x="10781530" y="3406717"/>
              <a:ext cx="595633" cy="41189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TextBox 130">
              <a:extLst>
                <a:ext uri="{FF2B5EF4-FFF2-40B4-BE49-F238E27FC236}">
                  <a16:creationId xmlns:a16="http://schemas.microsoft.com/office/drawing/2014/main" id="{B023BD6C-52EF-9F1C-AC61-15B960D2BE75}"/>
                </a:ext>
              </a:extLst>
            </p:cNvPr>
            <p:cNvSpPr txBox="1"/>
            <p:nvPr/>
          </p:nvSpPr>
          <p:spPr>
            <a:xfrm>
              <a:off x="10804112" y="3300350"/>
              <a:ext cx="261610" cy="276999"/>
            </a:xfrm>
            <a:prstGeom prst="rect">
              <a:avLst/>
            </a:prstGeom>
            <a:noFill/>
          </p:spPr>
          <p:txBody>
            <a:bodyPr wrap="none" rtlCol="0">
              <a:spAutoFit/>
            </a:bodyPr>
            <a:lstStyle/>
            <a:p>
              <a:r>
                <a:rPr lang="en-US" sz="1200" dirty="0"/>
                <a:t>+</a:t>
              </a:r>
              <a:endParaRPr lang="en-IN" sz="1200" dirty="0"/>
            </a:p>
          </p:txBody>
        </p:sp>
        <p:sp>
          <p:nvSpPr>
            <p:cNvPr id="132" name="TextBox 131">
              <a:extLst>
                <a:ext uri="{FF2B5EF4-FFF2-40B4-BE49-F238E27FC236}">
                  <a16:creationId xmlns:a16="http://schemas.microsoft.com/office/drawing/2014/main" id="{29F00A89-4A9B-070B-E7F7-87CE0AE3F37F}"/>
                </a:ext>
              </a:extLst>
            </p:cNvPr>
            <p:cNvSpPr txBox="1"/>
            <p:nvPr/>
          </p:nvSpPr>
          <p:spPr>
            <a:xfrm>
              <a:off x="10819340" y="3623802"/>
              <a:ext cx="231154" cy="276999"/>
            </a:xfrm>
            <a:prstGeom prst="rect">
              <a:avLst/>
            </a:prstGeom>
            <a:noFill/>
          </p:spPr>
          <p:txBody>
            <a:bodyPr wrap="none" rtlCol="0">
              <a:spAutoFit/>
            </a:bodyPr>
            <a:lstStyle/>
            <a:p>
              <a:r>
                <a:rPr lang="en-US" sz="1200" dirty="0"/>
                <a:t>-</a:t>
              </a:r>
              <a:endParaRPr lang="en-IN" sz="1200" dirty="0"/>
            </a:p>
          </p:txBody>
        </p:sp>
        <p:sp>
          <p:nvSpPr>
            <p:cNvPr id="133" name="TextBox 132">
              <a:extLst>
                <a:ext uri="{FF2B5EF4-FFF2-40B4-BE49-F238E27FC236}">
                  <a16:creationId xmlns:a16="http://schemas.microsoft.com/office/drawing/2014/main" id="{97DE97FC-D206-6B47-6DE4-7853B523C326}"/>
                </a:ext>
              </a:extLst>
            </p:cNvPr>
            <p:cNvSpPr txBox="1"/>
            <p:nvPr/>
          </p:nvSpPr>
          <p:spPr>
            <a:xfrm rot="5400000">
              <a:off x="10839942" y="3443377"/>
              <a:ext cx="380232" cy="338554"/>
            </a:xfrm>
            <a:prstGeom prst="rect">
              <a:avLst/>
            </a:prstGeom>
            <a:noFill/>
          </p:spPr>
          <p:txBody>
            <a:bodyPr wrap="none" rtlCol="0">
              <a:spAutoFit/>
            </a:bodyPr>
            <a:lstStyle/>
            <a:p>
              <a:pPr algn="ctr"/>
              <a:r>
                <a:rPr lang="en-US" sz="800" dirty="0"/>
                <a:t>Diff</a:t>
              </a:r>
            </a:p>
            <a:p>
              <a:pPr algn="ctr"/>
              <a:r>
                <a:rPr lang="en-US" sz="800" dirty="0"/>
                <a:t>Amp</a:t>
              </a:r>
              <a:endParaRPr lang="en-IN" sz="800" dirty="0"/>
            </a:p>
          </p:txBody>
        </p:sp>
      </p:grpSp>
      <p:cxnSp>
        <p:nvCxnSpPr>
          <p:cNvPr id="135" name="Connector: Elbow 134">
            <a:extLst>
              <a:ext uri="{FF2B5EF4-FFF2-40B4-BE49-F238E27FC236}">
                <a16:creationId xmlns:a16="http://schemas.microsoft.com/office/drawing/2014/main" id="{DDE35EA6-D286-9B7C-59C5-9A4B6C6FD478}"/>
              </a:ext>
            </a:extLst>
          </p:cNvPr>
          <p:cNvCxnSpPr>
            <a:cxnSpLocks/>
          </p:cNvCxnSpPr>
          <p:nvPr/>
        </p:nvCxnSpPr>
        <p:spPr>
          <a:xfrm rot="16200000" flipH="1">
            <a:off x="10394665" y="2789866"/>
            <a:ext cx="793340" cy="477445"/>
          </a:xfrm>
          <a:prstGeom prst="bentConnector3">
            <a:avLst>
              <a:gd name="adj1" fmla="val 106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AA1DA250-51BA-BD8B-195C-8206ED70788E}"/>
              </a:ext>
            </a:extLst>
          </p:cNvPr>
          <p:cNvCxnSpPr>
            <a:cxnSpLocks/>
          </p:cNvCxnSpPr>
          <p:nvPr/>
        </p:nvCxnSpPr>
        <p:spPr>
          <a:xfrm rot="5400000">
            <a:off x="9534540" y="2054194"/>
            <a:ext cx="1075071" cy="935835"/>
          </a:xfrm>
          <a:prstGeom prst="bentConnector3">
            <a:avLst>
              <a:gd name="adj1" fmla="val 6063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01B1224B-FE80-AAD0-DBB1-A81A4E10D6A5}"/>
              </a:ext>
            </a:extLst>
          </p:cNvPr>
          <p:cNvSpPr txBox="1"/>
          <p:nvPr/>
        </p:nvSpPr>
        <p:spPr>
          <a:xfrm>
            <a:off x="8903114" y="3064024"/>
            <a:ext cx="444352" cy="246221"/>
          </a:xfrm>
          <a:prstGeom prst="rect">
            <a:avLst/>
          </a:prstGeom>
          <a:noFill/>
          <a:ln w="6350">
            <a:solidFill>
              <a:schemeClr val="tx1"/>
            </a:solidFill>
          </a:ln>
        </p:spPr>
        <p:txBody>
          <a:bodyPr wrap="none" rtlCol="0">
            <a:spAutoFit/>
          </a:bodyPr>
          <a:lstStyle/>
          <a:p>
            <a:r>
              <a:rPr lang="en-US" sz="1000" dirty="0"/>
              <a:t>DV</a:t>
            </a:r>
            <a:r>
              <a:rPr lang="en-US" sz="700" dirty="0"/>
              <a:t>DD</a:t>
            </a:r>
            <a:endParaRPr lang="en-IN" sz="1000" dirty="0"/>
          </a:p>
        </p:txBody>
      </p:sp>
      <p:sp>
        <p:nvSpPr>
          <p:cNvPr id="144" name="TextBox 143">
            <a:extLst>
              <a:ext uri="{FF2B5EF4-FFF2-40B4-BE49-F238E27FC236}">
                <a16:creationId xmlns:a16="http://schemas.microsoft.com/office/drawing/2014/main" id="{6DE0969B-C3B0-41DD-0155-606CE76B0486}"/>
              </a:ext>
            </a:extLst>
          </p:cNvPr>
          <p:cNvSpPr txBox="1"/>
          <p:nvPr/>
        </p:nvSpPr>
        <p:spPr>
          <a:xfrm>
            <a:off x="7971556" y="2786379"/>
            <a:ext cx="359381" cy="184666"/>
          </a:xfrm>
          <a:prstGeom prst="rect">
            <a:avLst/>
          </a:prstGeom>
          <a:noFill/>
          <a:ln w="6350">
            <a:solidFill>
              <a:schemeClr val="tx1"/>
            </a:solidFill>
          </a:ln>
        </p:spPr>
        <p:txBody>
          <a:bodyPr wrap="square" rtlCol="0">
            <a:spAutoFit/>
          </a:bodyPr>
          <a:lstStyle/>
          <a:p>
            <a:pPr algn="ctr"/>
            <a:r>
              <a:rPr lang="en-US" sz="600" dirty="0"/>
              <a:t>C</a:t>
            </a:r>
            <a:endParaRPr lang="en-IN" sz="600" dirty="0"/>
          </a:p>
        </p:txBody>
      </p:sp>
      <p:cxnSp>
        <p:nvCxnSpPr>
          <p:cNvPr id="145" name="Straight Connector 144">
            <a:extLst>
              <a:ext uri="{FF2B5EF4-FFF2-40B4-BE49-F238E27FC236}">
                <a16:creationId xmlns:a16="http://schemas.microsoft.com/office/drawing/2014/main" id="{E11CC815-BB43-AB6A-C057-0817FB22EF8B}"/>
              </a:ext>
            </a:extLst>
          </p:cNvPr>
          <p:cNvCxnSpPr>
            <a:cxnSpLocks/>
          </p:cNvCxnSpPr>
          <p:nvPr/>
        </p:nvCxnSpPr>
        <p:spPr>
          <a:xfrm flipV="1">
            <a:off x="8139244" y="2969362"/>
            <a:ext cx="0" cy="90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41250B3B-197E-C40D-6D01-6C02EFCA5027}"/>
              </a:ext>
            </a:extLst>
          </p:cNvPr>
          <p:cNvSpPr txBox="1"/>
          <p:nvPr/>
        </p:nvSpPr>
        <p:spPr>
          <a:xfrm>
            <a:off x="9608929" y="2451591"/>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49" name="TextBox 148">
            <a:extLst>
              <a:ext uri="{FF2B5EF4-FFF2-40B4-BE49-F238E27FC236}">
                <a16:creationId xmlns:a16="http://schemas.microsoft.com/office/drawing/2014/main" id="{7DDAB00C-7B85-D498-7F2F-17ECAC286BB0}"/>
              </a:ext>
            </a:extLst>
          </p:cNvPr>
          <p:cNvSpPr txBox="1"/>
          <p:nvPr/>
        </p:nvSpPr>
        <p:spPr>
          <a:xfrm>
            <a:off x="7920854" y="3898125"/>
            <a:ext cx="375424" cy="167878"/>
          </a:xfrm>
          <a:prstGeom prst="rect">
            <a:avLst/>
          </a:prstGeom>
          <a:noFill/>
          <a:ln w="6350">
            <a:solidFill>
              <a:schemeClr val="tx1"/>
            </a:solidFill>
          </a:ln>
        </p:spPr>
        <p:txBody>
          <a:bodyPr wrap="none" rtlCol="0">
            <a:spAutoFit/>
          </a:bodyPr>
          <a:lstStyle/>
          <a:p>
            <a:r>
              <a:rPr lang="en-US" sz="600" dirty="0"/>
              <a:t>FS Adj</a:t>
            </a:r>
            <a:endParaRPr lang="en-IN" sz="600" dirty="0"/>
          </a:p>
        </p:txBody>
      </p:sp>
      <p:sp>
        <p:nvSpPr>
          <p:cNvPr id="151" name="TextBox 150">
            <a:extLst>
              <a:ext uri="{FF2B5EF4-FFF2-40B4-BE49-F238E27FC236}">
                <a16:creationId xmlns:a16="http://schemas.microsoft.com/office/drawing/2014/main" id="{81F062D4-228C-B5A6-576A-1E8B24325BB6}"/>
              </a:ext>
            </a:extLst>
          </p:cNvPr>
          <p:cNvSpPr txBox="1"/>
          <p:nvPr/>
        </p:nvSpPr>
        <p:spPr>
          <a:xfrm>
            <a:off x="8629641" y="3417874"/>
            <a:ext cx="495649" cy="246221"/>
          </a:xfrm>
          <a:prstGeom prst="rect">
            <a:avLst/>
          </a:prstGeom>
          <a:noFill/>
          <a:ln w="6350">
            <a:solidFill>
              <a:schemeClr val="tx1"/>
            </a:solidFill>
          </a:ln>
        </p:spPr>
        <p:txBody>
          <a:bodyPr wrap="none" rtlCol="0">
            <a:spAutoFit/>
          </a:bodyPr>
          <a:lstStyle/>
          <a:p>
            <a:r>
              <a:rPr lang="en-US" sz="1000" dirty="0"/>
              <a:t>SRAM</a:t>
            </a:r>
            <a:endParaRPr lang="en-IN" sz="1000" dirty="0"/>
          </a:p>
        </p:txBody>
      </p:sp>
      <p:grpSp>
        <p:nvGrpSpPr>
          <p:cNvPr id="158" name="Group 157">
            <a:extLst>
              <a:ext uri="{FF2B5EF4-FFF2-40B4-BE49-F238E27FC236}">
                <a16:creationId xmlns:a16="http://schemas.microsoft.com/office/drawing/2014/main" id="{6F161845-2E17-5CB7-D96A-A419A9A1E630}"/>
              </a:ext>
            </a:extLst>
          </p:cNvPr>
          <p:cNvGrpSpPr/>
          <p:nvPr/>
        </p:nvGrpSpPr>
        <p:grpSpPr>
          <a:xfrm>
            <a:off x="6176030" y="4115097"/>
            <a:ext cx="2927055" cy="1161156"/>
            <a:chOff x="6176030" y="4115097"/>
            <a:chExt cx="2927055" cy="1161156"/>
          </a:xfrm>
        </p:grpSpPr>
        <p:grpSp>
          <p:nvGrpSpPr>
            <p:cNvPr id="127" name="Group 126">
              <a:extLst>
                <a:ext uri="{FF2B5EF4-FFF2-40B4-BE49-F238E27FC236}">
                  <a16:creationId xmlns:a16="http://schemas.microsoft.com/office/drawing/2014/main" id="{F6452DA5-55B0-07D2-DB74-209940AB40C5}"/>
                </a:ext>
              </a:extLst>
            </p:cNvPr>
            <p:cNvGrpSpPr/>
            <p:nvPr/>
          </p:nvGrpSpPr>
          <p:grpSpPr>
            <a:xfrm>
              <a:off x="6176030" y="4115097"/>
              <a:ext cx="2927055" cy="1116000"/>
              <a:chOff x="6176030" y="4115097"/>
              <a:chExt cx="2927055" cy="1116000"/>
            </a:xfrm>
          </p:grpSpPr>
          <p:cxnSp>
            <p:nvCxnSpPr>
              <p:cNvPr id="117" name="Connector: Elbow 116">
                <a:extLst>
                  <a:ext uri="{FF2B5EF4-FFF2-40B4-BE49-F238E27FC236}">
                    <a16:creationId xmlns:a16="http://schemas.microsoft.com/office/drawing/2014/main" id="{942AB414-0E35-5E74-32BE-FFE67E3FEDE9}"/>
                  </a:ext>
                </a:extLst>
              </p:cNvPr>
              <p:cNvCxnSpPr>
                <a:cxnSpLocks/>
              </p:cNvCxnSpPr>
              <p:nvPr/>
            </p:nvCxnSpPr>
            <p:spPr>
              <a:xfrm flipV="1">
                <a:off x="6200065" y="4119155"/>
                <a:ext cx="2246400" cy="539931"/>
              </a:xfrm>
              <a:prstGeom prst="bentConnector3">
                <a:avLst>
                  <a:gd name="adj1" fmla="val 1000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F3D0B42B-1591-E9D7-86EF-0E246FDF70DB}"/>
                  </a:ext>
                </a:extLst>
              </p:cNvPr>
              <p:cNvCxnSpPr>
                <a:cxnSpLocks/>
              </p:cNvCxnSpPr>
              <p:nvPr/>
            </p:nvCxnSpPr>
            <p:spPr>
              <a:xfrm flipV="1">
                <a:off x="6176030" y="4131426"/>
                <a:ext cx="2426706" cy="684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211CFB5E-2E57-1EE4-796E-49E81CC3ED1B}"/>
                  </a:ext>
                </a:extLst>
              </p:cNvPr>
              <p:cNvCxnSpPr>
                <a:cxnSpLocks/>
              </p:cNvCxnSpPr>
              <p:nvPr/>
            </p:nvCxnSpPr>
            <p:spPr>
              <a:xfrm flipV="1">
                <a:off x="6214127" y="4125981"/>
                <a:ext cx="2534400" cy="828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F745A3A1-7770-3983-6373-2A2DDDAF3B17}"/>
                  </a:ext>
                </a:extLst>
              </p:cNvPr>
              <p:cNvCxnSpPr>
                <a:cxnSpLocks/>
              </p:cNvCxnSpPr>
              <p:nvPr/>
            </p:nvCxnSpPr>
            <p:spPr>
              <a:xfrm flipV="1">
                <a:off x="6214128" y="4115098"/>
                <a:ext cx="2714400" cy="972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56111217-0821-26DD-C1CC-FD0A294AE96D}"/>
                  </a:ext>
                </a:extLst>
              </p:cNvPr>
              <p:cNvCxnSpPr>
                <a:cxnSpLocks/>
              </p:cNvCxnSpPr>
              <p:nvPr/>
            </p:nvCxnSpPr>
            <p:spPr>
              <a:xfrm flipV="1">
                <a:off x="6208685" y="4115097"/>
                <a:ext cx="2894400" cy="1116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TextBox 152">
              <a:extLst>
                <a:ext uri="{FF2B5EF4-FFF2-40B4-BE49-F238E27FC236}">
                  <a16:creationId xmlns:a16="http://schemas.microsoft.com/office/drawing/2014/main" id="{19E4E109-855C-58E4-88D0-EA004ACFC256}"/>
                </a:ext>
              </a:extLst>
            </p:cNvPr>
            <p:cNvSpPr txBox="1"/>
            <p:nvPr/>
          </p:nvSpPr>
          <p:spPr>
            <a:xfrm>
              <a:off x="8173657" y="4501331"/>
              <a:ext cx="261610" cy="184666"/>
            </a:xfrm>
            <a:prstGeom prst="rect">
              <a:avLst/>
            </a:prstGeom>
            <a:noFill/>
          </p:spPr>
          <p:txBody>
            <a:bodyPr wrap="none" rtlCol="0">
              <a:spAutoFit/>
            </a:bodyPr>
            <a:lstStyle/>
            <a:p>
              <a:r>
                <a:rPr lang="en-US" sz="600" dirty="0"/>
                <a:t>CS</a:t>
              </a:r>
              <a:endParaRPr lang="en-IN" sz="600" dirty="0"/>
            </a:p>
          </p:txBody>
        </p:sp>
        <p:sp>
          <p:nvSpPr>
            <p:cNvPr id="154" name="TextBox 153">
              <a:extLst>
                <a:ext uri="{FF2B5EF4-FFF2-40B4-BE49-F238E27FC236}">
                  <a16:creationId xmlns:a16="http://schemas.microsoft.com/office/drawing/2014/main" id="{59CB41FF-0443-D3C0-69CA-AA2257AB61C2}"/>
                </a:ext>
              </a:extLst>
            </p:cNvPr>
            <p:cNvSpPr txBox="1"/>
            <p:nvPr/>
          </p:nvSpPr>
          <p:spPr>
            <a:xfrm>
              <a:off x="8144803" y="4661539"/>
              <a:ext cx="338554" cy="184666"/>
            </a:xfrm>
            <a:prstGeom prst="rect">
              <a:avLst/>
            </a:prstGeom>
            <a:noFill/>
          </p:spPr>
          <p:txBody>
            <a:bodyPr wrap="none" rtlCol="0">
              <a:spAutoFit/>
            </a:bodyPr>
            <a:lstStyle/>
            <a:p>
              <a:r>
                <a:rPr lang="en-US" sz="600" dirty="0"/>
                <a:t>SDIO</a:t>
              </a:r>
              <a:endParaRPr lang="en-IN" sz="600" dirty="0"/>
            </a:p>
          </p:txBody>
        </p:sp>
        <p:sp>
          <p:nvSpPr>
            <p:cNvPr id="155" name="TextBox 154">
              <a:extLst>
                <a:ext uri="{FF2B5EF4-FFF2-40B4-BE49-F238E27FC236}">
                  <a16:creationId xmlns:a16="http://schemas.microsoft.com/office/drawing/2014/main" id="{6D2ABE78-3BE0-4B59-8331-F39A80502D8D}"/>
                </a:ext>
              </a:extLst>
            </p:cNvPr>
            <p:cNvSpPr txBox="1"/>
            <p:nvPr/>
          </p:nvSpPr>
          <p:spPr>
            <a:xfrm>
              <a:off x="8144803" y="4808688"/>
              <a:ext cx="319318" cy="184666"/>
            </a:xfrm>
            <a:prstGeom prst="rect">
              <a:avLst/>
            </a:prstGeom>
            <a:noFill/>
          </p:spPr>
          <p:txBody>
            <a:bodyPr wrap="none" rtlCol="0">
              <a:spAutoFit/>
            </a:bodyPr>
            <a:lstStyle/>
            <a:p>
              <a:r>
                <a:rPr lang="en-US" sz="600" dirty="0"/>
                <a:t>SDO</a:t>
              </a:r>
              <a:endParaRPr lang="en-IN" sz="600" dirty="0"/>
            </a:p>
          </p:txBody>
        </p:sp>
        <p:sp>
          <p:nvSpPr>
            <p:cNvPr id="156" name="TextBox 155">
              <a:extLst>
                <a:ext uri="{FF2B5EF4-FFF2-40B4-BE49-F238E27FC236}">
                  <a16:creationId xmlns:a16="http://schemas.microsoft.com/office/drawing/2014/main" id="{B826D9AA-B749-528A-B303-8F18DD036AC3}"/>
                </a:ext>
              </a:extLst>
            </p:cNvPr>
            <p:cNvSpPr txBox="1"/>
            <p:nvPr/>
          </p:nvSpPr>
          <p:spPr>
            <a:xfrm>
              <a:off x="8138430" y="4944438"/>
              <a:ext cx="333746" cy="184666"/>
            </a:xfrm>
            <a:prstGeom prst="rect">
              <a:avLst/>
            </a:prstGeom>
            <a:noFill/>
          </p:spPr>
          <p:txBody>
            <a:bodyPr wrap="none" rtlCol="0">
              <a:spAutoFit/>
            </a:bodyPr>
            <a:lstStyle/>
            <a:p>
              <a:r>
                <a:rPr lang="en-US" sz="600" dirty="0"/>
                <a:t>SCLK</a:t>
              </a:r>
              <a:endParaRPr lang="en-IN" sz="600" dirty="0"/>
            </a:p>
          </p:txBody>
        </p:sp>
        <p:sp>
          <p:nvSpPr>
            <p:cNvPr id="157" name="TextBox 156">
              <a:extLst>
                <a:ext uri="{FF2B5EF4-FFF2-40B4-BE49-F238E27FC236}">
                  <a16:creationId xmlns:a16="http://schemas.microsoft.com/office/drawing/2014/main" id="{D480D013-8E2C-2436-4F44-60223C481D8D}"/>
                </a:ext>
              </a:extLst>
            </p:cNvPr>
            <p:cNvSpPr txBox="1"/>
            <p:nvPr/>
          </p:nvSpPr>
          <p:spPr>
            <a:xfrm>
              <a:off x="8131811" y="5091587"/>
              <a:ext cx="372218" cy="184666"/>
            </a:xfrm>
            <a:prstGeom prst="rect">
              <a:avLst/>
            </a:prstGeom>
            <a:noFill/>
          </p:spPr>
          <p:txBody>
            <a:bodyPr wrap="none" rtlCol="0">
              <a:spAutoFit/>
            </a:bodyPr>
            <a:lstStyle/>
            <a:p>
              <a:r>
                <a:rPr lang="en-US" sz="600" dirty="0"/>
                <a:t>RESET</a:t>
              </a:r>
              <a:endParaRPr lang="en-IN" sz="600" dirty="0"/>
            </a:p>
          </p:txBody>
        </p:sp>
      </p:grpSp>
      <p:sp>
        <p:nvSpPr>
          <p:cNvPr id="161" name="TextBox 160">
            <a:extLst>
              <a:ext uri="{FF2B5EF4-FFF2-40B4-BE49-F238E27FC236}">
                <a16:creationId xmlns:a16="http://schemas.microsoft.com/office/drawing/2014/main" id="{9239F9B7-5A68-5868-C790-1F8F5AE9F58E}"/>
              </a:ext>
            </a:extLst>
          </p:cNvPr>
          <p:cNvSpPr txBox="1"/>
          <p:nvPr/>
        </p:nvSpPr>
        <p:spPr>
          <a:xfrm>
            <a:off x="7920854" y="3375228"/>
            <a:ext cx="338554" cy="184666"/>
          </a:xfrm>
          <a:prstGeom prst="rect">
            <a:avLst/>
          </a:prstGeom>
          <a:noFill/>
          <a:ln w="6350">
            <a:solidFill>
              <a:schemeClr val="tx1"/>
            </a:solidFill>
          </a:ln>
        </p:spPr>
        <p:txBody>
          <a:bodyPr wrap="none" rtlCol="0">
            <a:spAutoFit/>
          </a:bodyPr>
          <a:lstStyle/>
          <a:p>
            <a:r>
              <a:rPr lang="en-US" sz="600" dirty="0"/>
              <a:t>CLKP</a:t>
            </a:r>
          </a:p>
        </p:txBody>
      </p:sp>
      <p:grpSp>
        <p:nvGrpSpPr>
          <p:cNvPr id="163" name="Group 162">
            <a:extLst>
              <a:ext uri="{FF2B5EF4-FFF2-40B4-BE49-F238E27FC236}">
                <a16:creationId xmlns:a16="http://schemas.microsoft.com/office/drawing/2014/main" id="{596514C1-4DDC-0655-5322-967152917337}"/>
              </a:ext>
            </a:extLst>
          </p:cNvPr>
          <p:cNvGrpSpPr/>
          <p:nvPr/>
        </p:nvGrpSpPr>
        <p:grpSpPr>
          <a:xfrm>
            <a:off x="10154812" y="4066290"/>
            <a:ext cx="85934" cy="210013"/>
            <a:chOff x="10027330" y="3047308"/>
            <a:chExt cx="85934" cy="210013"/>
          </a:xfrm>
        </p:grpSpPr>
        <p:cxnSp>
          <p:nvCxnSpPr>
            <p:cNvPr id="164" name="Straight Connector 163">
              <a:extLst>
                <a:ext uri="{FF2B5EF4-FFF2-40B4-BE49-F238E27FC236}">
                  <a16:creationId xmlns:a16="http://schemas.microsoft.com/office/drawing/2014/main" id="{746E4099-6E36-17B8-F51F-DE4CA84C94A7}"/>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165" name="Isosceles Triangle 164">
              <a:extLst>
                <a:ext uri="{FF2B5EF4-FFF2-40B4-BE49-F238E27FC236}">
                  <a16:creationId xmlns:a16="http://schemas.microsoft.com/office/drawing/2014/main" id="{4CA1CB9F-5CA5-67FD-046C-7B18B1C9E0E7}"/>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6" name="Straight Connector 165">
            <a:extLst>
              <a:ext uri="{FF2B5EF4-FFF2-40B4-BE49-F238E27FC236}">
                <a16:creationId xmlns:a16="http://schemas.microsoft.com/office/drawing/2014/main" id="{03EFB30A-1D8D-FA1B-45E5-B97CBEBECF37}"/>
              </a:ext>
            </a:extLst>
          </p:cNvPr>
          <p:cNvCxnSpPr>
            <a:cxnSpLocks/>
          </p:cNvCxnSpPr>
          <p:nvPr/>
        </p:nvCxnSpPr>
        <p:spPr>
          <a:xfrm>
            <a:off x="10197779" y="3781511"/>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8B1AC59F-2CC1-83D5-9631-DDA61B23937C}"/>
              </a:ext>
            </a:extLst>
          </p:cNvPr>
          <p:cNvSpPr txBox="1"/>
          <p:nvPr/>
        </p:nvSpPr>
        <p:spPr>
          <a:xfrm>
            <a:off x="10353474" y="3274960"/>
            <a:ext cx="386644" cy="184666"/>
          </a:xfrm>
          <a:prstGeom prst="rect">
            <a:avLst/>
          </a:prstGeom>
          <a:noFill/>
        </p:spPr>
        <p:txBody>
          <a:bodyPr wrap="none" rtlCol="0">
            <a:spAutoFit/>
          </a:bodyPr>
          <a:lstStyle/>
          <a:p>
            <a:r>
              <a:rPr lang="en-US" sz="600" b="1" dirty="0">
                <a:highlight>
                  <a:srgbClr val="C0C0C0"/>
                </a:highlight>
              </a:rPr>
              <a:t>VoutA</a:t>
            </a:r>
            <a:endParaRPr lang="en-IN" sz="600" b="1" dirty="0">
              <a:highlight>
                <a:srgbClr val="C0C0C0"/>
              </a:highlight>
            </a:endParaRPr>
          </a:p>
        </p:txBody>
      </p:sp>
      <p:sp>
        <p:nvSpPr>
          <p:cNvPr id="168" name="TextBox 167">
            <a:extLst>
              <a:ext uri="{FF2B5EF4-FFF2-40B4-BE49-F238E27FC236}">
                <a16:creationId xmlns:a16="http://schemas.microsoft.com/office/drawing/2014/main" id="{940E3DA2-6C11-5069-CD99-AAE8189F1C8C}"/>
              </a:ext>
            </a:extLst>
          </p:cNvPr>
          <p:cNvSpPr txBox="1"/>
          <p:nvPr/>
        </p:nvSpPr>
        <p:spPr>
          <a:xfrm>
            <a:off x="10357494" y="3762475"/>
            <a:ext cx="383438" cy="184666"/>
          </a:xfrm>
          <a:prstGeom prst="rect">
            <a:avLst/>
          </a:prstGeom>
          <a:noFill/>
        </p:spPr>
        <p:txBody>
          <a:bodyPr wrap="square" rtlCol="0">
            <a:spAutoFit/>
          </a:bodyPr>
          <a:lstStyle/>
          <a:p>
            <a:r>
              <a:rPr lang="en-US" sz="600" b="1" dirty="0">
                <a:highlight>
                  <a:srgbClr val="C0C0C0"/>
                </a:highlight>
              </a:rPr>
              <a:t>VoutB</a:t>
            </a:r>
            <a:endParaRPr lang="en-IN" sz="600" b="1" dirty="0">
              <a:highlight>
                <a:srgbClr val="C0C0C0"/>
              </a:highlight>
            </a:endParaRPr>
          </a:p>
        </p:txBody>
      </p:sp>
      <p:cxnSp>
        <p:nvCxnSpPr>
          <p:cNvPr id="169" name="Connector: Elbow 168">
            <a:extLst>
              <a:ext uri="{FF2B5EF4-FFF2-40B4-BE49-F238E27FC236}">
                <a16:creationId xmlns:a16="http://schemas.microsoft.com/office/drawing/2014/main" id="{052185AC-EE81-E380-E845-F2CABC637E96}"/>
              </a:ext>
            </a:extLst>
          </p:cNvPr>
          <p:cNvCxnSpPr/>
          <p:nvPr/>
        </p:nvCxnSpPr>
        <p:spPr>
          <a:xfrm rot="16200000" flipV="1">
            <a:off x="10010639" y="2967709"/>
            <a:ext cx="95203" cy="279079"/>
          </a:xfrm>
          <a:prstGeom prst="bentConnector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F786CCF-486E-1FDA-4AA2-1891D216C7E6}"/>
              </a:ext>
            </a:extLst>
          </p:cNvPr>
          <p:cNvCxnSpPr>
            <a:cxnSpLocks/>
          </p:cNvCxnSpPr>
          <p:nvPr/>
        </p:nvCxnSpPr>
        <p:spPr>
          <a:xfrm>
            <a:off x="9922934" y="3055632"/>
            <a:ext cx="0" cy="1008524"/>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CB4C2FC3-FB2B-63F1-56EB-1407835E6C2B}"/>
              </a:ext>
            </a:extLst>
          </p:cNvPr>
          <p:cNvGrpSpPr/>
          <p:nvPr/>
        </p:nvGrpSpPr>
        <p:grpSpPr>
          <a:xfrm>
            <a:off x="9881627" y="4058818"/>
            <a:ext cx="85934" cy="210013"/>
            <a:chOff x="10027330" y="3047308"/>
            <a:chExt cx="85934" cy="210013"/>
          </a:xfrm>
        </p:grpSpPr>
        <p:cxnSp>
          <p:nvCxnSpPr>
            <p:cNvPr id="172" name="Straight Connector 171">
              <a:extLst>
                <a:ext uri="{FF2B5EF4-FFF2-40B4-BE49-F238E27FC236}">
                  <a16:creationId xmlns:a16="http://schemas.microsoft.com/office/drawing/2014/main" id="{B46E70FB-47ED-80D4-202B-932965D18617}"/>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173" name="Isosceles Triangle 172">
              <a:extLst>
                <a:ext uri="{FF2B5EF4-FFF2-40B4-BE49-F238E27FC236}">
                  <a16:creationId xmlns:a16="http://schemas.microsoft.com/office/drawing/2014/main" id="{FF7BF25B-FEE2-2DE1-3BD8-5F7DB6540E9E}"/>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4" name="Straight Connector 173">
            <a:extLst>
              <a:ext uri="{FF2B5EF4-FFF2-40B4-BE49-F238E27FC236}">
                <a16:creationId xmlns:a16="http://schemas.microsoft.com/office/drawing/2014/main" id="{81F20BFB-5DA0-8D6B-35F5-9DF78A6E9C3B}"/>
              </a:ext>
            </a:extLst>
          </p:cNvPr>
          <p:cNvCxnSpPr>
            <a:cxnSpLocks/>
          </p:cNvCxnSpPr>
          <p:nvPr/>
        </p:nvCxnSpPr>
        <p:spPr>
          <a:xfrm>
            <a:off x="9860462" y="3781511"/>
            <a:ext cx="1007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5E07B3FC-D42F-34C7-8FB0-CAF6F8D0B998}"/>
              </a:ext>
            </a:extLst>
          </p:cNvPr>
          <p:cNvCxnSpPr>
            <a:cxnSpLocks/>
          </p:cNvCxnSpPr>
          <p:nvPr/>
        </p:nvCxnSpPr>
        <p:spPr>
          <a:xfrm>
            <a:off x="9860462" y="3438850"/>
            <a:ext cx="1007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9553AC84-055F-E8A0-9971-E9389F1FDD24}"/>
              </a:ext>
            </a:extLst>
          </p:cNvPr>
          <p:cNvSpPr txBox="1"/>
          <p:nvPr/>
        </p:nvSpPr>
        <p:spPr>
          <a:xfrm>
            <a:off x="10072468" y="3154850"/>
            <a:ext cx="258404" cy="200055"/>
          </a:xfrm>
          <a:prstGeom prst="rect">
            <a:avLst/>
          </a:prstGeom>
          <a:noFill/>
          <a:ln w="6350">
            <a:solidFill>
              <a:schemeClr val="tx1"/>
            </a:solidFill>
          </a:ln>
        </p:spPr>
        <p:txBody>
          <a:bodyPr wrap="none" rtlCol="0">
            <a:spAutoFit/>
          </a:bodyPr>
          <a:lstStyle/>
          <a:p>
            <a:r>
              <a:rPr lang="en-US" sz="700" dirty="0"/>
              <a:t>R</a:t>
            </a:r>
            <a:r>
              <a:rPr lang="en-US" sz="700" baseline="-25000" dirty="0"/>
              <a:t>L</a:t>
            </a:r>
          </a:p>
        </p:txBody>
      </p:sp>
      <p:cxnSp>
        <p:nvCxnSpPr>
          <p:cNvPr id="177" name="Straight Connector 176">
            <a:extLst>
              <a:ext uri="{FF2B5EF4-FFF2-40B4-BE49-F238E27FC236}">
                <a16:creationId xmlns:a16="http://schemas.microsoft.com/office/drawing/2014/main" id="{2868FCFC-1F4B-29AB-9899-2D8D52B5DF10}"/>
              </a:ext>
            </a:extLst>
          </p:cNvPr>
          <p:cNvCxnSpPr>
            <a:cxnSpLocks/>
          </p:cNvCxnSpPr>
          <p:nvPr/>
        </p:nvCxnSpPr>
        <p:spPr>
          <a:xfrm>
            <a:off x="10188726" y="3356260"/>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F4B5E612-AD34-AF58-1417-10A59D1C47F2}"/>
              </a:ext>
            </a:extLst>
          </p:cNvPr>
          <p:cNvSpPr txBox="1"/>
          <p:nvPr/>
        </p:nvSpPr>
        <p:spPr>
          <a:xfrm>
            <a:off x="10074289" y="3882036"/>
            <a:ext cx="258404" cy="200055"/>
          </a:xfrm>
          <a:prstGeom prst="rect">
            <a:avLst/>
          </a:prstGeom>
          <a:noFill/>
          <a:ln w="6350">
            <a:solidFill>
              <a:schemeClr val="tx1"/>
            </a:solidFill>
          </a:ln>
        </p:spPr>
        <p:txBody>
          <a:bodyPr wrap="none" rtlCol="0">
            <a:spAutoFit/>
          </a:bodyPr>
          <a:lstStyle/>
          <a:p>
            <a:r>
              <a:rPr lang="en-US" sz="700" dirty="0"/>
              <a:t>R</a:t>
            </a:r>
            <a:r>
              <a:rPr lang="en-US" sz="700" baseline="-25000" dirty="0"/>
              <a:t>L</a:t>
            </a:r>
          </a:p>
        </p:txBody>
      </p:sp>
      <p:sp>
        <p:nvSpPr>
          <p:cNvPr id="179" name="TextBox 178">
            <a:extLst>
              <a:ext uri="{FF2B5EF4-FFF2-40B4-BE49-F238E27FC236}">
                <a16:creationId xmlns:a16="http://schemas.microsoft.com/office/drawing/2014/main" id="{175884CC-6B30-2B65-3CB3-FECBA5C5BD74}"/>
              </a:ext>
            </a:extLst>
          </p:cNvPr>
          <p:cNvSpPr txBox="1"/>
          <p:nvPr/>
        </p:nvSpPr>
        <p:spPr>
          <a:xfrm>
            <a:off x="10723954" y="6129011"/>
            <a:ext cx="1255472" cy="584775"/>
          </a:xfrm>
          <a:prstGeom prst="rect">
            <a:avLst/>
          </a:prstGeom>
          <a:noFill/>
          <a:ln>
            <a:solidFill>
              <a:schemeClr val="tx1"/>
            </a:solidFill>
            <a:prstDash val="sysDot"/>
          </a:ln>
        </p:spPr>
        <p:txBody>
          <a:bodyPr wrap="none" rtlCol="0">
            <a:spAutoFit/>
          </a:bodyPr>
          <a:lstStyle/>
          <a:p>
            <a:r>
              <a:rPr lang="en-US" sz="800" dirty="0"/>
              <a:t>Notes:</a:t>
            </a:r>
          </a:p>
          <a:p>
            <a:r>
              <a:rPr lang="en-US" sz="800" dirty="0"/>
              <a:t>CD : Decoupling capacitor</a:t>
            </a:r>
          </a:p>
          <a:p>
            <a:r>
              <a:rPr lang="en-US" sz="800" dirty="0"/>
              <a:t>LPF : Low Pass Filter</a:t>
            </a:r>
          </a:p>
          <a:p>
            <a:r>
              <a:rPr lang="en-US" sz="800" dirty="0"/>
              <a:t>R</a:t>
            </a:r>
            <a:r>
              <a:rPr lang="en-US" sz="800" baseline="-25000" dirty="0"/>
              <a:t>L</a:t>
            </a:r>
            <a:r>
              <a:rPr lang="en-US" sz="800" dirty="0"/>
              <a:t>    : Load Resistance</a:t>
            </a:r>
            <a:endParaRPr lang="en-IN" sz="800" dirty="0"/>
          </a:p>
        </p:txBody>
      </p:sp>
      <p:cxnSp>
        <p:nvCxnSpPr>
          <p:cNvPr id="183" name="Connector: Elbow 182">
            <a:extLst>
              <a:ext uri="{FF2B5EF4-FFF2-40B4-BE49-F238E27FC236}">
                <a16:creationId xmlns:a16="http://schemas.microsoft.com/office/drawing/2014/main" id="{62894E17-5670-B0CF-338A-643A776614F5}"/>
              </a:ext>
            </a:extLst>
          </p:cNvPr>
          <p:cNvCxnSpPr>
            <a:cxnSpLocks/>
          </p:cNvCxnSpPr>
          <p:nvPr/>
        </p:nvCxnSpPr>
        <p:spPr>
          <a:xfrm flipV="1">
            <a:off x="11287503" y="2595421"/>
            <a:ext cx="660560" cy="1017242"/>
          </a:xfrm>
          <a:prstGeom prst="bentConnector3">
            <a:avLst>
              <a:gd name="adj1" fmla="val 1283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45AA7AB-1474-8260-A557-CC5559402145}"/>
              </a:ext>
            </a:extLst>
          </p:cNvPr>
          <p:cNvSpPr txBox="1"/>
          <p:nvPr/>
        </p:nvSpPr>
        <p:spPr>
          <a:xfrm>
            <a:off x="11409231" y="2349200"/>
            <a:ext cx="325730" cy="246221"/>
          </a:xfrm>
          <a:prstGeom prst="rect">
            <a:avLst/>
          </a:prstGeom>
          <a:noFill/>
        </p:spPr>
        <p:txBody>
          <a:bodyPr wrap="none" rtlCol="0">
            <a:spAutoFit/>
          </a:bodyPr>
          <a:lstStyle/>
          <a:p>
            <a:r>
              <a:rPr lang="en-US" sz="1000" b="1" dirty="0">
                <a:highlight>
                  <a:srgbClr val="C0C0C0"/>
                </a:highlight>
              </a:rPr>
              <a:t>1V</a:t>
            </a:r>
            <a:endParaRPr lang="en-IN" sz="1000" b="1" dirty="0">
              <a:highlight>
                <a:srgbClr val="C0C0C0"/>
              </a:highlight>
            </a:endParaRPr>
          </a:p>
        </p:txBody>
      </p:sp>
      <p:cxnSp>
        <p:nvCxnSpPr>
          <p:cNvPr id="193" name="Connector: Elbow 192">
            <a:extLst>
              <a:ext uri="{FF2B5EF4-FFF2-40B4-BE49-F238E27FC236}">
                <a16:creationId xmlns:a16="http://schemas.microsoft.com/office/drawing/2014/main" id="{FF8CBEBC-C3D7-3A68-075B-849456C63E9E}"/>
              </a:ext>
            </a:extLst>
          </p:cNvPr>
          <p:cNvCxnSpPr>
            <a:cxnSpLocks/>
            <a:endCxn id="137" idx="0"/>
          </p:cNvCxnSpPr>
          <p:nvPr/>
        </p:nvCxnSpPr>
        <p:spPr>
          <a:xfrm rot="10800000" flipV="1">
            <a:off x="9125291" y="2637734"/>
            <a:ext cx="497259" cy="42629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82847908-A23E-EC16-1E17-7FF82DBC03F9}"/>
              </a:ext>
            </a:extLst>
          </p:cNvPr>
          <p:cNvGrpSpPr/>
          <p:nvPr/>
        </p:nvGrpSpPr>
        <p:grpSpPr>
          <a:xfrm>
            <a:off x="7525281" y="2692213"/>
            <a:ext cx="503732" cy="521885"/>
            <a:chOff x="7525281" y="2692213"/>
            <a:chExt cx="503732" cy="527384"/>
          </a:xfrm>
        </p:grpSpPr>
        <p:cxnSp>
          <p:nvCxnSpPr>
            <p:cNvPr id="197" name="Connector: Elbow 196">
              <a:extLst>
                <a:ext uri="{FF2B5EF4-FFF2-40B4-BE49-F238E27FC236}">
                  <a16:creationId xmlns:a16="http://schemas.microsoft.com/office/drawing/2014/main" id="{5CAE0249-801F-61CE-969B-EC1216CFD6D3}"/>
                </a:ext>
              </a:extLst>
            </p:cNvPr>
            <p:cNvCxnSpPr>
              <a:cxnSpLocks/>
            </p:cNvCxnSpPr>
            <p:nvPr/>
          </p:nvCxnSpPr>
          <p:spPr>
            <a:xfrm rot="10800000">
              <a:off x="7567578" y="2692213"/>
              <a:ext cx="461435" cy="99218"/>
            </a:xfrm>
            <a:prstGeom prst="bentConnector3">
              <a:avLst>
                <a:gd name="adj1" fmla="val -335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4D0C09B-BCE9-BB75-25AE-7428577C8C8D}"/>
                </a:ext>
              </a:extLst>
            </p:cNvPr>
            <p:cNvCxnSpPr>
              <a:cxnSpLocks/>
            </p:cNvCxnSpPr>
            <p:nvPr/>
          </p:nvCxnSpPr>
          <p:spPr>
            <a:xfrm flipH="1">
              <a:off x="7567578" y="2692213"/>
              <a:ext cx="4872" cy="32229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69762508-8FA0-1982-8952-C366A61401C0}"/>
                </a:ext>
              </a:extLst>
            </p:cNvPr>
            <p:cNvGrpSpPr/>
            <p:nvPr/>
          </p:nvGrpSpPr>
          <p:grpSpPr>
            <a:xfrm>
              <a:off x="7525281" y="3009584"/>
              <a:ext cx="85934" cy="210013"/>
              <a:chOff x="10027330" y="3047308"/>
              <a:chExt cx="85934" cy="210013"/>
            </a:xfrm>
          </p:grpSpPr>
          <p:cxnSp>
            <p:nvCxnSpPr>
              <p:cNvPr id="200" name="Straight Connector 199">
                <a:extLst>
                  <a:ext uri="{FF2B5EF4-FFF2-40B4-BE49-F238E27FC236}">
                    <a16:creationId xmlns:a16="http://schemas.microsoft.com/office/drawing/2014/main" id="{028380D8-6106-4AA7-C44D-0B675D4109A5}"/>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01" name="Isosceles Triangle 200">
                <a:extLst>
                  <a:ext uri="{FF2B5EF4-FFF2-40B4-BE49-F238E27FC236}">
                    <a16:creationId xmlns:a16="http://schemas.microsoft.com/office/drawing/2014/main" id="{4F36F06C-AC95-C38C-8D31-D77F42121AA4}"/>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211" name="Connector: Elbow 210">
            <a:extLst>
              <a:ext uri="{FF2B5EF4-FFF2-40B4-BE49-F238E27FC236}">
                <a16:creationId xmlns:a16="http://schemas.microsoft.com/office/drawing/2014/main" id="{507A43BB-1E4D-8591-FED4-56E83C23E588}"/>
              </a:ext>
            </a:extLst>
          </p:cNvPr>
          <p:cNvCxnSpPr>
            <a:cxnSpLocks/>
            <a:stCxn id="6" idx="2"/>
          </p:cNvCxnSpPr>
          <p:nvPr/>
        </p:nvCxnSpPr>
        <p:spPr>
          <a:xfrm flipV="1">
            <a:off x="6140776" y="3605972"/>
            <a:ext cx="861997" cy="590151"/>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13DDCF17-D3BC-8DD5-4FD7-B8B27DA1DD1F}"/>
              </a:ext>
            </a:extLst>
          </p:cNvPr>
          <p:cNvSpPr txBox="1"/>
          <p:nvPr/>
        </p:nvSpPr>
        <p:spPr>
          <a:xfrm rot="5400000">
            <a:off x="6850867" y="3474164"/>
            <a:ext cx="574196" cy="276999"/>
          </a:xfrm>
          <a:prstGeom prst="rect">
            <a:avLst/>
          </a:prstGeom>
          <a:noFill/>
          <a:ln w="6350">
            <a:solidFill>
              <a:schemeClr val="tx1"/>
            </a:solidFill>
          </a:ln>
        </p:spPr>
        <p:txBody>
          <a:bodyPr wrap="none" rtlCol="0">
            <a:spAutoFit/>
          </a:bodyPr>
          <a:lstStyle/>
          <a:p>
            <a:pPr algn="ctr"/>
            <a:r>
              <a:rPr lang="en-US" sz="600" dirty="0"/>
              <a:t>RF</a:t>
            </a:r>
          </a:p>
          <a:p>
            <a:pPr algn="ctr"/>
            <a:r>
              <a:rPr lang="en-US" sz="600" dirty="0"/>
              <a:t>Transformer</a:t>
            </a:r>
          </a:p>
        </p:txBody>
      </p:sp>
      <p:sp>
        <p:nvSpPr>
          <p:cNvPr id="221" name="TextBox 220">
            <a:extLst>
              <a:ext uri="{FF2B5EF4-FFF2-40B4-BE49-F238E27FC236}">
                <a16:creationId xmlns:a16="http://schemas.microsoft.com/office/drawing/2014/main" id="{E9D5B909-CC83-A471-2E4D-322AB93EFEEF}"/>
              </a:ext>
            </a:extLst>
          </p:cNvPr>
          <p:cNvSpPr txBox="1"/>
          <p:nvPr/>
        </p:nvSpPr>
        <p:spPr>
          <a:xfrm>
            <a:off x="7920854" y="3605972"/>
            <a:ext cx="338554" cy="184666"/>
          </a:xfrm>
          <a:prstGeom prst="rect">
            <a:avLst/>
          </a:prstGeom>
          <a:noFill/>
          <a:ln w="6350">
            <a:solidFill>
              <a:schemeClr val="tx1"/>
            </a:solidFill>
          </a:ln>
        </p:spPr>
        <p:txBody>
          <a:bodyPr wrap="none" rtlCol="0">
            <a:spAutoFit/>
          </a:bodyPr>
          <a:lstStyle/>
          <a:p>
            <a:r>
              <a:rPr lang="en-US" sz="600" dirty="0"/>
              <a:t>CLKP</a:t>
            </a:r>
          </a:p>
        </p:txBody>
      </p:sp>
      <p:cxnSp>
        <p:nvCxnSpPr>
          <p:cNvPr id="223" name="Straight Arrow Connector 222">
            <a:extLst>
              <a:ext uri="{FF2B5EF4-FFF2-40B4-BE49-F238E27FC236}">
                <a16:creationId xmlns:a16="http://schemas.microsoft.com/office/drawing/2014/main" id="{156D7BFE-9766-BAE1-3D1A-34DA3FA28889}"/>
              </a:ext>
            </a:extLst>
          </p:cNvPr>
          <p:cNvCxnSpPr/>
          <p:nvPr/>
        </p:nvCxnSpPr>
        <p:spPr>
          <a:xfrm>
            <a:off x="7276465" y="3475642"/>
            <a:ext cx="14309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D4315642-5920-A872-A079-9B24BEAE952E}"/>
              </a:ext>
            </a:extLst>
          </p:cNvPr>
          <p:cNvSpPr txBox="1"/>
          <p:nvPr/>
        </p:nvSpPr>
        <p:spPr>
          <a:xfrm>
            <a:off x="7423817" y="3363887"/>
            <a:ext cx="231230" cy="184666"/>
          </a:xfrm>
          <a:prstGeom prst="rect">
            <a:avLst/>
          </a:prstGeom>
          <a:noFill/>
          <a:ln w="6350">
            <a:solidFill>
              <a:schemeClr val="tx1"/>
            </a:solidFill>
          </a:ln>
        </p:spPr>
        <p:txBody>
          <a:bodyPr wrap="square" rtlCol="0">
            <a:spAutoFit/>
          </a:bodyPr>
          <a:lstStyle/>
          <a:p>
            <a:r>
              <a:rPr lang="en-US" sz="600" dirty="0"/>
              <a:t>C</a:t>
            </a:r>
          </a:p>
        </p:txBody>
      </p:sp>
      <p:cxnSp>
        <p:nvCxnSpPr>
          <p:cNvPr id="226" name="Straight Arrow Connector 225">
            <a:extLst>
              <a:ext uri="{FF2B5EF4-FFF2-40B4-BE49-F238E27FC236}">
                <a16:creationId xmlns:a16="http://schemas.microsoft.com/office/drawing/2014/main" id="{ED32951D-992E-DEA1-A065-28B6E3060A04}"/>
              </a:ext>
            </a:extLst>
          </p:cNvPr>
          <p:cNvCxnSpPr/>
          <p:nvPr/>
        </p:nvCxnSpPr>
        <p:spPr>
          <a:xfrm>
            <a:off x="7276465" y="3724562"/>
            <a:ext cx="14309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268C30C2-0F72-B53C-597B-8F7AC8DD00EF}"/>
              </a:ext>
            </a:extLst>
          </p:cNvPr>
          <p:cNvSpPr txBox="1"/>
          <p:nvPr/>
        </p:nvSpPr>
        <p:spPr>
          <a:xfrm>
            <a:off x="7423817" y="3612807"/>
            <a:ext cx="231230" cy="184666"/>
          </a:xfrm>
          <a:prstGeom prst="rect">
            <a:avLst/>
          </a:prstGeom>
          <a:noFill/>
          <a:ln w="6350">
            <a:solidFill>
              <a:schemeClr val="tx1"/>
            </a:solidFill>
          </a:ln>
        </p:spPr>
        <p:txBody>
          <a:bodyPr wrap="square" rtlCol="0">
            <a:spAutoFit/>
          </a:bodyPr>
          <a:lstStyle/>
          <a:p>
            <a:r>
              <a:rPr lang="en-US" sz="600" dirty="0"/>
              <a:t>C</a:t>
            </a:r>
          </a:p>
        </p:txBody>
      </p:sp>
      <p:cxnSp>
        <p:nvCxnSpPr>
          <p:cNvPr id="228" name="Straight Arrow Connector 227">
            <a:extLst>
              <a:ext uri="{FF2B5EF4-FFF2-40B4-BE49-F238E27FC236}">
                <a16:creationId xmlns:a16="http://schemas.microsoft.com/office/drawing/2014/main" id="{4BA6135C-708D-A943-C1A6-D8B28A459256}"/>
              </a:ext>
            </a:extLst>
          </p:cNvPr>
          <p:cNvCxnSpPr>
            <a:cxnSpLocks/>
          </p:cNvCxnSpPr>
          <p:nvPr/>
        </p:nvCxnSpPr>
        <p:spPr>
          <a:xfrm flipV="1">
            <a:off x="7655047" y="3469330"/>
            <a:ext cx="2189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3381046A-5F0C-F25C-AF57-A5FAFA1C04B4}"/>
              </a:ext>
            </a:extLst>
          </p:cNvPr>
          <p:cNvCxnSpPr>
            <a:cxnSpLocks/>
          </p:cNvCxnSpPr>
          <p:nvPr/>
        </p:nvCxnSpPr>
        <p:spPr>
          <a:xfrm flipV="1">
            <a:off x="7655047" y="3724562"/>
            <a:ext cx="2189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7CB531DC-0BA6-6A71-7433-9E0A5024CFA6}"/>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(12-02-2024)</a:t>
            </a:r>
            <a:endParaRPr lang="en-IN" sz="1600" b="1" dirty="0">
              <a:solidFill>
                <a:srgbClr val="0000CC"/>
              </a:solidFill>
            </a:endParaRPr>
          </a:p>
        </p:txBody>
      </p:sp>
      <p:sp>
        <p:nvSpPr>
          <p:cNvPr id="232" name="Isosceles Triangle 231">
            <a:extLst>
              <a:ext uri="{FF2B5EF4-FFF2-40B4-BE49-F238E27FC236}">
                <a16:creationId xmlns:a16="http://schemas.microsoft.com/office/drawing/2014/main" id="{EFC6FA6B-0DAC-0456-E4AB-CD8383BD56D9}"/>
              </a:ext>
            </a:extLst>
          </p:cNvPr>
          <p:cNvSpPr/>
          <p:nvPr/>
        </p:nvSpPr>
        <p:spPr>
          <a:xfrm flipV="1">
            <a:off x="11033849" y="3897957"/>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3" name="Group 232">
            <a:extLst>
              <a:ext uri="{FF2B5EF4-FFF2-40B4-BE49-F238E27FC236}">
                <a16:creationId xmlns:a16="http://schemas.microsoft.com/office/drawing/2014/main" id="{9B47F4B0-CE28-A142-5E8D-776E27F358EC}"/>
              </a:ext>
            </a:extLst>
          </p:cNvPr>
          <p:cNvGrpSpPr/>
          <p:nvPr/>
        </p:nvGrpSpPr>
        <p:grpSpPr>
          <a:xfrm>
            <a:off x="11033849" y="3757854"/>
            <a:ext cx="85934" cy="210013"/>
            <a:chOff x="10027330" y="3047308"/>
            <a:chExt cx="85934" cy="210013"/>
          </a:xfrm>
        </p:grpSpPr>
        <p:cxnSp>
          <p:nvCxnSpPr>
            <p:cNvPr id="234" name="Straight Connector 233">
              <a:extLst>
                <a:ext uri="{FF2B5EF4-FFF2-40B4-BE49-F238E27FC236}">
                  <a16:creationId xmlns:a16="http://schemas.microsoft.com/office/drawing/2014/main" id="{1E1B6950-8A1A-6263-CB24-D9882FF89C7A}"/>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35" name="Isosceles Triangle 234">
              <a:extLst>
                <a:ext uri="{FF2B5EF4-FFF2-40B4-BE49-F238E27FC236}">
                  <a16:creationId xmlns:a16="http://schemas.microsoft.com/office/drawing/2014/main" id="{DDF508AF-29DE-D766-0855-6A5CC3F0BB4E}"/>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761313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2C0C3-7C9C-EBB1-3EDB-3E8FE595A65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4F8A57D-7BE8-95F6-7F4A-17E53120B585}"/>
              </a:ext>
            </a:extLst>
          </p:cNvPr>
          <p:cNvSpPr/>
          <p:nvPr/>
        </p:nvSpPr>
        <p:spPr>
          <a:xfrm>
            <a:off x="2438018" y="362344"/>
            <a:ext cx="4453160" cy="6187752"/>
          </a:xfrm>
          <a:prstGeom prst="rect">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8" name="Group 47">
            <a:extLst>
              <a:ext uri="{FF2B5EF4-FFF2-40B4-BE49-F238E27FC236}">
                <a16:creationId xmlns:a16="http://schemas.microsoft.com/office/drawing/2014/main" id="{AB00C360-0BC1-5553-C26A-89D356AB7559}"/>
              </a:ext>
            </a:extLst>
          </p:cNvPr>
          <p:cNvGrpSpPr/>
          <p:nvPr/>
        </p:nvGrpSpPr>
        <p:grpSpPr>
          <a:xfrm>
            <a:off x="4089688" y="1686232"/>
            <a:ext cx="2101662" cy="3739331"/>
            <a:chOff x="4089688" y="1686232"/>
            <a:chExt cx="2101662" cy="3739331"/>
          </a:xfrm>
        </p:grpSpPr>
        <p:sp>
          <p:nvSpPr>
            <p:cNvPr id="2" name="Rectangle 1">
              <a:extLst>
                <a:ext uri="{FF2B5EF4-FFF2-40B4-BE49-F238E27FC236}">
                  <a16:creationId xmlns:a16="http://schemas.microsoft.com/office/drawing/2014/main" id="{4C2AD7F7-458F-257E-6257-A8B499F412AE}"/>
                </a:ext>
              </a:extLst>
            </p:cNvPr>
            <p:cNvSpPr/>
            <p:nvPr/>
          </p:nvSpPr>
          <p:spPr>
            <a:xfrm>
              <a:off x="4089688" y="1931794"/>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3B267DF-3BA4-9BE6-3290-4A9D01013310}"/>
                </a:ext>
              </a:extLst>
            </p:cNvPr>
            <p:cNvSpPr txBox="1"/>
            <p:nvPr/>
          </p:nvSpPr>
          <p:spPr>
            <a:xfrm>
              <a:off x="4670191" y="1686232"/>
              <a:ext cx="1074333" cy="246221"/>
            </a:xfrm>
            <a:prstGeom prst="rect">
              <a:avLst/>
            </a:prstGeom>
            <a:noFill/>
          </p:spPr>
          <p:txBody>
            <a:bodyPr wrap="none" rtlCol="0">
              <a:spAutoFit/>
            </a:bodyPr>
            <a:lstStyle/>
            <a:p>
              <a:r>
                <a:rPr lang="en-IN" sz="1000" b="1" dirty="0">
                  <a:highlight>
                    <a:srgbClr val="00FFFF"/>
                  </a:highlight>
                </a:rPr>
                <a:t>STM32F446RET6</a:t>
              </a:r>
            </a:p>
          </p:txBody>
        </p:sp>
        <p:sp>
          <p:nvSpPr>
            <p:cNvPr id="4" name="Rectangle 3">
              <a:extLst>
                <a:ext uri="{FF2B5EF4-FFF2-40B4-BE49-F238E27FC236}">
                  <a16:creationId xmlns:a16="http://schemas.microsoft.com/office/drawing/2014/main" id="{4B73586C-7E87-65B7-DB82-847EB5C117FB}"/>
                </a:ext>
              </a:extLst>
            </p:cNvPr>
            <p:cNvSpPr/>
            <p:nvPr/>
          </p:nvSpPr>
          <p:spPr>
            <a:xfrm>
              <a:off x="4130249" y="1969040"/>
              <a:ext cx="833552"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D973357-94E7-F9F0-ADB8-C2EED6229084}"/>
                </a:ext>
              </a:extLst>
            </p:cNvPr>
            <p:cNvSpPr txBox="1"/>
            <p:nvPr/>
          </p:nvSpPr>
          <p:spPr>
            <a:xfrm>
              <a:off x="4107641" y="1955514"/>
              <a:ext cx="878767" cy="553998"/>
            </a:xfrm>
            <a:prstGeom prst="rect">
              <a:avLst/>
            </a:prstGeom>
            <a:noFill/>
          </p:spPr>
          <p:txBody>
            <a:bodyPr wrap="none" rtlCol="0">
              <a:spAutoFit/>
            </a:bodyPr>
            <a:lstStyle/>
            <a:p>
              <a:pPr algn="ctr"/>
              <a:r>
                <a:rPr lang="en-US" sz="1000" dirty="0"/>
                <a:t>Cortex M4</a:t>
              </a:r>
            </a:p>
            <a:p>
              <a:pPr algn="ctr"/>
              <a:r>
                <a:rPr lang="en-US" sz="1000" dirty="0"/>
                <a:t>512kB Flash</a:t>
              </a:r>
            </a:p>
            <a:p>
              <a:pPr algn="ctr"/>
              <a:r>
                <a:rPr lang="en-US" sz="1000" dirty="0"/>
                <a:t>112 kB SRAM</a:t>
              </a:r>
            </a:p>
          </p:txBody>
        </p:sp>
        <p:sp>
          <p:nvSpPr>
            <p:cNvPr id="6" name="TextBox 5">
              <a:extLst>
                <a:ext uri="{FF2B5EF4-FFF2-40B4-BE49-F238E27FC236}">
                  <a16:creationId xmlns:a16="http://schemas.microsoft.com/office/drawing/2014/main" id="{F7E4165C-C250-5167-D0D7-3A65DC72584C}"/>
                </a:ext>
              </a:extLst>
            </p:cNvPr>
            <p:cNvSpPr txBox="1"/>
            <p:nvPr/>
          </p:nvSpPr>
          <p:spPr>
            <a:xfrm rot="16200000">
              <a:off x="5835724" y="4088401"/>
              <a:ext cx="394660" cy="215444"/>
            </a:xfrm>
            <a:prstGeom prst="rect">
              <a:avLst/>
            </a:prstGeom>
            <a:noFill/>
            <a:ln w="3175">
              <a:solidFill>
                <a:schemeClr val="tx1"/>
              </a:solidFill>
            </a:ln>
          </p:spPr>
          <p:txBody>
            <a:bodyPr wrap="none" rtlCol="0">
              <a:spAutoFit/>
            </a:bodyPr>
            <a:lstStyle/>
            <a:p>
              <a:r>
                <a:rPr lang="en-US" sz="800" dirty="0"/>
                <a:t>GPIO</a:t>
              </a:r>
              <a:endParaRPr lang="en-IN" sz="800" dirty="0"/>
            </a:p>
          </p:txBody>
        </p:sp>
        <p:sp>
          <p:nvSpPr>
            <p:cNvPr id="9" name="TextBox 8">
              <a:extLst>
                <a:ext uri="{FF2B5EF4-FFF2-40B4-BE49-F238E27FC236}">
                  <a16:creationId xmlns:a16="http://schemas.microsoft.com/office/drawing/2014/main" id="{4EDEE015-248C-AFB6-25F6-35AD250288CE}"/>
                </a:ext>
              </a:extLst>
            </p:cNvPr>
            <p:cNvSpPr txBox="1"/>
            <p:nvPr/>
          </p:nvSpPr>
          <p:spPr>
            <a:xfrm>
              <a:off x="5741219" y="1994504"/>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10" name="TextBox 9">
              <a:extLst>
                <a:ext uri="{FF2B5EF4-FFF2-40B4-BE49-F238E27FC236}">
                  <a16:creationId xmlns:a16="http://schemas.microsoft.com/office/drawing/2014/main" id="{49E546FF-3431-9895-2D4B-134DFF199613}"/>
                </a:ext>
              </a:extLst>
            </p:cNvPr>
            <p:cNvSpPr txBox="1"/>
            <p:nvPr/>
          </p:nvSpPr>
          <p:spPr>
            <a:xfrm>
              <a:off x="5780147" y="2363545"/>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11" name="TextBox 10">
              <a:extLst>
                <a:ext uri="{FF2B5EF4-FFF2-40B4-BE49-F238E27FC236}">
                  <a16:creationId xmlns:a16="http://schemas.microsoft.com/office/drawing/2014/main" id="{15BDF494-D50B-735C-C772-18828F00589D}"/>
                </a:ext>
              </a:extLst>
            </p:cNvPr>
            <p:cNvSpPr txBox="1"/>
            <p:nvPr/>
          </p:nvSpPr>
          <p:spPr>
            <a:xfrm>
              <a:off x="5718141" y="3051308"/>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In</a:t>
              </a:r>
              <a:endParaRPr lang="en-IN" sz="800" dirty="0"/>
            </a:p>
          </p:txBody>
        </p:sp>
        <p:sp>
          <p:nvSpPr>
            <p:cNvPr id="12" name="TextBox 11">
              <a:extLst>
                <a:ext uri="{FF2B5EF4-FFF2-40B4-BE49-F238E27FC236}">
                  <a16:creationId xmlns:a16="http://schemas.microsoft.com/office/drawing/2014/main" id="{19921E32-62E9-FEF6-481C-8F87DD3A5402}"/>
                </a:ext>
              </a:extLst>
            </p:cNvPr>
            <p:cNvSpPr txBox="1"/>
            <p:nvPr/>
          </p:nvSpPr>
          <p:spPr>
            <a:xfrm rot="16200000">
              <a:off x="5572983" y="4780682"/>
              <a:ext cx="920143" cy="230832"/>
            </a:xfrm>
            <a:prstGeom prst="rect">
              <a:avLst/>
            </a:prstGeom>
            <a:noFill/>
            <a:ln w="3175">
              <a:solidFill>
                <a:schemeClr val="tx1"/>
              </a:solidFill>
            </a:ln>
          </p:spPr>
          <p:txBody>
            <a:bodyPr wrap="square" rtlCol="0">
              <a:spAutoFit/>
            </a:bodyPr>
            <a:lstStyle/>
            <a:p>
              <a:pPr algn="ctr"/>
              <a:r>
                <a:rPr lang="en-US" sz="900" dirty="0"/>
                <a:t>QSPI ( 90 MHz)</a:t>
              </a:r>
            </a:p>
          </p:txBody>
        </p:sp>
        <p:sp>
          <p:nvSpPr>
            <p:cNvPr id="13" name="TextBox 12">
              <a:extLst>
                <a:ext uri="{FF2B5EF4-FFF2-40B4-BE49-F238E27FC236}">
                  <a16:creationId xmlns:a16="http://schemas.microsoft.com/office/drawing/2014/main" id="{A8FD0CA8-E56C-6586-38C0-2D4FC432659C}"/>
                </a:ext>
              </a:extLst>
            </p:cNvPr>
            <p:cNvSpPr txBox="1"/>
            <p:nvPr/>
          </p:nvSpPr>
          <p:spPr>
            <a:xfrm>
              <a:off x="4209760" y="2464660"/>
              <a:ext cx="649664" cy="246221"/>
            </a:xfrm>
            <a:prstGeom prst="rect">
              <a:avLst/>
            </a:prstGeom>
            <a:noFill/>
          </p:spPr>
          <p:txBody>
            <a:bodyPr wrap="square">
              <a:spAutoFit/>
            </a:bodyPr>
            <a:lstStyle/>
            <a:p>
              <a:pPr algn="ctr"/>
              <a:r>
                <a:rPr lang="en-US" sz="1000" dirty="0">
                  <a:highlight>
                    <a:srgbClr val="FFFF00"/>
                  </a:highlight>
                </a:rPr>
                <a:t>180 MHz</a:t>
              </a:r>
              <a:endParaRPr lang="en-IN" sz="1000" dirty="0">
                <a:highlight>
                  <a:srgbClr val="FFFF00"/>
                </a:highlight>
              </a:endParaRPr>
            </a:p>
          </p:txBody>
        </p:sp>
        <p:sp>
          <p:nvSpPr>
            <p:cNvPr id="14" name="TextBox 13">
              <a:extLst>
                <a:ext uri="{FF2B5EF4-FFF2-40B4-BE49-F238E27FC236}">
                  <a16:creationId xmlns:a16="http://schemas.microsoft.com/office/drawing/2014/main" id="{E09ACC0F-0218-03E1-80C0-5E45AB4FDC01}"/>
                </a:ext>
              </a:extLst>
            </p:cNvPr>
            <p:cNvSpPr txBox="1"/>
            <p:nvPr/>
          </p:nvSpPr>
          <p:spPr>
            <a:xfrm>
              <a:off x="5717978" y="3411647"/>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Out</a:t>
              </a:r>
              <a:endParaRPr lang="en-IN" sz="800" dirty="0"/>
            </a:p>
          </p:txBody>
        </p:sp>
        <p:sp>
          <p:nvSpPr>
            <p:cNvPr id="15" name="Rectangle 14">
              <a:extLst>
                <a:ext uri="{FF2B5EF4-FFF2-40B4-BE49-F238E27FC236}">
                  <a16:creationId xmlns:a16="http://schemas.microsoft.com/office/drawing/2014/main" id="{3ADE6566-D45F-176C-206C-E1D4955B662B}"/>
                </a:ext>
              </a:extLst>
            </p:cNvPr>
            <p:cNvSpPr/>
            <p:nvPr/>
          </p:nvSpPr>
          <p:spPr>
            <a:xfrm>
              <a:off x="4714239" y="4721428"/>
              <a:ext cx="1181283" cy="18086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AB65687D-9A6C-9BBB-A3FD-51DDC4DBDAEA}"/>
                </a:ext>
              </a:extLst>
            </p:cNvPr>
            <p:cNvSpPr/>
            <p:nvPr/>
          </p:nvSpPr>
          <p:spPr>
            <a:xfrm>
              <a:off x="4714102" y="2956443"/>
              <a:ext cx="164792" cy="177451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8F47565D-33FC-297C-8DF5-A009675CA5CE}"/>
                </a:ext>
              </a:extLst>
            </p:cNvPr>
            <p:cNvSpPr txBox="1"/>
            <p:nvPr/>
          </p:nvSpPr>
          <p:spPr>
            <a:xfrm rot="16200000">
              <a:off x="4364793" y="3960499"/>
              <a:ext cx="829073" cy="215444"/>
            </a:xfrm>
            <a:prstGeom prst="rect">
              <a:avLst/>
            </a:prstGeom>
            <a:noFill/>
          </p:spPr>
          <p:txBody>
            <a:bodyPr wrap="none" rtlCol="0">
              <a:spAutoFit/>
            </a:bodyPr>
            <a:lstStyle/>
            <a:p>
              <a:r>
                <a:rPr lang="en-US" sz="800" b="1" dirty="0"/>
                <a:t>AHB1  180 MHz</a:t>
              </a:r>
              <a:endParaRPr lang="en-IN" sz="800" b="1" dirty="0"/>
            </a:p>
          </p:txBody>
        </p:sp>
        <p:grpSp>
          <p:nvGrpSpPr>
            <p:cNvPr id="18" name="Group 17">
              <a:extLst>
                <a:ext uri="{FF2B5EF4-FFF2-40B4-BE49-F238E27FC236}">
                  <a16:creationId xmlns:a16="http://schemas.microsoft.com/office/drawing/2014/main" id="{EEFD17F3-AD70-B227-D274-13F7404A201E}"/>
                </a:ext>
              </a:extLst>
            </p:cNvPr>
            <p:cNvGrpSpPr/>
            <p:nvPr/>
          </p:nvGrpSpPr>
          <p:grpSpPr>
            <a:xfrm>
              <a:off x="5039968" y="1969040"/>
              <a:ext cx="545543" cy="739799"/>
              <a:chOff x="5161518" y="1976652"/>
              <a:chExt cx="545543" cy="739799"/>
            </a:xfrm>
          </p:grpSpPr>
          <p:sp>
            <p:nvSpPr>
              <p:cNvPr id="19" name="TextBox 18">
                <a:extLst>
                  <a:ext uri="{FF2B5EF4-FFF2-40B4-BE49-F238E27FC236}">
                    <a16:creationId xmlns:a16="http://schemas.microsoft.com/office/drawing/2014/main" id="{604DABDF-5A31-AF8C-BBFD-7F7B2A740BF4}"/>
                  </a:ext>
                </a:extLst>
              </p:cNvPr>
              <p:cNvSpPr txBox="1"/>
              <p:nvPr/>
            </p:nvSpPr>
            <p:spPr>
              <a:xfrm>
                <a:off x="5161994" y="1976652"/>
                <a:ext cx="543739" cy="184666"/>
              </a:xfrm>
              <a:prstGeom prst="rect">
                <a:avLst/>
              </a:prstGeom>
              <a:noFill/>
              <a:ln w="6350">
                <a:solidFill>
                  <a:schemeClr val="tx1"/>
                </a:solidFill>
              </a:ln>
            </p:spPr>
            <p:txBody>
              <a:bodyPr wrap="none" rtlCol="0">
                <a:spAutoFit/>
              </a:bodyPr>
              <a:lstStyle/>
              <a:p>
                <a:r>
                  <a:rPr lang="en-US" sz="600" dirty="0"/>
                  <a:t>64 MHz HSI</a:t>
                </a:r>
                <a:endParaRPr lang="en-IN" sz="600" dirty="0"/>
              </a:p>
            </p:txBody>
          </p:sp>
          <p:sp>
            <p:nvSpPr>
              <p:cNvPr id="20" name="TextBox 19">
                <a:extLst>
                  <a:ext uri="{FF2B5EF4-FFF2-40B4-BE49-F238E27FC236}">
                    <a16:creationId xmlns:a16="http://schemas.microsoft.com/office/drawing/2014/main" id="{C45B0CC4-AE79-30D8-A3F8-F0CEB5DF946A}"/>
                  </a:ext>
                </a:extLst>
              </p:cNvPr>
              <p:cNvSpPr txBox="1"/>
              <p:nvPr/>
            </p:nvSpPr>
            <p:spPr>
              <a:xfrm>
                <a:off x="5163322" y="2159675"/>
                <a:ext cx="543739" cy="184666"/>
              </a:xfrm>
              <a:prstGeom prst="rect">
                <a:avLst/>
              </a:prstGeom>
              <a:noFill/>
              <a:ln w="6350">
                <a:solidFill>
                  <a:schemeClr val="tx1"/>
                </a:solidFill>
              </a:ln>
            </p:spPr>
            <p:txBody>
              <a:bodyPr wrap="square" rtlCol="0">
                <a:spAutoFit/>
              </a:bodyPr>
              <a:lstStyle/>
              <a:p>
                <a:r>
                  <a:rPr lang="en-US" sz="600" dirty="0"/>
                  <a:t>48 MHz HSI</a:t>
                </a:r>
                <a:endParaRPr lang="en-IN" sz="600" dirty="0"/>
              </a:p>
            </p:txBody>
          </p:sp>
          <p:sp>
            <p:nvSpPr>
              <p:cNvPr id="21" name="TextBox 20">
                <a:extLst>
                  <a:ext uri="{FF2B5EF4-FFF2-40B4-BE49-F238E27FC236}">
                    <a16:creationId xmlns:a16="http://schemas.microsoft.com/office/drawing/2014/main" id="{37CB45DA-E837-C2A8-1DEB-A33C2EF734D6}"/>
                  </a:ext>
                </a:extLst>
              </p:cNvPr>
              <p:cNvSpPr txBox="1"/>
              <p:nvPr/>
            </p:nvSpPr>
            <p:spPr>
              <a:xfrm>
                <a:off x="5161518" y="2346451"/>
                <a:ext cx="541267" cy="184666"/>
              </a:xfrm>
              <a:prstGeom prst="rect">
                <a:avLst/>
              </a:prstGeom>
              <a:noFill/>
              <a:ln w="6350">
                <a:solidFill>
                  <a:schemeClr val="tx1"/>
                </a:solidFill>
              </a:ln>
            </p:spPr>
            <p:txBody>
              <a:bodyPr wrap="square" rtlCol="0">
                <a:spAutoFit/>
              </a:bodyPr>
              <a:lstStyle/>
              <a:p>
                <a:r>
                  <a:rPr lang="en-US" sz="600" dirty="0"/>
                  <a:t>4 MHz CSI</a:t>
                </a:r>
                <a:endParaRPr lang="en-IN" sz="600" dirty="0"/>
              </a:p>
            </p:txBody>
          </p:sp>
          <p:sp>
            <p:nvSpPr>
              <p:cNvPr id="22" name="TextBox 21">
                <a:extLst>
                  <a:ext uri="{FF2B5EF4-FFF2-40B4-BE49-F238E27FC236}">
                    <a16:creationId xmlns:a16="http://schemas.microsoft.com/office/drawing/2014/main" id="{809AEEB0-D4CB-E7D3-ABCD-3314CC7C77C9}"/>
                  </a:ext>
                </a:extLst>
              </p:cNvPr>
              <p:cNvSpPr txBox="1"/>
              <p:nvPr/>
            </p:nvSpPr>
            <p:spPr>
              <a:xfrm>
                <a:off x="5162982" y="2531785"/>
                <a:ext cx="541267" cy="184666"/>
              </a:xfrm>
              <a:prstGeom prst="rect">
                <a:avLst/>
              </a:prstGeom>
              <a:noFill/>
              <a:ln w="6350">
                <a:solidFill>
                  <a:schemeClr val="tx1"/>
                </a:solidFill>
              </a:ln>
            </p:spPr>
            <p:txBody>
              <a:bodyPr wrap="square" rtlCol="0">
                <a:spAutoFit/>
              </a:bodyPr>
              <a:lstStyle/>
              <a:p>
                <a:r>
                  <a:rPr lang="en-US" sz="600" dirty="0"/>
                  <a:t>32 KHz LSI</a:t>
                </a:r>
                <a:endParaRPr lang="en-IN" sz="600" dirty="0"/>
              </a:p>
            </p:txBody>
          </p:sp>
        </p:grpSp>
        <p:cxnSp>
          <p:nvCxnSpPr>
            <p:cNvPr id="23" name="Connector: Elbow 22">
              <a:extLst>
                <a:ext uri="{FF2B5EF4-FFF2-40B4-BE49-F238E27FC236}">
                  <a16:creationId xmlns:a16="http://schemas.microsoft.com/office/drawing/2014/main" id="{45D7B479-0908-EB63-0B48-FC1E060673CC}"/>
                </a:ext>
              </a:extLst>
            </p:cNvPr>
            <p:cNvCxnSpPr>
              <a:cxnSpLocks/>
              <a:stCxn id="22" idx="2"/>
              <a:endCxn id="30" idx="0"/>
            </p:cNvCxnSpPr>
            <p:nvPr/>
          </p:nvCxnSpPr>
          <p:spPr>
            <a:xfrm rot="5400000">
              <a:off x="4673259" y="2422864"/>
              <a:ext cx="352832" cy="924783"/>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538B937-11D5-AA90-B877-CF835D478857}"/>
                </a:ext>
              </a:extLst>
            </p:cNvPr>
            <p:cNvSpPr txBox="1"/>
            <p:nvPr/>
          </p:nvSpPr>
          <p:spPr>
            <a:xfrm>
              <a:off x="4909544" y="3126471"/>
              <a:ext cx="423514" cy="184666"/>
            </a:xfrm>
            <a:prstGeom prst="rect">
              <a:avLst/>
            </a:prstGeom>
            <a:noFill/>
          </p:spPr>
          <p:txBody>
            <a:bodyPr wrap="none" rtlCol="0">
              <a:spAutoFit/>
            </a:bodyPr>
            <a:lstStyle/>
            <a:p>
              <a:r>
                <a:rPr lang="en-US" sz="600" dirty="0"/>
                <a:t>25 MHz</a:t>
              </a:r>
              <a:endParaRPr lang="en-IN" sz="600" dirty="0"/>
            </a:p>
          </p:txBody>
        </p:sp>
        <p:sp>
          <p:nvSpPr>
            <p:cNvPr id="25" name="TextBox 24">
              <a:extLst>
                <a:ext uri="{FF2B5EF4-FFF2-40B4-BE49-F238E27FC236}">
                  <a16:creationId xmlns:a16="http://schemas.microsoft.com/office/drawing/2014/main" id="{792C78F2-6950-318B-CC8F-4DE3A89C1B9C}"/>
                </a:ext>
              </a:extLst>
            </p:cNvPr>
            <p:cNvSpPr txBox="1"/>
            <p:nvPr/>
          </p:nvSpPr>
          <p:spPr>
            <a:xfrm rot="5400000">
              <a:off x="4077928" y="3761787"/>
              <a:ext cx="415498" cy="215444"/>
            </a:xfrm>
            <a:prstGeom prst="rect">
              <a:avLst/>
            </a:prstGeom>
            <a:noFill/>
            <a:ln w="3175">
              <a:solidFill>
                <a:schemeClr val="tx1"/>
              </a:solidFill>
            </a:ln>
          </p:spPr>
          <p:txBody>
            <a:bodyPr wrap="none" rtlCol="0">
              <a:spAutoFit/>
            </a:bodyPr>
            <a:lstStyle/>
            <a:p>
              <a:r>
                <a:rPr lang="en-US" sz="800" dirty="0"/>
                <a:t>UART</a:t>
              </a:r>
              <a:endParaRPr lang="en-IN" sz="800" dirty="0"/>
            </a:p>
          </p:txBody>
        </p:sp>
        <p:sp>
          <p:nvSpPr>
            <p:cNvPr id="26" name="TextBox 25">
              <a:extLst>
                <a:ext uri="{FF2B5EF4-FFF2-40B4-BE49-F238E27FC236}">
                  <a16:creationId xmlns:a16="http://schemas.microsoft.com/office/drawing/2014/main" id="{6C47E0BF-F309-2511-1A1A-F553A01C421E}"/>
                </a:ext>
              </a:extLst>
            </p:cNvPr>
            <p:cNvSpPr txBox="1"/>
            <p:nvPr/>
          </p:nvSpPr>
          <p:spPr>
            <a:xfrm>
              <a:off x="4608374" y="2755074"/>
              <a:ext cx="367408" cy="200055"/>
            </a:xfrm>
            <a:prstGeom prst="rect">
              <a:avLst/>
            </a:prstGeom>
            <a:noFill/>
            <a:ln w="3175">
              <a:solidFill>
                <a:schemeClr val="tx1"/>
              </a:solidFill>
            </a:ln>
          </p:spPr>
          <p:txBody>
            <a:bodyPr wrap="none" rtlCol="0">
              <a:spAutoFit/>
            </a:bodyPr>
            <a:lstStyle/>
            <a:p>
              <a:r>
                <a:rPr lang="en-US" sz="700" dirty="0"/>
                <a:t>DMA</a:t>
              </a:r>
              <a:endParaRPr lang="en-IN" sz="700" dirty="0"/>
            </a:p>
          </p:txBody>
        </p:sp>
        <p:sp>
          <p:nvSpPr>
            <p:cNvPr id="29" name="TextBox 28">
              <a:extLst>
                <a:ext uri="{FF2B5EF4-FFF2-40B4-BE49-F238E27FC236}">
                  <a16:creationId xmlns:a16="http://schemas.microsoft.com/office/drawing/2014/main" id="{5BF1EDAF-08BD-0266-90F1-0140A49C65C6}"/>
                </a:ext>
              </a:extLst>
            </p:cNvPr>
            <p:cNvSpPr txBox="1"/>
            <p:nvPr/>
          </p:nvSpPr>
          <p:spPr>
            <a:xfrm>
              <a:off x="5340309" y="5159750"/>
              <a:ext cx="360996" cy="215444"/>
            </a:xfrm>
            <a:prstGeom prst="rect">
              <a:avLst/>
            </a:prstGeom>
            <a:noFill/>
            <a:ln w="3175">
              <a:solidFill>
                <a:schemeClr val="tx1"/>
              </a:solidFill>
            </a:ln>
          </p:spPr>
          <p:txBody>
            <a:bodyPr wrap="none" rtlCol="0">
              <a:spAutoFit/>
            </a:bodyPr>
            <a:lstStyle/>
            <a:p>
              <a:r>
                <a:rPr lang="en-US" sz="800" dirty="0"/>
                <a:t>DAC</a:t>
              </a:r>
              <a:endParaRPr lang="en-IN" sz="800" dirty="0"/>
            </a:p>
          </p:txBody>
        </p:sp>
        <p:sp>
          <p:nvSpPr>
            <p:cNvPr id="30" name="TextBox 29">
              <a:extLst>
                <a:ext uri="{FF2B5EF4-FFF2-40B4-BE49-F238E27FC236}">
                  <a16:creationId xmlns:a16="http://schemas.microsoft.com/office/drawing/2014/main" id="{B117D950-CD2E-D5DE-8417-AA0B6157A5C1}"/>
                </a:ext>
              </a:extLst>
            </p:cNvPr>
            <p:cNvSpPr txBox="1"/>
            <p:nvPr/>
          </p:nvSpPr>
          <p:spPr>
            <a:xfrm rot="5400000">
              <a:off x="4004269" y="2953949"/>
              <a:ext cx="550584" cy="215444"/>
            </a:xfrm>
            <a:prstGeom prst="rect">
              <a:avLst/>
            </a:prstGeom>
            <a:noFill/>
            <a:ln w="3175">
              <a:solidFill>
                <a:schemeClr val="tx1"/>
              </a:solidFill>
            </a:ln>
          </p:spPr>
          <p:txBody>
            <a:bodyPr wrap="square" rtlCol="0">
              <a:spAutoFit/>
            </a:bodyPr>
            <a:lstStyle/>
            <a:p>
              <a:r>
                <a:rPr lang="en-US" sz="800" dirty="0"/>
                <a:t>     SPI</a:t>
              </a:r>
              <a:endParaRPr lang="en-IN" sz="800" dirty="0"/>
            </a:p>
          </p:txBody>
        </p:sp>
      </p:grpSp>
      <p:grpSp>
        <p:nvGrpSpPr>
          <p:cNvPr id="32" name="Group 31">
            <a:extLst>
              <a:ext uri="{FF2B5EF4-FFF2-40B4-BE49-F238E27FC236}">
                <a16:creationId xmlns:a16="http://schemas.microsoft.com/office/drawing/2014/main" id="{B8B1B1B6-048B-581D-7AB0-AA00D077A3A3}"/>
              </a:ext>
            </a:extLst>
          </p:cNvPr>
          <p:cNvGrpSpPr/>
          <p:nvPr/>
        </p:nvGrpSpPr>
        <p:grpSpPr>
          <a:xfrm>
            <a:off x="7887073" y="2809539"/>
            <a:ext cx="1963344" cy="1309616"/>
            <a:chOff x="7963273" y="2630241"/>
            <a:chExt cx="1963344" cy="1309616"/>
          </a:xfrm>
        </p:grpSpPr>
        <p:sp>
          <p:nvSpPr>
            <p:cNvPr id="33" name="Rectangle 32">
              <a:extLst>
                <a:ext uri="{FF2B5EF4-FFF2-40B4-BE49-F238E27FC236}">
                  <a16:creationId xmlns:a16="http://schemas.microsoft.com/office/drawing/2014/main" id="{4B8F74AC-41CF-2596-426D-742B430D8E8A}"/>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706AB767-70AA-4AC5-AE82-DA8E81C9CE34}"/>
                </a:ext>
              </a:extLst>
            </p:cNvPr>
            <p:cNvSpPr txBox="1"/>
            <p:nvPr/>
          </p:nvSpPr>
          <p:spPr>
            <a:xfrm>
              <a:off x="8517795" y="2630241"/>
              <a:ext cx="648955" cy="215444"/>
            </a:xfrm>
            <a:prstGeom prst="rect">
              <a:avLst/>
            </a:prstGeom>
            <a:noFill/>
          </p:spPr>
          <p:txBody>
            <a:bodyPr wrap="square" rtlCol="0">
              <a:spAutoFit/>
            </a:bodyPr>
            <a:lstStyle/>
            <a:p>
              <a:pPr algn="ctr"/>
              <a:r>
                <a:rPr lang="en-US" sz="800" b="1" dirty="0">
                  <a:highlight>
                    <a:srgbClr val="00FFFF"/>
                  </a:highlight>
                </a:rPr>
                <a:t>AD9102</a:t>
              </a:r>
              <a:endParaRPr lang="en-IN" sz="800" b="1" dirty="0">
                <a:highlight>
                  <a:srgbClr val="00FFFF"/>
                </a:highlight>
              </a:endParaRPr>
            </a:p>
          </p:txBody>
        </p:sp>
        <p:sp>
          <p:nvSpPr>
            <p:cNvPr id="35" name="TextBox 34">
              <a:extLst>
                <a:ext uri="{FF2B5EF4-FFF2-40B4-BE49-F238E27FC236}">
                  <a16:creationId xmlns:a16="http://schemas.microsoft.com/office/drawing/2014/main" id="{A7A75035-71FA-2B21-A7A3-7366CC2348BC}"/>
                </a:ext>
              </a:extLst>
            </p:cNvPr>
            <p:cNvSpPr txBox="1"/>
            <p:nvPr/>
          </p:nvSpPr>
          <p:spPr>
            <a:xfrm>
              <a:off x="8400052" y="2884726"/>
              <a:ext cx="561372" cy="246221"/>
            </a:xfrm>
            <a:prstGeom prst="rect">
              <a:avLst/>
            </a:prstGeom>
            <a:noFill/>
            <a:ln w="6350">
              <a:solidFill>
                <a:schemeClr val="tx1"/>
              </a:solidFill>
            </a:ln>
          </p:spPr>
          <p:txBody>
            <a:bodyPr wrap="none" rtlCol="0">
              <a:spAutoFit/>
            </a:bodyPr>
            <a:lstStyle/>
            <a:p>
              <a:pPr algn="ctr"/>
              <a:r>
                <a:rPr lang="en-US" sz="1000" dirty="0"/>
                <a:t>CLKV</a:t>
              </a:r>
              <a:r>
                <a:rPr lang="en-US" sz="700" dirty="0"/>
                <a:t>DD</a:t>
              </a:r>
            </a:p>
          </p:txBody>
        </p:sp>
        <p:sp>
          <p:nvSpPr>
            <p:cNvPr id="36" name="TextBox 35">
              <a:extLst>
                <a:ext uri="{FF2B5EF4-FFF2-40B4-BE49-F238E27FC236}">
                  <a16:creationId xmlns:a16="http://schemas.microsoft.com/office/drawing/2014/main" id="{BB822B9D-648F-01D1-8B45-CB95CA16A4CC}"/>
                </a:ext>
              </a:extLst>
            </p:cNvPr>
            <p:cNvSpPr txBox="1"/>
            <p:nvPr/>
          </p:nvSpPr>
          <p:spPr>
            <a:xfrm>
              <a:off x="8304225" y="3697031"/>
              <a:ext cx="1135692" cy="215444"/>
            </a:xfrm>
            <a:prstGeom prst="rect">
              <a:avLst/>
            </a:prstGeom>
            <a:noFill/>
          </p:spPr>
          <p:txBody>
            <a:bodyPr wrap="square" rtlCol="0">
              <a:spAutoFit/>
            </a:bodyPr>
            <a:lstStyle/>
            <a:p>
              <a:pPr algn="ctr"/>
              <a:r>
                <a:rPr lang="en-US" sz="800" dirty="0"/>
                <a:t>SPI Interface</a:t>
              </a:r>
              <a:endParaRPr lang="en-IN" sz="800" dirty="0"/>
            </a:p>
          </p:txBody>
        </p:sp>
        <p:sp>
          <p:nvSpPr>
            <p:cNvPr id="37" name="Rectangle 36">
              <a:extLst>
                <a:ext uri="{FF2B5EF4-FFF2-40B4-BE49-F238E27FC236}">
                  <a16:creationId xmlns:a16="http://schemas.microsoft.com/office/drawing/2014/main" id="{38ED71B6-4C58-C910-4492-C87B6CFA265F}"/>
                </a:ext>
              </a:extLst>
            </p:cNvPr>
            <p:cNvSpPr/>
            <p:nvPr/>
          </p:nvSpPr>
          <p:spPr>
            <a:xfrm>
              <a:off x="8394438" y="3692873"/>
              <a:ext cx="105558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48228350-0230-C77E-48CA-2612A5EB818E}"/>
                </a:ext>
              </a:extLst>
            </p:cNvPr>
            <p:cNvSpPr txBox="1"/>
            <p:nvPr/>
          </p:nvSpPr>
          <p:spPr>
            <a:xfrm>
              <a:off x="9460585" y="2880349"/>
              <a:ext cx="439544" cy="246221"/>
            </a:xfrm>
            <a:prstGeom prst="rect">
              <a:avLst/>
            </a:prstGeom>
            <a:noFill/>
            <a:ln w="6350">
              <a:solidFill>
                <a:schemeClr val="tx1"/>
              </a:solidFill>
            </a:ln>
          </p:spPr>
          <p:txBody>
            <a:bodyPr wrap="none" rtlCol="0">
              <a:spAutoFit/>
            </a:bodyPr>
            <a:lstStyle/>
            <a:p>
              <a:r>
                <a:rPr lang="en-US" sz="1000" dirty="0"/>
                <a:t>AV</a:t>
              </a:r>
              <a:r>
                <a:rPr lang="en-US" sz="700" dirty="0"/>
                <a:t>DD</a:t>
              </a:r>
              <a:endParaRPr lang="en-IN" sz="1000" dirty="0"/>
            </a:p>
          </p:txBody>
        </p:sp>
        <p:sp>
          <p:nvSpPr>
            <p:cNvPr id="39" name="TextBox 38">
              <a:extLst>
                <a:ext uri="{FF2B5EF4-FFF2-40B4-BE49-F238E27FC236}">
                  <a16:creationId xmlns:a16="http://schemas.microsoft.com/office/drawing/2014/main" id="{C958833F-62B5-DFA5-E528-AAAA95EEDC04}"/>
                </a:ext>
              </a:extLst>
            </p:cNvPr>
            <p:cNvSpPr txBox="1"/>
            <p:nvPr/>
          </p:nvSpPr>
          <p:spPr>
            <a:xfrm>
              <a:off x="7995936" y="2880349"/>
              <a:ext cx="377757" cy="250545"/>
            </a:xfrm>
            <a:prstGeom prst="rect">
              <a:avLst/>
            </a:prstGeom>
            <a:noFill/>
            <a:ln w="6350">
              <a:solidFill>
                <a:schemeClr val="tx1"/>
              </a:solidFill>
            </a:ln>
          </p:spPr>
          <p:txBody>
            <a:bodyPr wrap="none" rtlCol="0">
              <a:spAutoFit/>
            </a:bodyPr>
            <a:lstStyle/>
            <a:p>
              <a:r>
                <a:rPr lang="en-US" sz="1000" dirty="0"/>
                <a:t>V</a:t>
              </a:r>
              <a:r>
                <a:rPr lang="en-US" sz="700" dirty="0"/>
                <a:t>REF</a:t>
              </a:r>
              <a:endParaRPr lang="en-IN" sz="1000" dirty="0"/>
            </a:p>
          </p:txBody>
        </p:sp>
        <p:sp>
          <p:nvSpPr>
            <p:cNvPr id="40" name="TextBox 39">
              <a:extLst>
                <a:ext uri="{FF2B5EF4-FFF2-40B4-BE49-F238E27FC236}">
                  <a16:creationId xmlns:a16="http://schemas.microsoft.com/office/drawing/2014/main" id="{0D23AE72-3A24-EA7D-3424-F27962A4DF2F}"/>
                </a:ext>
              </a:extLst>
            </p:cNvPr>
            <p:cNvSpPr txBox="1"/>
            <p:nvPr/>
          </p:nvSpPr>
          <p:spPr>
            <a:xfrm>
              <a:off x="9481471" y="3219656"/>
              <a:ext cx="413896" cy="200055"/>
            </a:xfrm>
            <a:prstGeom prst="rect">
              <a:avLst/>
            </a:prstGeom>
            <a:noFill/>
            <a:ln w="3175">
              <a:solidFill>
                <a:schemeClr val="tx1"/>
              </a:solidFill>
            </a:ln>
          </p:spPr>
          <p:txBody>
            <a:bodyPr wrap="none" rtlCol="0">
              <a:spAutoFit/>
            </a:bodyPr>
            <a:lstStyle/>
            <a:p>
              <a:r>
                <a:rPr lang="en-US" sz="700" dirty="0"/>
                <a:t>IOUTP</a:t>
              </a:r>
              <a:endParaRPr lang="en-IN" sz="700" dirty="0"/>
            </a:p>
          </p:txBody>
        </p:sp>
      </p:grpSp>
      <p:grpSp>
        <p:nvGrpSpPr>
          <p:cNvPr id="47" name="Group 46">
            <a:extLst>
              <a:ext uri="{FF2B5EF4-FFF2-40B4-BE49-F238E27FC236}">
                <a16:creationId xmlns:a16="http://schemas.microsoft.com/office/drawing/2014/main" id="{A1F5CF77-C4D5-61F5-D2C7-149F7D788393}"/>
              </a:ext>
            </a:extLst>
          </p:cNvPr>
          <p:cNvGrpSpPr/>
          <p:nvPr/>
        </p:nvGrpSpPr>
        <p:grpSpPr>
          <a:xfrm>
            <a:off x="-20411" y="1397350"/>
            <a:ext cx="1009518" cy="3063362"/>
            <a:chOff x="-20411" y="1397350"/>
            <a:chExt cx="1009518" cy="3063362"/>
          </a:xfrm>
        </p:grpSpPr>
        <p:sp>
          <p:nvSpPr>
            <p:cNvPr id="41" name="TextBox 40">
              <a:extLst>
                <a:ext uri="{FF2B5EF4-FFF2-40B4-BE49-F238E27FC236}">
                  <a16:creationId xmlns:a16="http://schemas.microsoft.com/office/drawing/2014/main" id="{34A7A998-8022-C922-C97F-63630C94E6D0}"/>
                </a:ext>
              </a:extLst>
            </p:cNvPr>
            <p:cNvSpPr txBox="1"/>
            <p:nvPr/>
          </p:nvSpPr>
          <p:spPr>
            <a:xfrm>
              <a:off x="141543" y="1462494"/>
              <a:ext cx="785848" cy="830997"/>
            </a:xfrm>
            <a:prstGeom prst="rect">
              <a:avLst/>
            </a:prstGeom>
            <a:noFill/>
            <a:ln>
              <a:solidFill>
                <a:schemeClr val="tx1"/>
              </a:solidFill>
            </a:ln>
          </p:spPr>
          <p:txBody>
            <a:bodyPr wrap="square" rtlCol="0">
              <a:spAutoFit/>
            </a:bodyPr>
            <a:lstStyle/>
            <a:p>
              <a:pPr algn="ctr"/>
              <a:r>
                <a:rPr lang="en-US" sz="1400" b="1" dirty="0"/>
                <a:t>PC</a:t>
              </a:r>
            </a:p>
            <a:p>
              <a:endParaRPr lang="en-US" sz="1400" dirty="0"/>
            </a:p>
            <a:p>
              <a:pPr algn="ctr"/>
              <a:r>
                <a:rPr lang="en-US" sz="1000" dirty="0">
                  <a:highlight>
                    <a:srgbClr val="FFFF00"/>
                  </a:highlight>
                </a:rPr>
                <a:t>Terminal</a:t>
              </a:r>
            </a:p>
            <a:p>
              <a:pPr algn="ctr"/>
              <a:r>
                <a:rPr lang="en-US" sz="1000" dirty="0">
                  <a:highlight>
                    <a:srgbClr val="FFFF00"/>
                  </a:highlight>
                </a:rPr>
                <a:t>Application</a:t>
              </a:r>
              <a:endParaRPr lang="en-IN" sz="1000" dirty="0">
                <a:highlight>
                  <a:srgbClr val="FFFF00"/>
                </a:highlight>
              </a:endParaRPr>
            </a:p>
          </p:txBody>
        </p:sp>
        <p:sp>
          <p:nvSpPr>
            <p:cNvPr id="42" name="TextBox 41">
              <a:extLst>
                <a:ext uri="{FF2B5EF4-FFF2-40B4-BE49-F238E27FC236}">
                  <a16:creationId xmlns:a16="http://schemas.microsoft.com/office/drawing/2014/main" id="{C5DC393F-383F-5F4D-243B-01763CD7B243}"/>
                </a:ext>
              </a:extLst>
            </p:cNvPr>
            <p:cNvSpPr txBox="1"/>
            <p:nvPr/>
          </p:nvSpPr>
          <p:spPr>
            <a:xfrm>
              <a:off x="151735" y="2520718"/>
              <a:ext cx="764376" cy="738664"/>
            </a:xfrm>
            <a:prstGeom prst="rect">
              <a:avLst/>
            </a:prstGeom>
            <a:noFill/>
            <a:ln>
              <a:solidFill>
                <a:schemeClr val="tx1"/>
              </a:solidFill>
            </a:ln>
          </p:spPr>
          <p:txBody>
            <a:bodyPr wrap="none" rtlCol="0">
              <a:spAutoFit/>
            </a:bodyPr>
            <a:lstStyle/>
            <a:p>
              <a:r>
                <a:rPr lang="en-US" sz="1400" b="1" dirty="0"/>
                <a:t>SD Card</a:t>
              </a:r>
            </a:p>
            <a:p>
              <a:endParaRPr lang="en-US" sz="1400" b="1" dirty="0"/>
            </a:p>
            <a:p>
              <a:endParaRPr lang="en-IN" sz="1400" b="1" dirty="0"/>
            </a:p>
          </p:txBody>
        </p:sp>
        <p:sp>
          <p:nvSpPr>
            <p:cNvPr id="43" name="TextBox 42">
              <a:extLst>
                <a:ext uri="{FF2B5EF4-FFF2-40B4-BE49-F238E27FC236}">
                  <a16:creationId xmlns:a16="http://schemas.microsoft.com/office/drawing/2014/main" id="{CA27CD62-CD34-B187-9204-2DDDAAACF7EC}"/>
                </a:ext>
              </a:extLst>
            </p:cNvPr>
            <p:cNvSpPr txBox="1"/>
            <p:nvPr/>
          </p:nvSpPr>
          <p:spPr>
            <a:xfrm rot="16200000">
              <a:off x="181433" y="3394251"/>
              <a:ext cx="704981" cy="646331"/>
            </a:xfrm>
            <a:prstGeom prst="rect">
              <a:avLst/>
            </a:prstGeom>
            <a:noFill/>
            <a:ln>
              <a:solidFill>
                <a:schemeClr val="tx1"/>
              </a:solidFill>
            </a:ln>
          </p:spPr>
          <p:txBody>
            <a:bodyPr wrap="square" rtlCol="0">
              <a:spAutoFit/>
            </a:bodyPr>
            <a:lstStyle/>
            <a:p>
              <a:pPr algn="ctr"/>
              <a:r>
                <a:rPr lang="en-US" sz="1200" b="1" dirty="0"/>
                <a:t>Touch </a:t>
              </a:r>
            </a:p>
            <a:p>
              <a:pPr algn="ctr"/>
              <a:r>
                <a:rPr lang="en-US" sz="1200" b="1" dirty="0"/>
                <a:t>Screen</a:t>
              </a:r>
            </a:p>
            <a:p>
              <a:pPr algn="ctr"/>
              <a:endParaRPr lang="en-IN" sz="1200" b="1" dirty="0"/>
            </a:p>
          </p:txBody>
        </p:sp>
        <p:sp>
          <p:nvSpPr>
            <p:cNvPr id="44" name="TextBox 43">
              <a:extLst>
                <a:ext uri="{FF2B5EF4-FFF2-40B4-BE49-F238E27FC236}">
                  <a16:creationId xmlns:a16="http://schemas.microsoft.com/office/drawing/2014/main" id="{56F5EE5F-1DB4-0B1A-7CC9-D180BC4ACEAE}"/>
                </a:ext>
              </a:extLst>
            </p:cNvPr>
            <p:cNvSpPr txBox="1"/>
            <p:nvPr/>
          </p:nvSpPr>
          <p:spPr>
            <a:xfrm rot="16200000">
              <a:off x="410813" y="3564982"/>
              <a:ext cx="646330" cy="246221"/>
            </a:xfrm>
            <a:prstGeom prst="rect">
              <a:avLst/>
            </a:prstGeom>
            <a:noFill/>
            <a:ln>
              <a:noFill/>
            </a:ln>
          </p:spPr>
          <p:txBody>
            <a:bodyPr wrap="square" rtlCol="0">
              <a:spAutoFit/>
            </a:bodyPr>
            <a:lstStyle/>
            <a:p>
              <a:pPr algn="ctr"/>
              <a:r>
                <a:rPr lang="en-US" sz="1000" dirty="0">
                  <a:highlight>
                    <a:srgbClr val="FFFF00"/>
                  </a:highlight>
                </a:rPr>
                <a:t>Driver</a:t>
              </a:r>
              <a:endParaRPr lang="en-IN" sz="1000" dirty="0">
                <a:highlight>
                  <a:srgbClr val="FFFF00"/>
                </a:highlight>
              </a:endParaRPr>
            </a:p>
          </p:txBody>
        </p:sp>
        <p:sp>
          <p:nvSpPr>
            <p:cNvPr id="45" name="Rectangle 44">
              <a:extLst>
                <a:ext uri="{FF2B5EF4-FFF2-40B4-BE49-F238E27FC236}">
                  <a16:creationId xmlns:a16="http://schemas.microsoft.com/office/drawing/2014/main" id="{71DD088C-50E0-C992-A0FF-D2C3855B16A7}"/>
                </a:ext>
              </a:extLst>
            </p:cNvPr>
            <p:cNvSpPr/>
            <p:nvPr/>
          </p:nvSpPr>
          <p:spPr>
            <a:xfrm>
              <a:off x="38101" y="1397350"/>
              <a:ext cx="951006" cy="30586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216ED7A5-028A-9156-B52F-9983E4129D97}"/>
                </a:ext>
              </a:extLst>
            </p:cNvPr>
            <p:cNvSpPr txBox="1"/>
            <p:nvPr/>
          </p:nvSpPr>
          <p:spPr>
            <a:xfrm>
              <a:off x="-20411" y="4122158"/>
              <a:ext cx="737702" cy="338554"/>
            </a:xfrm>
            <a:prstGeom prst="rect">
              <a:avLst/>
            </a:prstGeom>
            <a:noFill/>
          </p:spPr>
          <p:txBody>
            <a:bodyPr wrap="none" rtlCol="0">
              <a:spAutoFit/>
            </a:bodyPr>
            <a:lstStyle/>
            <a:p>
              <a:r>
                <a:rPr lang="en-US" sz="800" dirty="0">
                  <a:highlight>
                    <a:srgbClr val="FFFF00"/>
                  </a:highlight>
                </a:rPr>
                <a:t>User </a:t>
              </a:r>
            </a:p>
            <a:p>
              <a:r>
                <a:rPr lang="en-US" sz="800" dirty="0">
                  <a:highlight>
                    <a:srgbClr val="FFFF00"/>
                  </a:highlight>
                </a:rPr>
                <a:t>Input Section</a:t>
              </a:r>
              <a:endParaRPr lang="en-IN" sz="800" dirty="0">
                <a:highlight>
                  <a:srgbClr val="FFFF00"/>
                </a:highlight>
              </a:endParaRPr>
            </a:p>
          </p:txBody>
        </p:sp>
      </p:grpSp>
      <p:grpSp>
        <p:nvGrpSpPr>
          <p:cNvPr id="49" name="Group 48">
            <a:extLst>
              <a:ext uri="{FF2B5EF4-FFF2-40B4-BE49-F238E27FC236}">
                <a16:creationId xmlns:a16="http://schemas.microsoft.com/office/drawing/2014/main" id="{BF8F98C1-D7EA-9019-DF02-228ECA22F1ED}"/>
              </a:ext>
            </a:extLst>
          </p:cNvPr>
          <p:cNvGrpSpPr/>
          <p:nvPr/>
        </p:nvGrpSpPr>
        <p:grpSpPr>
          <a:xfrm>
            <a:off x="534466" y="792075"/>
            <a:ext cx="5487079" cy="1187761"/>
            <a:chOff x="534466" y="792075"/>
            <a:chExt cx="5487079" cy="1187761"/>
          </a:xfrm>
        </p:grpSpPr>
        <p:sp>
          <p:nvSpPr>
            <p:cNvPr id="50" name="TextBox 49">
              <a:extLst>
                <a:ext uri="{FF2B5EF4-FFF2-40B4-BE49-F238E27FC236}">
                  <a16:creationId xmlns:a16="http://schemas.microsoft.com/office/drawing/2014/main" id="{D994FC02-B3C0-210D-F335-0F685DD88455}"/>
                </a:ext>
              </a:extLst>
            </p:cNvPr>
            <p:cNvSpPr txBox="1"/>
            <p:nvPr/>
          </p:nvSpPr>
          <p:spPr>
            <a:xfrm>
              <a:off x="2330142" y="792075"/>
              <a:ext cx="643125" cy="461665"/>
            </a:xfrm>
            <a:prstGeom prst="rect">
              <a:avLst/>
            </a:prstGeom>
            <a:noFill/>
            <a:ln w="3175">
              <a:solidFill>
                <a:schemeClr val="tx1"/>
              </a:solidFill>
            </a:ln>
          </p:spPr>
          <p:txBody>
            <a:bodyPr wrap="none" rtlCol="0">
              <a:spAutoFit/>
            </a:bodyPr>
            <a:lstStyle/>
            <a:p>
              <a:pPr algn="ctr"/>
              <a:r>
                <a:rPr lang="en-US" sz="800" dirty="0"/>
                <a:t>Type C</a:t>
              </a:r>
            </a:p>
            <a:p>
              <a:pPr algn="ctr"/>
              <a:r>
                <a:rPr lang="en-US" sz="800" dirty="0"/>
                <a:t>USB</a:t>
              </a:r>
            </a:p>
            <a:p>
              <a:pPr algn="ctr"/>
              <a:r>
                <a:rPr lang="en-US" sz="800" dirty="0"/>
                <a:t>Receptacle</a:t>
              </a:r>
              <a:endParaRPr lang="en-IN" sz="800" dirty="0"/>
            </a:p>
          </p:txBody>
        </p:sp>
        <p:cxnSp>
          <p:nvCxnSpPr>
            <p:cNvPr id="51" name="Connector: Elbow 50">
              <a:extLst>
                <a:ext uri="{FF2B5EF4-FFF2-40B4-BE49-F238E27FC236}">
                  <a16:creationId xmlns:a16="http://schemas.microsoft.com/office/drawing/2014/main" id="{081C51DD-9924-28DE-B54B-82FC12C582F1}"/>
                </a:ext>
              </a:extLst>
            </p:cNvPr>
            <p:cNvCxnSpPr>
              <a:cxnSpLocks/>
              <a:endCxn id="50" idx="1"/>
            </p:cNvCxnSpPr>
            <p:nvPr/>
          </p:nvCxnSpPr>
          <p:spPr>
            <a:xfrm rot="5400000" flipH="1" flipV="1">
              <a:off x="1212511" y="344864"/>
              <a:ext cx="439586" cy="17956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E49C070F-8644-DB43-326F-A30107CF95A9}"/>
                </a:ext>
              </a:extLst>
            </p:cNvPr>
            <p:cNvCxnSpPr>
              <a:cxnSpLocks/>
            </p:cNvCxnSpPr>
            <p:nvPr/>
          </p:nvCxnSpPr>
          <p:spPr>
            <a:xfrm>
              <a:off x="2990900" y="885628"/>
              <a:ext cx="3030645" cy="1094208"/>
            </a:xfrm>
            <a:prstGeom prst="bentConnector3">
              <a:avLst>
                <a:gd name="adj1" fmla="val 997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A0A7CBC7-F061-8D2E-9F12-E8542D1938B5}"/>
                </a:ext>
              </a:extLst>
            </p:cNvPr>
            <p:cNvCxnSpPr>
              <a:cxnSpLocks/>
            </p:cNvCxnSpPr>
            <p:nvPr/>
          </p:nvCxnSpPr>
          <p:spPr>
            <a:xfrm>
              <a:off x="2973267" y="1051234"/>
              <a:ext cx="2888870" cy="861724"/>
            </a:xfrm>
            <a:prstGeom prst="bentConnector3">
              <a:avLst>
                <a:gd name="adj1" fmla="val 9992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C076EE5-2833-47B4-D1C4-937A012E96B7}"/>
                </a:ext>
              </a:extLst>
            </p:cNvPr>
            <p:cNvGrpSpPr/>
            <p:nvPr/>
          </p:nvGrpSpPr>
          <p:grpSpPr>
            <a:xfrm>
              <a:off x="2594675" y="1256928"/>
              <a:ext cx="85934" cy="210013"/>
              <a:chOff x="10027330" y="3047308"/>
              <a:chExt cx="85934" cy="210013"/>
            </a:xfrm>
          </p:grpSpPr>
          <p:cxnSp>
            <p:nvCxnSpPr>
              <p:cNvPr id="55" name="Straight Connector 54">
                <a:extLst>
                  <a:ext uri="{FF2B5EF4-FFF2-40B4-BE49-F238E27FC236}">
                    <a16:creationId xmlns:a16="http://schemas.microsoft.com/office/drawing/2014/main" id="{6CDB912D-FB99-1C43-9490-2DB16DE333E6}"/>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56" name="Isosceles Triangle 55">
                <a:extLst>
                  <a:ext uri="{FF2B5EF4-FFF2-40B4-BE49-F238E27FC236}">
                    <a16:creationId xmlns:a16="http://schemas.microsoft.com/office/drawing/2014/main" id="{6B6D92A3-4B47-D447-4584-93A32E442139}"/>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7" name="Group 56">
            <a:extLst>
              <a:ext uri="{FF2B5EF4-FFF2-40B4-BE49-F238E27FC236}">
                <a16:creationId xmlns:a16="http://schemas.microsoft.com/office/drawing/2014/main" id="{4CCD4C31-DD45-159E-BFAB-397293AF1E63}"/>
              </a:ext>
            </a:extLst>
          </p:cNvPr>
          <p:cNvGrpSpPr/>
          <p:nvPr/>
        </p:nvGrpSpPr>
        <p:grpSpPr>
          <a:xfrm>
            <a:off x="927391" y="2545592"/>
            <a:ext cx="3131714" cy="914033"/>
            <a:chOff x="927391" y="2545592"/>
            <a:chExt cx="3131714" cy="914033"/>
          </a:xfrm>
        </p:grpSpPr>
        <p:sp>
          <p:nvSpPr>
            <p:cNvPr id="58" name="TextBox 57">
              <a:extLst>
                <a:ext uri="{FF2B5EF4-FFF2-40B4-BE49-F238E27FC236}">
                  <a16:creationId xmlns:a16="http://schemas.microsoft.com/office/drawing/2014/main" id="{88570999-A19C-06C1-E064-5A126EB6496B}"/>
                </a:ext>
              </a:extLst>
            </p:cNvPr>
            <p:cNvSpPr txBox="1"/>
            <p:nvPr/>
          </p:nvSpPr>
          <p:spPr>
            <a:xfrm rot="16200000">
              <a:off x="1023298" y="2894887"/>
              <a:ext cx="914033" cy="215444"/>
            </a:xfrm>
            <a:prstGeom prst="rect">
              <a:avLst/>
            </a:prstGeom>
            <a:noFill/>
            <a:ln>
              <a:solidFill>
                <a:schemeClr val="tx1"/>
              </a:solidFill>
            </a:ln>
          </p:spPr>
          <p:txBody>
            <a:bodyPr wrap="none" rtlCol="0">
              <a:spAutoFit/>
            </a:bodyPr>
            <a:lstStyle/>
            <a:p>
              <a:r>
                <a:rPr lang="en-US" sz="800" dirty="0"/>
                <a:t>SD Card Breakout</a:t>
              </a:r>
              <a:endParaRPr lang="en-IN" sz="800" dirty="0"/>
            </a:p>
          </p:txBody>
        </p:sp>
        <p:cxnSp>
          <p:nvCxnSpPr>
            <p:cNvPr id="59" name="Straight Arrow Connector 58">
              <a:extLst>
                <a:ext uri="{FF2B5EF4-FFF2-40B4-BE49-F238E27FC236}">
                  <a16:creationId xmlns:a16="http://schemas.microsoft.com/office/drawing/2014/main" id="{863A23EF-A88F-DA83-BE8E-8B7E05079F4F}"/>
                </a:ext>
              </a:extLst>
            </p:cNvPr>
            <p:cNvCxnSpPr/>
            <p:nvPr/>
          </p:nvCxnSpPr>
          <p:spPr>
            <a:xfrm>
              <a:off x="927391" y="3004711"/>
              <a:ext cx="4251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060D5D0C-2FC2-A97A-9BD0-1B3EAA2B12F8}"/>
                </a:ext>
              </a:extLst>
            </p:cNvPr>
            <p:cNvGrpSpPr/>
            <p:nvPr/>
          </p:nvGrpSpPr>
          <p:grpSpPr>
            <a:xfrm>
              <a:off x="1543906" y="2638733"/>
              <a:ext cx="2515199" cy="623064"/>
              <a:chOff x="1620106" y="2638733"/>
              <a:chExt cx="2515199" cy="623064"/>
            </a:xfrm>
          </p:grpSpPr>
          <p:cxnSp>
            <p:nvCxnSpPr>
              <p:cNvPr id="61" name="Straight Arrow Connector 60">
                <a:extLst>
                  <a:ext uri="{FF2B5EF4-FFF2-40B4-BE49-F238E27FC236}">
                    <a16:creationId xmlns:a16="http://schemas.microsoft.com/office/drawing/2014/main" id="{4DA91058-52F0-B51C-BC5C-8CCA128B9D8F}"/>
                  </a:ext>
                </a:extLst>
              </p:cNvPr>
              <p:cNvCxnSpPr>
                <a:cxnSpLocks/>
              </p:cNvCxnSpPr>
              <p:nvPr/>
            </p:nvCxnSpPr>
            <p:spPr>
              <a:xfrm flipV="1">
                <a:off x="1677203" y="2799674"/>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480005F-176E-FB73-50AD-24B937D8E5E8}"/>
                  </a:ext>
                </a:extLst>
              </p:cNvPr>
              <p:cNvCxnSpPr>
                <a:cxnSpLocks/>
              </p:cNvCxnSpPr>
              <p:nvPr/>
            </p:nvCxnSpPr>
            <p:spPr>
              <a:xfrm flipV="1">
                <a:off x="1677201" y="2943607"/>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539BEE8-972D-F5D0-9E3C-315AE3020C3D}"/>
                  </a:ext>
                </a:extLst>
              </p:cNvPr>
              <p:cNvCxnSpPr>
                <a:cxnSpLocks/>
              </p:cNvCxnSpPr>
              <p:nvPr/>
            </p:nvCxnSpPr>
            <p:spPr>
              <a:xfrm flipV="1">
                <a:off x="1677200" y="3087540"/>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3D0B520-89F2-9B19-5F73-BC6DBED7A90E}"/>
                  </a:ext>
                </a:extLst>
              </p:cNvPr>
              <p:cNvCxnSpPr>
                <a:cxnSpLocks/>
              </p:cNvCxnSpPr>
              <p:nvPr/>
            </p:nvCxnSpPr>
            <p:spPr>
              <a:xfrm flipV="1">
                <a:off x="1677198" y="3231472"/>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D2D0B276-BEB6-02B7-FF2C-F47FDC3B925A}"/>
                  </a:ext>
                </a:extLst>
              </p:cNvPr>
              <p:cNvSpPr txBox="1"/>
              <p:nvPr/>
            </p:nvSpPr>
            <p:spPr>
              <a:xfrm>
                <a:off x="1620342" y="2638733"/>
                <a:ext cx="298480" cy="184666"/>
              </a:xfrm>
              <a:prstGeom prst="rect">
                <a:avLst/>
              </a:prstGeom>
              <a:noFill/>
            </p:spPr>
            <p:txBody>
              <a:bodyPr wrap="none" rtlCol="0">
                <a:spAutoFit/>
              </a:bodyPr>
              <a:lstStyle/>
              <a:p>
                <a:r>
                  <a:rPr lang="en-US" sz="600" dirty="0"/>
                  <a:t>CLK</a:t>
                </a:r>
                <a:endParaRPr lang="en-IN" sz="600" dirty="0"/>
              </a:p>
            </p:txBody>
          </p:sp>
          <p:sp>
            <p:nvSpPr>
              <p:cNvPr id="66" name="TextBox 65">
                <a:extLst>
                  <a:ext uri="{FF2B5EF4-FFF2-40B4-BE49-F238E27FC236}">
                    <a16:creationId xmlns:a16="http://schemas.microsoft.com/office/drawing/2014/main" id="{08C21A30-DA72-6E4B-B125-EE803DBEE729}"/>
                  </a:ext>
                </a:extLst>
              </p:cNvPr>
              <p:cNvSpPr txBox="1"/>
              <p:nvPr/>
            </p:nvSpPr>
            <p:spPr>
              <a:xfrm>
                <a:off x="1620342" y="2786379"/>
                <a:ext cx="340158" cy="184666"/>
              </a:xfrm>
              <a:prstGeom prst="rect">
                <a:avLst/>
              </a:prstGeom>
              <a:noFill/>
            </p:spPr>
            <p:txBody>
              <a:bodyPr wrap="none" rtlCol="0">
                <a:spAutoFit/>
              </a:bodyPr>
              <a:lstStyle/>
              <a:p>
                <a:r>
                  <a:rPr lang="en-US" sz="600" dirty="0"/>
                  <a:t>CMD</a:t>
                </a:r>
                <a:endParaRPr lang="en-IN" sz="600" dirty="0"/>
              </a:p>
            </p:txBody>
          </p:sp>
          <p:sp>
            <p:nvSpPr>
              <p:cNvPr id="67" name="TextBox 66">
                <a:extLst>
                  <a:ext uri="{FF2B5EF4-FFF2-40B4-BE49-F238E27FC236}">
                    <a16:creationId xmlns:a16="http://schemas.microsoft.com/office/drawing/2014/main" id="{3BCEEA88-297B-1B8F-AE4C-482ACBDAD666}"/>
                  </a:ext>
                </a:extLst>
              </p:cNvPr>
              <p:cNvSpPr txBox="1"/>
              <p:nvPr/>
            </p:nvSpPr>
            <p:spPr>
              <a:xfrm>
                <a:off x="1620106" y="2931632"/>
                <a:ext cx="570990" cy="184666"/>
              </a:xfrm>
              <a:prstGeom prst="rect">
                <a:avLst/>
              </a:prstGeom>
              <a:noFill/>
            </p:spPr>
            <p:txBody>
              <a:bodyPr wrap="none" rtlCol="0">
                <a:spAutoFit/>
              </a:bodyPr>
              <a:lstStyle/>
              <a:p>
                <a:r>
                  <a:rPr lang="en-US" sz="600" dirty="0"/>
                  <a:t>D0 ( 3MBps)</a:t>
                </a:r>
                <a:endParaRPr lang="en-IN" sz="600" dirty="0"/>
              </a:p>
            </p:txBody>
          </p:sp>
          <p:sp>
            <p:nvSpPr>
              <p:cNvPr id="68" name="TextBox 67">
                <a:extLst>
                  <a:ext uri="{FF2B5EF4-FFF2-40B4-BE49-F238E27FC236}">
                    <a16:creationId xmlns:a16="http://schemas.microsoft.com/office/drawing/2014/main" id="{B2F965E5-9E95-72EA-DF08-887B97DDA24B}"/>
                  </a:ext>
                </a:extLst>
              </p:cNvPr>
              <p:cNvSpPr txBox="1"/>
              <p:nvPr/>
            </p:nvSpPr>
            <p:spPr>
              <a:xfrm>
                <a:off x="1628208" y="3077131"/>
                <a:ext cx="556563" cy="184666"/>
              </a:xfrm>
              <a:prstGeom prst="rect">
                <a:avLst/>
              </a:prstGeom>
              <a:noFill/>
            </p:spPr>
            <p:txBody>
              <a:bodyPr wrap="none" rtlCol="0">
                <a:spAutoFit/>
              </a:bodyPr>
              <a:lstStyle/>
              <a:p>
                <a:r>
                  <a:rPr lang="en-US" sz="600" dirty="0"/>
                  <a:t>Card Detect</a:t>
                </a:r>
                <a:endParaRPr lang="en-IN" sz="600" dirty="0"/>
              </a:p>
            </p:txBody>
          </p:sp>
        </p:grpSp>
      </p:grpSp>
      <p:grpSp>
        <p:nvGrpSpPr>
          <p:cNvPr id="80" name="Group 79">
            <a:extLst>
              <a:ext uri="{FF2B5EF4-FFF2-40B4-BE49-F238E27FC236}">
                <a16:creationId xmlns:a16="http://schemas.microsoft.com/office/drawing/2014/main" id="{CE7B5F07-00A2-3986-9793-FA75EEA39CB6}"/>
              </a:ext>
            </a:extLst>
          </p:cNvPr>
          <p:cNvGrpSpPr/>
          <p:nvPr/>
        </p:nvGrpSpPr>
        <p:grpSpPr>
          <a:xfrm>
            <a:off x="857089" y="3522104"/>
            <a:ext cx="3311227" cy="441390"/>
            <a:chOff x="857089" y="3522104"/>
            <a:chExt cx="3311227" cy="441390"/>
          </a:xfrm>
        </p:grpSpPr>
        <p:cxnSp>
          <p:nvCxnSpPr>
            <p:cNvPr id="73" name="Straight Arrow Connector 72">
              <a:extLst>
                <a:ext uri="{FF2B5EF4-FFF2-40B4-BE49-F238E27FC236}">
                  <a16:creationId xmlns:a16="http://schemas.microsoft.com/office/drawing/2014/main" id="{BA5243D1-6FA9-C26F-69A9-9AA6A3A77A2E}"/>
                </a:ext>
              </a:extLst>
            </p:cNvPr>
            <p:cNvCxnSpPr>
              <a:cxnSpLocks/>
            </p:cNvCxnSpPr>
            <p:nvPr/>
          </p:nvCxnSpPr>
          <p:spPr>
            <a:xfrm flipV="1">
              <a:off x="875794" y="3801980"/>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A39F988-D345-7D94-6B65-4388AC4934B5}"/>
                </a:ext>
              </a:extLst>
            </p:cNvPr>
            <p:cNvCxnSpPr>
              <a:cxnSpLocks/>
            </p:cNvCxnSpPr>
            <p:nvPr/>
          </p:nvCxnSpPr>
          <p:spPr>
            <a:xfrm flipH="1" flipV="1">
              <a:off x="875793" y="3913255"/>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7FCF50F-1975-0A25-024B-9F9B86403712}"/>
                </a:ext>
              </a:extLst>
            </p:cNvPr>
            <p:cNvSpPr txBox="1"/>
            <p:nvPr/>
          </p:nvSpPr>
          <p:spPr>
            <a:xfrm>
              <a:off x="1005655" y="3522104"/>
              <a:ext cx="330540" cy="184666"/>
            </a:xfrm>
            <a:prstGeom prst="rect">
              <a:avLst/>
            </a:prstGeom>
            <a:noFill/>
          </p:spPr>
          <p:txBody>
            <a:bodyPr wrap="none" rtlCol="0">
              <a:spAutoFit/>
            </a:bodyPr>
            <a:lstStyle/>
            <a:p>
              <a:r>
                <a:rPr lang="en-US" sz="600" dirty="0"/>
                <a:t>GND</a:t>
              </a:r>
              <a:endParaRPr lang="en-IN" sz="600" dirty="0"/>
            </a:p>
          </p:txBody>
        </p:sp>
        <p:sp>
          <p:nvSpPr>
            <p:cNvPr id="76" name="TextBox 75">
              <a:extLst>
                <a:ext uri="{FF2B5EF4-FFF2-40B4-BE49-F238E27FC236}">
                  <a16:creationId xmlns:a16="http://schemas.microsoft.com/office/drawing/2014/main" id="{EDB70A03-BD19-0521-1A83-227C56B5E2C5}"/>
                </a:ext>
              </a:extLst>
            </p:cNvPr>
            <p:cNvSpPr txBox="1"/>
            <p:nvPr/>
          </p:nvSpPr>
          <p:spPr>
            <a:xfrm>
              <a:off x="1018697" y="3671388"/>
              <a:ext cx="260008" cy="184666"/>
            </a:xfrm>
            <a:prstGeom prst="rect">
              <a:avLst/>
            </a:prstGeom>
            <a:noFill/>
          </p:spPr>
          <p:txBody>
            <a:bodyPr wrap="none" rtlCol="0">
              <a:spAutoFit/>
            </a:bodyPr>
            <a:lstStyle/>
            <a:p>
              <a:r>
                <a:rPr lang="en-US" sz="600" dirty="0"/>
                <a:t>Rx</a:t>
              </a:r>
              <a:endParaRPr lang="en-IN" sz="600" dirty="0"/>
            </a:p>
          </p:txBody>
        </p:sp>
        <p:sp>
          <p:nvSpPr>
            <p:cNvPr id="77" name="TextBox 76">
              <a:extLst>
                <a:ext uri="{FF2B5EF4-FFF2-40B4-BE49-F238E27FC236}">
                  <a16:creationId xmlns:a16="http://schemas.microsoft.com/office/drawing/2014/main" id="{583DD727-4405-E924-5023-E710742CFB0B}"/>
                </a:ext>
              </a:extLst>
            </p:cNvPr>
            <p:cNvSpPr txBox="1"/>
            <p:nvPr/>
          </p:nvSpPr>
          <p:spPr>
            <a:xfrm>
              <a:off x="1022033" y="3778828"/>
              <a:ext cx="255198" cy="184666"/>
            </a:xfrm>
            <a:prstGeom prst="rect">
              <a:avLst/>
            </a:prstGeom>
            <a:noFill/>
          </p:spPr>
          <p:txBody>
            <a:bodyPr wrap="none" rtlCol="0">
              <a:spAutoFit/>
            </a:bodyPr>
            <a:lstStyle/>
            <a:p>
              <a:r>
                <a:rPr lang="en-US" sz="600" dirty="0"/>
                <a:t>Tx</a:t>
              </a:r>
              <a:endParaRPr lang="en-IN" sz="600" dirty="0"/>
            </a:p>
          </p:txBody>
        </p:sp>
        <p:cxnSp>
          <p:nvCxnSpPr>
            <p:cNvPr id="79" name="Straight Connector 78">
              <a:extLst>
                <a:ext uri="{FF2B5EF4-FFF2-40B4-BE49-F238E27FC236}">
                  <a16:creationId xmlns:a16="http://schemas.microsoft.com/office/drawing/2014/main" id="{25338716-F7ED-A4E9-E98E-0EEFAA94497C}"/>
                </a:ext>
              </a:extLst>
            </p:cNvPr>
            <p:cNvCxnSpPr>
              <a:stCxn id="44" idx="2"/>
              <a:endCxn id="2" idx="1"/>
            </p:cNvCxnSpPr>
            <p:nvPr/>
          </p:nvCxnSpPr>
          <p:spPr>
            <a:xfrm flipV="1">
              <a:off x="857089" y="3678679"/>
              <a:ext cx="323259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EB16448-067C-3FBE-B07E-3C0FA1CD7899}"/>
              </a:ext>
            </a:extLst>
          </p:cNvPr>
          <p:cNvGrpSpPr/>
          <p:nvPr/>
        </p:nvGrpSpPr>
        <p:grpSpPr>
          <a:xfrm>
            <a:off x="569245" y="413035"/>
            <a:ext cx="11219970" cy="6146060"/>
            <a:chOff x="569245" y="413035"/>
            <a:chExt cx="11219970" cy="6146060"/>
          </a:xfrm>
        </p:grpSpPr>
        <p:sp>
          <p:nvSpPr>
            <p:cNvPr id="82" name="TextBox 81">
              <a:extLst>
                <a:ext uri="{FF2B5EF4-FFF2-40B4-BE49-F238E27FC236}">
                  <a16:creationId xmlns:a16="http://schemas.microsoft.com/office/drawing/2014/main" id="{286E5D53-E7B7-00B4-2FE5-3F4145D82631}"/>
                </a:ext>
              </a:extLst>
            </p:cNvPr>
            <p:cNvSpPr txBox="1"/>
            <p:nvPr/>
          </p:nvSpPr>
          <p:spPr>
            <a:xfrm>
              <a:off x="4404484" y="5805373"/>
              <a:ext cx="660758" cy="369332"/>
            </a:xfrm>
            <a:prstGeom prst="rect">
              <a:avLst/>
            </a:prstGeom>
            <a:noFill/>
            <a:ln>
              <a:solidFill>
                <a:schemeClr val="tx1"/>
              </a:solidFill>
            </a:ln>
          </p:spPr>
          <p:txBody>
            <a:bodyPr wrap="none" rtlCol="0">
              <a:spAutoFit/>
            </a:bodyPr>
            <a:lstStyle/>
            <a:p>
              <a:pPr algn="ctr"/>
              <a:r>
                <a:rPr lang="en-US" sz="900" dirty="0"/>
                <a:t>DC Power</a:t>
              </a:r>
            </a:p>
            <a:p>
              <a:pPr algn="ctr"/>
              <a:r>
                <a:rPr lang="en-US" sz="900" dirty="0"/>
                <a:t>connector</a:t>
              </a:r>
              <a:endParaRPr lang="en-IN" sz="1050" dirty="0"/>
            </a:p>
          </p:txBody>
        </p:sp>
        <p:cxnSp>
          <p:nvCxnSpPr>
            <p:cNvPr id="83" name="Straight Connector 82">
              <a:extLst>
                <a:ext uri="{FF2B5EF4-FFF2-40B4-BE49-F238E27FC236}">
                  <a16:creationId xmlns:a16="http://schemas.microsoft.com/office/drawing/2014/main" id="{8F2C3683-A30E-8B49-785A-BB18D997866F}"/>
                </a:ext>
              </a:extLst>
            </p:cNvPr>
            <p:cNvCxnSpPr>
              <a:cxnSpLocks/>
            </p:cNvCxnSpPr>
            <p:nvPr/>
          </p:nvCxnSpPr>
          <p:spPr>
            <a:xfrm flipH="1" flipV="1">
              <a:off x="569246" y="5960306"/>
              <a:ext cx="3835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FE812B0-54D4-4D16-9B57-FE3781B754FE}"/>
                </a:ext>
              </a:extLst>
            </p:cNvPr>
            <p:cNvCxnSpPr>
              <a:cxnSpLocks/>
            </p:cNvCxnSpPr>
            <p:nvPr/>
          </p:nvCxnSpPr>
          <p:spPr>
            <a:xfrm flipV="1">
              <a:off x="569245" y="4073178"/>
              <a:ext cx="0" cy="18871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89FB0988-0B02-EA0E-E3C9-B536AA812375}"/>
                </a:ext>
              </a:extLst>
            </p:cNvPr>
            <p:cNvSpPr txBox="1"/>
            <p:nvPr/>
          </p:nvSpPr>
          <p:spPr>
            <a:xfrm>
              <a:off x="6086312" y="6312874"/>
              <a:ext cx="654346" cy="246221"/>
            </a:xfrm>
            <a:prstGeom prst="rect">
              <a:avLst/>
            </a:prstGeom>
            <a:noFill/>
          </p:spPr>
          <p:txBody>
            <a:bodyPr wrap="none" rtlCol="0">
              <a:spAutoFit/>
            </a:bodyPr>
            <a:lstStyle/>
            <a:p>
              <a:pPr algn="ctr"/>
              <a:r>
                <a:rPr lang="en-US" sz="1000" b="1" dirty="0">
                  <a:highlight>
                    <a:srgbClr val="C0C0C0"/>
                  </a:highlight>
                </a:rPr>
                <a:t>230 V AC</a:t>
              </a:r>
              <a:endParaRPr lang="en-IN" sz="1000" b="1" dirty="0">
                <a:highlight>
                  <a:srgbClr val="C0C0C0"/>
                </a:highlight>
              </a:endParaRPr>
            </a:p>
          </p:txBody>
        </p:sp>
        <p:cxnSp>
          <p:nvCxnSpPr>
            <p:cNvPr id="86" name="Connector: Elbow 85">
              <a:extLst>
                <a:ext uri="{FF2B5EF4-FFF2-40B4-BE49-F238E27FC236}">
                  <a16:creationId xmlns:a16="http://schemas.microsoft.com/office/drawing/2014/main" id="{7209C3CD-E5DF-C2B1-E45C-75D94880335D}"/>
                </a:ext>
              </a:extLst>
            </p:cNvPr>
            <p:cNvCxnSpPr>
              <a:cxnSpLocks/>
              <a:stCxn id="82" idx="3"/>
            </p:cNvCxnSpPr>
            <p:nvPr/>
          </p:nvCxnSpPr>
          <p:spPr>
            <a:xfrm flipV="1">
              <a:off x="5065242" y="413035"/>
              <a:ext cx="6723972" cy="5577004"/>
            </a:xfrm>
            <a:prstGeom prst="bentConnector3">
              <a:avLst>
                <a:gd name="adj1" fmla="val 100005"/>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811DF9F8-E3DA-3403-832D-B8A5A86FDD7A}"/>
                </a:ext>
              </a:extLst>
            </p:cNvPr>
            <p:cNvCxnSpPr>
              <a:cxnSpLocks/>
            </p:cNvCxnSpPr>
            <p:nvPr/>
          </p:nvCxnSpPr>
          <p:spPr>
            <a:xfrm rot="10800000" flipV="1">
              <a:off x="2651706" y="421823"/>
              <a:ext cx="9137509" cy="37025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C51E1BCD-5F19-57D8-E4F2-85F25E072CF1}"/>
                </a:ext>
              </a:extLst>
            </p:cNvPr>
            <p:cNvCxnSpPr>
              <a:endCxn id="82" idx="2"/>
            </p:cNvCxnSpPr>
            <p:nvPr/>
          </p:nvCxnSpPr>
          <p:spPr>
            <a:xfrm rot="10800000">
              <a:off x="4734863" y="6174706"/>
              <a:ext cx="608662" cy="24297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53755EA-1867-E331-5226-EF5C7254AB9A}"/>
                </a:ext>
              </a:extLst>
            </p:cNvPr>
            <p:cNvSpPr txBox="1"/>
            <p:nvPr/>
          </p:nvSpPr>
          <p:spPr>
            <a:xfrm>
              <a:off x="5358745" y="6309655"/>
              <a:ext cx="718466" cy="230832"/>
            </a:xfrm>
            <a:prstGeom prst="rect">
              <a:avLst/>
            </a:prstGeom>
            <a:noFill/>
            <a:ln>
              <a:solidFill>
                <a:schemeClr val="tx1"/>
              </a:solidFill>
            </a:ln>
          </p:spPr>
          <p:txBody>
            <a:bodyPr wrap="none" rtlCol="0">
              <a:spAutoFit/>
            </a:bodyPr>
            <a:lstStyle/>
            <a:p>
              <a:pPr algn="ctr"/>
              <a:r>
                <a:rPr lang="en-US" sz="900" dirty="0"/>
                <a:t>AC Adapter</a:t>
              </a:r>
              <a:endParaRPr lang="en-IN" sz="1050" dirty="0"/>
            </a:p>
          </p:txBody>
        </p:sp>
        <p:sp>
          <p:nvSpPr>
            <p:cNvPr id="90" name="TextBox 89">
              <a:extLst>
                <a:ext uri="{FF2B5EF4-FFF2-40B4-BE49-F238E27FC236}">
                  <a16:creationId xmlns:a16="http://schemas.microsoft.com/office/drawing/2014/main" id="{7A448DCC-AF41-CBE5-8F98-823248BBF210}"/>
                </a:ext>
              </a:extLst>
            </p:cNvPr>
            <p:cNvSpPr txBox="1"/>
            <p:nvPr/>
          </p:nvSpPr>
          <p:spPr>
            <a:xfrm>
              <a:off x="3442706" y="6287133"/>
              <a:ext cx="957313" cy="261610"/>
            </a:xfrm>
            <a:prstGeom prst="rect">
              <a:avLst/>
            </a:prstGeom>
            <a:noFill/>
          </p:spPr>
          <p:txBody>
            <a:bodyPr wrap="none" rtlCol="0">
              <a:spAutoFit/>
            </a:bodyPr>
            <a:lstStyle/>
            <a:p>
              <a:r>
                <a:rPr lang="en-US" sz="1100" b="1" dirty="0">
                  <a:highlight>
                    <a:srgbClr val="FFFF00"/>
                  </a:highlight>
                </a:rPr>
                <a:t>External area</a:t>
              </a:r>
              <a:endParaRPr lang="en-IN" sz="1100" b="1" dirty="0">
                <a:highlight>
                  <a:srgbClr val="FFFF00"/>
                </a:highlight>
              </a:endParaRPr>
            </a:p>
          </p:txBody>
        </p:sp>
      </p:grpSp>
      <p:cxnSp>
        <p:nvCxnSpPr>
          <p:cNvPr id="91" name="Connector: Elbow 90">
            <a:extLst>
              <a:ext uri="{FF2B5EF4-FFF2-40B4-BE49-F238E27FC236}">
                <a16:creationId xmlns:a16="http://schemas.microsoft.com/office/drawing/2014/main" id="{6B481C10-6186-01CE-2ADD-CCEB65731484}"/>
              </a:ext>
            </a:extLst>
          </p:cNvPr>
          <p:cNvCxnSpPr>
            <a:cxnSpLocks/>
            <a:endCxn id="93" idx="0"/>
          </p:cNvCxnSpPr>
          <p:nvPr/>
        </p:nvCxnSpPr>
        <p:spPr>
          <a:xfrm flipV="1">
            <a:off x="6183023" y="660889"/>
            <a:ext cx="5740862" cy="3406746"/>
          </a:xfrm>
          <a:prstGeom prst="bentConnector3">
            <a:avLst>
              <a:gd name="adj1" fmla="val 434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2147EF0F-D056-1472-3801-508E56177953}"/>
              </a:ext>
            </a:extLst>
          </p:cNvPr>
          <p:cNvSpPr txBox="1"/>
          <p:nvPr/>
        </p:nvSpPr>
        <p:spPr>
          <a:xfrm>
            <a:off x="9705775" y="445915"/>
            <a:ext cx="1321196" cy="215444"/>
          </a:xfrm>
          <a:prstGeom prst="rect">
            <a:avLst/>
          </a:prstGeom>
          <a:noFill/>
        </p:spPr>
        <p:txBody>
          <a:bodyPr wrap="none" rtlCol="0">
            <a:spAutoFit/>
          </a:bodyPr>
          <a:lstStyle/>
          <a:p>
            <a:r>
              <a:rPr lang="en-US" sz="800" dirty="0"/>
              <a:t>Clock Output ( 1 – 10 MHz )</a:t>
            </a:r>
            <a:endParaRPr lang="en-IN" sz="800" dirty="0"/>
          </a:p>
        </p:txBody>
      </p:sp>
      <p:sp>
        <p:nvSpPr>
          <p:cNvPr id="93" name="TextBox 92">
            <a:extLst>
              <a:ext uri="{FF2B5EF4-FFF2-40B4-BE49-F238E27FC236}">
                <a16:creationId xmlns:a16="http://schemas.microsoft.com/office/drawing/2014/main" id="{9113781E-7238-22BA-CA30-7853BA0852DB}"/>
              </a:ext>
            </a:extLst>
          </p:cNvPr>
          <p:cNvSpPr txBox="1"/>
          <p:nvPr/>
        </p:nvSpPr>
        <p:spPr>
          <a:xfrm rot="16200000">
            <a:off x="11825460" y="553167"/>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BNC1</a:t>
            </a:r>
            <a:endParaRPr lang="en-IN" sz="800" b="1" dirty="0">
              <a:solidFill>
                <a:srgbClr val="FFFF00"/>
              </a:solidFill>
            </a:endParaRPr>
          </a:p>
        </p:txBody>
      </p:sp>
      <p:grpSp>
        <p:nvGrpSpPr>
          <p:cNvPr id="94" name="Group 93">
            <a:extLst>
              <a:ext uri="{FF2B5EF4-FFF2-40B4-BE49-F238E27FC236}">
                <a16:creationId xmlns:a16="http://schemas.microsoft.com/office/drawing/2014/main" id="{EC0254CD-BCCD-B24D-3664-7A22DCA3E5BA}"/>
              </a:ext>
            </a:extLst>
          </p:cNvPr>
          <p:cNvGrpSpPr/>
          <p:nvPr/>
        </p:nvGrpSpPr>
        <p:grpSpPr>
          <a:xfrm>
            <a:off x="6171394" y="1139505"/>
            <a:ext cx="5617820" cy="1337928"/>
            <a:chOff x="6171394" y="1139505"/>
            <a:chExt cx="5617820" cy="1337928"/>
          </a:xfrm>
        </p:grpSpPr>
        <p:sp>
          <p:nvSpPr>
            <p:cNvPr id="95" name="TextBox 94">
              <a:extLst>
                <a:ext uri="{FF2B5EF4-FFF2-40B4-BE49-F238E27FC236}">
                  <a16:creationId xmlns:a16="http://schemas.microsoft.com/office/drawing/2014/main" id="{B04D4339-8F3B-8048-8EF9-2363E52000D7}"/>
                </a:ext>
              </a:extLst>
            </p:cNvPr>
            <p:cNvSpPr txBox="1"/>
            <p:nvPr/>
          </p:nvSpPr>
          <p:spPr>
            <a:xfrm>
              <a:off x="6508317" y="1472376"/>
              <a:ext cx="801823" cy="338554"/>
            </a:xfrm>
            <a:prstGeom prst="rect">
              <a:avLst/>
            </a:prstGeom>
            <a:noFill/>
            <a:ln w="6350">
              <a:solidFill>
                <a:schemeClr val="tx1"/>
              </a:solidFill>
            </a:ln>
          </p:spPr>
          <p:txBody>
            <a:bodyPr wrap="none" rtlCol="0">
              <a:spAutoFit/>
            </a:bodyPr>
            <a:lstStyle/>
            <a:p>
              <a:pPr algn="ctr"/>
              <a:r>
                <a:rPr lang="en-US" sz="800" dirty="0"/>
                <a:t>Oscillators</a:t>
              </a:r>
            </a:p>
            <a:p>
              <a:pPr algn="ctr"/>
              <a:r>
                <a:rPr lang="en-US" sz="800" dirty="0"/>
                <a:t>32.768 kHz LSE</a:t>
              </a:r>
            </a:p>
          </p:txBody>
        </p:sp>
        <p:sp>
          <p:nvSpPr>
            <p:cNvPr id="96" name="TextBox 95">
              <a:extLst>
                <a:ext uri="{FF2B5EF4-FFF2-40B4-BE49-F238E27FC236}">
                  <a16:creationId xmlns:a16="http://schemas.microsoft.com/office/drawing/2014/main" id="{FBB05D60-00BA-0E74-E52A-8B7C02A76198}"/>
                </a:ext>
              </a:extLst>
            </p:cNvPr>
            <p:cNvSpPr txBox="1"/>
            <p:nvPr/>
          </p:nvSpPr>
          <p:spPr>
            <a:xfrm>
              <a:off x="10542372" y="1624346"/>
              <a:ext cx="540533" cy="415498"/>
            </a:xfrm>
            <a:prstGeom prst="rect">
              <a:avLst/>
            </a:prstGeom>
            <a:noFill/>
            <a:ln>
              <a:solidFill>
                <a:schemeClr val="tx1"/>
              </a:solidFill>
            </a:ln>
          </p:spPr>
          <p:txBody>
            <a:bodyPr wrap="none" rtlCol="0">
              <a:spAutoFit/>
            </a:bodyPr>
            <a:lstStyle/>
            <a:p>
              <a:pPr algn="ctr"/>
              <a:r>
                <a:rPr lang="en-US" sz="700" dirty="0"/>
                <a:t>LDO</a:t>
              </a:r>
            </a:p>
            <a:p>
              <a:pPr algn="ctr"/>
              <a:r>
                <a:rPr lang="en-US" sz="700" dirty="0"/>
                <a:t>Voltage </a:t>
              </a:r>
            </a:p>
            <a:p>
              <a:pPr algn="ctr"/>
              <a:r>
                <a:rPr lang="en-US" sz="700" dirty="0"/>
                <a:t>Regulator</a:t>
              </a:r>
              <a:endParaRPr lang="en-IN" sz="700" dirty="0"/>
            </a:p>
          </p:txBody>
        </p:sp>
        <p:cxnSp>
          <p:nvCxnSpPr>
            <p:cNvPr id="97" name="Connector: Elbow 96">
              <a:extLst>
                <a:ext uri="{FF2B5EF4-FFF2-40B4-BE49-F238E27FC236}">
                  <a16:creationId xmlns:a16="http://schemas.microsoft.com/office/drawing/2014/main" id="{30E8D9D4-4DD4-7C8E-6E33-5A409E628E3A}"/>
                </a:ext>
              </a:extLst>
            </p:cNvPr>
            <p:cNvCxnSpPr>
              <a:cxnSpLocks/>
              <a:stCxn id="96" idx="1"/>
            </p:cNvCxnSpPr>
            <p:nvPr/>
          </p:nvCxnSpPr>
          <p:spPr>
            <a:xfrm rot="10800000" flipV="1">
              <a:off x="6171394" y="1832095"/>
              <a:ext cx="4370978" cy="6453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B1108A2-AE62-DA0D-3AF6-1AB9445B0B8C}"/>
                </a:ext>
              </a:extLst>
            </p:cNvPr>
            <p:cNvCxnSpPr>
              <a:cxnSpLocks/>
              <a:endCxn id="96" idx="3"/>
            </p:cNvCxnSpPr>
            <p:nvPr/>
          </p:nvCxnSpPr>
          <p:spPr>
            <a:xfrm flipH="1">
              <a:off x="11082905" y="1832095"/>
              <a:ext cx="7063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3B97CAF2-9B36-CDCD-AD1B-06981B9896B9}"/>
                </a:ext>
              </a:extLst>
            </p:cNvPr>
            <p:cNvSpPr txBox="1"/>
            <p:nvPr/>
          </p:nvSpPr>
          <p:spPr>
            <a:xfrm>
              <a:off x="6508316" y="1139505"/>
              <a:ext cx="801823" cy="323165"/>
            </a:xfrm>
            <a:prstGeom prst="rect">
              <a:avLst/>
            </a:prstGeom>
            <a:noFill/>
            <a:ln w="6350">
              <a:solidFill>
                <a:schemeClr val="tx1"/>
              </a:solidFill>
            </a:ln>
          </p:spPr>
          <p:txBody>
            <a:bodyPr wrap="square" rtlCol="0">
              <a:spAutoFit/>
            </a:bodyPr>
            <a:lstStyle/>
            <a:p>
              <a:pPr algn="ctr"/>
              <a:r>
                <a:rPr lang="en-US" sz="800" dirty="0"/>
                <a:t>Oscillators</a:t>
              </a:r>
            </a:p>
            <a:p>
              <a:pPr algn="ctr"/>
              <a:r>
                <a:rPr lang="en-US" sz="700" dirty="0"/>
                <a:t>4 – 50 MHz HSE</a:t>
              </a:r>
              <a:endParaRPr lang="en-IN" sz="700" dirty="0"/>
            </a:p>
          </p:txBody>
        </p:sp>
        <p:cxnSp>
          <p:nvCxnSpPr>
            <p:cNvPr id="100" name="Connector: Elbow 99">
              <a:extLst>
                <a:ext uri="{FF2B5EF4-FFF2-40B4-BE49-F238E27FC236}">
                  <a16:creationId xmlns:a16="http://schemas.microsoft.com/office/drawing/2014/main" id="{338358DD-0086-0170-826A-D6058A80025D}"/>
                </a:ext>
              </a:extLst>
            </p:cNvPr>
            <p:cNvCxnSpPr/>
            <p:nvPr/>
          </p:nvCxnSpPr>
          <p:spPr>
            <a:xfrm rot="10800000">
              <a:off x="7318607" y="1405817"/>
              <a:ext cx="1033172" cy="411992"/>
            </a:xfrm>
            <a:prstGeom prst="bentConnector3">
              <a:avLst>
                <a:gd name="adj1" fmla="val -8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1" name="Connector: Elbow 100">
            <a:extLst>
              <a:ext uri="{FF2B5EF4-FFF2-40B4-BE49-F238E27FC236}">
                <a16:creationId xmlns:a16="http://schemas.microsoft.com/office/drawing/2014/main" id="{50C70877-2BAC-FBEC-D218-BF24F419E513}"/>
              </a:ext>
            </a:extLst>
          </p:cNvPr>
          <p:cNvCxnSpPr>
            <a:cxnSpLocks/>
          </p:cNvCxnSpPr>
          <p:nvPr/>
        </p:nvCxnSpPr>
        <p:spPr>
          <a:xfrm rot="5400000">
            <a:off x="5850710" y="2160285"/>
            <a:ext cx="1407874" cy="709164"/>
          </a:xfrm>
          <a:prstGeom prst="bentConnector3">
            <a:avLst>
              <a:gd name="adj1" fmla="val 993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B49103D0-BFC8-054E-10B1-F3950F2694BD}"/>
              </a:ext>
            </a:extLst>
          </p:cNvPr>
          <p:cNvGrpSpPr/>
          <p:nvPr/>
        </p:nvGrpSpPr>
        <p:grpSpPr>
          <a:xfrm>
            <a:off x="5549153" y="5435001"/>
            <a:ext cx="6601710" cy="433529"/>
            <a:chOff x="5549153" y="5435001"/>
            <a:chExt cx="6601710" cy="433529"/>
          </a:xfrm>
        </p:grpSpPr>
        <p:cxnSp>
          <p:nvCxnSpPr>
            <p:cNvPr id="103" name="Connector: Elbow 102">
              <a:extLst>
                <a:ext uri="{FF2B5EF4-FFF2-40B4-BE49-F238E27FC236}">
                  <a16:creationId xmlns:a16="http://schemas.microsoft.com/office/drawing/2014/main" id="{C48B186C-9D53-A904-AEA3-BFA6A4D9DA22}"/>
                </a:ext>
              </a:extLst>
            </p:cNvPr>
            <p:cNvCxnSpPr>
              <a:cxnSpLocks/>
            </p:cNvCxnSpPr>
            <p:nvPr/>
          </p:nvCxnSpPr>
          <p:spPr>
            <a:xfrm>
              <a:off x="5549153" y="5435001"/>
              <a:ext cx="6386266" cy="237519"/>
            </a:xfrm>
            <a:prstGeom prst="bentConnector3">
              <a:avLst>
                <a:gd name="adj1" fmla="val -3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B18F76A6-7909-341D-9463-86C103924E4E}"/>
                </a:ext>
              </a:extLst>
            </p:cNvPr>
            <p:cNvSpPr txBox="1"/>
            <p:nvPr/>
          </p:nvSpPr>
          <p:spPr>
            <a:xfrm rot="16200000">
              <a:off x="11835391" y="5553059"/>
              <a:ext cx="415499" cy="215444"/>
            </a:xfrm>
            <a:prstGeom prst="rect">
              <a:avLst/>
            </a:prstGeom>
            <a:solidFill>
              <a:schemeClr val="bg1">
                <a:lumMod val="50000"/>
              </a:schemeClr>
            </a:solidFill>
            <a:ln w="19050">
              <a:solidFill>
                <a:schemeClr val="tx1"/>
              </a:solidFill>
            </a:ln>
          </p:spPr>
          <p:txBody>
            <a:bodyPr wrap="none" rtlCol="0">
              <a:spAutoFit/>
            </a:bodyPr>
            <a:lstStyle/>
            <a:p>
              <a:pPr algn="ctr"/>
              <a:r>
                <a:rPr lang="en-US" sz="800" b="1" dirty="0">
                  <a:solidFill>
                    <a:srgbClr val="FFFF00"/>
                  </a:solidFill>
                </a:rPr>
                <a:t>BNC3</a:t>
              </a:r>
              <a:endParaRPr lang="en-IN" sz="800" b="1" dirty="0">
                <a:solidFill>
                  <a:srgbClr val="FFFF00"/>
                </a:solidFill>
              </a:endParaRPr>
            </a:p>
          </p:txBody>
        </p:sp>
      </p:grpSp>
      <p:sp>
        <p:nvSpPr>
          <p:cNvPr id="106" name="TextBox 105">
            <a:extLst>
              <a:ext uri="{FF2B5EF4-FFF2-40B4-BE49-F238E27FC236}">
                <a16:creationId xmlns:a16="http://schemas.microsoft.com/office/drawing/2014/main" id="{C7ECFB4F-82DC-BD34-3E7F-4A1BDB9C0033}"/>
              </a:ext>
            </a:extLst>
          </p:cNvPr>
          <p:cNvSpPr txBox="1"/>
          <p:nvPr/>
        </p:nvSpPr>
        <p:spPr>
          <a:xfrm rot="16200000">
            <a:off x="11847427" y="2487699"/>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BNC2</a:t>
            </a:r>
            <a:endParaRPr lang="en-IN" sz="800" b="1" dirty="0">
              <a:solidFill>
                <a:srgbClr val="FFFF00"/>
              </a:solidFill>
            </a:endParaRPr>
          </a:p>
        </p:txBody>
      </p:sp>
      <p:sp>
        <p:nvSpPr>
          <p:cNvPr id="107" name="TextBox 106">
            <a:extLst>
              <a:ext uri="{FF2B5EF4-FFF2-40B4-BE49-F238E27FC236}">
                <a16:creationId xmlns:a16="http://schemas.microsoft.com/office/drawing/2014/main" id="{54111B21-EDD2-D33E-5B4A-876330F518FD}"/>
              </a:ext>
            </a:extLst>
          </p:cNvPr>
          <p:cNvSpPr txBox="1"/>
          <p:nvPr/>
        </p:nvSpPr>
        <p:spPr>
          <a:xfrm>
            <a:off x="8036622" y="5743818"/>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08" name="TextBox 107">
            <a:extLst>
              <a:ext uri="{FF2B5EF4-FFF2-40B4-BE49-F238E27FC236}">
                <a16:creationId xmlns:a16="http://schemas.microsoft.com/office/drawing/2014/main" id="{577D422E-0081-83A0-1FDD-CC26A9319F35}"/>
              </a:ext>
            </a:extLst>
          </p:cNvPr>
          <p:cNvSpPr txBox="1"/>
          <p:nvPr/>
        </p:nvSpPr>
        <p:spPr>
          <a:xfrm>
            <a:off x="2637642" y="445597"/>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09" name="TextBox 108">
            <a:extLst>
              <a:ext uri="{FF2B5EF4-FFF2-40B4-BE49-F238E27FC236}">
                <a16:creationId xmlns:a16="http://schemas.microsoft.com/office/drawing/2014/main" id="{D9C00CC0-F83F-2650-E07D-EF9509BD70C8}"/>
              </a:ext>
            </a:extLst>
          </p:cNvPr>
          <p:cNvSpPr txBox="1"/>
          <p:nvPr/>
        </p:nvSpPr>
        <p:spPr>
          <a:xfrm>
            <a:off x="3062798" y="5698175"/>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10" name="TextBox 109">
            <a:extLst>
              <a:ext uri="{FF2B5EF4-FFF2-40B4-BE49-F238E27FC236}">
                <a16:creationId xmlns:a16="http://schemas.microsoft.com/office/drawing/2014/main" id="{5B0A7E4F-9F4D-6775-5678-BCBBCF8BBDC2}"/>
              </a:ext>
            </a:extLst>
          </p:cNvPr>
          <p:cNvSpPr txBox="1"/>
          <p:nvPr/>
        </p:nvSpPr>
        <p:spPr>
          <a:xfrm rot="5400000">
            <a:off x="8035503" y="2040979"/>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29" name="TextBox 128">
            <a:extLst>
              <a:ext uri="{FF2B5EF4-FFF2-40B4-BE49-F238E27FC236}">
                <a16:creationId xmlns:a16="http://schemas.microsoft.com/office/drawing/2014/main" id="{ADBF9A30-A40D-EA77-CE92-7FE78AEFFB73}"/>
              </a:ext>
            </a:extLst>
          </p:cNvPr>
          <p:cNvSpPr txBox="1"/>
          <p:nvPr/>
        </p:nvSpPr>
        <p:spPr>
          <a:xfrm>
            <a:off x="9412198" y="3666770"/>
            <a:ext cx="425116" cy="200055"/>
          </a:xfrm>
          <a:prstGeom prst="rect">
            <a:avLst/>
          </a:prstGeom>
          <a:noFill/>
          <a:ln w="3175">
            <a:solidFill>
              <a:schemeClr val="tx1"/>
            </a:solidFill>
          </a:ln>
        </p:spPr>
        <p:txBody>
          <a:bodyPr wrap="none" rtlCol="0">
            <a:spAutoFit/>
          </a:bodyPr>
          <a:lstStyle/>
          <a:p>
            <a:r>
              <a:rPr lang="en-US" sz="700" dirty="0"/>
              <a:t>IOUTN</a:t>
            </a:r>
            <a:endParaRPr lang="en-IN" sz="700" dirty="0"/>
          </a:p>
        </p:txBody>
      </p:sp>
      <p:grpSp>
        <p:nvGrpSpPr>
          <p:cNvPr id="134" name="Group 133">
            <a:extLst>
              <a:ext uri="{FF2B5EF4-FFF2-40B4-BE49-F238E27FC236}">
                <a16:creationId xmlns:a16="http://schemas.microsoft.com/office/drawing/2014/main" id="{8850398A-646C-1A11-E3EC-C9DE3DEB4BF0}"/>
              </a:ext>
            </a:extLst>
          </p:cNvPr>
          <p:cNvGrpSpPr/>
          <p:nvPr/>
        </p:nvGrpSpPr>
        <p:grpSpPr>
          <a:xfrm>
            <a:off x="10804112" y="3300350"/>
            <a:ext cx="481180" cy="610128"/>
            <a:chOff x="10804112" y="3300350"/>
            <a:chExt cx="481180" cy="610128"/>
          </a:xfrm>
        </p:grpSpPr>
        <p:sp>
          <p:nvSpPr>
            <p:cNvPr id="130" name="Isosceles Triangle 129">
              <a:extLst>
                <a:ext uri="{FF2B5EF4-FFF2-40B4-BE49-F238E27FC236}">
                  <a16:creationId xmlns:a16="http://schemas.microsoft.com/office/drawing/2014/main" id="{30E74706-EE8A-0B25-3450-0F2CE35F1B08}"/>
                </a:ext>
              </a:extLst>
            </p:cNvPr>
            <p:cNvSpPr/>
            <p:nvPr/>
          </p:nvSpPr>
          <p:spPr>
            <a:xfrm rot="5400000">
              <a:off x="10781530" y="3406717"/>
              <a:ext cx="595633" cy="41189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TextBox 130">
              <a:extLst>
                <a:ext uri="{FF2B5EF4-FFF2-40B4-BE49-F238E27FC236}">
                  <a16:creationId xmlns:a16="http://schemas.microsoft.com/office/drawing/2014/main" id="{C424DEA9-38EF-426D-A4CC-11120318DF96}"/>
                </a:ext>
              </a:extLst>
            </p:cNvPr>
            <p:cNvSpPr txBox="1"/>
            <p:nvPr/>
          </p:nvSpPr>
          <p:spPr>
            <a:xfrm>
              <a:off x="10804112" y="3300350"/>
              <a:ext cx="261610" cy="276999"/>
            </a:xfrm>
            <a:prstGeom prst="rect">
              <a:avLst/>
            </a:prstGeom>
            <a:noFill/>
          </p:spPr>
          <p:txBody>
            <a:bodyPr wrap="none" rtlCol="0">
              <a:spAutoFit/>
            </a:bodyPr>
            <a:lstStyle/>
            <a:p>
              <a:r>
                <a:rPr lang="en-US" sz="1200" dirty="0"/>
                <a:t>+</a:t>
              </a:r>
              <a:endParaRPr lang="en-IN" sz="1200" dirty="0"/>
            </a:p>
          </p:txBody>
        </p:sp>
        <p:sp>
          <p:nvSpPr>
            <p:cNvPr id="132" name="TextBox 131">
              <a:extLst>
                <a:ext uri="{FF2B5EF4-FFF2-40B4-BE49-F238E27FC236}">
                  <a16:creationId xmlns:a16="http://schemas.microsoft.com/office/drawing/2014/main" id="{25940092-3ADF-7FC7-14CB-8D4A81679BAC}"/>
                </a:ext>
              </a:extLst>
            </p:cNvPr>
            <p:cNvSpPr txBox="1"/>
            <p:nvPr/>
          </p:nvSpPr>
          <p:spPr>
            <a:xfrm>
              <a:off x="10819340" y="3623802"/>
              <a:ext cx="231154" cy="276999"/>
            </a:xfrm>
            <a:prstGeom prst="rect">
              <a:avLst/>
            </a:prstGeom>
            <a:noFill/>
          </p:spPr>
          <p:txBody>
            <a:bodyPr wrap="none" rtlCol="0">
              <a:spAutoFit/>
            </a:bodyPr>
            <a:lstStyle/>
            <a:p>
              <a:r>
                <a:rPr lang="en-US" sz="1200" dirty="0"/>
                <a:t>-</a:t>
              </a:r>
              <a:endParaRPr lang="en-IN" sz="1200" dirty="0"/>
            </a:p>
          </p:txBody>
        </p:sp>
        <p:sp>
          <p:nvSpPr>
            <p:cNvPr id="133" name="TextBox 132">
              <a:extLst>
                <a:ext uri="{FF2B5EF4-FFF2-40B4-BE49-F238E27FC236}">
                  <a16:creationId xmlns:a16="http://schemas.microsoft.com/office/drawing/2014/main" id="{590B76A2-F444-2C81-9898-7AF20A43A769}"/>
                </a:ext>
              </a:extLst>
            </p:cNvPr>
            <p:cNvSpPr txBox="1"/>
            <p:nvPr/>
          </p:nvSpPr>
          <p:spPr>
            <a:xfrm rot="5400000">
              <a:off x="10839942" y="3443377"/>
              <a:ext cx="380232" cy="338554"/>
            </a:xfrm>
            <a:prstGeom prst="rect">
              <a:avLst/>
            </a:prstGeom>
            <a:noFill/>
          </p:spPr>
          <p:txBody>
            <a:bodyPr wrap="none" rtlCol="0">
              <a:spAutoFit/>
            </a:bodyPr>
            <a:lstStyle/>
            <a:p>
              <a:pPr algn="ctr"/>
              <a:r>
                <a:rPr lang="en-US" sz="800" dirty="0"/>
                <a:t>Diff</a:t>
              </a:r>
            </a:p>
            <a:p>
              <a:pPr algn="ctr"/>
              <a:r>
                <a:rPr lang="en-US" sz="800" dirty="0"/>
                <a:t>Amp</a:t>
              </a:r>
              <a:endParaRPr lang="en-IN" sz="800" dirty="0"/>
            </a:p>
          </p:txBody>
        </p:sp>
      </p:grpSp>
      <p:cxnSp>
        <p:nvCxnSpPr>
          <p:cNvPr id="135" name="Connector: Elbow 134">
            <a:extLst>
              <a:ext uri="{FF2B5EF4-FFF2-40B4-BE49-F238E27FC236}">
                <a16:creationId xmlns:a16="http://schemas.microsoft.com/office/drawing/2014/main" id="{FE9AA956-2F5A-4103-81B1-65CC2259220B}"/>
              </a:ext>
            </a:extLst>
          </p:cNvPr>
          <p:cNvCxnSpPr>
            <a:cxnSpLocks/>
          </p:cNvCxnSpPr>
          <p:nvPr/>
        </p:nvCxnSpPr>
        <p:spPr>
          <a:xfrm rot="16200000" flipH="1">
            <a:off x="10394665" y="2789866"/>
            <a:ext cx="793340" cy="477445"/>
          </a:xfrm>
          <a:prstGeom prst="bentConnector3">
            <a:avLst>
              <a:gd name="adj1" fmla="val 106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166EA8A2-1494-DC80-FAB1-F6422705016B}"/>
              </a:ext>
            </a:extLst>
          </p:cNvPr>
          <p:cNvCxnSpPr>
            <a:cxnSpLocks/>
          </p:cNvCxnSpPr>
          <p:nvPr/>
        </p:nvCxnSpPr>
        <p:spPr>
          <a:xfrm rot="5400000">
            <a:off x="9534540" y="2054194"/>
            <a:ext cx="1075071" cy="935835"/>
          </a:xfrm>
          <a:prstGeom prst="bentConnector3">
            <a:avLst>
              <a:gd name="adj1" fmla="val 6063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1433552B-864C-E23D-8529-56D732DA2EEE}"/>
              </a:ext>
            </a:extLst>
          </p:cNvPr>
          <p:cNvSpPr txBox="1"/>
          <p:nvPr/>
        </p:nvSpPr>
        <p:spPr>
          <a:xfrm>
            <a:off x="8903114" y="3064024"/>
            <a:ext cx="444352" cy="246221"/>
          </a:xfrm>
          <a:prstGeom prst="rect">
            <a:avLst/>
          </a:prstGeom>
          <a:noFill/>
          <a:ln w="6350">
            <a:solidFill>
              <a:schemeClr val="tx1"/>
            </a:solidFill>
          </a:ln>
        </p:spPr>
        <p:txBody>
          <a:bodyPr wrap="none" rtlCol="0">
            <a:spAutoFit/>
          </a:bodyPr>
          <a:lstStyle/>
          <a:p>
            <a:r>
              <a:rPr lang="en-US" sz="1000" dirty="0"/>
              <a:t>DV</a:t>
            </a:r>
            <a:r>
              <a:rPr lang="en-US" sz="700" dirty="0"/>
              <a:t>DD</a:t>
            </a:r>
            <a:endParaRPr lang="en-IN" sz="1000" dirty="0"/>
          </a:p>
        </p:txBody>
      </p:sp>
      <p:sp>
        <p:nvSpPr>
          <p:cNvPr id="144" name="TextBox 143">
            <a:extLst>
              <a:ext uri="{FF2B5EF4-FFF2-40B4-BE49-F238E27FC236}">
                <a16:creationId xmlns:a16="http://schemas.microsoft.com/office/drawing/2014/main" id="{9AB86B14-2BDF-F37F-2577-356962E40D9F}"/>
              </a:ext>
            </a:extLst>
          </p:cNvPr>
          <p:cNvSpPr txBox="1"/>
          <p:nvPr/>
        </p:nvSpPr>
        <p:spPr>
          <a:xfrm>
            <a:off x="7971556" y="2786379"/>
            <a:ext cx="359381" cy="184666"/>
          </a:xfrm>
          <a:prstGeom prst="rect">
            <a:avLst/>
          </a:prstGeom>
          <a:noFill/>
          <a:ln w="6350">
            <a:solidFill>
              <a:schemeClr val="tx1"/>
            </a:solidFill>
          </a:ln>
        </p:spPr>
        <p:txBody>
          <a:bodyPr wrap="square" rtlCol="0">
            <a:spAutoFit/>
          </a:bodyPr>
          <a:lstStyle/>
          <a:p>
            <a:pPr algn="ctr"/>
            <a:r>
              <a:rPr lang="en-US" sz="600" dirty="0"/>
              <a:t>C</a:t>
            </a:r>
            <a:endParaRPr lang="en-IN" sz="600" dirty="0"/>
          </a:p>
        </p:txBody>
      </p:sp>
      <p:cxnSp>
        <p:nvCxnSpPr>
          <p:cNvPr id="145" name="Straight Connector 144">
            <a:extLst>
              <a:ext uri="{FF2B5EF4-FFF2-40B4-BE49-F238E27FC236}">
                <a16:creationId xmlns:a16="http://schemas.microsoft.com/office/drawing/2014/main" id="{D4543ACB-2692-CFB3-687B-6D0F4B4FE4B6}"/>
              </a:ext>
            </a:extLst>
          </p:cNvPr>
          <p:cNvCxnSpPr>
            <a:cxnSpLocks/>
          </p:cNvCxnSpPr>
          <p:nvPr/>
        </p:nvCxnSpPr>
        <p:spPr>
          <a:xfrm flipV="1">
            <a:off x="8139244" y="2969362"/>
            <a:ext cx="0" cy="90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A89A0A3D-E1B6-6587-16AA-CC9015005C18}"/>
              </a:ext>
            </a:extLst>
          </p:cNvPr>
          <p:cNvSpPr txBox="1"/>
          <p:nvPr/>
        </p:nvSpPr>
        <p:spPr>
          <a:xfrm>
            <a:off x="9608929" y="2451591"/>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49" name="TextBox 148">
            <a:extLst>
              <a:ext uri="{FF2B5EF4-FFF2-40B4-BE49-F238E27FC236}">
                <a16:creationId xmlns:a16="http://schemas.microsoft.com/office/drawing/2014/main" id="{93083C26-AEB6-5680-F00E-80A44D627EBA}"/>
              </a:ext>
            </a:extLst>
          </p:cNvPr>
          <p:cNvSpPr txBox="1"/>
          <p:nvPr/>
        </p:nvSpPr>
        <p:spPr>
          <a:xfrm>
            <a:off x="7920854" y="3898125"/>
            <a:ext cx="375424" cy="167878"/>
          </a:xfrm>
          <a:prstGeom prst="rect">
            <a:avLst/>
          </a:prstGeom>
          <a:noFill/>
          <a:ln w="6350">
            <a:solidFill>
              <a:schemeClr val="tx1"/>
            </a:solidFill>
          </a:ln>
        </p:spPr>
        <p:txBody>
          <a:bodyPr wrap="none" rtlCol="0">
            <a:spAutoFit/>
          </a:bodyPr>
          <a:lstStyle/>
          <a:p>
            <a:r>
              <a:rPr lang="en-US" sz="600" dirty="0"/>
              <a:t>FS Adj</a:t>
            </a:r>
            <a:endParaRPr lang="en-IN" sz="600" dirty="0"/>
          </a:p>
        </p:txBody>
      </p:sp>
      <p:sp>
        <p:nvSpPr>
          <p:cNvPr id="151" name="TextBox 150">
            <a:extLst>
              <a:ext uri="{FF2B5EF4-FFF2-40B4-BE49-F238E27FC236}">
                <a16:creationId xmlns:a16="http://schemas.microsoft.com/office/drawing/2014/main" id="{6EC0562E-5019-DCAF-A9F2-6651BC44EFF0}"/>
              </a:ext>
            </a:extLst>
          </p:cNvPr>
          <p:cNvSpPr txBox="1"/>
          <p:nvPr/>
        </p:nvSpPr>
        <p:spPr>
          <a:xfrm>
            <a:off x="8629641" y="3417874"/>
            <a:ext cx="495649" cy="246221"/>
          </a:xfrm>
          <a:prstGeom prst="rect">
            <a:avLst/>
          </a:prstGeom>
          <a:noFill/>
          <a:ln w="6350">
            <a:solidFill>
              <a:schemeClr val="tx1"/>
            </a:solidFill>
          </a:ln>
        </p:spPr>
        <p:txBody>
          <a:bodyPr wrap="none" rtlCol="0">
            <a:spAutoFit/>
          </a:bodyPr>
          <a:lstStyle/>
          <a:p>
            <a:r>
              <a:rPr lang="en-US" sz="1000" dirty="0"/>
              <a:t>SRAM</a:t>
            </a:r>
            <a:endParaRPr lang="en-IN" sz="1000" dirty="0"/>
          </a:p>
        </p:txBody>
      </p:sp>
      <p:grpSp>
        <p:nvGrpSpPr>
          <p:cNvPr id="158" name="Group 157">
            <a:extLst>
              <a:ext uri="{FF2B5EF4-FFF2-40B4-BE49-F238E27FC236}">
                <a16:creationId xmlns:a16="http://schemas.microsoft.com/office/drawing/2014/main" id="{C7168BC6-A011-BA91-1C39-38F441FE4335}"/>
              </a:ext>
            </a:extLst>
          </p:cNvPr>
          <p:cNvGrpSpPr/>
          <p:nvPr/>
        </p:nvGrpSpPr>
        <p:grpSpPr>
          <a:xfrm>
            <a:off x="6176030" y="4115097"/>
            <a:ext cx="2927055" cy="1161156"/>
            <a:chOff x="6176030" y="4115097"/>
            <a:chExt cx="2927055" cy="1161156"/>
          </a:xfrm>
        </p:grpSpPr>
        <p:grpSp>
          <p:nvGrpSpPr>
            <p:cNvPr id="127" name="Group 126">
              <a:extLst>
                <a:ext uri="{FF2B5EF4-FFF2-40B4-BE49-F238E27FC236}">
                  <a16:creationId xmlns:a16="http://schemas.microsoft.com/office/drawing/2014/main" id="{4EAC32E6-AB56-94BF-9E59-984E92373155}"/>
                </a:ext>
              </a:extLst>
            </p:cNvPr>
            <p:cNvGrpSpPr/>
            <p:nvPr/>
          </p:nvGrpSpPr>
          <p:grpSpPr>
            <a:xfrm>
              <a:off x="6176030" y="4115097"/>
              <a:ext cx="2927055" cy="1116000"/>
              <a:chOff x="6176030" y="4115097"/>
              <a:chExt cx="2927055" cy="1116000"/>
            </a:xfrm>
          </p:grpSpPr>
          <p:cxnSp>
            <p:nvCxnSpPr>
              <p:cNvPr id="117" name="Connector: Elbow 116">
                <a:extLst>
                  <a:ext uri="{FF2B5EF4-FFF2-40B4-BE49-F238E27FC236}">
                    <a16:creationId xmlns:a16="http://schemas.microsoft.com/office/drawing/2014/main" id="{53444E7F-451E-32E3-E88D-3668F95D3C96}"/>
                  </a:ext>
                </a:extLst>
              </p:cNvPr>
              <p:cNvCxnSpPr>
                <a:cxnSpLocks/>
              </p:cNvCxnSpPr>
              <p:nvPr/>
            </p:nvCxnSpPr>
            <p:spPr>
              <a:xfrm flipV="1">
                <a:off x="6200065" y="4119155"/>
                <a:ext cx="2246400" cy="539931"/>
              </a:xfrm>
              <a:prstGeom prst="bentConnector3">
                <a:avLst>
                  <a:gd name="adj1" fmla="val 1000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C01AF879-EC0D-146D-0BDC-FAA1CC80ADD2}"/>
                  </a:ext>
                </a:extLst>
              </p:cNvPr>
              <p:cNvCxnSpPr>
                <a:cxnSpLocks/>
              </p:cNvCxnSpPr>
              <p:nvPr/>
            </p:nvCxnSpPr>
            <p:spPr>
              <a:xfrm flipV="1">
                <a:off x="6176030" y="4131426"/>
                <a:ext cx="2426706" cy="684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306E8EA1-CF4A-C5BA-D6AC-711B54F14359}"/>
                  </a:ext>
                </a:extLst>
              </p:cNvPr>
              <p:cNvCxnSpPr>
                <a:cxnSpLocks/>
              </p:cNvCxnSpPr>
              <p:nvPr/>
            </p:nvCxnSpPr>
            <p:spPr>
              <a:xfrm flipV="1">
                <a:off x="6214127" y="4125981"/>
                <a:ext cx="2534400" cy="828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B6929377-7DDE-FB97-06AC-EBAF9B40198A}"/>
                  </a:ext>
                </a:extLst>
              </p:cNvPr>
              <p:cNvCxnSpPr>
                <a:cxnSpLocks/>
              </p:cNvCxnSpPr>
              <p:nvPr/>
            </p:nvCxnSpPr>
            <p:spPr>
              <a:xfrm flipV="1">
                <a:off x="6214128" y="4115098"/>
                <a:ext cx="2714400" cy="972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6A77BA1B-2E6A-F94B-D82F-16379B30634C}"/>
                  </a:ext>
                </a:extLst>
              </p:cNvPr>
              <p:cNvCxnSpPr>
                <a:cxnSpLocks/>
              </p:cNvCxnSpPr>
              <p:nvPr/>
            </p:nvCxnSpPr>
            <p:spPr>
              <a:xfrm flipV="1">
                <a:off x="6208685" y="4115097"/>
                <a:ext cx="2894400" cy="1116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TextBox 152">
              <a:extLst>
                <a:ext uri="{FF2B5EF4-FFF2-40B4-BE49-F238E27FC236}">
                  <a16:creationId xmlns:a16="http://schemas.microsoft.com/office/drawing/2014/main" id="{14B86691-4E4C-F823-CD15-3B0895EBC18C}"/>
                </a:ext>
              </a:extLst>
            </p:cNvPr>
            <p:cNvSpPr txBox="1"/>
            <p:nvPr/>
          </p:nvSpPr>
          <p:spPr>
            <a:xfrm>
              <a:off x="8173657" y="4501331"/>
              <a:ext cx="261610" cy="184666"/>
            </a:xfrm>
            <a:prstGeom prst="rect">
              <a:avLst/>
            </a:prstGeom>
            <a:noFill/>
          </p:spPr>
          <p:txBody>
            <a:bodyPr wrap="none" rtlCol="0">
              <a:spAutoFit/>
            </a:bodyPr>
            <a:lstStyle/>
            <a:p>
              <a:r>
                <a:rPr lang="en-US" sz="600" dirty="0"/>
                <a:t>CS</a:t>
              </a:r>
              <a:endParaRPr lang="en-IN" sz="600" dirty="0"/>
            </a:p>
          </p:txBody>
        </p:sp>
        <p:sp>
          <p:nvSpPr>
            <p:cNvPr id="154" name="TextBox 153">
              <a:extLst>
                <a:ext uri="{FF2B5EF4-FFF2-40B4-BE49-F238E27FC236}">
                  <a16:creationId xmlns:a16="http://schemas.microsoft.com/office/drawing/2014/main" id="{6FF262BF-CB3E-18F6-47C8-789F314F32EE}"/>
                </a:ext>
              </a:extLst>
            </p:cNvPr>
            <p:cNvSpPr txBox="1"/>
            <p:nvPr/>
          </p:nvSpPr>
          <p:spPr>
            <a:xfrm>
              <a:off x="8144803" y="4661539"/>
              <a:ext cx="338554" cy="184666"/>
            </a:xfrm>
            <a:prstGeom prst="rect">
              <a:avLst/>
            </a:prstGeom>
            <a:noFill/>
          </p:spPr>
          <p:txBody>
            <a:bodyPr wrap="none" rtlCol="0">
              <a:spAutoFit/>
            </a:bodyPr>
            <a:lstStyle/>
            <a:p>
              <a:r>
                <a:rPr lang="en-US" sz="600" dirty="0"/>
                <a:t>SDIO</a:t>
              </a:r>
              <a:endParaRPr lang="en-IN" sz="600" dirty="0"/>
            </a:p>
          </p:txBody>
        </p:sp>
        <p:sp>
          <p:nvSpPr>
            <p:cNvPr id="155" name="TextBox 154">
              <a:extLst>
                <a:ext uri="{FF2B5EF4-FFF2-40B4-BE49-F238E27FC236}">
                  <a16:creationId xmlns:a16="http://schemas.microsoft.com/office/drawing/2014/main" id="{EFE9914B-7B28-D4A0-E271-E75F0831A183}"/>
                </a:ext>
              </a:extLst>
            </p:cNvPr>
            <p:cNvSpPr txBox="1"/>
            <p:nvPr/>
          </p:nvSpPr>
          <p:spPr>
            <a:xfrm>
              <a:off x="8144803" y="4808688"/>
              <a:ext cx="319318" cy="184666"/>
            </a:xfrm>
            <a:prstGeom prst="rect">
              <a:avLst/>
            </a:prstGeom>
            <a:noFill/>
          </p:spPr>
          <p:txBody>
            <a:bodyPr wrap="none" rtlCol="0">
              <a:spAutoFit/>
            </a:bodyPr>
            <a:lstStyle/>
            <a:p>
              <a:r>
                <a:rPr lang="en-US" sz="600" dirty="0"/>
                <a:t>SDO</a:t>
              </a:r>
              <a:endParaRPr lang="en-IN" sz="600" dirty="0"/>
            </a:p>
          </p:txBody>
        </p:sp>
        <p:sp>
          <p:nvSpPr>
            <p:cNvPr id="156" name="TextBox 155">
              <a:extLst>
                <a:ext uri="{FF2B5EF4-FFF2-40B4-BE49-F238E27FC236}">
                  <a16:creationId xmlns:a16="http://schemas.microsoft.com/office/drawing/2014/main" id="{16169B22-A82F-6F8C-CE3B-14E33E9557B1}"/>
                </a:ext>
              </a:extLst>
            </p:cNvPr>
            <p:cNvSpPr txBox="1"/>
            <p:nvPr/>
          </p:nvSpPr>
          <p:spPr>
            <a:xfrm>
              <a:off x="8138430" y="4944438"/>
              <a:ext cx="333746" cy="184666"/>
            </a:xfrm>
            <a:prstGeom prst="rect">
              <a:avLst/>
            </a:prstGeom>
            <a:noFill/>
          </p:spPr>
          <p:txBody>
            <a:bodyPr wrap="none" rtlCol="0">
              <a:spAutoFit/>
            </a:bodyPr>
            <a:lstStyle/>
            <a:p>
              <a:r>
                <a:rPr lang="en-US" sz="600" dirty="0"/>
                <a:t>SCLK</a:t>
              </a:r>
              <a:endParaRPr lang="en-IN" sz="600" dirty="0"/>
            </a:p>
          </p:txBody>
        </p:sp>
        <p:sp>
          <p:nvSpPr>
            <p:cNvPr id="157" name="TextBox 156">
              <a:extLst>
                <a:ext uri="{FF2B5EF4-FFF2-40B4-BE49-F238E27FC236}">
                  <a16:creationId xmlns:a16="http://schemas.microsoft.com/office/drawing/2014/main" id="{43555693-5796-EB27-B31C-1228554649B6}"/>
                </a:ext>
              </a:extLst>
            </p:cNvPr>
            <p:cNvSpPr txBox="1"/>
            <p:nvPr/>
          </p:nvSpPr>
          <p:spPr>
            <a:xfrm>
              <a:off x="8131811" y="5091587"/>
              <a:ext cx="372218" cy="184666"/>
            </a:xfrm>
            <a:prstGeom prst="rect">
              <a:avLst/>
            </a:prstGeom>
            <a:noFill/>
          </p:spPr>
          <p:txBody>
            <a:bodyPr wrap="none" rtlCol="0">
              <a:spAutoFit/>
            </a:bodyPr>
            <a:lstStyle/>
            <a:p>
              <a:r>
                <a:rPr lang="en-US" sz="600" dirty="0"/>
                <a:t>RESET</a:t>
              </a:r>
              <a:endParaRPr lang="en-IN" sz="600" dirty="0"/>
            </a:p>
          </p:txBody>
        </p:sp>
      </p:grpSp>
      <p:sp>
        <p:nvSpPr>
          <p:cNvPr id="161" name="TextBox 160">
            <a:extLst>
              <a:ext uri="{FF2B5EF4-FFF2-40B4-BE49-F238E27FC236}">
                <a16:creationId xmlns:a16="http://schemas.microsoft.com/office/drawing/2014/main" id="{51854744-6690-C97E-8068-D109BB182EA9}"/>
              </a:ext>
            </a:extLst>
          </p:cNvPr>
          <p:cNvSpPr txBox="1"/>
          <p:nvPr/>
        </p:nvSpPr>
        <p:spPr>
          <a:xfrm>
            <a:off x="7920854" y="3375228"/>
            <a:ext cx="338554" cy="184666"/>
          </a:xfrm>
          <a:prstGeom prst="rect">
            <a:avLst/>
          </a:prstGeom>
          <a:noFill/>
          <a:ln w="6350">
            <a:solidFill>
              <a:schemeClr val="tx1"/>
            </a:solidFill>
          </a:ln>
        </p:spPr>
        <p:txBody>
          <a:bodyPr wrap="none" rtlCol="0">
            <a:spAutoFit/>
          </a:bodyPr>
          <a:lstStyle/>
          <a:p>
            <a:r>
              <a:rPr lang="en-US" sz="600" dirty="0"/>
              <a:t>CLKP</a:t>
            </a:r>
          </a:p>
        </p:txBody>
      </p:sp>
      <p:grpSp>
        <p:nvGrpSpPr>
          <p:cNvPr id="163" name="Group 162">
            <a:extLst>
              <a:ext uri="{FF2B5EF4-FFF2-40B4-BE49-F238E27FC236}">
                <a16:creationId xmlns:a16="http://schemas.microsoft.com/office/drawing/2014/main" id="{49827DBF-5409-E033-0DD0-FB987849C9B7}"/>
              </a:ext>
            </a:extLst>
          </p:cNvPr>
          <p:cNvGrpSpPr/>
          <p:nvPr/>
        </p:nvGrpSpPr>
        <p:grpSpPr>
          <a:xfrm>
            <a:off x="10154812" y="4066290"/>
            <a:ext cx="85934" cy="210013"/>
            <a:chOff x="10027330" y="3047308"/>
            <a:chExt cx="85934" cy="210013"/>
          </a:xfrm>
        </p:grpSpPr>
        <p:cxnSp>
          <p:nvCxnSpPr>
            <p:cNvPr id="164" name="Straight Connector 163">
              <a:extLst>
                <a:ext uri="{FF2B5EF4-FFF2-40B4-BE49-F238E27FC236}">
                  <a16:creationId xmlns:a16="http://schemas.microsoft.com/office/drawing/2014/main" id="{A45B2F4B-EDAD-FFD9-6E5B-0250BC701113}"/>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165" name="Isosceles Triangle 164">
              <a:extLst>
                <a:ext uri="{FF2B5EF4-FFF2-40B4-BE49-F238E27FC236}">
                  <a16:creationId xmlns:a16="http://schemas.microsoft.com/office/drawing/2014/main" id="{21204D43-023E-9F5C-35FB-4E58AAFB317E}"/>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6" name="Straight Connector 165">
            <a:extLst>
              <a:ext uri="{FF2B5EF4-FFF2-40B4-BE49-F238E27FC236}">
                <a16:creationId xmlns:a16="http://schemas.microsoft.com/office/drawing/2014/main" id="{185203C6-F4E0-BF51-5FAF-408C727D7BE1}"/>
              </a:ext>
            </a:extLst>
          </p:cNvPr>
          <p:cNvCxnSpPr>
            <a:cxnSpLocks/>
          </p:cNvCxnSpPr>
          <p:nvPr/>
        </p:nvCxnSpPr>
        <p:spPr>
          <a:xfrm>
            <a:off x="10197779" y="3781511"/>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118D48EC-1090-D914-F2A7-9F11A481BD4D}"/>
              </a:ext>
            </a:extLst>
          </p:cNvPr>
          <p:cNvSpPr txBox="1"/>
          <p:nvPr/>
        </p:nvSpPr>
        <p:spPr>
          <a:xfrm>
            <a:off x="10353474" y="3274960"/>
            <a:ext cx="386644" cy="184666"/>
          </a:xfrm>
          <a:prstGeom prst="rect">
            <a:avLst/>
          </a:prstGeom>
          <a:noFill/>
        </p:spPr>
        <p:txBody>
          <a:bodyPr wrap="none" rtlCol="0">
            <a:spAutoFit/>
          </a:bodyPr>
          <a:lstStyle/>
          <a:p>
            <a:r>
              <a:rPr lang="en-US" sz="600" b="1" dirty="0">
                <a:highlight>
                  <a:srgbClr val="C0C0C0"/>
                </a:highlight>
              </a:rPr>
              <a:t>VoutA</a:t>
            </a:r>
            <a:endParaRPr lang="en-IN" sz="600" b="1" dirty="0">
              <a:highlight>
                <a:srgbClr val="C0C0C0"/>
              </a:highlight>
            </a:endParaRPr>
          </a:p>
        </p:txBody>
      </p:sp>
      <p:sp>
        <p:nvSpPr>
          <p:cNvPr id="168" name="TextBox 167">
            <a:extLst>
              <a:ext uri="{FF2B5EF4-FFF2-40B4-BE49-F238E27FC236}">
                <a16:creationId xmlns:a16="http://schemas.microsoft.com/office/drawing/2014/main" id="{CE404B2D-147A-72D5-5CFC-7692582B1A1A}"/>
              </a:ext>
            </a:extLst>
          </p:cNvPr>
          <p:cNvSpPr txBox="1"/>
          <p:nvPr/>
        </p:nvSpPr>
        <p:spPr>
          <a:xfrm>
            <a:off x="10357494" y="3762475"/>
            <a:ext cx="383438" cy="184666"/>
          </a:xfrm>
          <a:prstGeom prst="rect">
            <a:avLst/>
          </a:prstGeom>
          <a:noFill/>
        </p:spPr>
        <p:txBody>
          <a:bodyPr wrap="square" rtlCol="0">
            <a:spAutoFit/>
          </a:bodyPr>
          <a:lstStyle/>
          <a:p>
            <a:r>
              <a:rPr lang="en-US" sz="600" b="1" dirty="0">
                <a:highlight>
                  <a:srgbClr val="C0C0C0"/>
                </a:highlight>
              </a:rPr>
              <a:t>VoutB</a:t>
            </a:r>
            <a:endParaRPr lang="en-IN" sz="600" b="1" dirty="0">
              <a:highlight>
                <a:srgbClr val="C0C0C0"/>
              </a:highlight>
            </a:endParaRPr>
          </a:p>
        </p:txBody>
      </p:sp>
      <p:cxnSp>
        <p:nvCxnSpPr>
          <p:cNvPr id="169" name="Connector: Elbow 168">
            <a:extLst>
              <a:ext uri="{FF2B5EF4-FFF2-40B4-BE49-F238E27FC236}">
                <a16:creationId xmlns:a16="http://schemas.microsoft.com/office/drawing/2014/main" id="{03D6D695-D505-8A47-BE65-8F793E69895D}"/>
              </a:ext>
            </a:extLst>
          </p:cNvPr>
          <p:cNvCxnSpPr/>
          <p:nvPr/>
        </p:nvCxnSpPr>
        <p:spPr>
          <a:xfrm rot="16200000" flipV="1">
            <a:off x="10010639" y="2967709"/>
            <a:ext cx="95203" cy="279079"/>
          </a:xfrm>
          <a:prstGeom prst="bentConnector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BB349EB-3570-6378-0DAC-F74E813AAE2A}"/>
              </a:ext>
            </a:extLst>
          </p:cNvPr>
          <p:cNvCxnSpPr>
            <a:cxnSpLocks/>
          </p:cNvCxnSpPr>
          <p:nvPr/>
        </p:nvCxnSpPr>
        <p:spPr>
          <a:xfrm>
            <a:off x="9922934" y="3055632"/>
            <a:ext cx="0" cy="1008524"/>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7CF48A0A-F7E8-9DB8-B6CB-53325284E1C0}"/>
              </a:ext>
            </a:extLst>
          </p:cNvPr>
          <p:cNvGrpSpPr/>
          <p:nvPr/>
        </p:nvGrpSpPr>
        <p:grpSpPr>
          <a:xfrm>
            <a:off x="9881627" y="4058818"/>
            <a:ext cx="85934" cy="210013"/>
            <a:chOff x="10027330" y="3047308"/>
            <a:chExt cx="85934" cy="210013"/>
          </a:xfrm>
        </p:grpSpPr>
        <p:cxnSp>
          <p:nvCxnSpPr>
            <p:cNvPr id="172" name="Straight Connector 171">
              <a:extLst>
                <a:ext uri="{FF2B5EF4-FFF2-40B4-BE49-F238E27FC236}">
                  <a16:creationId xmlns:a16="http://schemas.microsoft.com/office/drawing/2014/main" id="{7AC61983-42D4-8208-63DA-96073750ED18}"/>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173" name="Isosceles Triangle 172">
              <a:extLst>
                <a:ext uri="{FF2B5EF4-FFF2-40B4-BE49-F238E27FC236}">
                  <a16:creationId xmlns:a16="http://schemas.microsoft.com/office/drawing/2014/main" id="{355107A4-DEB7-24DE-8D8D-3185A5B7A0F0}"/>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4" name="Straight Connector 173">
            <a:extLst>
              <a:ext uri="{FF2B5EF4-FFF2-40B4-BE49-F238E27FC236}">
                <a16:creationId xmlns:a16="http://schemas.microsoft.com/office/drawing/2014/main" id="{630E7F9B-11C0-F6AB-1DE7-DA645D5FF7D2}"/>
              </a:ext>
            </a:extLst>
          </p:cNvPr>
          <p:cNvCxnSpPr>
            <a:cxnSpLocks/>
          </p:cNvCxnSpPr>
          <p:nvPr/>
        </p:nvCxnSpPr>
        <p:spPr>
          <a:xfrm>
            <a:off x="9860462" y="3781511"/>
            <a:ext cx="1007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D4C123E6-9E1F-5193-187A-711A1FCCF96F}"/>
              </a:ext>
            </a:extLst>
          </p:cNvPr>
          <p:cNvCxnSpPr>
            <a:cxnSpLocks/>
          </p:cNvCxnSpPr>
          <p:nvPr/>
        </p:nvCxnSpPr>
        <p:spPr>
          <a:xfrm>
            <a:off x="9860462" y="3438850"/>
            <a:ext cx="1007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FB42A3A3-15FA-93E2-6823-13920E1E044A}"/>
              </a:ext>
            </a:extLst>
          </p:cNvPr>
          <p:cNvSpPr txBox="1"/>
          <p:nvPr/>
        </p:nvSpPr>
        <p:spPr>
          <a:xfrm>
            <a:off x="10072468" y="3154850"/>
            <a:ext cx="258404" cy="200055"/>
          </a:xfrm>
          <a:prstGeom prst="rect">
            <a:avLst/>
          </a:prstGeom>
          <a:noFill/>
          <a:ln w="6350">
            <a:solidFill>
              <a:schemeClr val="tx1"/>
            </a:solidFill>
          </a:ln>
        </p:spPr>
        <p:txBody>
          <a:bodyPr wrap="none" rtlCol="0">
            <a:spAutoFit/>
          </a:bodyPr>
          <a:lstStyle/>
          <a:p>
            <a:r>
              <a:rPr lang="en-US" sz="700" dirty="0"/>
              <a:t>R</a:t>
            </a:r>
            <a:r>
              <a:rPr lang="en-US" sz="700" baseline="-25000" dirty="0"/>
              <a:t>L</a:t>
            </a:r>
          </a:p>
        </p:txBody>
      </p:sp>
      <p:cxnSp>
        <p:nvCxnSpPr>
          <p:cNvPr id="177" name="Straight Connector 176">
            <a:extLst>
              <a:ext uri="{FF2B5EF4-FFF2-40B4-BE49-F238E27FC236}">
                <a16:creationId xmlns:a16="http://schemas.microsoft.com/office/drawing/2014/main" id="{D14F3FE7-4FAF-860B-3490-C9DC8DF5722D}"/>
              </a:ext>
            </a:extLst>
          </p:cNvPr>
          <p:cNvCxnSpPr>
            <a:cxnSpLocks/>
          </p:cNvCxnSpPr>
          <p:nvPr/>
        </p:nvCxnSpPr>
        <p:spPr>
          <a:xfrm>
            <a:off x="10188726" y="3356260"/>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560560FC-F030-3824-1052-DE196A2C0D05}"/>
              </a:ext>
            </a:extLst>
          </p:cNvPr>
          <p:cNvSpPr txBox="1"/>
          <p:nvPr/>
        </p:nvSpPr>
        <p:spPr>
          <a:xfrm>
            <a:off x="10074289" y="3882036"/>
            <a:ext cx="258404" cy="200055"/>
          </a:xfrm>
          <a:prstGeom prst="rect">
            <a:avLst/>
          </a:prstGeom>
          <a:noFill/>
          <a:ln w="6350">
            <a:solidFill>
              <a:schemeClr val="tx1"/>
            </a:solidFill>
          </a:ln>
        </p:spPr>
        <p:txBody>
          <a:bodyPr wrap="none" rtlCol="0">
            <a:spAutoFit/>
          </a:bodyPr>
          <a:lstStyle/>
          <a:p>
            <a:r>
              <a:rPr lang="en-US" sz="700" dirty="0"/>
              <a:t>R</a:t>
            </a:r>
            <a:r>
              <a:rPr lang="en-US" sz="700" baseline="-25000" dirty="0"/>
              <a:t>L</a:t>
            </a:r>
          </a:p>
        </p:txBody>
      </p:sp>
      <p:sp>
        <p:nvSpPr>
          <p:cNvPr id="179" name="TextBox 178">
            <a:extLst>
              <a:ext uri="{FF2B5EF4-FFF2-40B4-BE49-F238E27FC236}">
                <a16:creationId xmlns:a16="http://schemas.microsoft.com/office/drawing/2014/main" id="{B74AB10B-7F3A-ACCD-9ED2-2EAA26ADD292}"/>
              </a:ext>
            </a:extLst>
          </p:cNvPr>
          <p:cNvSpPr txBox="1"/>
          <p:nvPr/>
        </p:nvSpPr>
        <p:spPr>
          <a:xfrm>
            <a:off x="10723954" y="6129011"/>
            <a:ext cx="1255472" cy="584775"/>
          </a:xfrm>
          <a:prstGeom prst="rect">
            <a:avLst/>
          </a:prstGeom>
          <a:noFill/>
          <a:ln>
            <a:solidFill>
              <a:schemeClr val="tx1"/>
            </a:solidFill>
            <a:prstDash val="sysDot"/>
          </a:ln>
        </p:spPr>
        <p:txBody>
          <a:bodyPr wrap="none" rtlCol="0">
            <a:spAutoFit/>
          </a:bodyPr>
          <a:lstStyle/>
          <a:p>
            <a:r>
              <a:rPr lang="en-US" sz="800" dirty="0"/>
              <a:t>Notes:</a:t>
            </a:r>
          </a:p>
          <a:p>
            <a:r>
              <a:rPr lang="en-US" sz="800" dirty="0"/>
              <a:t>CD : Decoupling capacitor</a:t>
            </a:r>
          </a:p>
          <a:p>
            <a:r>
              <a:rPr lang="en-US" sz="800" dirty="0"/>
              <a:t>LPF : Low Pass Filter</a:t>
            </a:r>
          </a:p>
          <a:p>
            <a:r>
              <a:rPr lang="en-US" sz="800" dirty="0"/>
              <a:t>R</a:t>
            </a:r>
            <a:r>
              <a:rPr lang="en-US" sz="800" baseline="-25000" dirty="0"/>
              <a:t>L</a:t>
            </a:r>
            <a:r>
              <a:rPr lang="en-US" sz="800" dirty="0"/>
              <a:t>    : Load Resistance</a:t>
            </a:r>
            <a:endParaRPr lang="en-IN" sz="800" dirty="0"/>
          </a:p>
        </p:txBody>
      </p:sp>
      <p:cxnSp>
        <p:nvCxnSpPr>
          <p:cNvPr id="183" name="Connector: Elbow 182">
            <a:extLst>
              <a:ext uri="{FF2B5EF4-FFF2-40B4-BE49-F238E27FC236}">
                <a16:creationId xmlns:a16="http://schemas.microsoft.com/office/drawing/2014/main" id="{3AFBADBC-6FB8-FB3B-A777-B26E6C6E8549}"/>
              </a:ext>
            </a:extLst>
          </p:cNvPr>
          <p:cNvCxnSpPr>
            <a:cxnSpLocks/>
          </p:cNvCxnSpPr>
          <p:nvPr/>
        </p:nvCxnSpPr>
        <p:spPr>
          <a:xfrm flipV="1">
            <a:off x="11287503" y="2595421"/>
            <a:ext cx="660560" cy="1017242"/>
          </a:xfrm>
          <a:prstGeom prst="bentConnector3">
            <a:avLst>
              <a:gd name="adj1" fmla="val 1283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FA37B7F5-9EB1-328C-3F95-568A3F0CD825}"/>
              </a:ext>
            </a:extLst>
          </p:cNvPr>
          <p:cNvSpPr txBox="1"/>
          <p:nvPr/>
        </p:nvSpPr>
        <p:spPr>
          <a:xfrm>
            <a:off x="11409231" y="2349200"/>
            <a:ext cx="325730" cy="246221"/>
          </a:xfrm>
          <a:prstGeom prst="rect">
            <a:avLst/>
          </a:prstGeom>
          <a:noFill/>
        </p:spPr>
        <p:txBody>
          <a:bodyPr wrap="none" rtlCol="0">
            <a:spAutoFit/>
          </a:bodyPr>
          <a:lstStyle/>
          <a:p>
            <a:r>
              <a:rPr lang="en-US" sz="1000" b="1" dirty="0">
                <a:highlight>
                  <a:srgbClr val="C0C0C0"/>
                </a:highlight>
              </a:rPr>
              <a:t>1V</a:t>
            </a:r>
            <a:endParaRPr lang="en-IN" sz="1000" b="1" dirty="0">
              <a:highlight>
                <a:srgbClr val="C0C0C0"/>
              </a:highlight>
            </a:endParaRPr>
          </a:p>
        </p:txBody>
      </p:sp>
      <p:cxnSp>
        <p:nvCxnSpPr>
          <p:cNvPr id="193" name="Connector: Elbow 192">
            <a:extLst>
              <a:ext uri="{FF2B5EF4-FFF2-40B4-BE49-F238E27FC236}">
                <a16:creationId xmlns:a16="http://schemas.microsoft.com/office/drawing/2014/main" id="{C560CF0B-4FAC-DB7F-EBEF-51B0261AA1F3}"/>
              </a:ext>
            </a:extLst>
          </p:cNvPr>
          <p:cNvCxnSpPr>
            <a:cxnSpLocks/>
            <a:endCxn id="137" idx="0"/>
          </p:cNvCxnSpPr>
          <p:nvPr/>
        </p:nvCxnSpPr>
        <p:spPr>
          <a:xfrm rot="10800000" flipV="1">
            <a:off x="9125291" y="2637734"/>
            <a:ext cx="497259" cy="42629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13B5F9F0-EA1E-18FC-8D0B-A1FC3383A93C}"/>
              </a:ext>
            </a:extLst>
          </p:cNvPr>
          <p:cNvGrpSpPr/>
          <p:nvPr/>
        </p:nvGrpSpPr>
        <p:grpSpPr>
          <a:xfrm>
            <a:off x="7525281" y="2692213"/>
            <a:ext cx="503732" cy="521885"/>
            <a:chOff x="7525281" y="2692213"/>
            <a:chExt cx="503732" cy="527384"/>
          </a:xfrm>
        </p:grpSpPr>
        <p:cxnSp>
          <p:nvCxnSpPr>
            <p:cNvPr id="197" name="Connector: Elbow 196">
              <a:extLst>
                <a:ext uri="{FF2B5EF4-FFF2-40B4-BE49-F238E27FC236}">
                  <a16:creationId xmlns:a16="http://schemas.microsoft.com/office/drawing/2014/main" id="{F91D41E2-87E6-E61B-EFD7-BC89B2A895A3}"/>
                </a:ext>
              </a:extLst>
            </p:cNvPr>
            <p:cNvCxnSpPr>
              <a:cxnSpLocks/>
            </p:cNvCxnSpPr>
            <p:nvPr/>
          </p:nvCxnSpPr>
          <p:spPr>
            <a:xfrm rot="10800000">
              <a:off x="7567578" y="2692213"/>
              <a:ext cx="461435" cy="99218"/>
            </a:xfrm>
            <a:prstGeom prst="bentConnector3">
              <a:avLst>
                <a:gd name="adj1" fmla="val -335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10B02CF-D459-56CE-3BDD-2C0F843DA3F4}"/>
                </a:ext>
              </a:extLst>
            </p:cNvPr>
            <p:cNvCxnSpPr>
              <a:cxnSpLocks/>
            </p:cNvCxnSpPr>
            <p:nvPr/>
          </p:nvCxnSpPr>
          <p:spPr>
            <a:xfrm flipH="1">
              <a:off x="7567578" y="2692213"/>
              <a:ext cx="4872" cy="32229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29347F92-8EF4-21E8-DB67-1361DF1BEF22}"/>
                </a:ext>
              </a:extLst>
            </p:cNvPr>
            <p:cNvGrpSpPr/>
            <p:nvPr/>
          </p:nvGrpSpPr>
          <p:grpSpPr>
            <a:xfrm>
              <a:off x="7525281" y="3009584"/>
              <a:ext cx="85934" cy="210013"/>
              <a:chOff x="10027330" y="3047308"/>
              <a:chExt cx="85934" cy="210013"/>
            </a:xfrm>
          </p:grpSpPr>
          <p:cxnSp>
            <p:nvCxnSpPr>
              <p:cNvPr id="200" name="Straight Connector 199">
                <a:extLst>
                  <a:ext uri="{FF2B5EF4-FFF2-40B4-BE49-F238E27FC236}">
                    <a16:creationId xmlns:a16="http://schemas.microsoft.com/office/drawing/2014/main" id="{4684ACA7-D0E2-FAC0-54A9-5EE902FE9658}"/>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01" name="Isosceles Triangle 200">
                <a:extLst>
                  <a:ext uri="{FF2B5EF4-FFF2-40B4-BE49-F238E27FC236}">
                    <a16:creationId xmlns:a16="http://schemas.microsoft.com/office/drawing/2014/main" id="{A57C8B4F-3AC4-DFE1-673D-F72B96201005}"/>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211" name="Connector: Elbow 210">
            <a:extLst>
              <a:ext uri="{FF2B5EF4-FFF2-40B4-BE49-F238E27FC236}">
                <a16:creationId xmlns:a16="http://schemas.microsoft.com/office/drawing/2014/main" id="{1B464FDB-A35F-95E5-A2D2-27D8A23B62F8}"/>
              </a:ext>
            </a:extLst>
          </p:cNvPr>
          <p:cNvCxnSpPr>
            <a:cxnSpLocks/>
            <a:stCxn id="6" idx="2"/>
          </p:cNvCxnSpPr>
          <p:nvPr/>
        </p:nvCxnSpPr>
        <p:spPr>
          <a:xfrm flipV="1">
            <a:off x="6140776" y="3605972"/>
            <a:ext cx="861997" cy="590151"/>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026482E7-57FD-BE06-A643-B002E8E5378E}"/>
              </a:ext>
            </a:extLst>
          </p:cNvPr>
          <p:cNvSpPr txBox="1"/>
          <p:nvPr/>
        </p:nvSpPr>
        <p:spPr>
          <a:xfrm rot="5400000">
            <a:off x="6850867" y="3474164"/>
            <a:ext cx="574196" cy="276999"/>
          </a:xfrm>
          <a:prstGeom prst="rect">
            <a:avLst/>
          </a:prstGeom>
          <a:noFill/>
          <a:ln w="6350">
            <a:solidFill>
              <a:schemeClr val="tx1"/>
            </a:solidFill>
          </a:ln>
        </p:spPr>
        <p:txBody>
          <a:bodyPr wrap="none" rtlCol="0">
            <a:spAutoFit/>
          </a:bodyPr>
          <a:lstStyle/>
          <a:p>
            <a:pPr algn="ctr"/>
            <a:r>
              <a:rPr lang="en-US" sz="600" dirty="0"/>
              <a:t>RF</a:t>
            </a:r>
          </a:p>
          <a:p>
            <a:pPr algn="ctr"/>
            <a:r>
              <a:rPr lang="en-US" sz="600" dirty="0"/>
              <a:t>Transformer</a:t>
            </a:r>
          </a:p>
        </p:txBody>
      </p:sp>
      <p:sp>
        <p:nvSpPr>
          <p:cNvPr id="221" name="TextBox 220">
            <a:extLst>
              <a:ext uri="{FF2B5EF4-FFF2-40B4-BE49-F238E27FC236}">
                <a16:creationId xmlns:a16="http://schemas.microsoft.com/office/drawing/2014/main" id="{C465CF9F-ECBF-369B-F57B-3EE8668AED7A}"/>
              </a:ext>
            </a:extLst>
          </p:cNvPr>
          <p:cNvSpPr txBox="1"/>
          <p:nvPr/>
        </p:nvSpPr>
        <p:spPr>
          <a:xfrm>
            <a:off x="7920854" y="3605972"/>
            <a:ext cx="338554" cy="184666"/>
          </a:xfrm>
          <a:prstGeom prst="rect">
            <a:avLst/>
          </a:prstGeom>
          <a:noFill/>
          <a:ln w="6350">
            <a:solidFill>
              <a:schemeClr val="tx1"/>
            </a:solidFill>
          </a:ln>
        </p:spPr>
        <p:txBody>
          <a:bodyPr wrap="none" rtlCol="0">
            <a:spAutoFit/>
          </a:bodyPr>
          <a:lstStyle/>
          <a:p>
            <a:r>
              <a:rPr lang="en-US" sz="600" dirty="0"/>
              <a:t>CLKP</a:t>
            </a:r>
          </a:p>
        </p:txBody>
      </p:sp>
      <p:cxnSp>
        <p:nvCxnSpPr>
          <p:cNvPr id="223" name="Straight Arrow Connector 222">
            <a:extLst>
              <a:ext uri="{FF2B5EF4-FFF2-40B4-BE49-F238E27FC236}">
                <a16:creationId xmlns:a16="http://schemas.microsoft.com/office/drawing/2014/main" id="{899F58E1-EF6F-404D-8162-37ECC7C93DBB}"/>
              </a:ext>
            </a:extLst>
          </p:cNvPr>
          <p:cNvCxnSpPr/>
          <p:nvPr/>
        </p:nvCxnSpPr>
        <p:spPr>
          <a:xfrm>
            <a:off x="7276465" y="3475642"/>
            <a:ext cx="14309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D0052A2D-AAAE-50B3-D8FF-C85FE3C0E8A0}"/>
              </a:ext>
            </a:extLst>
          </p:cNvPr>
          <p:cNvSpPr txBox="1"/>
          <p:nvPr/>
        </p:nvSpPr>
        <p:spPr>
          <a:xfrm>
            <a:off x="7423817" y="3363887"/>
            <a:ext cx="231230" cy="184666"/>
          </a:xfrm>
          <a:prstGeom prst="rect">
            <a:avLst/>
          </a:prstGeom>
          <a:noFill/>
          <a:ln w="6350">
            <a:solidFill>
              <a:schemeClr val="tx1"/>
            </a:solidFill>
          </a:ln>
        </p:spPr>
        <p:txBody>
          <a:bodyPr wrap="square" rtlCol="0">
            <a:spAutoFit/>
          </a:bodyPr>
          <a:lstStyle/>
          <a:p>
            <a:r>
              <a:rPr lang="en-US" sz="600" dirty="0"/>
              <a:t>C</a:t>
            </a:r>
          </a:p>
        </p:txBody>
      </p:sp>
      <p:cxnSp>
        <p:nvCxnSpPr>
          <p:cNvPr id="226" name="Straight Arrow Connector 225">
            <a:extLst>
              <a:ext uri="{FF2B5EF4-FFF2-40B4-BE49-F238E27FC236}">
                <a16:creationId xmlns:a16="http://schemas.microsoft.com/office/drawing/2014/main" id="{A30655FE-0264-D235-86F9-B321D59F9F8A}"/>
              </a:ext>
            </a:extLst>
          </p:cNvPr>
          <p:cNvCxnSpPr/>
          <p:nvPr/>
        </p:nvCxnSpPr>
        <p:spPr>
          <a:xfrm>
            <a:off x="7276465" y="3724562"/>
            <a:ext cx="14309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6E7245D-52E1-AF99-53E0-945E8F879947}"/>
              </a:ext>
            </a:extLst>
          </p:cNvPr>
          <p:cNvSpPr txBox="1"/>
          <p:nvPr/>
        </p:nvSpPr>
        <p:spPr>
          <a:xfrm>
            <a:off x="7423817" y="3612807"/>
            <a:ext cx="231230" cy="184666"/>
          </a:xfrm>
          <a:prstGeom prst="rect">
            <a:avLst/>
          </a:prstGeom>
          <a:noFill/>
          <a:ln w="6350">
            <a:solidFill>
              <a:schemeClr val="tx1"/>
            </a:solidFill>
          </a:ln>
        </p:spPr>
        <p:txBody>
          <a:bodyPr wrap="square" rtlCol="0">
            <a:spAutoFit/>
          </a:bodyPr>
          <a:lstStyle/>
          <a:p>
            <a:r>
              <a:rPr lang="en-US" sz="600" dirty="0"/>
              <a:t>C</a:t>
            </a:r>
          </a:p>
        </p:txBody>
      </p:sp>
      <p:cxnSp>
        <p:nvCxnSpPr>
          <p:cNvPr id="228" name="Straight Arrow Connector 227">
            <a:extLst>
              <a:ext uri="{FF2B5EF4-FFF2-40B4-BE49-F238E27FC236}">
                <a16:creationId xmlns:a16="http://schemas.microsoft.com/office/drawing/2014/main" id="{8C041310-94DA-4813-F3AC-AEDADF914803}"/>
              </a:ext>
            </a:extLst>
          </p:cNvPr>
          <p:cNvCxnSpPr>
            <a:cxnSpLocks/>
          </p:cNvCxnSpPr>
          <p:nvPr/>
        </p:nvCxnSpPr>
        <p:spPr>
          <a:xfrm flipV="1">
            <a:off x="7655047" y="3469330"/>
            <a:ext cx="2189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05CD9049-E2E2-F48A-2EF8-7A130479CC62}"/>
              </a:ext>
            </a:extLst>
          </p:cNvPr>
          <p:cNvCxnSpPr>
            <a:cxnSpLocks/>
          </p:cNvCxnSpPr>
          <p:nvPr/>
        </p:nvCxnSpPr>
        <p:spPr>
          <a:xfrm flipV="1">
            <a:off x="7655047" y="3724562"/>
            <a:ext cx="2189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CB83D5DA-19E1-8107-2553-474AE7C31FEC}"/>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(12-02-2024)</a:t>
            </a:r>
            <a:endParaRPr lang="en-IN" sz="1600" b="1" dirty="0">
              <a:solidFill>
                <a:srgbClr val="0000CC"/>
              </a:solidFill>
            </a:endParaRPr>
          </a:p>
        </p:txBody>
      </p:sp>
      <p:sp>
        <p:nvSpPr>
          <p:cNvPr id="232" name="Isosceles Triangle 231">
            <a:extLst>
              <a:ext uri="{FF2B5EF4-FFF2-40B4-BE49-F238E27FC236}">
                <a16:creationId xmlns:a16="http://schemas.microsoft.com/office/drawing/2014/main" id="{68136975-C3E4-675F-0138-2BB6CF2A66A6}"/>
              </a:ext>
            </a:extLst>
          </p:cNvPr>
          <p:cNvSpPr/>
          <p:nvPr/>
        </p:nvSpPr>
        <p:spPr>
          <a:xfrm flipV="1">
            <a:off x="11033849" y="3897957"/>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3" name="Group 232">
            <a:extLst>
              <a:ext uri="{FF2B5EF4-FFF2-40B4-BE49-F238E27FC236}">
                <a16:creationId xmlns:a16="http://schemas.microsoft.com/office/drawing/2014/main" id="{7BFFEBCE-96B3-23EE-43EF-ABCF81E1BF2F}"/>
              </a:ext>
            </a:extLst>
          </p:cNvPr>
          <p:cNvGrpSpPr/>
          <p:nvPr/>
        </p:nvGrpSpPr>
        <p:grpSpPr>
          <a:xfrm>
            <a:off x="11033849" y="3757854"/>
            <a:ext cx="85934" cy="210013"/>
            <a:chOff x="10027330" y="3047308"/>
            <a:chExt cx="85934" cy="210013"/>
          </a:xfrm>
        </p:grpSpPr>
        <p:cxnSp>
          <p:nvCxnSpPr>
            <p:cNvPr id="234" name="Straight Connector 233">
              <a:extLst>
                <a:ext uri="{FF2B5EF4-FFF2-40B4-BE49-F238E27FC236}">
                  <a16:creationId xmlns:a16="http://schemas.microsoft.com/office/drawing/2014/main" id="{6236E0A1-B2B9-A40E-C7EC-563864D6C754}"/>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35" name="Isosceles Triangle 234">
              <a:extLst>
                <a:ext uri="{FF2B5EF4-FFF2-40B4-BE49-F238E27FC236}">
                  <a16:creationId xmlns:a16="http://schemas.microsoft.com/office/drawing/2014/main" id="{643F2306-AECF-5BF2-05D3-B94820FAC643}"/>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Rectangle 6">
            <a:extLst>
              <a:ext uri="{FF2B5EF4-FFF2-40B4-BE49-F238E27FC236}">
                <a16:creationId xmlns:a16="http://schemas.microsoft.com/office/drawing/2014/main" id="{FA0E74A9-9AC7-E207-72C4-35B1261F3189}"/>
              </a:ext>
            </a:extLst>
          </p:cNvPr>
          <p:cNvSpPr/>
          <p:nvPr/>
        </p:nvSpPr>
        <p:spPr>
          <a:xfrm>
            <a:off x="0" y="338554"/>
            <a:ext cx="2424409" cy="6187752"/>
          </a:xfrm>
          <a:prstGeom prst="rect">
            <a:avLst/>
          </a:prstGeom>
          <a:solidFill>
            <a:srgbClr val="66FFCC">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F2E1A317-4C53-1525-0CD8-0DA31E733292}"/>
              </a:ext>
            </a:extLst>
          </p:cNvPr>
          <p:cNvSpPr/>
          <p:nvPr/>
        </p:nvSpPr>
        <p:spPr>
          <a:xfrm>
            <a:off x="6910476" y="373685"/>
            <a:ext cx="4922935" cy="6187752"/>
          </a:xfrm>
          <a:prstGeom prst="rect">
            <a:avLst/>
          </a:prstGeom>
          <a:solidFill>
            <a:schemeClr val="accent2">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305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AF6EA3-B739-0DFB-35FD-75DB9AC63D71}"/>
              </a:ext>
            </a:extLst>
          </p:cNvPr>
          <p:cNvGraphicFramePr>
            <a:graphicFrameLocks noGrp="1"/>
          </p:cNvGraphicFramePr>
          <p:nvPr>
            <p:extLst>
              <p:ext uri="{D42A27DB-BD31-4B8C-83A1-F6EECF244321}">
                <p14:modId xmlns:p14="http://schemas.microsoft.com/office/powerpoint/2010/main" val="4001444249"/>
              </p:ext>
            </p:extLst>
          </p:nvPr>
        </p:nvGraphicFramePr>
        <p:xfrm>
          <a:off x="454269" y="720071"/>
          <a:ext cx="11283461" cy="5417858"/>
        </p:xfrm>
        <a:graphic>
          <a:graphicData uri="http://schemas.openxmlformats.org/drawingml/2006/table">
            <a:tbl>
              <a:tblPr/>
              <a:tblGrid>
                <a:gridCol w="638980">
                  <a:extLst>
                    <a:ext uri="{9D8B030D-6E8A-4147-A177-3AD203B41FA5}">
                      <a16:colId xmlns:a16="http://schemas.microsoft.com/office/drawing/2014/main" val="4273052915"/>
                    </a:ext>
                  </a:extLst>
                </a:gridCol>
                <a:gridCol w="2029399">
                  <a:extLst>
                    <a:ext uri="{9D8B030D-6E8A-4147-A177-3AD203B41FA5}">
                      <a16:colId xmlns:a16="http://schemas.microsoft.com/office/drawing/2014/main" val="865056069"/>
                    </a:ext>
                  </a:extLst>
                </a:gridCol>
                <a:gridCol w="3012142">
                  <a:extLst>
                    <a:ext uri="{9D8B030D-6E8A-4147-A177-3AD203B41FA5}">
                      <a16:colId xmlns:a16="http://schemas.microsoft.com/office/drawing/2014/main" val="2581539721"/>
                    </a:ext>
                  </a:extLst>
                </a:gridCol>
                <a:gridCol w="5602940">
                  <a:extLst>
                    <a:ext uri="{9D8B030D-6E8A-4147-A177-3AD203B41FA5}">
                      <a16:colId xmlns:a16="http://schemas.microsoft.com/office/drawing/2014/main" val="1550742745"/>
                    </a:ext>
                  </a:extLst>
                </a:gridCol>
              </a:tblGrid>
              <a:tr h="278530">
                <a:tc>
                  <a:txBody>
                    <a:bodyPr/>
                    <a:lstStyle/>
                    <a:p>
                      <a:pPr algn="ctr" fontAlgn="ctr"/>
                      <a:r>
                        <a:rPr lang="en-IN" sz="1200" b="1" i="0" u="none" strike="noStrike" dirty="0">
                          <a:solidFill>
                            <a:srgbClr val="000000"/>
                          </a:solidFill>
                          <a:effectLst/>
                          <a:latin typeface="Calibri" panose="020F0502020204030204" pitchFamily="34" charset="0"/>
                        </a:rPr>
                        <a:t>Sl No</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n-IN" sz="1200" b="1" i="0" u="none" strike="noStrike" dirty="0">
                          <a:solidFill>
                            <a:srgbClr val="000000"/>
                          </a:solidFill>
                          <a:effectLst/>
                          <a:latin typeface="Calibri" panose="020F0502020204030204" pitchFamily="34" charset="0"/>
                        </a:rPr>
                        <a:t>Parameter</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n-IN" sz="1200" b="1" i="0" u="none" strike="noStrike" dirty="0">
                          <a:solidFill>
                            <a:srgbClr val="000000"/>
                          </a:solidFill>
                          <a:effectLst/>
                          <a:latin typeface="Calibri" panose="020F0502020204030204" pitchFamily="34" charset="0"/>
                        </a:rPr>
                        <a:t>Specifications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n-IN" sz="1200" b="1" i="0" u="none" strike="noStrike" dirty="0">
                          <a:solidFill>
                            <a:srgbClr val="000000"/>
                          </a:solidFill>
                          <a:effectLst/>
                          <a:latin typeface="Calibri" panose="020F0502020204030204" pitchFamily="34" charset="0"/>
                        </a:rPr>
                        <a:t>Remarks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882437799"/>
                  </a:ext>
                </a:extLst>
              </a:tr>
              <a:tr h="278530">
                <a:tc>
                  <a:txBody>
                    <a:bodyPr/>
                    <a:lstStyle/>
                    <a:p>
                      <a:pPr algn="ctr" fontAlgn="ctr"/>
                      <a:r>
                        <a:rPr lang="en-IN" sz="1100" b="0" i="0" u="none" strike="noStrike" dirty="0">
                          <a:solidFill>
                            <a:srgbClr val="000000"/>
                          </a:solidFill>
                          <a:effectLst/>
                          <a:latin typeface="Calibri" panose="020F0502020204030204" pitchFamily="34" charset="0"/>
                        </a:rPr>
                        <a:t>1</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Max Frequency</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100 MHz</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62014139"/>
                  </a:ext>
                </a:extLst>
              </a:tr>
              <a:tr h="278530">
                <a:tc>
                  <a:txBody>
                    <a:bodyPr/>
                    <a:lstStyle/>
                    <a:p>
                      <a:pPr algn="ctr" fontAlgn="ctr"/>
                      <a:r>
                        <a:rPr lang="en-IN" sz="1100" b="0" i="0" u="none" strike="noStrike">
                          <a:solidFill>
                            <a:srgbClr val="000000"/>
                          </a:solidFill>
                          <a:effectLst/>
                          <a:latin typeface="Calibri" panose="020F0502020204030204" pitchFamily="34" charset="0"/>
                        </a:rPr>
                        <a:t>2</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Bandwidth</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10 MHz</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Changed from 40 to 10 MHz after Review No.3</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149680599"/>
                  </a:ext>
                </a:extLst>
              </a:tr>
              <a:tr h="278530">
                <a:tc>
                  <a:txBody>
                    <a:bodyPr/>
                    <a:lstStyle/>
                    <a:p>
                      <a:pPr algn="ctr" fontAlgn="ctr"/>
                      <a:r>
                        <a:rPr lang="en-IN" sz="1100" b="0" i="0" u="none" strike="noStrike">
                          <a:solidFill>
                            <a:srgbClr val="000000"/>
                          </a:solidFill>
                          <a:effectLst/>
                          <a:latin typeface="Calibri" panose="020F0502020204030204" pitchFamily="34" charset="0"/>
                        </a:rPr>
                        <a:t>3</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Max Output Voltage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&lt;whatever DAC supports is Okay&gt;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80525054"/>
                  </a:ext>
                </a:extLst>
              </a:tr>
              <a:tr h="278530">
                <a:tc>
                  <a:txBody>
                    <a:bodyPr/>
                    <a:lstStyle/>
                    <a:p>
                      <a:pPr algn="ctr" fontAlgn="ctr"/>
                      <a:r>
                        <a:rPr lang="en-IN" sz="1100" b="0" i="0" u="none" strike="noStrike">
                          <a:solidFill>
                            <a:srgbClr val="000000"/>
                          </a:solidFill>
                          <a:effectLst/>
                          <a:latin typeface="Calibri" panose="020F0502020204030204" pitchFamily="34" charset="0"/>
                        </a:rPr>
                        <a:t>4</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Sampling rate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&lt;whatever DAC supports is Okay&gt;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074079846"/>
                  </a:ext>
                </a:extLst>
              </a:tr>
              <a:tr h="278530">
                <a:tc>
                  <a:txBody>
                    <a:bodyPr/>
                    <a:lstStyle/>
                    <a:p>
                      <a:pPr algn="ctr" fontAlgn="ctr"/>
                      <a:r>
                        <a:rPr lang="en-IN" sz="1100" b="0" i="0" u="none" strike="noStrike">
                          <a:solidFill>
                            <a:srgbClr val="000000"/>
                          </a:solidFill>
                          <a:effectLst/>
                          <a:latin typeface="Calibri" panose="020F0502020204030204" pitchFamily="34" charset="0"/>
                        </a:rPr>
                        <a:t>5</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Resolution</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12-bit DAC</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881112047"/>
                  </a:ext>
                </a:extLst>
              </a:tr>
              <a:tr h="278530">
                <a:tc>
                  <a:txBody>
                    <a:bodyPr/>
                    <a:lstStyle/>
                    <a:p>
                      <a:pPr algn="ctr" fontAlgn="ctr"/>
                      <a:r>
                        <a:rPr lang="en-IN" sz="1100" b="0" i="0" u="none" strike="noStrike">
                          <a:solidFill>
                            <a:srgbClr val="000000"/>
                          </a:solidFill>
                          <a:effectLst/>
                          <a:latin typeface="Calibri" panose="020F0502020204030204" pitchFamily="34" charset="0"/>
                        </a:rPr>
                        <a:t>6</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Memory</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&lt;whatever STM supports is Okay&gt;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67287637"/>
                  </a:ext>
                </a:extLst>
              </a:tr>
              <a:tr h="278530">
                <a:tc>
                  <a:txBody>
                    <a:bodyPr/>
                    <a:lstStyle/>
                    <a:p>
                      <a:pPr algn="ctr" fontAlgn="ctr"/>
                      <a:r>
                        <a:rPr lang="en-IN" sz="1100" b="0" i="0" u="none" strike="noStrike">
                          <a:solidFill>
                            <a:srgbClr val="000000"/>
                          </a:solidFill>
                          <a:effectLst/>
                          <a:latin typeface="Calibri" panose="020F0502020204030204" pitchFamily="34" charset="0"/>
                        </a:rPr>
                        <a:t>7</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Waveform repetition support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Yes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4532129"/>
                  </a:ext>
                </a:extLst>
              </a:tr>
              <a:tr h="278530">
                <a:tc>
                  <a:txBody>
                    <a:bodyPr/>
                    <a:lstStyle/>
                    <a:p>
                      <a:pPr algn="ctr" fontAlgn="ctr"/>
                      <a:r>
                        <a:rPr lang="en-IN" sz="1100" b="0" i="0" u="none" strike="noStrike">
                          <a:solidFill>
                            <a:srgbClr val="000000"/>
                          </a:solidFill>
                          <a:effectLst/>
                          <a:latin typeface="Calibri" panose="020F0502020204030204" pitchFamily="34" charset="0"/>
                        </a:rPr>
                        <a:t>8</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Standard Waveforms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Sine,Cosine,Square(Variable Duty Cycle),Noise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83078791"/>
                  </a:ext>
                </a:extLst>
              </a:tr>
              <a:tr h="278530">
                <a:tc>
                  <a:txBody>
                    <a:bodyPr/>
                    <a:lstStyle/>
                    <a:p>
                      <a:pPr algn="ctr" fontAlgn="ctr"/>
                      <a:r>
                        <a:rPr lang="en-IN" sz="1100" b="0" i="0" u="none" strike="noStrike">
                          <a:solidFill>
                            <a:srgbClr val="000000"/>
                          </a:solidFill>
                          <a:effectLst/>
                          <a:latin typeface="Calibri" panose="020F0502020204030204" pitchFamily="34" charset="0"/>
                        </a:rPr>
                        <a:t>9</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Userdefined waveforms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Accept *.txt (Integer,Hex,Float values)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87540710"/>
                  </a:ext>
                </a:extLst>
              </a:tr>
              <a:tr h="278530">
                <a:tc>
                  <a:txBody>
                    <a:bodyPr/>
                    <a:lstStyle/>
                    <a:p>
                      <a:pPr algn="ctr" fontAlgn="ctr"/>
                      <a:r>
                        <a:rPr lang="en-IN" sz="1100" b="0" i="0" u="none" strike="noStrike">
                          <a:solidFill>
                            <a:srgbClr val="000000"/>
                          </a:solidFill>
                          <a:effectLst/>
                          <a:latin typeface="Calibri" panose="020F0502020204030204" pitchFamily="34" charset="0"/>
                        </a:rPr>
                        <a:t>10</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Channel</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Single ( Option to go dual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085027058"/>
                  </a:ext>
                </a:extLst>
              </a:tr>
              <a:tr h="278530">
                <a:tc>
                  <a:txBody>
                    <a:bodyPr/>
                    <a:lstStyle/>
                    <a:p>
                      <a:pPr algn="ctr" fontAlgn="ctr"/>
                      <a:r>
                        <a:rPr lang="en-IN" sz="1100" b="0" i="0" u="none" strike="noStrike">
                          <a:solidFill>
                            <a:srgbClr val="000000"/>
                          </a:solidFill>
                          <a:effectLst/>
                          <a:latin typeface="Calibri" panose="020F0502020204030204" pitchFamily="34" charset="0"/>
                        </a:rPr>
                        <a:t>11</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Clock Output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Yes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080574967"/>
                  </a:ext>
                </a:extLst>
              </a:tr>
              <a:tr h="404318">
                <a:tc>
                  <a:txBody>
                    <a:bodyPr/>
                    <a:lstStyle/>
                    <a:p>
                      <a:pPr algn="ctr" fontAlgn="ctr"/>
                      <a:r>
                        <a:rPr lang="en-IN" sz="1100" b="0" i="0" u="none" strike="noStrike">
                          <a:solidFill>
                            <a:srgbClr val="000000"/>
                          </a:solidFill>
                          <a:effectLst/>
                          <a:latin typeface="Calibri" panose="020F0502020204030204" pitchFamily="34" charset="0"/>
                        </a:rPr>
                        <a:t>12</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UI</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User defined - waveform type, frequency,bandwidth,duty cycle,output voltage level</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73778236"/>
                  </a:ext>
                </a:extLst>
              </a:tr>
              <a:tr h="278530">
                <a:tc>
                  <a:txBody>
                    <a:bodyPr/>
                    <a:lstStyle/>
                    <a:p>
                      <a:pPr algn="ctr" fontAlgn="ctr"/>
                      <a:r>
                        <a:rPr lang="en-IN" sz="1100" b="0" i="0" u="none" strike="noStrike">
                          <a:solidFill>
                            <a:srgbClr val="000000"/>
                          </a:solidFill>
                          <a:effectLst/>
                          <a:latin typeface="Calibri" panose="020F0502020204030204" pitchFamily="34" charset="0"/>
                        </a:rPr>
                        <a:t>13</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Impedance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50 Ohms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222674689"/>
                  </a:ext>
                </a:extLst>
              </a:tr>
              <a:tr h="278530">
                <a:tc>
                  <a:txBody>
                    <a:bodyPr/>
                    <a:lstStyle/>
                    <a:p>
                      <a:pPr algn="ctr" fontAlgn="ctr"/>
                      <a:r>
                        <a:rPr lang="en-IN" sz="1100" b="0" i="0" u="none" strike="noStrike">
                          <a:solidFill>
                            <a:srgbClr val="000000"/>
                          </a:solidFill>
                          <a:effectLst/>
                          <a:latin typeface="Calibri" panose="020F0502020204030204" pitchFamily="34" charset="0"/>
                        </a:rPr>
                        <a:t>14</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Interface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USB to PC</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432693133"/>
                  </a:ext>
                </a:extLst>
              </a:tr>
              <a:tr h="278530">
                <a:tc>
                  <a:txBody>
                    <a:bodyPr/>
                    <a:lstStyle/>
                    <a:p>
                      <a:pPr algn="ctr" fontAlgn="ctr"/>
                      <a:r>
                        <a:rPr lang="en-IN" sz="1100" b="0" i="0" u="none" strike="noStrike">
                          <a:solidFill>
                            <a:srgbClr val="000000"/>
                          </a:solidFill>
                          <a:effectLst/>
                          <a:latin typeface="Calibri" panose="020F0502020204030204" pitchFamily="34" charset="0"/>
                        </a:rPr>
                        <a:t>15</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Dimensions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LxWxH ( 4inX2inX2in)</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670710582"/>
                  </a:ext>
                </a:extLst>
              </a:tr>
              <a:tr h="278530">
                <a:tc>
                  <a:txBody>
                    <a:bodyPr/>
                    <a:lstStyle/>
                    <a:p>
                      <a:pPr algn="ctr" fontAlgn="ctr"/>
                      <a:r>
                        <a:rPr lang="en-IN" sz="1100" b="0" i="0" u="none" strike="noStrike">
                          <a:solidFill>
                            <a:srgbClr val="000000"/>
                          </a:solidFill>
                          <a:effectLst/>
                          <a:latin typeface="Calibri" panose="020F0502020204030204" pitchFamily="34" charset="0"/>
                        </a:rPr>
                        <a:t>16</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Weight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&lt;500gms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871661508"/>
                  </a:ext>
                </a:extLst>
              </a:tr>
              <a:tr h="278530">
                <a:tc>
                  <a:txBody>
                    <a:bodyPr/>
                    <a:lstStyle/>
                    <a:p>
                      <a:pPr algn="ctr" fontAlgn="ctr"/>
                      <a:r>
                        <a:rPr lang="en-IN" sz="1100" b="0" i="0" u="none" strike="noStrike">
                          <a:solidFill>
                            <a:srgbClr val="000000"/>
                          </a:solidFill>
                          <a:effectLst/>
                          <a:latin typeface="Calibri" panose="020F0502020204030204" pitchFamily="34" charset="0"/>
                        </a:rPr>
                        <a:t>17</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Connectors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3BNC</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730469184"/>
                  </a:ext>
                </a:extLst>
              </a:tr>
              <a:tr h="278530">
                <a:tc>
                  <a:txBody>
                    <a:bodyPr/>
                    <a:lstStyle/>
                    <a:p>
                      <a:pPr algn="ctr" fontAlgn="ctr"/>
                      <a:r>
                        <a:rPr lang="en-IN" sz="1100" b="0" i="0" u="none" strike="noStrike">
                          <a:solidFill>
                            <a:srgbClr val="000000"/>
                          </a:solidFill>
                          <a:effectLst/>
                          <a:latin typeface="Calibri" panose="020F0502020204030204" pitchFamily="34" charset="0"/>
                        </a:rPr>
                        <a:t>18</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Power</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USB or Adaptor</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4365957"/>
                  </a:ext>
                </a:extLst>
              </a:tr>
            </a:tbl>
          </a:graphicData>
        </a:graphic>
      </p:graphicFrame>
      <p:sp>
        <p:nvSpPr>
          <p:cNvPr id="5" name="TextBox 4">
            <a:extLst>
              <a:ext uri="{FF2B5EF4-FFF2-40B4-BE49-F238E27FC236}">
                <a16:creationId xmlns:a16="http://schemas.microsoft.com/office/drawing/2014/main" id="{F200E348-331C-7BD3-0E62-0E9A6E7CF39F}"/>
              </a:ext>
            </a:extLst>
          </p:cNvPr>
          <p:cNvSpPr txBox="1"/>
          <p:nvPr/>
        </p:nvSpPr>
        <p:spPr>
          <a:xfrm>
            <a:off x="4948517" y="0"/>
            <a:ext cx="1354923" cy="338554"/>
          </a:xfrm>
          <a:prstGeom prst="rect">
            <a:avLst/>
          </a:prstGeom>
          <a:noFill/>
        </p:spPr>
        <p:txBody>
          <a:bodyPr wrap="none" rtlCol="0">
            <a:spAutoFit/>
          </a:bodyPr>
          <a:lstStyle/>
          <a:p>
            <a:r>
              <a:rPr lang="en-US" sz="1600" b="1" dirty="0">
                <a:solidFill>
                  <a:srgbClr val="0000CC"/>
                </a:solidFill>
              </a:rPr>
              <a:t>Specifications</a:t>
            </a:r>
            <a:endParaRPr lang="en-IN" sz="1600" b="1" dirty="0">
              <a:solidFill>
                <a:srgbClr val="0000CC"/>
              </a:solidFill>
            </a:endParaRPr>
          </a:p>
        </p:txBody>
      </p:sp>
    </p:spTree>
    <p:extLst>
      <p:ext uri="{BB962C8B-B14F-4D97-AF65-F5344CB8AC3E}">
        <p14:creationId xmlns:p14="http://schemas.microsoft.com/office/powerpoint/2010/main" val="26988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33494A-3116-D33B-D583-7DC0454CE345}"/>
              </a:ext>
            </a:extLst>
          </p:cNvPr>
          <p:cNvSpPr txBox="1"/>
          <p:nvPr/>
        </p:nvSpPr>
        <p:spPr>
          <a:xfrm>
            <a:off x="4356847" y="2725270"/>
            <a:ext cx="3075073" cy="584775"/>
          </a:xfrm>
          <a:prstGeom prst="rect">
            <a:avLst/>
          </a:prstGeom>
          <a:noFill/>
        </p:spPr>
        <p:txBody>
          <a:bodyPr wrap="none" rtlCol="0">
            <a:spAutoFit/>
          </a:bodyPr>
          <a:lstStyle/>
          <a:p>
            <a:r>
              <a:rPr lang="en-US" sz="3200" b="1" dirty="0">
                <a:solidFill>
                  <a:srgbClr val="0000CC"/>
                </a:solidFill>
              </a:rPr>
              <a:t>Evaluation Board</a:t>
            </a:r>
            <a:endParaRPr lang="en-IN" sz="3200" b="1" dirty="0">
              <a:solidFill>
                <a:srgbClr val="0000CC"/>
              </a:solidFill>
            </a:endParaRPr>
          </a:p>
        </p:txBody>
      </p:sp>
    </p:spTree>
    <p:extLst>
      <p:ext uri="{BB962C8B-B14F-4D97-AF65-F5344CB8AC3E}">
        <p14:creationId xmlns:p14="http://schemas.microsoft.com/office/powerpoint/2010/main" val="2627805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71C3B8-F655-9921-5D3B-4AF7FDCAC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88" y="647599"/>
            <a:ext cx="7109012" cy="5562802"/>
          </a:xfrm>
          <a:prstGeom prst="rect">
            <a:avLst/>
          </a:prstGeom>
        </p:spPr>
      </p:pic>
      <p:sp>
        <p:nvSpPr>
          <p:cNvPr id="5" name="TextBox 4">
            <a:extLst>
              <a:ext uri="{FF2B5EF4-FFF2-40B4-BE49-F238E27FC236}">
                <a16:creationId xmlns:a16="http://schemas.microsoft.com/office/drawing/2014/main" id="{2E5608D2-F1C6-E3A5-CE23-39BBF8CA4694}"/>
              </a:ext>
            </a:extLst>
          </p:cNvPr>
          <p:cNvSpPr txBox="1"/>
          <p:nvPr/>
        </p:nvSpPr>
        <p:spPr>
          <a:xfrm>
            <a:off x="0" y="367553"/>
            <a:ext cx="3310906" cy="369332"/>
          </a:xfrm>
          <a:prstGeom prst="rect">
            <a:avLst/>
          </a:prstGeom>
          <a:noFill/>
        </p:spPr>
        <p:txBody>
          <a:bodyPr wrap="none" rtlCol="0">
            <a:spAutoFit/>
          </a:bodyPr>
          <a:lstStyle/>
          <a:p>
            <a:r>
              <a:rPr lang="en-US" b="1" dirty="0">
                <a:solidFill>
                  <a:srgbClr val="0000CC"/>
                </a:solidFill>
              </a:rPr>
              <a:t>Eval Board AD9102 – ARDZ – EBZ</a:t>
            </a:r>
            <a:endParaRPr lang="en-IN" b="1" dirty="0">
              <a:solidFill>
                <a:srgbClr val="0000CC"/>
              </a:solidFill>
            </a:endParaRPr>
          </a:p>
        </p:txBody>
      </p:sp>
      <p:sp>
        <p:nvSpPr>
          <p:cNvPr id="6" name="TextBox 5">
            <a:extLst>
              <a:ext uri="{FF2B5EF4-FFF2-40B4-BE49-F238E27FC236}">
                <a16:creationId xmlns:a16="http://schemas.microsoft.com/office/drawing/2014/main" id="{B77598F6-D193-A9A1-6ABA-E8E725DE4666}"/>
              </a:ext>
            </a:extLst>
          </p:cNvPr>
          <p:cNvSpPr txBox="1"/>
          <p:nvPr/>
        </p:nvSpPr>
        <p:spPr>
          <a:xfrm>
            <a:off x="4939554" y="6605"/>
            <a:ext cx="1630639" cy="338554"/>
          </a:xfrm>
          <a:prstGeom prst="rect">
            <a:avLst/>
          </a:prstGeom>
          <a:noFill/>
        </p:spPr>
        <p:txBody>
          <a:bodyPr wrap="none" rtlCol="0">
            <a:spAutoFit/>
          </a:bodyPr>
          <a:lstStyle/>
          <a:p>
            <a:r>
              <a:rPr lang="en-US" sz="1600" b="1" dirty="0">
                <a:solidFill>
                  <a:srgbClr val="0000CC"/>
                </a:solidFill>
              </a:rPr>
              <a:t>Evaluation Board</a:t>
            </a:r>
            <a:endParaRPr lang="en-IN" sz="1600" b="1" dirty="0">
              <a:solidFill>
                <a:srgbClr val="0000CC"/>
              </a:solidFill>
            </a:endParaRPr>
          </a:p>
        </p:txBody>
      </p:sp>
      <p:pic>
        <p:nvPicPr>
          <p:cNvPr id="8" name="Picture 7">
            <a:extLst>
              <a:ext uri="{FF2B5EF4-FFF2-40B4-BE49-F238E27FC236}">
                <a16:creationId xmlns:a16="http://schemas.microsoft.com/office/drawing/2014/main" id="{AF60996B-5084-A2A4-193E-EB3FACF30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828" y="552219"/>
            <a:ext cx="3453326" cy="5762738"/>
          </a:xfrm>
          <a:prstGeom prst="rect">
            <a:avLst/>
          </a:prstGeom>
        </p:spPr>
      </p:pic>
    </p:spTree>
    <p:extLst>
      <p:ext uri="{BB962C8B-B14F-4D97-AF65-F5344CB8AC3E}">
        <p14:creationId xmlns:p14="http://schemas.microsoft.com/office/powerpoint/2010/main" val="1612929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161227-5508-9CCA-9EC2-608DE3DA0F40}"/>
              </a:ext>
            </a:extLst>
          </p:cNvPr>
          <p:cNvSpPr/>
          <p:nvPr/>
        </p:nvSpPr>
        <p:spPr>
          <a:xfrm>
            <a:off x="4371975" y="2531856"/>
            <a:ext cx="1809750" cy="147232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02F7663-E3E2-DCD3-0B62-23791748D101}"/>
              </a:ext>
            </a:extLst>
          </p:cNvPr>
          <p:cNvSpPr txBox="1"/>
          <p:nvPr/>
        </p:nvSpPr>
        <p:spPr>
          <a:xfrm>
            <a:off x="4803720" y="3014981"/>
            <a:ext cx="1011302" cy="461665"/>
          </a:xfrm>
          <a:prstGeom prst="rect">
            <a:avLst/>
          </a:prstGeom>
          <a:noFill/>
        </p:spPr>
        <p:txBody>
          <a:bodyPr wrap="none" rtlCol="0">
            <a:spAutoFit/>
          </a:bodyPr>
          <a:lstStyle/>
          <a:p>
            <a:pPr algn="ctr"/>
            <a:r>
              <a:rPr lang="en-IN" sz="1200" b="1" dirty="0"/>
              <a:t>DAC</a:t>
            </a:r>
          </a:p>
          <a:p>
            <a:pPr algn="ctr"/>
            <a:r>
              <a:rPr lang="en-IN" sz="1200" b="1" dirty="0"/>
              <a:t>AD9102BCPZ</a:t>
            </a:r>
          </a:p>
        </p:txBody>
      </p:sp>
      <p:sp>
        <p:nvSpPr>
          <p:cNvPr id="5" name="Rectangle 4">
            <a:extLst>
              <a:ext uri="{FF2B5EF4-FFF2-40B4-BE49-F238E27FC236}">
                <a16:creationId xmlns:a16="http://schemas.microsoft.com/office/drawing/2014/main" id="{0A3E01CF-22C2-ED47-CA13-6009A99D29A6}"/>
              </a:ext>
            </a:extLst>
          </p:cNvPr>
          <p:cNvSpPr/>
          <p:nvPr/>
        </p:nvSpPr>
        <p:spPr>
          <a:xfrm>
            <a:off x="2133601" y="2114550"/>
            <a:ext cx="517662" cy="169567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4705C58-6627-5D0A-8AE9-667CFFC127F6}"/>
              </a:ext>
            </a:extLst>
          </p:cNvPr>
          <p:cNvSpPr txBox="1"/>
          <p:nvPr/>
        </p:nvSpPr>
        <p:spPr>
          <a:xfrm rot="16200000">
            <a:off x="1740902" y="2788140"/>
            <a:ext cx="1308370" cy="400110"/>
          </a:xfrm>
          <a:prstGeom prst="rect">
            <a:avLst/>
          </a:prstGeom>
          <a:noFill/>
        </p:spPr>
        <p:txBody>
          <a:bodyPr wrap="none" rtlCol="0">
            <a:spAutoFit/>
          </a:bodyPr>
          <a:lstStyle/>
          <a:p>
            <a:pPr algn="ctr"/>
            <a:r>
              <a:rPr lang="en-US" sz="1000" dirty="0"/>
              <a:t>Logic Level Translator</a:t>
            </a:r>
          </a:p>
          <a:p>
            <a:pPr algn="ctr"/>
            <a:r>
              <a:rPr lang="en-US" sz="1000" dirty="0"/>
              <a:t>(1.15V to 5.5 V)</a:t>
            </a:r>
            <a:endParaRPr lang="en-IN" sz="1000" dirty="0"/>
          </a:p>
        </p:txBody>
      </p:sp>
      <p:sp>
        <p:nvSpPr>
          <p:cNvPr id="7" name="Rectangle 6">
            <a:extLst>
              <a:ext uri="{FF2B5EF4-FFF2-40B4-BE49-F238E27FC236}">
                <a16:creationId xmlns:a16="http://schemas.microsoft.com/office/drawing/2014/main" id="{28845329-AA94-7B2A-F042-EA4E9D27E55B}"/>
              </a:ext>
            </a:extLst>
          </p:cNvPr>
          <p:cNvSpPr/>
          <p:nvPr/>
        </p:nvSpPr>
        <p:spPr>
          <a:xfrm>
            <a:off x="2133600" y="4276725"/>
            <a:ext cx="517662" cy="101134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02863BC-6E92-F1FA-BE8D-D705E335001F}"/>
              </a:ext>
            </a:extLst>
          </p:cNvPr>
          <p:cNvSpPr txBox="1"/>
          <p:nvPr/>
        </p:nvSpPr>
        <p:spPr>
          <a:xfrm rot="16200000">
            <a:off x="1974856" y="4619602"/>
            <a:ext cx="822533" cy="307777"/>
          </a:xfrm>
          <a:prstGeom prst="rect">
            <a:avLst/>
          </a:prstGeom>
          <a:noFill/>
        </p:spPr>
        <p:txBody>
          <a:bodyPr wrap="none" rtlCol="0">
            <a:spAutoFit/>
          </a:bodyPr>
          <a:lstStyle/>
          <a:p>
            <a:pPr algn="ctr"/>
            <a:r>
              <a:rPr lang="en-US" sz="1400" dirty="0"/>
              <a:t>EEPROM</a:t>
            </a:r>
            <a:endParaRPr lang="en-IN" sz="1400" dirty="0"/>
          </a:p>
        </p:txBody>
      </p:sp>
      <p:sp>
        <p:nvSpPr>
          <p:cNvPr id="9" name="Rectangle 8">
            <a:extLst>
              <a:ext uri="{FF2B5EF4-FFF2-40B4-BE49-F238E27FC236}">
                <a16:creationId xmlns:a16="http://schemas.microsoft.com/office/drawing/2014/main" id="{D84A390F-9288-489D-1723-772BC65CA5A6}"/>
              </a:ext>
            </a:extLst>
          </p:cNvPr>
          <p:cNvSpPr/>
          <p:nvPr/>
        </p:nvSpPr>
        <p:spPr>
          <a:xfrm>
            <a:off x="3250734" y="677569"/>
            <a:ext cx="915146" cy="76567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F7C5ABC-7DD2-4915-9BA3-00B22596963E}"/>
              </a:ext>
            </a:extLst>
          </p:cNvPr>
          <p:cNvSpPr txBox="1"/>
          <p:nvPr/>
        </p:nvSpPr>
        <p:spPr>
          <a:xfrm>
            <a:off x="3333781" y="815408"/>
            <a:ext cx="776495" cy="461665"/>
          </a:xfrm>
          <a:prstGeom prst="rect">
            <a:avLst/>
          </a:prstGeom>
          <a:noFill/>
        </p:spPr>
        <p:txBody>
          <a:bodyPr wrap="none" rtlCol="0">
            <a:spAutoFit/>
          </a:bodyPr>
          <a:lstStyle/>
          <a:p>
            <a:pPr algn="ctr"/>
            <a:r>
              <a:rPr lang="en-IN" sz="1200" dirty="0"/>
              <a:t>On Board</a:t>
            </a:r>
          </a:p>
          <a:p>
            <a:pPr algn="ctr"/>
            <a:r>
              <a:rPr lang="en-IN" sz="1200" dirty="0"/>
              <a:t>Oscillator</a:t>
            </a:r>
          </a:p>
        </p:txBody>
      </p:sp>
      <p:grpSp>
        <p:nvGrpSpPr>
          <p:cNvPr id="20" name="Group 19">
            <a:extLst>
              <a:ext uri="{FF2B5EF4-FFF2-40B4-BE49-F238E27FC236}">
                <a16:creationId xmlns:a16="http://schemas.microsoft.com/office/drawing/2014/main" id="{087005BF-04AD-8C5E-821C-68609848D167}"/>
              </a:ext>
            </a:extLst>
          </p:cNvPr>
          <p:cNvGrpSpPr/>
          <p:nvPr/>
        </p:nvGrpSpPr>
        <p:grpSpPr>
          <a:xfrm>
            <a:off x="5187450" y="5891480"/>
            <a:ext cx="2160000" cy="360000"/>
            <a:chOff x="4879180" y="5829299"/>
            <a:chExt cx="2160000" cy="360000"/>
          </a:xfrm>
        </p:grpSpPr>
        <p:sp>
          <p:nvSpPr>
            <p:cNvPr id="11" name="Rectangle 10">
              <a:extLst>
                <a:ext uri="{FF2B5EF4-FFF2-40B4-BE49-F238E27FC236}">
                  <a16:creationId xmlns:a16="http://schemas.microsoft.com/office/drawing/2014/main" id="{DED9D8D9-95F7-D5D7-49A0-ABF61184E6FD}"/>
                </a:ext>
              </a:extLst>
            </p:cNvPr>
            <p:cNvSpPr/>
            <p:nvPr/>
          </p:nvSpPr>
          <p:spPr>
            <a:xfrm>
              <a:off x="4879180" y="5829299"/>
              <a:ext cx="2160000" cy="360000"/>
            </a:xfrm>
            <a:prstGeom prst="rect">
              <a:avLst/>
            </a:prstGeom>
            <a:noFill/>
            <a:ln w="19050">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1B92370E-72A1-A0C4-97F1-C0F177184DA1}"/>
                </a:ext>
              </a:extLst>
            </p:cNvPr>
            <p:cNvSpPr txBox="1"/>
            <p:nvPr/>
          </p:nvSpPr>
          <p:spPr>
            <a:xfrm>
              <a:off x="4879180" y="5870799"/>
              <a:ext cx="2158989" cy="276999"/>
            </a:xfrm>
            <a:prstGeom prst="rect">
              <a:avLst/>
            </a:prstGeom>
            <a:noFill/>
            <a:ln w="12700">
              <a:noFill/>
            </a:ln>
          </p:spPr>
          <p:txBody>
            <a:bodyPr wrap="none" rtlCol="0">
              <a:spAutoFit/>
            </a:bodyPr>
            <a:lstStyle/>
            <a:p>
              <a:pPr algn="ctr"/>
              <a:r>
                <a:rPr lang="en-IN" sz="1200" dirty="0"/>
                <a:t>Power Port : Arduino Conn 8pin</a:t>
              </a:r>
            </a:p>
          </p:txBody>
        </p:sp>
      </p:grpSp>
      <p:grpSp>
        <p:nvGrpSpPr>
          <p:cNvPr id="21" name="Group 20">
            <a:extLst>
              <a:ext uri="{FF2B5EF4-FFF2-40B4-BE49-F238E27FC236}">
                <a16:creationId xmlns:a16="http://schemas.microsoft.com/office/drawing/2014/main" id="{D6F0ECA4-6B2D-1EAD-674D-CCAD92F2A135}"/>
              </a:ext>
            </a:extLst>
          </p:cNvPr>
          <p:cNvGrpSpPr/>
          <p:nvPr/>
        </p:nvGrpSpPr>
        <p:grpSpPr>
          <a:xfrm rot="16200000">
            <a:off x="-207752" y="4710224"/>
            <a:ext cx="2160000" cy="360000"/>
            <a:chOff x="4879180" y="5829299"/>
            <a:chExt cx="2160000" cy="360000"/>
          </a:xfrm>
        </p:grpSpPr>
        <p:sp>
          <p:nvSpPr>
            <p:cNvPr id="22" name="Rectangle 21">
              <a:extLst>
                <a:ext uri="{FF2B5EF4-FFF2-40B4-BE49-F238E27FC236}">
                  <a16:creationId xmlns:a16="http://schemas.microsoft.com/office/drawing/2014/main" id="{3187078B-3CF2-A765-2F3A-AC85E8AC6FFA}"/>
                </a:ext>
              </a:extLst>
            </p:cNvPr>
            <p:cNvSpPr/>
            <p:nvPr/>
          </p:nvSpPr>
          <p:spPr>
            <a:xfrm>
              <a:off x="4879180" y="5829299"/>
              <a:ext cx="2160000" cy="360000"/>
            </a:xfrm>
            <a:prstGeom prst="rect">
              <a:avLst/>
            </a:prstGeom>
            <a:noFill/>
            <a:ln w="19050">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6D30605-5369-6736-412D-97558054BFB5}"/>
                </a:ext>
              </a:extLst>
            </p:cNvPr>
            <p:cNvSpPr txBox="1"/>
            <p:nvPr/>
          </p:nvSpPr>
          <p:spPr>
            <a:xfrm>
              <a:off x="5053076" y="5870803"/>
              <a:ext cx="1811201" cy="276999"/>
            </a:xfrm>
            <a:prstGeom prst="rect">
              <a:avLst/>
            </a:prstGeom>
            <a:noFill/>
            <a:ln w="12700">
              <a:noFill/>
            </a:ln>
          </p:spPr>
          <p:txBody>
            <a:bodyPr wrap="none" rtlCol="0">
              <a:spAutoFit/>
            </a:bodyPr>
            <a:lstStyle/>
            <a:p>
              <a:pPr algn="ctr"/>
              <a:r>
                <a:rPr lang="en-IN" sz="1200" dirty="0"/>
                <a:t>DIGI 0: Arduino Conn 8pin</a:t>
              </a:r>
            </a:p>
          </p:txBody>
        </p:sp>
      </p:grpSp>
      <p:grpSp>
        <p:nvGrpSpPr>
          <p:cNvPr id="24" name="Group 23">
            <a:extLst>
              <a:ext uri="{FF2B5EF4-FFF2-40B4-BE49-F238E27FC236}">
                <a16:creationId xmlns:a16="http://schemas.microsoft.com/office/drawing/2014/main" id="{ECCBA881-A589-2FCB-17E3-54F195F3D59E}"/>
              </a:ext>
            </a:extLst>
          </p:cNvPr>
          <p:cNvGrpSpPr/>
          <p:nvPr/>
        </p:nvGrpSpPr>
        <p:grpSpPr>
          <a:xfrm rot="16200000">
            <a:off x="-436252" y="2016215"/>
            <a:ext cx="2700000" cy="360000"/>
            <a:chOff x="4879180" y="5829299"/>
            <a:chExt cx="2160000" cy="360000"/>
          </a:xfrm>
        </p:grpSpPr>
        <p:sp>
          <p:nvSpPr>
            <p:cNvPr id="25" name="Rectangle 24">
              <a:extLst>
                <a:ext uri="{FF2B5EF4-FFF2-40B4-BE49-F238E27FC236}">
                  <a16:creationId xmlns:a16="http://schemas.microsoft.com/office/drawing/2014/main" id="{2BE957DB-1F03-E3EB-9B46-12D12EA2A2E2}"/>
                </a:ext>
              </a:extLst>
            </p:cNvPr>
            <p:cNvSpPr/>
            <p:nvPr/>
          </p:nvSpPr>
          <p:spPr>
            <a:xfrm>
              <a:off x="4879180" y="5829299"/>
              <a:ext cx="2160000" cy="360000"/>
            </a:xfrm>
            <a:prstGeom prst="rect">
              <a:avLst/>
            </a:prstGeom>
            <a:noFill/>
            <a:ln w="19050">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CCD40678-A87D-246D-BE12-AA4D189D6DAC}"/>
                </a:ext>
              </a:extLst>
            </p:cNvPr>
            <p:cNvSpPr txBox="1"/>
            <p:nvPr/>
          </p:nvSpPr>
          <p:spPr>
            <a:xfrm>
              <a:off x="5202775" y="5870802"/>
              <a:ext cx="1511799" cy="276999"/>
            </a:xfrm>
            <a:prstGeom prst="rect">
              <a:avLst/>
            </a:prstGeom>
            <a:noFill/>
            <a:ln w="12700">
              <a:noFill/>
            </a:ln>
          </p:spPr>
          <p:txBody>
            <a:bodyPr wrap="none" rtlCol="0">
              <a:spAutoFit/>
            </a:bodyPr>
            <a:lstStyle/>
            <a:p>
              <a:pPr algn="ctr"/>
              <a:r>
                <a:rPr lang="en-IN" sz="1200" dirty="0"/>
                <a:t>DIGI 1: Arduino Conn 10pin</a:t>
              </a:r>
            </a:p>
          </p:txBody>
        </p:sp>
      </p:grpSp>
      <p:sp>
        <p:nvSpPr>
          <p:cNvPr id="27" name="TextBox 26">
            <a:extLst>
              <a:ext uri="{FF2B5EF4-FFF2-40B4-BE49-F238E27FC236}">
                <a16:creationId xmlns:a16="http://schemas.microsoft.com/office/drawing/2014/main" id="{BD6802A4-8ECF-B1ED-4252-D624D8F25A27}"/>
              </a:ext>
            </a:extLst>
          </p:cNvPr>
          <p:cNvSpPr txBox="1"/>
          <p:nvPr/>
        </p:nvSpPr>
        <p:spPr>
          <a:xfrm>
            <a:off x="4256821" y="11699"/>
            <a:ext cx="4382354" cy="338554"/>
          </a:xfrm>
          <a:prstGeom prst="rect">
            <a:avLst/>
          </a:prstGeom>
          <a:noFill/>
        </p:spPr>
        <p:txBody>
          <a:bodyPr wrap="none" rtlCol="0">
            <a:spAutoFit/>
          </a:bodyPr>
          <a:lstStyle/>
          <a:p>
            <a:r>
              <a:rPr lang="en-US" sz="1600" b="1" dirty="0">
                <a:solidFill>
                  <a:srgbClr val="0000CC"/>
                </a:solidFill>
              </a:rPr>
              <a:t>Eval Board AD9102 – ARDZ – EBZ – Block Diagram</a:t>
            </a:r>
            <a:endParaRPr lang="en-IN" sz="1600" b="1" dirty="0">
              <a:solidFill>
                <a:srgbClr val="0000CC"/>
              </a:solidFill>
            </a:endParaRPr>
          </a:p>
        </p:txBody>
      </p:sp>
      <p:grpSp>
        <p:nvGrpSpPr>
          <p:cNvPr id="28" name="Group 27">
            <a:extLst>
              <a:ext uri="{FF2B5EF4-FFF2-40B4-BE49-F238E27FC236}">
                <a16:creationId xmlns:a16="http://schemas.microsoft.com/office/drawing/2014/main" id="{183D90F0-4222-93B8-141B-88A86CBEE2B9}"/>
              </a:ext>
            </a:extLst>
          </p:cNvPr>
          <p:cNvGrpSpPr/>
          <p:nvPr/>
        </p:nvGrpSpPr>
        <p:grpSpPr>
          <a:xfrm rot="16200000">
            <a:off x="10572450" y="3405312"/>
            <a:ext cx="1681871" cy="360000"/>
            <a:chOff x="4837429" y="5829299"/>
            <a:chExt cx="2242495" cy="360000"/>
          </a:xfrm>
        </p:grpSpPr>
        <p:sp>
          <p:nvSpPr>
            <p:cNvPr id="29" name="Rectangle 28">
              <a:extLst>
                <a:ext uri="{FF2B5EF4-FFF2-40B4-BE49-F238E27FC236}">
                  <a16:creationId xmlns:a16="http://schemas.microsoft.com/office/drawing/2014/main" id="{45BB0E23-E083-F20F-1DE9-74583138F958}"/>
                </a:ext>
              </a:extLst>
            </p:cNvPr>
            <p:cNvSpPr/>
            <p:nvPr/>
          </p:nvSpPr>
          <p:spPr>
            <a:xfrm>
              <a:off x="4879180" y="5829299"/>
              <a:ext cx="2160000" cy="360000"/>
            </a:xfrm>
            <a:prstGeom prst="rect">
              <a:avLst/>
            </a:prstGeom>
            <a:noFill/>
            <a:ln w="19050">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46799A46-BBF1-0D40-38CF-C8D6716C3F54}"/>
                </a:ext>
              </a:extLst>
            </p:cNvPr>
            <p:cNvSpPr txBox="1"/>
            <p:nvPr/>
          </p:nvSpPr>
          <p:spPr>
            <a:xfrm rot="10800000" flipH="1">
              <a:off x="4837429" y="5882351"/>
              <a:ext cx="2242495" cy="253916"/>
            </a:xfrm>
            <a:prstGeom prst="rect">
              <a:avLst/>
            </a:prstGeom>
            <a:noFill/>
            <a:ln w="12700">
              <a:noFill/>
            </a:ln>
          </p:spPr>
          <p:txBody>
            <a:bodyPr wrap="none" rtlCol="0">
              <a:spAutoFit/>
            </a:bodyPr>
            <a:lstStyle/>
            <a:p>
              <a:pPr algn="ctr"/>
              <a:r>
                <a:rPr lang="en-IN" sz="1050" dirty="0"/>
                <a:t>Analog : Arduino Conn 6pin</a:t>
              </a:r>
            </a:p>
          </p:txBody>
        </p:sp>
      </p:grpSp>
      <p:grpSp>
        <p:nvGrpSpPr>
          <p:cNvPr id="36" name="Group 35">
            <a:extLst>
              <a:ext uri="{FF2B5EF4-FFF2-40B4-BE49-F238E27FC236}">
                <a16:creationId xmlns:a16="http://schemas.microsoft.com/office/drawing/2014/main" id="{F2AE6B09-324E-8CD7-487F-8B66CAEC5954}"/>
              </a:ext>
            </a:extLst>
          </p:cNvPr>
          <p:cNvGrpSpPr/>
          <p:nvPr/>
        </p:nvGrpSpPr>
        <p:grpSpPr>
          <a:xfrm rot="16200000">
            <a:off x="10603385" y="1633905"/>
            <a:ext cx="1620000" cy="360000"/>
            <a:chOff x="4879180" y="5829299"/>
            <a:chExt cx="2160000" cy="360000"/>
          </a:xfrm>
        </p:grpSpPr>
        <p:sp>
          <p:nvSpPr>
            <p:cNvPr id="37" name="Rectangle 36">
              <a:extLst>
                <a:ext uri="{FF2B5EF4-FFF2-40B4-BE49-F238E27FC236}">
                  <a16:creationId xmlns:a16="http://schemas.microsoft.com/office/drawing/2014/main" id="{58FCB997-1E06-C9CC-C15F-269CAE5B9EF3}"/>
                </a:ext>
              </a:extLst>
            </p:cNvPr>
            <p:cNvSpPr/>
            <p:nvPr/>
          </p:nvSpPr>
          <p:spPr>
            <a:xfrm>
              <a:off x="4879180" y="5829299"/>
              <a:ext cx="2160000" cy="360000"/>
            </a:xfrm>
            <a:prstGeom prst="rect">
              <a:avLst/>
            </a:prstGeom>
            <a:noFill/>
            <a:ln w="19050">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4F8BBFFB-6B93-DFFE-D56E-A57CCB63FBC5}"/>
                </a:ext>
              </a:extLst>
            </p:cNvPr>
            <p:cNvSpPr txBox="1"/>
            <p:nvPr/>
          </p:nvSpPr>
          <p:spPr>
            <a:xfrm rot="10800000" flipH="1">
              <a:off x="4982768" y="5882377"/>
              <a:ext cx="1951816" cy="253916"/>
            </a:xfrm>
            <a:prstGeom prst="rect">
              <a:avLst/>
            </a:prstGeom>
            <a:noFill/>
            <a:ln w="12700">
              <a:noFill/>
            </a:ln>
          </p:spPr>
          <p:txBody>
            <a:bodyPr wrap="none" rtlCol="0">
              <a:spAutoFit/>
            </a:bodyPr>
            <a:lstStyle/>
            <a:p>
              <a:pPr algn="ctr"/>
              <a:r>
                <a:rPr lang="en-IN" sz="1050" dirty="0"/>
                <a:t>Output 8 pin connector</a:t>
              </a:r>
            </a:p>
          </p:txBody>
        </p:sp>
      </p:grpSp>
      <p:sp>
        <p:nvSpPr>
          <p:cNvPr id="39" name="Rectangle 38">
            <a:extLst>
              <a:ext uri="{FF2B5EF4-FFF2-40B4-BE49-F238E27FC236}">
                <a16:creationId xmlns:a16="http://schemas.microsoft.com/office/drawing/2014/main" id="{9FB26610-FC97-A49E-C63D-245D12173873}"/>
              </a:ext>
            </a:extLst>
          </p:cNvPr>
          <p:cNvSpPr/>
          <p:nvPr/>
        </p:nvSpPr>
        <p:spPr>
          <a:xfrm>
            <a:off x="5342646" y="4998673"/>
            <a:ext cx="658104" cy="49725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B1FD8503-33FF-7777-C54A-049D69D43568}"/>
              </a:ext>
            </a:extLst>
          </p:cNvPr>
          <p:cNvSpPr txBox="1"/>
          <p:nvPr/>
        </p:nvSpPr>
        <p:spPr>
          <a:xfrm>
            <a:off x="5295633" y="5047244"/>
            <a:ext cx="752129" cy="400110"/>
          </a:xfrm>
          <a:prstGeom prst="rect">
            <a:avLst/>
          </a:prstGeom>
          <a:noFill/>
        </p:spPr>
        <p:txBody>
          <a:bodyPr wrap="none" rtlCol="0">
            <a:spAutoFit/>
          </a:bodyPr>
          <a:lstStyle/>
          <a:p>
            <a:pPr algn="ctr"/>
            <a:r>
              <a:rPr lang="en-IN" sz="1000" dirty="0"/>
              <a:t>Step Down</a:t>
            </a:r>
          </a:p>
          <a:p>
            <a:pPr algn="ctr"/>
            <a:r>
              <a:rPr lang="en-IN" sz="1000" dirty="0"/>
              <a:t>Regulator</a:t>
            </a:r>
          </a:p>
        </p:txBody>
      </p:sp>
      <p:sp>
        <p:nvSpPr>
          <p:cNvPr id="41" name="Rectangle 40">
            <a:extLst>
              <a:ext uri="{FF2B5EF4-FFF2-40B4-BE49-F238E27FC236}">
                <a16:creationId xmlns:a16="http://schemas.microsoft.com/office/drawing/2014/main" id="{60A2CB41-E281-C043-A1FF-EF929541E971}"/>
              </a:ext>
            </a:extLst>
          </p:cNvPr>
          <p:cNvSpPr/>
          <p:nvPr/>
        </p:nvSpPr>
        <p:spPr>
          <a:xfrm>
            <a:off x="6590421" y="4989148"/>
            <a:ext cx="658104" cy="49725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C89BABEE-2C4B-9689-0F30-2DDD71A7BB1E}"/>
              </a:ext>
            </a:extLst>
          </p:cNvPr>
          <p:cNvSpPr txBox="1"/>
          <p:nvPr/>
        </p:nvSpPr>
        <p:spPr>
          <a:xfrm>
            <a:off x="6562503" y="5032924"/>
            <a:ext cx="707245" cy="400110"/>
          </a:xfrm>
          <a:prstGeom prst="rect">
            <a:avLst/>
          </a:prstGeom>
          <a:noFill/>
        </p:spPr>
        <p:txBody>
          <a:bodyPr wrap="none" rtlCol="0">
            <a:spAutoFit/>
          </a:bodyPr>
          <a:lstStyle/>
          <a:p>
            <a:pPr algn="ctr"/>
            <a:r>
              <a:rPr lang="en-IN" sz="1000" dirty="0"/>
              <a:t>DC-DC</a:t>
            </a:r>
          </a:p>
          <a:p>
            <a:pPr algn="ctr"/>
            <a:r>
              <a:rPr lang="en-IN" sz="1000" dirty="0"/>
              <a:t>Converter</a:t>
            </a:r>
          </a:p>
        </p:txBody>
      </p:sp>
      <p:sp>
        <p:nvSpPr>
          <p:cNvPr id="43" name="Rectangle 42">
            <a:extLst>
              <a:ext uri="{FF2B5EF4-FFF2-40B4-BE49-F238E27FC236}">
                <a16:creationId xmlns:a16="http://schemas.microsoft.com/office/drawing/2014/main" id="{563B430F-4F54-A0FE-BDCA-76938A51120D}"/>
              </a:ext>
            </a:extLst>
          </p:cNvPr>
          <p:cNvSpPr/>
          <p:nvPr/>
        </p:nvSpPr>
        <p:spPr>
          <a:xfrm>
            <a:off x="8311521" y="2885178"/>
            <a:ext cx="915146" cy="76567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C4B7AAD5-6A09-919C-E47B-70770F4845C1}"/>
              </a:ext>
            </a:extLst>
          </p:cNvPr>
          <p:cNvSpPr txBox="1"/>
          <p:nvPr/>
        </p:nvSpPr>
        <p:spPr>
          <a:xfrm>
            <a:off x="8421082" y="3129515"/>
            <a:ext cx="696024" cy="276999"/>
          </a:xfrm>
          <a:prstGeom prst="rect">
            <a:avLst/>
          </a:prstGeom>
          <a:noFill/>
        </p:spPr>
        <p:txBody>
          <a:bodyPr wrap="none" rtlCol="0">
            <a:spAutoFit/>
          </a:bodyPr>
          <a:lstStyle/>
          <a:p>
            <a:pPr algn="ctr"/>
            <a:r>
              <a:rPr lang="en-IN" sz="1200" dirty="0"/>
              <a:t>Op Amp</a:t>
            </a:r>
          </a:p>
        </p:txBody>
      </p:sp>
      <p:sp>
        <p:nvSpPr>
          <p:cNvPr id="45" name="Rectangle 44">
            <a:extLst>
              <a:ext uri="{FF2B5EF4-FFF2-40B4-BE49-F238E27FC236}">
                <a16:creationId xmlns:a16="http://schemas.microsoft.com/office/drawing/2014/main" id="{20D219C5-1575-3FBE-D50B-E2E92A5DE162}"/>
              </a:ext>
            </a:extLst>
          </p:cNvPr>
          <p:cNvSpPr/>
          <p:nvPr/>
        </p:nvSpPr>
        <p:spPr>
          <a:xfrm>
            <a:off x="9648825" y="1977140"/>
            <a:ext cx="228600" cy="470785"/>
          </a:xfrm>
          <a:prstGeom prst="rect">
            <a:avLst/>
          </a:prstGeom>
          <a:no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Connector: Elbow 46">
            <a:extLst>
              <a:ext uri="{FF2B5EF4-FFF2-40B4-BE49-F238E27FC236}">
                <a16:creationId xmlns:a16="http://schemas.microsoft.com/office/drawing/2014/main" id="{54E839EF-5C00-1A43-93E2-8265D8FEB505}"/>
              </a:ext>
            </a:extLst>
          </p:cNvPr>
          <p:cNvCxnSpPr>
            <a:cxnSpLocks/>
            <a:stCxn id="43" idx="0"/>
            <a:endCxn id="45" idx="2"/>
          </p:cNvCxnSpPr>
          <p:nvPr/>
        </p:nvCxnSpPr>
        <p:spPr>
          <a:xfrm rot="5400000" flipH="1" flipV="1">
            <a:off x="9047483" y="2169537"/>
            <a:ext cx="437253" cy="99403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43CC3116-F448-1587-E87D-C8B21D82D02F}"/>
              </a:ext>
            </a:extLst>
          </p:cNvPr>
          <p:cNvSpPr/>
          <p:nvPr/>
        </p:nvSpPr>
        <p:spPr>
          <a:xfrm>
            <a:off x="7273773" y="1975732"/>
            <a:ext cx="863241" cy="338554"/>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ECE34D7C-F2DB-5D17-0DBC-615C92C11E5E}"/>
              </a:ext>
            </a:extLst>
          </p:cNvPr>
          <p:cNvSpPr txBox="1"/>
          <p:nvPr/>
        </p:nvSpPr>
        <p:spPr>
          <a:xfrm>
            <a:off x="7239695" y="1926377"/>
            <a:ext cx="898002" cy="430887"/>
          </a:xfrm>
          <a:prstGeom prst="rect">
            <a:avLst/>
          </a:prstGeom>
          <a:noFill/>
        </p:spPr>
        <p:txBody>
          <a:bodyPr wrap="none" rtlCol="0">
            <a:spAutoFit/>
          </a:bodyPr>
          <a:lstStyle/>
          <a:p>
            <a:pPr algn="ctr"/>
            <a:r>
              <a:rPr lang="en-IN" sz="1100" dirty="0"/>
              <a:t>Signal</a:t>
            </a:r>
          </a:p>
          <a:p>
            <a:pPr algn="ctr"/>
            <a:r>
              <a:rPr lang="en-IN" sz="1100" dirty="0"/>
              <a:t>Transformer</a:t>
            </a:r>
          </a:p>
        </p:txBody>
      </p:sp>
      <p:cxnSp>
        <p:nvCxnSpPr>
          <p:cNvPr id="52" name="Straight Arrow Connector 51">
            <a:extLst>
              <a:ext uri="{FF2B5EF4-FFF2-40B4-BE49-F238E27FC236}">
                <a16:creationId xmlns:a16="http://schemas.microsoft.com/office/drawing/2014/main" id="{336D1CE3-486C-A66C-491E-C562737F624C}"/>
              </a:ext>
            </a:extLst>
          </p:cNvPr>
          <p:cNvCxnSpPr>
            <a:cxnSpLocks/>
          </p:cNvCxnSpPr>
          <p:nvPr/>
        </p:nvCxnSpPr>
        <p:spPr>
          <a:xfrm>
            <a:off x="8105744" y="2141820"/>
            <a:ext cx="15335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5CBDEC46-C9DD-F92E-95C8-AAB3AD706CEA}"/>
              </a:ext>
            </a:extLst>
          </p:cNvPr>
          <p:cNvCxnSpPr>
            <a:stCxn id="45" idx="3"/>
          </p:cNvCxnSpPr>
          <p:nvPr/>
        </p:nvCxnSpPr>
        <p:spPr>
          <a:xfrm flipV="1">
            <a:off x="9877425" y="1737225"/>
            <a:ext cx="1355960" cy="47530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7C59C56-025D-6D78-53FD-48D4DAD0EE76}"/>
              </a:ext>
            </a:extLst>
          </p:cNvPr>
          <p:cNvSpPr txBox="1"/>
          <p:nvPr/>
        </p:nvSpPr>
        <p:spPr>
          <a:xfrm rot="16200000">
            <a:off x="5324501" y="2637974"/>
            <a:ext cx="497252" cy="215444"/>
          </a:xfrm>
          <a:prstGeom prst="rect">
            <a:avLst/>
          </a:prstGeom>
          <a:noFill/>
        </p:spPr>
        <p:txBody>
          <a:bodyPr wrap="none" rtlCol="0">
            <a:spAutoFit/>
          </a:bodyPr>
          <a:lstStyle/>
          <a:p>
            <a:r>
              <a:rPr lang="en-US" sz="800" dirty="0"/>
              <a:t>IOUTP1</a:t>
            </a:r>
            <a:endParaRPr lang="en-IN" sz="800" dirty="0"/>
          </a:p>
        </p:txBody>
      </p:sp>
      <p:sp>
        <p:nvSpPr>
          <p:cNvPr id="58" name="TextBox 57">
            <a:extLst>
              <a:ext uri="{FF2B5EF4-FFF2-40B4-BE49-F238E27FC236}">
                <a16:creationId xmlns:a16="http://schemas.microsoft.com/office/drawing/2014/main" id="{8706179B-CB20-6866-421F-3675CCE03823}"/>
              </a:ext>
            </a:extLst>
          </p:cNvPr>
          <p:cNvSpPr txBox="1"/>
          <p:nvPr/>
        </p:nvSpPr>
        <p:spPr>
          <a:xfrm rot="16200000">
            <a:off x="5052948" y="2644862"/>
            <a:ext cx="510076" cy="215444"/>
          </a:xfrm>
          <a:prstGeom prst="rect">
            <a:avLst/>
          </a:prstGeom>
          <a:noFill/>
        </p:spPr>
        <p:txBody>
          <a:bodyPr wrap="none" rtlCol="0">
            <a:spAutoFit/>
          </a:bodyPr>
          <a:lstStyle/>
          <a:p>
            <a:r>
              <a:rPr lang="en-US" sz="800" dirty="0"/>
              <a:t>IOUTN1</a:t>
            </a:r>
            <a:endParaRPr lang="en-IN" sz="800" dirty="0"/>
          </a:p>
        </p:txBody>
      </p:sp>
      <p:cxnSp>
        <p:nvCxnSpPr>
          <p:cNvPr id="60" name="Connector: Elbow 59">
            <a:extLst>
              <a:ext uri="{FF2B5EF4-FFF2-40B4-BE49-F238E27FC236}">
                <a16:creationId xmlns:a16="http://schemas.microsoft.com/office/drawing/2014/main" id="{D604EA0B-A48E-6847-E388-6E0BD7CE0427}"/>
              </a:ext>
            </a:extLst>
          </p:cNvPr>
          <p:cNvCxnSpPr>
            <a:stCxn id="57" idx="3"/>
          </p:cNvCxnSpPr>
          <p:nvPr/>
        </p:nvCxnSpPr>
        <p:spPr>
          <a:xfrm rot="5400000" flipH="1" flipV="1">
            <a:off x="5950529" y="1859626"/>
            <a:ext cx="260043" cy="10148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364B0FD6-1805-3DCA-02FA-8D45C4ECBB4C}"/>
              </a:ext>
            </a:extLst>
          </p:cNvPr>
          <p:cNvCxnSpPr>
            <a:stCxn id="58" idx="3"/>
          </p:cNvCxnSpPr>
          <p:nvPr/>
        </p:nvCxnSpPr>
        <p:spPr>
          <a:xfrm rot="5400000" flipH="1" flipV="1">
            <a:off x="5708710" y="1621278"/>
            <a:ext cx="475545" cy="12769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60334A86-19C6-830B-B745-0CE8FC06FE72}"/>
              </a:ext>
            </a:extLst>
          </p:cNvPr>
          <p:cNvSpPr/>
          <p:nvPr/>
        </p:nvSpPr>
        <p:spPr>
          <a:xfrm>
            <a:off x="6594504" y="1906427"/>
            <a:ext cx="228600" cy="470785"/>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6" name="Straight Arrow Connector 65">
            <a:extLst>
              <a:ext uri="{FF2B5EF4-FFF2-40B4-BE49-F238E27FC236}">
                <a16:creationId xmlns:a16="http://schemas.microsoft.com/office/drawing/2014/main" id="{575D8441-6C9F-D242-857C-72B5562BACBB}"/>
              </a:ext>
            </a:extLst>
          </p:cNvPr>
          <p:cNvCxnSpPr/>
          <p:nvPr/>
        </p:nvCxnSpPr>
        <p:spPr>
          <a:xfrm>
            <a:off x="6823104" y="2022001"/>
            <a:ext cx="4466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6D1EA36-73A5-224C-CA37-9F29665146B8}"/>
              </a:ext>
            </a:extLst>
          </p:cNvPr>
          <p:cNvCxnSpPr/>
          <p:nvPr/>
        </p:nvCxnSpPr>
        <p:spPr>
          <a:xfrm>
            <a:off x="6823104" y="2212532"/>
            <a:ext cx="4466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525FB2E9-C300-B757-9E81-C7661CE73DDD}"/>
              </a:ext>
            </a:extLst>
          </p:cNvPr>
          <p:cNvCxnSpPr/>
          <p:nvPr/>
        </p:nvCxnSpPr>
        <p:spPr>
          <a:xfrm>
            <a:off x="6594504" y="2377212"/>
            <a:ext cx="1717017" cy="1099434"/>
          </a:xfrm>
          <a:prstGeom prst="bentConnector3">
            <a:avLst>
              <a:gd name="adj1" fmla="val 11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0711AA2E-DB7D-C518-C7A5-63F0F41E740C}"/>
              </a:ext>
            </a:extLst>
          </p:cNvPr>
          <p:cNvCxnSpPr>
            <a:cxnSpLocks/>
            <a:endCxn id="43" idx="1"/>
          </p:cNvCxnSpPr>
          <p:nvPr/>
        </p:nvCxnSpPr>
        <p:spPr>
          <a:xfrm>
            <a:off x="6786979" y="2368177"/>
            <a:ext cx="1524542" cy="899839"/>
          </a:xfrm>
          <a:prstGeom prst="bentConnector3">
            <a:avLst>
              <a:gd name="adj1" fmla="val 64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5E7917A8-0929-73B4-49C0-02823B4B5EED}"/>
              </a:ext>
            </a:extLst>
          </p:cNvPr>
          <p:cNvSpPr txBox="1"/>
          <p:nvPr/>
        </p:nvSpPr>
        <p:spPr>
          <a:xfrm>
            <a:off x="7738818" y="3060634"/>
            <a:ext cx="540533" cy="215444"/>
          </a:xfrm>
          <a:prstGeom prst="rect">
            <a:avLst/>
          </a:prstGeom>
          <a:noFill/>
        </p:spPr>
        <p:txBody>
          <a:bodyPr wrap="none" rtlCol="0">
            <a:spAutoFit/>
          </a:bodyPr>
          <a:lstStyle/>
          <a:p>
            <a:r>
              <a:rPr lang="en-US" sz="800" dirty="0"/>
              <a:t>AMP_P1</a:t>
            </a:r>
            <a:endParaRPr lang="en-IN" sz="800" dirty="0"/>
          </a:p>
        </p:txBody>
      </p:sp>
      <p:sp>
        <p:nvSpPr>
          <p:cNvPr id="77" name="TextBox 76">
            <a:extLst>
              <a:ext uri="{FF2B5EF4-FFF2-40B4-BE49-F238E27FC236}">
                <a16:creationId xmlns:a16="http://schemas.microsoft.com/office/drawing/2014/main" id="{981069D3-1B6B-9493-2525-581398AE3FBD}"/>
              </a:ext>
            </a:extLst>
          </p:cNvPr>
          <p:cNvSpPr txBox="1"/>
          <p:nvPr/>
        </p:nvSpPr>
        <p:spPr>
          <a:xfrm>
            <a:off x="7729508" y="3298792"/>
            <a:ext cx="553357" cy="215444"/>
          </a:xfrm>
          <a:prstGeom prst="rect">
            <a:avLst/>
          </a:prstGeom>
          <a:noFill/>
        </p:spPr>
        <p:txBody>
          <a:bodyPr wrap="none" rtlCol="0">
            <a:spAutoFit/>
          </a:bodyPr>
          <a:lstStyle/>
          <a:p>
            <a:r>
              <a:rPr lang="en-US" sz="800" dirty="0"/>
              <a:t>AMP_N1</a:t>
            </a:r>
            <a:endParaRPr lang="en-IN" sz="800" dirty="0"/>
          </a:p>
        </p:txBody>
      </p:sp>
      <p:sp>
        <p:nvSpPr>
          <p:cNvPr id="78" name="TextBox 77">
            <a:extLst>
              <a:ext uri="{FF2B5EF4-FFF2-40B4-BE49-F238E27FC236}">
                <a16:creationId xmlns:a16="http://schemas.microsoft.com/office/drawing/2014/main" id="{1B0467CA-F273-02CB-0B74-FCDC0145CA53}"/>
              </a:ext>
            </a:extLst>
          </p:cNvPr>
          <p:cNvSpPr txBox="1"/>
          <p:nvPr/>
        </p:nvSpPr>
        <p:spPr>
          <a:xfrm rot="5400000">
            <a:off x="4595654" y="2583332"/>
            <a:ext cx="401072" cy="215444"/>
          </a:xfrm>
          <a:prstGeom prst="rect">
            <a:avLst/>
          </a:prstGeom>
          <a:noFill/>
        </p:spPr>
        <p:txBody>
          <a:bodyPr wrap="none" rtlCol="0">
            <a:spAutoFit/>
          </a:bodyPr>
          <a:lstStyle/>
          <a:p>
            <a:r>
              <a:rPr lang="en-US" sz="800" dirty="0"/>
              <a:t>CKLN</a:t>
            </a:r>
            <a:endParaRPr lang="en-IN" sz="800" dirty="0"/>
          </a:p>
        </p:txBody>
      </p:sp>
      <p:sp>
        <p:nvSpPr>
          <p:cNvPr id="79" name="TextBox 78">
            <a:extLst>
              <a:ext uri="{FF2B5EF4-FFF2-40B4-BE49-F238E27FC236}">
                <a16:creationId xmlns:a16="http://schemas.microsoft.com/office/drawing/2014/main" id="{9F94B70F-3C8C-02D1-A984-95F5B370BA1A}"/>
              </a:ext>
            </a:extLst>
          </p:cNvPr>
          <p:cNvSpPr txBox="1"/>
          <p:nvPr/>
        </p:nvSpPr>
        <p:spPr>
          <a:xfrm rot="5400000">
            <a:off x="4820505" y="2583332"/>
            <a:ext cx="388248" cy="215444"/>
          </a:xfrm>
          <a:prstGeom prst="rect">
            <a:avLst/>
          </a:prstGeom>
          <a:noFill/>
        </p:spPr>
        <p:txBody>
          <a:bodyPr wrap="none" rtlCol="0">
            <a:spAutoFit/>
          </a:bodyPr>
          <a:lstStyle/>
          <a:p>
            <a:r>
              <a:rPr lang="en-US" sz="800" dirty="0"/>
              <a:t>CKLP</a:t>
            </a:r>
            <a:endParaRPr lang="en-IN" sz="800" dirty="0"/>
          </a:p>
        </p:txBody>
      </p:sp>
      <p:sp>
        <p:nvSpPr>
          <p:cNvPr id="85" name="Rectangle 84">
            <a:extLst>
              <a:ext uri="{FF2B5EF4-FFF2-40B4-BE49-F238E27FC236}">
                <a16:creationId xmlns:a16="http://schemas.microsoft.com/office/drawing/2014/main" id="{44F8A224-B506-C8B4-D20D-D4A287F6CA9A}"/>
              </a:ext>
            </a:extLst>
          </p:cNvPr>
          <p:cNvSpPr/>
          <p:nvPr/>
        </p:nvSpPr>
        <p:spPr>
          <a:xfrm>
            <a:off x="2007141" y="764618"/>
            <a:ext cx="863241" cy="338554"/>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TextBox 85">
            <a:extLst>
              <a:ext uri="{FF2B5EF4-FFF2-40B4-BE49-F238E27FC236}">
                <a16:creationId xmlns:a16="http://schemas.microsoft.com/office/drawing/2014/main" id="{424CDD2E-428F-1362-C2A2-B400BF7F9EDC}"/>
              </a:ext>
            </a:extLst>
          </p:cNvPr>
          <p:cNvSpPr txBox="1"/>
          <p:nvPr/>
        </p:nvSpPr>
        <p:spPr>
          <a:xfrm>
            <a:off x="1973063" y="715263"/>
            <a:ext cx="898002" cy="430887"/>
          </a:xfrm>
          <a:prstGeom prst="rect">
            <a:avLst/>
          </a:prstGeom>
          <a:noFill/>
        </p:spPr>
        <p:txBody>
          <a:bodyPr wrap="none" rtlCol="0">
            <a:spAutoFit/>
          </a:bodyPr>
          <a:lstStyle/>
          <a:p>
            <a:pPr algn="ctr"/>
            <a:r>
              <a:rPr lang="en-IN" sz="1100" dirty="0"/>
              <a:t>Signal</a:t>
            </a:r>
          </a:p>
          <a:p>
            <a:pPr algn="ctr"/>
            <a:r>
              <a:rPr lang="en-IN" sz="1100" dirty="0"/>
              <a:t>Transformer</a:t>
            </a:r>
          </a:p>
        </p:txBody>
      </p:sp>
      <p:cxnSp>
        <p:nvCxnSpPr>
          <p:cNvPr id="87" name="Connector: Elbow 86">
            <a:extLst>
              <a:ext uri="{FF2B5EF4-FFF2-40B4-BE49-F238E27FC236}">
                <a16:creationId xmlns:a16="http://schemas.microsoft.com/office/drawing/2014/main" id="{8AD11F86-AB83-DD3F-3778-C14F58A1EBC9}"/>
              </a:ext>
            </a:extLst>
          </p:cNvPr>
          <p:cNvCxnSpPr>
            <a:cxnSpLocks/>
          </p:cNvCxnSpPr>
          <p:nvPr/>
        </p:nvCxnSpPr>
        <p:spPr>
          <a:xfrm>
            <a:off x="2167145" y="1127672"/>
            <a:ext cx="1230015" cy="928800"/>
          </a:xfrm>
          <a:prstGeom prst="bentConnector3">
            <a:avLst>
              <a:gd name="adj1" fmla="val 44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BA7F7111-E8D6-D5B8-F89B-09F771E57D72}"/>
              </a:ext>
            </a:extLst>
          </p:cNvPr>
          <p:cNvCxnSpPr>
            <a:cxnSpLocks/>
          </p:cNvCxnSpPr>
          <p:nvPr/>
        </p:nvCxnSpPr>
        <p:spPr>
          <a:xfrm>
            <a:off x="2442549" y="1136606"/>
            <a:ext cx="947660" cy="691223"/>
          </a:xfrm>
          <a:prstGeom prst="bentConnector3">
            <a:avLst>
              <a:gd name="adj1" fmla="val 75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CD183CD9-76FD-39D3-95BF-E43DA4CB007C}"/>
              </a:ext>
            </a:extLst>
          </p:cNvPr>
          <p:cNvCxnSpPr>
            <a:cxnSpLocks/>
            <a:endCxn id="86" idx="1"/>
          </p:cNvCxnSpPr>
          <p:nvPr/>
        </p:nvCxnSpPr>
        <p:spPr>
          <a:xfrm>
            <a:off x="1093749" y="930707"/>
            <a:ext cx="879314"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4FB3A94-251B-1BCD-A3CE-3810E25DC7CF}"/>
              </a:ext>
            </a:extLst>
          </p:cNvPr>
          <p:cNvSpPr txBox="1"/>
          <p:nvPr/>
        </p:nvSpPr>
        <p:spPr>
          <a:xfrm>
            <a:off x="1137942" y="705257"/>
            <a:ext cx="803425" cy="215444"/>
          </a:xfrm>
          <a:prstGeom prst="rect">
            <a:avLst/>
          </a:prstGeom>
          <a:noFill/>
        </p:spPr>
        <p:txBody>
          <a:bodyPr wrap="none" rtlCol="0">
            <a:spAutoFit/>
          </a:bodyPr>
          <a:lstStyle/>
          <a:p>
            <a:r>
              <a:rPr lang="en-US" sz="800" dirty="0"/>
              <a:t>Ext Clock Input</a:t>
            </a:r>
            <a:endParaRPr lang="en-IN" sz="800" dirty="0"/>
          </a:p>
        </p:txBody>
      </p:sp>
      <p:sp>
        <p:nvSpPr>
          <p:cNvPr id="101" name="TextBox 100">
            <a:extLst>
              <a:ext uri="{FF2B5EF4-FFF2-40B4-BE49-F238E27FC236}">
                <a16:creationId xmlns:a16="http://schemas.microsoft.com/office/drawing/2014/main" id="{8A191706-4119-4505-C794-6598E607E3B5}"/>
              </a:ext>
            </a:extLst>
          </p:cNvPr>
          <p:cNvSpPr txBox="1"/>
          <p:nvPr/>
        </p:nvSpPr>
        <p:spPr>
          <a:xfrm rot="5400000">
            <a:off x="6402486" y="2017759"/>
            <a:ext cx="609462" cy="261610"/>
          </a:xfrm>
          <a:prstGeom prst="rect">
            <a:avLst/>
          </a:prstGeom>
          <a:noFill/>
        </p:spPr>
        <p:txBody>
          <a:bodyPr wrap="none" rtlCol="0">
            <a:spAutoFit/>
          </a:bodyPr>
          <a:lstStyle/>
          <a:p>
            <a:pPr algn="ctr"/>
            <a:r>
              <a:rPr lang="en-US" sz="1050" b="1" dirty="0"/>
              <a:t>Jumper</a:t>
            </a:r>
            <a:endParaRPr lang="en-IN" sz="1050" b="1" dirty="0"/>
          </a:p>
        </p:txBody>
      </p:sp>
      <p:sp>
        <p:nvSpPr>
          <p:cNvPr id="103" name="TextBox 102">
            <a:extLst>
              <a:ext uri="{FF2B5EF4-FFF2-40B4-BE49-F238E27FC236}">
                <a16:creationId xmlns:a16="http://schemas.microsoft.com/office/drawing/2014/main" id="{7E464E09-4442-02CB-3E90-29B96589FFC9}"/>
              </a:ext>
            </a:extLst>
          </p:cNvPr>
          <p:cNvSpPr txBox="1"/>
          <p:nvPr/>
        </p:nvSpPr>
        <p:spPr>
          <a:xfrm rot="16200000">
            <a:off x="100866" y="2072675"/>
            <a:ext cx="922047" cy="261610"/>
          </a:xfrm>
          <a:prstGeom prst="rect">
            <a:avLst/>
          </a:prstGeom>
          <a:solidFill>
            <a:srgbClr val="FFFF00"/>
          </a:solidFill>
        </p:spPr>
        <p:txBody>
          <a:bodyPr wrap="none" rtlCol="0">
            <a:spAutoFit/>
          </a:bodyPr>
          <a:lstStyle/>
          <a:p>
            <a:r>
              <a:rPr lang="en-US" sz="1050" b="1" dirty="0"/>
              <a:t>SPI Interface</a:t>
            </a:r>
            <a:endParaRPr lang="en-IN" sz="1050" b="1" dirty="0"/>
          </a:p>
        </p:txBody>
      </p:sp>
      <p:sp>
        <p:nvSpPr>
          <p:cNvPr id="104" name="TextBox 103">
            <a:extLst>
              <a:ext uri="{FF2B5EF4-FFF2-40B4-BE49-F238E27FC236}">
                <a16:creationId xmlns:a16="http://schemas.microsoft.com/office/drawing/2014/main" id="{8357C5BC-3BCC-0312-2C56-501CAC6FFA05}"/>
              </a:ext>
            </a:extLst>
          </p:cNvPr>
          <p:cNvSpPr txBox="1"/>
          <p:nvPr/>
        </p:nvSpPr>
        <p:spPr>
          <a:xfrm rot="16200000">
            <a:off x="295441" y="5588580"/>
            <a:ext cx="497252" cy="253916"/>
          </a:xfrm>
          <a:prstGeom prst="rect">
            <a:avLst/>
          </a:prstGeom>
          <a:solidFill>
            <a:srgbClr val="FFFF00"/>
          </a:solidFill>
        </p:spPr>
        <p:txBody>
          <a:bodyPr wrap="none" rtlCol="0">
            <a:spAutoFit/>
          </a:bodyPr>
          <a:lstStyle/>
          <a:p>
            <a:r>
              <a:rPr lang="en-US" sz="1050" b="1" dirty="0"/>
              <a:t>UART</a:t>
            </a:r>
            <a:endParaRPr lang="en-IN" sz="1050" b="1" dirty="0"/>
          </a:p>
        </p:txBody>
      </p:sp>
      <p:grpSp>
        <p:nvGrpSpPr>
          <p:cNvPr id="120" name="Group 119">
            <a:extLst>
              <a:ext uri="{FF2B5EF4-FFF2-40B4-BE49-F238E27FC236}">
                <a16:creationId xmlns:a16="http://schemas.microsoft.com/office/drawing/2014/main" id="{7398C5B2-5ED0-7D20-27BA-FF7A781358C3}"/>
              </a:ext>
            </a:extLst>
          </p:cNvPr>
          <p:cNvGrpSpPr/>
          <p:nvPr/>
        </p:nvGrpSpPr>
        <p:grpSpPr>
          <a:xfrm>
            <a:off x="1033745" y="2042748"/>
            <a:ext cx="1090330" cy="1240700"/>
            <a:chOff x="1033745" y="2204673"/>
            <a:chExt cx="1090330" cy="1240700"/>
          </a:xfrm>
        </p:grpSpPr>
        <p:cxnSp>
          <p:nvCxnSpPr>
            <p:cNvPr id="105" name="Straight Arrow Connector 104">
              <a:extLst>
                <a:ext uri="{FF2B5EF4-FFF2-40B4-BE49-F238E27FC236}">
                  <a16:creationId xmlns:a16="http://schemas.microsoft.com/office/drawing/2014/main" id="{7265BD23-7C18-D1F3-9B90-582461F5368D}"/>
                </a:ext>
              </a:extLst>
            </p:cNvPr>
            <p:cNvCxnSpPr>
              <a:cxnSpLocks/>
            </p:cNvCxnSpPr>
            <p:nvPr/>
          </p:nvCxnSpPr>
          <p:spPr>
            <a:xfrm>
              <a:off x="1118302" y="2367188"/>
              <a:ext cx="1005773" cy="0"/>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03CB2B8F-C4A3-DC75-436D-B83986972702}"/>
                </a:ext>
              </a:extLst>
            </p:cNvPr>
            <p:cNvCxnSpPr>
              <a:cxnSpLocks/>
            </p:cNvCxnSpPr>
            <p:nvPr/>
          </p:nvCxnSpPr>
          <p:spPr>
            <a:xfrm>
              <a:off x="1103273" y="2574242"/>
              <a:ext cx="1005773" cy="0"/>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2D1ED02B-3C79-143F-5FA8-F82C847607A9}"/>
                </a:ext>
              </a:extLst>
            </p:cNvPr>
            <p:cNvCxnSpPr>
              <a:cxnSpLocks/>
            </p:cNvCxnSpPr>
            <p:nvPr/>
          </p:nvCxnSpPr>
          <p:spPr>
            <a:xfrm>
              <a:off x="1108777" y="2776763"/>
              <a:ext cx="1005773" cy="0"/>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7CB7FE2-FE79-5C0E-DB17-58434CC3A569}"/>
                </a:ext>
              </a:extLst>
            </p:cNvPr>
            <p:cNvCxnSpPr>
              <a:cxnSpLocks/>
            </p:cNvCxnSpPr>
            <p:nvPr/>
          </p:nvCxnSpPr>
          <p:spPr>
            <a:xfrm>
              <a:off x="1093748" y="2993342"/>
              <a:ext cx="1005773" cy="0"/>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77D73AE5-95EC-3964-AFAF-873C687C58D6}"/>
                </a:ext>
              </a:extLst>
            </p:cNvPr>
            <p:cNvCxnSpPr>
              <a:cxnSpLocks/>
            </p:cNvCxnSpPr>
            <p:nvPr/>
          </p:nvCxnSpPr>
          <p:spPr>
            <a:xfrm>
              <a:off x="1108777" y="3195863"/>
              <a:ext cx="1005773" cy="0"/>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DD23C9E8-9D98-7B54-7860-1131279D1ACC}"/>
                </a:ext>
              </a:extLst>
            </p:cNvPr>
            <p:cNvCxnSpPr>
              <a:cxnSpLocks/>
            </p:cNvCxnSpPr>
            <p:nvPr/>
          </p:nvCxnSpPr>
          <p:spPr>
            <a:xfrm>
              <a:off x="1093748" y="3393392"/>
              <a:ext cx="1005773" cy="0"/>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BA528C08-A917-3EFB-7B8C-FAC4CEF647B2}"/>
                </a:ext>
              </a:extLst>
            </p:cNvPr>
            <p:cNvSpPr txBox="1"/>
            <p:nvPr/>
          </p:nvSpPr>
          <p:spPr>
            <a:xfrm>
              <a:off x="1033745" y="2204673"/>
              <a:ext cx="514885" cy="215444"/>
            </a:xfrm>
            <a:prstGeom prst="rect">
              <a:avLst/>
            </a:prstGeom>
            <a:noFill/>
          </p:spPr>
          <p:txBody>
            <a:bodyPr wrap="none" rtlCol="0">
              <a:spAutoFit/>
            </a:bodyPr>
            <a:lstStyle/>
            <a:p>
              <a:r>
                <a:rPr lang="en-US" sz="800" dirty="0"/>
                <a:t>SPI_SCK</a:t>
              </a:r>
              <a:endParaRPr lang="en-IN" sz="800" dirty="0"/>
            </a:p>
          </p:txBody>
        </p:sp>
        <p:sp>
          <p:nvSpPr>
            <p:cNvPr id="115" name="TextBox 114">
              <a:extLst>
                <a:ext uri="{FF2B5EF4-FFF2-40B4-BE49-F238E27FC236}">
                  <a16:creationId xmlns:a16="http://schemas.microsoft.com/office/drawing/2014/main" id="{BD870533-8999-A467-8833-5997A7111BA3}"/>
                </a:ext>
              </a:extLst>
            </p:cNvPr>
            <p:cNvSpPr txBox="1"/>
            <p:nvPr/>
          </p:nvSpPr>
          <p:spPr>
            <a:xfrm>
              <a:off x="1040127" y="2402201"/>
              <a:ext cx="588623" cy="215444"/>
            </a:xfrm>
            <a:prstGeom prst="rect">
              <a:avLst/>
            </a:prstGeom>
            <a:noFill/>
          </p:spPr>
          <p:txBody>
            <a:bodyPr wrap="none" rtlCol="0">
              <a:spAutoFit/>
            </a:bodyPr>
            <a:lstStyle/>
            <a:p>
              <a:r>
                <a:rPr lang="en-US" sz="800" dirty="0"/>
                <a:t>SPI_MISO</a:t>
              </a:r>
              <a:endParaRPr lang="en-IN" sz="800" dirty="0"/>
            </a:p>
          </p:txBody>
        </p:sp>
        <p:sp>
          <p:nvSpPr>
            <p:cNvPr id="116" name="TextBox 115">
              <a:extLst>
                <a:ext uri="{FF2B5EF4-FFF2-40B4-BE49-F238E27FC236}">
                  <a16:creationId xmlns:a16="http://schemas.microsoft.com/office/drawing/2014/main" id="{517922DE-4BDC-71E8-4154-04AF25BF3C36}"/>
                </a:ext>
              </a:extLst>
            </p:cNvPr>
            <p:cNvSpPr txBox="1"/>
            <p:nvPr/>
          </p:nvSpPr>
          <p:spPr>
            <a:xfrm>
              <a:off x="1040127" y="2609254"/>
              <a:ext cx="588623" cy="215444"/>
            </a:xfrm>
            <a:prstGeom prst="rect">
              <a:avLst/>
            </a:prstGeom>
            <a:noFill/>
          </p:spPr>
          <p:txBody>
            <a:bodyPr wrap="none" rtlCol="0">
              <a:spAutoFit/>
            </a:bodyPr>
            <a:lstStyle/>
            <a:p>
              <a:r>
                <a:rPr lang="en-US" sz="800" dirty="0"/>
                <a:t>SPI_MOSI</a:t>
              </a:r>
              <a:endParaRPr lang="en-IN" sz="800" dirty="0"/>
            </a:p>
          </p:txBody>
        </p:sp>
        <p:sp>
          <p:nvSpPr>
            <p:cNvPr id="117" name="TextBox 116">
              <a:extLst>
                <a:ext uri="{FF2B5EF4-FFF2-40B4-BE49-F238E27FC236}">
                  <a16:creationId xmlns:a16="http://schemas.microsoft.com/office/drawing/2014/main" id="{0681B59F-591A-66FE-EEE3-95FF72657E77}"/>
                </a:ext>
              </a:extLst>
            </p:cNvPr>
            <p:cNvSpPr txBox="1"/>
            <p:nvPr/>
          </p:nvSpPr>
          <p:spPr>
            <a:xfrm>
              <a:off x="1040127" y="2824698"/>
              <a:ext cx="461986" cy="215444"/>
            </a:xfrm>
            <a:prstGeom prst="rect">
              <a:avLst/>
            </a:prstGeom>
            <a:noFill/>
          </p:spPr>
          <p:txBody>
            <a:bodyPr wrap="none" rtlCol="0">
              <a:spAutoFit/>
            </a:bodyPr>
            <a:lstStyle/>
            <a:p>
              <a:r>
                <a:rPr lang="en-US" sz="800" dirty="0"/>
                <a:t>SPI_CS</a:t>
              </a:r>
              <a:endParaRPr lang="en-IN" sz="800" dirty="0"/>
            </a:p>
          </p:txBody>
        </p:sp>
        <p:sp>
          <p:nvSpPr>
            <p:cNvPr id="118" name="TextBox 117">
              <a:extLst>
                <a:ext uri="{FF2B5EF4-FFF2-40B4-BE49-F238E27FC236}">
                  <a16:creationId xmlns:a16="http://schemas.microsoft.com/office/drawing/2014/main" id="{15075570-4DE8-A2C5-338F-D51B550ED2BD}"/>
                </a:ext>
              </a:extLst>
            </p:cNvPr>
            <p:cNvSpPr txBox="1"/>
            <p:nvPr/>
          </p:nvSpPr>
          <p:spPr>
            <a:xfrm>
              <a:off x="1040127" y="3026894"/>
              <a:ext cx="550151" cy="215444"/>
            </a:xfrm>
            <a:prstGeom prst="rect">
              <a:avLst/>
            </a:prstGeom>
            <a:noFill/>
          </p:spPr>
          <p:txBody>
            <a:bodyPr wrap="none" rtlCol="0">
              <a:spAutoFit/>
            </a:bodyPr>
            <a:lstStyle/>
            <a:p>
              <a:r>
                <a:rPr lang="en-US" sz="800" dirty="0"/>
                <a:t>TRIGGER</a:t>
              </a:r>
              <a:endParaRPr lang="en-IN" sz="800" dirty="0"/>
            </a:p>
          </p:txBody>
        </p:sp>
        <p:sp>
          <p:nvSpPr>
            <p:cNvPr id="119" name="TextBox 118">
              <a:extLst>
                <a:ext uri="{FF2B5EF4-FFF2-40B4-BE49-F238E27FC236}">
                  <a16:creationId xmlns:a16="http://schemas.microsoft.com/office/drawing/2014/main" id="{F4390463-77FD-CB02-1B71-527067DFD63C}"/>
                </a:ext>
              </a:extLst>
            </p:cNvPr>
            <p:cNvSpPr txBox="1"/>
            <p:nvPr/>
          </p:nvSpPr>
          <p:spPr>
            <a:xfrm>
              <a:off x="1040127" y="3229929"/>
              <a:ext cx="436338" cy="215444"/>
            </a:xfrm>
            <a:prstGeom prst="rect">
              <a:avLst/>
            </a:prstGeom>
            <a:noFill/>
          </p:spPr>
          <p:txBody>
            <a:bodyPr wrap="none" rtlCol="0">
              <a:spAutoFit/>
            </a:bodyPr>
            <a:lstStyle/>
            <a:p>
              <a:r>
                <a:rPr lang="en-US" sz="800" dirty="0"/>
                <a:t>RESET</a:t>
              </a:r>
              <a:endParaRPr lang="en-IN" sz="800" dirty="0"/>
            </a:p>
          </p:txBody>
        </p:sp>
      </p:grpSp>
      <p:grpSp>
        <p:nvGrpSpPr>
          <p:cNvPr id="136" name="Group 135">
            <a:extLst>
              <a:ext uri="{FF2B5EF4-FFF2-40B4-BE49-F238E27FC236}">
                <a16:creationId xmlns:a16="http://schemas.microsoft.com/office/drawing/2014/main" id="{AA3420AC-E325-133D-013C-35E391BCEB40}"/>
              </a:ext>
            </a:extLst>
          </p:cNvPr>
          <p:cNvGrpSpPr/>
          <p:nvPr/>
        </p:nvGrpSpPr>
        <p:grpSpPr>
          <a:xfrm>
            <a:off x="2651262" y="2923529"/>
            <a:ext cx="1735000" cy="781696"/>
            <a:chOff x="2651262" y="3104504"/>
            <a:chExt cx="1735000" cy="781696"/>
          </a:xfrm>
        </p:grpSpPr>
        <p:cxnSp>
          <p:nvCxnSpPr>
            <p:cNvPr id="122" name="Straight Arrow Connector 121">
              <a:extLst>
                <a:ext uri="{FF2B5EF4-FFF2-40B4-BE49-F238E27FC236}">
                  <a16:creationId xmlns:a16="http://schemas.microsoft.com/office/drawing/2014/main" id="{B43410BF-1A1C-684C-CE35-EF21DE92F289}"/>
                </a:ext>
              </a:extLst>
            </p:cNvPr>
            <p:cNvCxnSpPr>
              <a:cxnSpLocks/>
            </p:cNvCxnSpPr>
            <p:nvPr/>
          </p:nvCxnSpPr>
          <p:spPr>
            <a:xfrm flipV="1">
              <a:off x="2651262" y="3104504"/>
              <a:ext cx="1720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A424A71-40AD-66A0-1B5F-A167C2B97F88}"/>
                </a:ext>
              </a:extLst>
            </p:cNvPr>
            <p:cNvCxnSpPr>
              <a:cxnSpLocks/>
            </p:cNvCxnSpPr>
            <p:nvPr/>
          </p:nvCxnSpPr>
          <p:spPr>
            <a:xfrm flipV="1">
              <a:off x="2651262" y="3267368"/>
              <a:ext cx="1720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F8349689-AEB8-5DF7-A812-96D30DCD5E0A}"/>
                </a:ext>
              </a:extLst>
            </p:cNvPr>
            <p:cNvCxnSpPr>
              <a:cxnSpLocks/>
            </p:cNvCxnSpPr>
            <p:nvPr/>
          </p:nvCxnSpPr>
          <p:spPr>
            <a:xfrm flipV="1">
              <a:off x="2651262" y="3429000"/>
              <a:ext cx="1720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53850EC-95CB-E09C-5973-E5E2D723E816}"/>
                </a:ext>
              </a:extLst>
            </p:cNvPr>
            <p:cNvCxnSpPr>
              <a:cxnSpLocks/>
            </p:cNvCxnSpPr>
            <p:nvPr/>
          </p:nvCxnSpPr>
          <p:spPr>
            <a:xfrm flipV="1">
              <a:off x="2651262" y="3581400"/>
              <a:ext cx="1720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4D7AE1C6-8B75-BC85-610E-9F952F3C34E7}"/>
                </a:ext>
              </a:extLst>
            </p:cNvPr>
            <p:cNvCxnSpPr>
              <a:cxnSpLocks/>
            </p:cNvCxnSpPr>
            <p:nvPr/>
          </p:nvCxnSpPr>
          <p:spPr>
            <a:xfrm flipV="1">
              <a:off x="2665549" y="3746500"/>
              <a:ext cx="1720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0F419B73-CA13-5272-F0C5-C51A03AA609C}"/>
                </a:ext>
              </a:extLst>
            </p:cNvPr>
            <p:cNvCxnSpPr>
              <a:cxnSpLocks/>
            </p:cNvCxnSpPr>
            <p:nvPr/>
          </p:nvCxnSpPr>
          <p:spPr>
            <a:xfrm flipV="1">
              <a:off x="2665549" y="3886200"/>
              <a:ext cx="17207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43" name="Connector: Elbow 142">
            <a:extLst>
              <a:ext uri="{FF2B5EF4-FFF2-40B4-BE49-F238E27FC236}">
                <a16:creationId xmlns:a16="http://schemas.microsoft.com/office/drawing/2014/main" id="{73701BA2-57EA-B6D6-0898-BE435A1D8126}"/>
              </a:ext>
            </a:extLst>
          </p:cNvPr>
          <p:cNvCxnSpPr>
            <a:cxnSpLocks/>
          </p:cNvCxnSpPr>
          <p:nvPr/>
        </p:nvCxnSpPr>
        <p:spPr>
          <a:xfrm>
            <a:off x="1091125" y="3492438"/>
            <a:ext cx="1050106" cy="14436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F3D407B0-1A9B-5FB3-E9A7-460501493593}"/>
              </a:ext>
            </a:extLst>
          </p:cNvPr>
          <p:cNvSpPr txBox="1"/>
          <p:nvPr/>
        </p:nvSpPr>
        <p:spPr>
          <a:xfrm>
            <a:off x="1788249" y="4620895"/>
            <a:ext cx="352982" cy="215444"/>
          </a:xfrm>
          <a:prstGeom prst="rect">
            <a:avLst/>
          </a:prstGeom>
          <a:noFill/>
        </p:spPr>
        <p:txBody>
          <a:bodyPr wrap="none" rtlCol="0">
            <a:spAutoFit/>
          </a:bodyPr>
          <a:lstStyle/>
          <a:p>
            <a:r>
              <a:rPr lang="en-US" sz="800" dirty="0"/>
              <a:t>SDA</a:t>
            </a:r>
            <a:endParaRPr lang="en-IN" sz="800" dirty="0"/>
          </a:p>
        </p:txBody>
      </p:sp>
      <p:sp>
        <p:nvSpPr>
          <p:cNvPr id="153" name="TextBox 152">
            <a:extLst>
              <a:ext uri="{FF2B5EF4-FFF2-40B4-BE49-F238E27FC236}">
                <a16:creationId xmlns:a16="http://schemas.microsoft.com/office/drawing/2014/main" id="{4B9E7E17-F289-AE9E-E936-32A73FF3DC65}"/>
              </a:ext>
            </a:extLst>
          </p:cNvPr>
          <p:cNvSpPr txBox="1"/>
          <p:nvPr/>
        </p:nvSpPr>
        <p:spPr>
          <a:xfrm rot="16200000">
            <a:off x="1317730" y="3905909"/>
            <a:ext cx="335348" cy="253916"/>
          </a:xfrm>
          <a:prstGeom prst="rect">
            <a:avLst/>
          </a:prstGeom>
          <a:solidFill>
            <a:srgbClr val="FFFF00"/>
          </a:solidFill>
        </p:spPr>
        <p:txBody>
          <a:bodyPr wrap="none" rtlCol="0">
            <a:spAutoFit/>
          </a:bodyPr>
          <a:lstStyle/>
          <a:p>
            <a:r>
              <a:rPr lang="en-US" sz="1000" b="1" dirty="0"/>
              <a:t>I</a:t>
            </a:r>
            <a:r>
              <a:rPr lang="en-US" sz="1000" b="1" baseline="30000" dirty="0"/>
              <a:t>2</a:t>
            </a:r>
            <a:r>
              <a:rPr lang="en-US" sz="1000" b="1" dirty="0"/>
              <a:t>C</a:t>
            </a:r>
            <a:endParaRPr lang="en-IN" sz="1000" b="1" dirty="0"/>
          </a:p>
        </p:txBody>
      </p:sp>
      <p:cxnSp>
        <p:nvCxnSpPr>
          <p:cNvPr id="156" name="Connector: Elbow 155">
            <a:extLst>
              <a:ext uri="{FF2B5EF4-FFF2-40B4-BE49-F238E27FC236}">
                <a16:creationId xmlns:a16="http://schemas.microsoft.com/office/drawing/2014/main" id="{1B3F834D-0CE6-58BD-34F3-707280332449}"/>
              </a:ext>
            </a:extLst>
          </p:cNvPr>
          <p:cNvCxnSpPr>
            <a:cxnSpLocks/>
          </p:cNvCxnSpPr>
          <p:nvPr/>
        </p:nvCxnSpPr>
        <p:spPr>
          <a:xfrm>
            <a:off x="1110175" y="3359088"/>
            <a:ext cx="1050106" cy="1443600"/>
          </a:xfrm>
          <a:prstGeom prst="bentConnector3">
            <a:avLst>
              <a:gd name="adj1" fmla="val 60885"/>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A75D3FEB-CC86-932F-17EC-8C0380CB0D8A}"/>
              </a:ext>
            </a:extLst>
          </p:cNvPr>
          <p:cNvSpPr txBox="1"/>
          <p:nvPr/>
        </p:nvSpPr>
        <p:spPr>
          <a:xfrm>
            <a:off x="1782738" y="4925642"/>
            <a:ext cx="328936" cy="215444"/>
          </a:xfrm>
          <a:prstGeom prst="rect">
            <a:avLst/>
          </a:prstGeom>
          <a:noFill/>
        </p:spPr>
        <p:txBody>
          <a:bodyPr wrap="none" rtlCol="0">
            <a:spAutoFit/>
          </a:bodyPr>
          <a:lstStyle/>
          <a:p>
            <a:r>
              <a:rPr lang="en-US" sz="800" dirty="0"/>
              <a:t>SCL</a:t>
            </a:r>
            <a:endParaRPr lang="en-IN" sz="800" dirty="0"/>
          </a:p>
        </p:txBody>
      </p:sp>
      <p:sp>
        <p:nvSpPr>
          <p:cNvPr id="159" name="Rectangle 158">
            <a:extLst>
              <a:ext uri="{FF2B5EF4-FFF2-40B4-BE49-F238E27FC236}">
                <a16:creationId xmlns:a16="http://schemas.microsoft.com/office/drawing/2014/main" id="{24D62ECB-E221-2D76-8855-B0ADF23A0961}"/>
              </a:ext>
            </a:extLst>
          </p:cNvPr>
          <p:cNvSpPr/>
          <p:nvPr/>
        </p:nvSpPr>
        <p:spPr>
          <a:xfrm>
            <a:off x="2935111" y="3918940"/>
            <a:ext cx="105427" cy="32389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a:t>
            </a:r>
            <a:endParaRPr lang="en-IN" sz="1050" dirty="0">
              <a:solidFill>
                <a:schemeClr val="tx1"/>
              </a:solidFill>
            </a:endParaRPr>
          </a:p>
        </p:txBody>
      </p:sp>
      <p:sp>
        <p:nvSpPr>
          <p:cNvPr id="161" name="Rectangle 160">
            <a:extLst>
              <a:ext uri="{FF2B5EF4-FFF2-40B4-BE49-F238E27FC236}">
                <a16:creationId xmlns:a16="http://schemas.microsoft.com/office/drawing/2014/main" id="{89EE2FE4-BBEC-7A2E-4F7B-8E51A9F525BE}"/>
              </a:ext>
            </a:extLst>
          </p:cNvPr>
          <p:cNvSpPr/>
          <p:nvPr/>
        </p:nvSpPr>
        <p:spPr>
          <a:xfrm>
            <a:off x="3138311" y="3918940"/>
            <a:ext cx="105427" cy="32389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a:t>
            </a:r>
            <a:endParaRPr lang="en-IN" sz="1050" dirty="0">
              <a:solidFill>
                <a:schemeClr val="tx1"/>
              </a:solidFill>
            </a:endParaRPr>
          </a:p>
        </p:txBody>
      </p:sp>
      <p:sp>
        <p:nvSpPr>
          <p:cNvPr id="162" name="Rectangle 161">
            <a:extLst>
              <a:ext uri="{FF2B5EF4-FFF2-40B4-BE49-F238E27FC236}">
                <a16:creationId xmlns:a16="http://schemas.microsoft.com/office/drawing/2014/main" id="{FDC9CC2B-5CFD-D803-BA34-422031FC0F73}"/>
              </a:ext>
            </a:extLst>
          </p:cNvPr>
          <p:cNvSpPr/>
          <p:nvPr/>
        </p:nvSpPr>
        <p:spPr>
          <a:xfrm>
            <a:off x="3341510" y="3918940"/>
            <a:ext cx="105427" cy="32389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R</a:t>
            </a:r>
            <a:endParaRPr lang="en-IN" sz="1050" dirty="0">
              <a:solidFill>
                <a:schemeClr val="tx1"/>
              </a:solidFill>
            </a:endParaRPr>
          </a:p>
        </p:txBody>
      </p:sp>
      <p:cxnSp>
        <p:nvCxnSpPr>
          <p:cNvPr id="164" name="Straight Connector 163">
            <a:extLst>
              <a:ext uri="{FF2B5EF4-FFF2-40B4-BE49-F238E27FC236}">
                <a16:creationId xmlns:a16="http://schemas.microsoft.com/office/drawing/2014/main" id="{75270F48-4E85-073C-29B9-F6FB65306EA1}"/>
              </a:ext>
            </a:extLst>
          </p:cNvPr>
          <p:cNvCxnSpPr>
            <a:cxnSpLocks/>
          </p:cNvCxnSpPr>
          <p:nvPr/>
        </p:nvCxnSpPr>
        <p:spPr>
          <a:xfrm flipV="1">
            <a:off x="2987825" y="3708507"/>
            <a:ext cx="0" cy="201469"/>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70A81AF-5F70-047D-E525-EFBB4E7275C2}"/>
              </a:ext>
            </a:extLst>
          </p:cNvPr>
          <p:cNvCxnSpPr>
            <a:cxnSpLocks/>
          </p:cNvCxnSpPr>
          <p:nvPr/>
        </p:nvCxnSpPr>
        <p:spPr>
          <a:xfrm flipV="1">
            <a:off x="3191024" y="3554988"/>
            <a:ext cx="0" cy="354987"/>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BDA3419A-8925-1913-641B-79029AEBFDE8}"/>
              </a:ext>
            </a:extLst>
          </p:cNvPr>
          <p:cNvCxnSpPr>
            <a:cxnSpLocks/>
          </p:cNvCxnSpPr>
          <p:nvPr/>
        </p:nvCxnSpPr>
        <p:spPr>
          <a:xfrm flipH="1" flipV="1">
            <a:off x="3390209" y="3406514"/>
            <a:ext cx="6951" cy="512426"/>
          </a:xfrm>
          <a:prstGeom prst="line">
            <a:avLst/>
          </a:prstGeom>
          <a:ln>
            <a:tailEnd type="oval"/>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897A5771-5EB1-912A-8762-2D270E1679E3}"/>
              </a:ext>
            </a:extLst>
          </p:cNvPr>
          <p:cNvSpPr txBox="1"/>
          <p:nvPr/>
        </p:nvSpPr>
        <p:spPr>
          <a:xfrm>
            <a:off x="3882815" y="3232366"/>
            <a:ext cx="461986" cy="215444"/>
          </a:xfrm>
          <a:prstGeom prst="rect">
            <a:avLst/>
          </a:prstGeom>
          <a:noFill/>
        </p:spPr>
        <p:txBody>
          <a:bodyPr wrap="none" rtlCol="0">
            <a:spAutoFit/>
          </a:bodyPr>
          <a:lstStyle/>
          <a:p>
            <a:r>
              <a:rPr lang="en-US" sz="800" dirty="0"/>
              <a:t>SPI_CS</a:t>
            </a:r>
            <a:endParaRPr lang="en-IN" sz="800" dirty="0"/>
          </a:p>
        </p:txBody>
      </p:sp>
      <p:sp>
        <p:nvSpPr>
          <p:cNvPr id="171" name="TextBox 170">
            <a:extLst>
              <a:ext uri="{FF2B5EF4-FFF2-40B4-BE49-F238E27FC236}">
                <a16:creationId xmlns:a16="http://schemas.microsoft.com/office/drawing/2014/main" id="{B31C30C8-200F-10F8-284E-3B90D0E93536}"/>
              </a:ext>
            </a:extLst>
          </p:cNvPr>
          <p:cNvSpPr txBox="1"/>
          <p:nvPr/>
        </p:nvSpPr>
        <p:spPr>
          <a:xfrm>
            <a:off x="3818129" y="3402248"/>
            <a:ext cx="550151" cy="215444"/>
          </a:xfrm>
          <a:prstGeom prst="rect">
            <a:avLst/>
          </a:prstGeom>
          <a:noFill/>
        </p:spPr>
        <p:txBody>
          <a:bodyPr wrap="none" rtlCol="0">
            <a:spAutoFit/>
          </a:bodyPr>
          <a:lstStyle/>
          <a:p>
            <a:r>
              <a:rPr lang="en-US" sz="800" dirty="0"/>
              <a:t>TRIGGER</a:t>
            </a:r>
            <a:endParaRPr lang="en-IN" sz="800" dirty="0"/>
          </a:p>
        </p:txBody>
      </p:sp>
      <p:sp>
        <p:nvSpPr>
          <p:cNvPr id="172" name="TextBox 171">
            <a:extLst>
              <a:ext uri="{FF2B5EF4-FFF2-40B4-BE49-F238E27FC236}">
                <a16:creationId xmlns:a16="http://schemas.microsoft.com/office/drawing/2014/main" id="{1604C2DB-D595-C78A-D23A-B3956F1C2F19}"/>
              </a:ext>
            </a:extLst>
          </p:cNvPr>
          <p:cNvSpPr txBox="1"/>
          <p:nvPr/>
        </p:nvSpPr>
        <p:spPr>
          <a:xfrm>
            <a:off x="3943243" y="3553294"/>
            <a:ext cx="436338" cy="215444"/>
          </a:xfrm>
          <a:prstGeom prst="rect">
            <a:avLst/>
          </a:prstGeom>
          <a:noFill/>
        </p:spPr>
        <p:txBody>
          <a:bodyPr wrap="none" rtlCol="0">
            <a:spAutoFit/>
          </a:bodyPr>
          <a:lstStyle/>
          <a:p>
            <a:r>
              <a:rPr lang="en-US" sz="800" dirty="0"/>
              <a:t>RESET</a:t>
            </a:r>
            <a:endParaRPr lang="en-IN" sz="800" dirty="0"/>
          </a:p>
        </p:txBody>
      </p:sp>
      <p:cxnSp>
        <p:nvCxnSpPr>
          <p:cNvPr id="174" name="Connector: Elbow 173">
            <a:extLst>
              <a:ext uri="{FF2B5EF4-FFF2-40B4-BE49-F238E27FC236}">
                <a16:creationId xmlns:a16="http://schemas.microsoft.com/office/drawing/2014/main" id="{57C3F0AA-A5A1-DF68-DBCE-575E4E478C99}"/>
              </a:ext>
            </a:extLst>
          </p:cNvPr>
          <p:cNvCxnSpPr>
            <a:endCxn id="159" idx="2"/>
          </p:cNvCxnSpPr>
          <p:nvPr/>
        </p:nvCxnSpPr>
        <p:spPr>
          <a:xfrm rot="5400000" flipH="1" flipV="1">
            <a:off x="2630513" y="4263584"/>
            <a:ext cx="378060" cy="3365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5" name="Connector: Elbow 174">
            <a:extLst>
              <a:ext uri="{FF2B5EF4-FFF2-40B4-BE49-F238E27FC236}">
                <a16:creationId xmlns:a16="http://schemas.microsoft.com/office/drawing/2014/main" id="{93B4E049-92D5-F199-4381-BF9F0A8B167F}"/>
              </a:ext>
            </a:extLst>
          </p:cNvPr>
          <p:cNvCxnSpPr>
            <a:cxnSpLocks/>
            <a:endCxn id="161" idx="2"/>
          </p:cNvCxnSpPr>
          <p:nvPr/>
        </p:nvCxnSpPr>
        <p:spPr>
          <a:xfrm flipV="1">
            <a:off x="2631015" y="4242835"/>
            <a:ext cx="560010" cy="4326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64172AB1-8D36-04C8-6286-D3B15962A843}"/>
              </a:ext>
            </a:extLst>
          </p:cNvPr>
          <p:cNvCxnSpPr>
            <a:cxnSpLocks/>
            <a:endCxn id="162" idx="2"/>
          </p:cNvCxnSpPr>
          <p:nvPr/>
        </p:nvCxnSpPr>
        <p:spPr>
          <a:xfrm flipV="1">
            <a:off x="2651260" y="4242835"/>
            <a:ext cx="742964" cy="6932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B593277D-F959-8102-4B8C-EA12D087B4A0}"/>
              </a:ext>
            </a:extLst>
          </p:cNvPr>
          <p:cNvSpPr txBox="1"/>
          <p:nvPr/>
        </p:nvSpPr>
        <p:spPr>
          <a:xfrm>
            <a:off x="3847221" y="2759860"/>
            <a:ext cx="514885" cy="215444"/>
          </a:xfrm>
          <a:prstGeom prst="rect">
            <a:avLst/>
          </a:prstGeom>
          <a:noFill/>
        </p:spPr>
        <p:txBody>
          <a:bodyPr wrap="none" rtlCol="0">
            <a:spAutoFit/>
          </a:bodyPr>
          <a:lstStyle/>
          <a:p>
            <a:r>
              <a:rPr lang="en-US" sz="800" dirty="0"/>
              <a:t>SPI_SCK</a:t>
            </a:r>
            <a:endParaRPr lang="en-IN" sz="800" dirty="0"/>
          </a:p>
        </p:txBody>
      </p:sp>
      <p:sp>
        <p:nvSpPr>
          <p:cNvPr id="182" name="TextBox 181">
            <a:extLst>
              <a:ext uri="{FF2B5EF4-FFF2-40B4-BE49-F238E27FC236}">
                <a16:creationId xmlns:a16="http://schemas.microsoft.com/office/drawing/2014/main" id="{0BE700D6-7CF0-3300-AF49-B9537B67C309}"/>
              </a:ext>
            </a:extLst>
          </p:cNvPr>
          <p:cNvSpPr txBox="1"/>
          <p:nvPr/>
        </p:nvSpPr>
        <p:spPr>
          <a:xfrm>
            <a:off x="3766500" y="2919745"/>
            <a:ext cx="588623" cy="215444"/>
          </a:xfrm>
          <a:prstGeom prst="rect">
            <a:avLst/>
          </a:prstGeom>
          <a:noFill/>
        </p:spPr>
        <p:txBody>
          <a:bodyPr wrap="none" rtlCol="0">
            <a:spAutoFit/>
          </a:bodyPr>
          <a:lstStyle/>
          <a:p>
            <a:r>
              <a:rPr lang="en-US" sz="800" dirty="0"/>
              <a:t>SPI_MISO</a:t>
            </a:r>
            <a:endParaRPr lang="en-IN" sz="800" dirty="0"/>
          </a:p>
        </p:txBody>
      </p:sp>
      <p:sp>
        <p:nvSpPr>
          <p:cNvPr id="183" name="TextBox 182">
            <a:extLst>
              <a:ext uri="{FF2B5EF4-FFF2-40B4-BE49-F238E27FC236}">
                <a16:creationId xmlns:a16="http://schemas.microsoft.com/office/drawing/2014/main" id="{BBB07E93-7F79-BEC7-36B6-10DCD78AC249}"/>
              </a:ext>
            </a:extLst>
          </p:cNvPr>
          <p:cNvSpPr txBox="1"/>
          <p:nvPr/>
        </p:nvSpPr>
        <p:spPr>
          <a:xfrm>
            <a:off x="3759517" y="3089627"/>
            <a:ext cx="588623" cy="215444"/>
          </a:xfrm>
          <a:prstGeom prst="rect">
            <a:avLst/>
          </a:prstGeom>
          <a:noFill/>
        </p:spPr>
        <p:txBody>
          <a:bodyPr wrap="none" rtlCol="0">
            <a:spAutoFit/>
          </a:bodyPr>
          <a:lstStyle/>
          <a:p>
            <a:r>
              <a:rPr lang="en-US" sz="800" dirty="0"/>
              <a:t>SPI_MOSI</a:t>
            </a:r>
            <a:endParaRPr lang="en-IN" sz="800" dirty="0"/>
          </a:p>
        </p:txBody>
      </p:sp>
      <p:grpSp>
        <p:nvGrpSpPr>
          <p:cNvPr id="185" name="Group 184">
            <a:extLst>
              <a:ext uri="{FF2B5EF4-FFF2-40B4-BE49-F238E27FC236}">
                <a16:creationId xmlns:a16="http://schemas.microsoft.com/office/drawing/2014/main" id="{DD9260C3-D3A6-0688-C8C7-B27EE32FBA60}"/>
              </a:ext>
            </a:extLst>
          </p:cNvPr>
          <p:cNvGrpSpPr/>
          <p:nvPr/>
        </p:nvGrpSpPr>
        <p:grpSpPr>
          <a:xfrm rot="5400000">
            <a:off x="10596847" y="5221144"/>
            <a:ext cx="1633076" cy="360000"/>
            <a:chOff x="4879180" y="5829299"/>
            <a:chExt cx="2160000" cy="360000"/>
          </a:xfrm>
        </p:grpSpPr>
        <p:sp>
          <p:nvSpPr>
            <p:cNvPr id="186" name="Rectangle 185">
              <a:extLst>
                <a:ext uri="{FF2B5EF4-FFF2-40B4-BE49-F238E27FC236}">
                  <a16:creationId xmlns:a16="http://schemas.microsoft.com/office/drawing/2014/main" id="{F0B94D4E-8CF3-1626-A956-ED494E6357BD}"/>
                </a:ext>
              </a:extLst>
            </p:cNvPr>
            <p:cNvSpPr/>
            <p:nvPr/>
          </p:nvSpPr>
          <p:spPr>
            <a:xfrm>
              <a:off x="4879180" y="5829299"/>
              <a:ext cx="2160000" cy="360000"/>
            </a:xfrm>
            <a:prstGeom prst="rect">
              <a:avLst/>
            </a:prstGeom>
            <a:noFill/>
            <a:ln w="19050">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TextBox 186">
              <a:extLst>
                <a:ext uri="{FF2B5EF4-FFF2-40B4-BE49-F238E27FC236}">
                  <a16:creationId xmlns:a16="http://schemas.microsoft.com/office/drawing/2014/main" id="{A0434493-0C72-1459-558D-1B84F17BE4EA}"/>
                </a:ext>
              </a:extLst>
            </p:cNvPr>
            <p:cNvSpPr txBox="1"/>
            <p:nvPr/>
          </p:nvSpPr>
          <p:spPr>
            <a:xfrm>
              <a:off x="5377203" y="5870799"/>
              <a:ext cx="1162947" cy="276999"/>
            </a:xfrm>
            <a:prstGeom prst="rect">
              <a:avLst/>
            </a:prstGeom>
            <a:noFill/>
            <a:ln w="12700">
              <a:noFill/>
            </a:ln>
          </p:spPr>
          <p:txBody>
            <a:bodyPr wrap="none" rtlCol="0">
              <a:spAutoFit/>
            </a:bodyPr>
            <a:lstStyle/>
            <a:p>
              <a:pPr algn="ctr"/>
              <a:r>
                <a:rPr lang="en-IN" sz="1200" dirty="0"/>
                <a:t>6 pin connector</a:t>
              </a:r>
            </a:p>
          </p:txBody>
        </p:sp>
      </p:grpSp>
      <p:sp>
        <p:nvSpPr>
          <p:cNvPr id="188" name="TextBox 187">
            <a:extLst>
              <a:ext uri="{FF2B5EF4-FFF2-40B4-BE49-F238E27FC236}">
                <a16:creationId xmlns:a16="http://schemas.microsoft.com/office/drawing/2014/main" id="{B1588945-F2D1-852B-D906-8C779C057640}"/>
              </a:ext>
            </a:extLst>
          </p:cNvPr>
          <p:cNvSpPr txBox="1"/>
          <p:nvPr/>
        </p:nvSpPr>
        <p:spPr>
          <a:xfrm>
            <a:off x="8402032" y="5931940"/>
            <a:ext cx="660758" cy="369332"/>
          </a:xfrm>
          <a:prstGeom prst="rect">
            <a:avLst/>
          </a:prstGeom>
          <a:noFill/>
          <a:ln>
            <a:solidFill>
              <a:schemeClr val="tx1"/>
            </a:solidFill>
          </a:ln>
        </p:spPr>
        <p:txBody>
          <a:bodyPr wrap="none" rtlCol="0">
            <a:spAutoFit/>
          </a:bodyPr>
          <a:lstStyle/>
          <a:p>
            <a:pPr algn="ctr"/>
            <a:r>
              <a:rPr lang="en-US" sz="900" dirty="0"/>
              <a:t>DC Power</a:t>
            </a:r>
          </a:p>
          <a:p>
            <a:pPr algn="ctr"/>
            <a:r>
              <a:rPr lang="en-US" sz="900" dirty="0"/>
              <a:t>Jack</a:t>
            </a:r>
            <a:endParaRPr lang="en-IN" sz="1050" dirty="0"/>
          </a:p>
        </p:txBody>
      </p:sp>
      <p:cxnSp>
        <p:nvCxnSpPr>
          <p:cNvPr id="190" name="Connector: Elbow 189">
            <a:extLst>
              <a:ext uri="{FF2B5EF4-FFF2-40B4-BE49-F238E27FC236}">
                <a16:creationId xmlns:a16="http://schemas.microsoft.com/office/drawing/2014/main" id="{5E66B15F-1D45-0A74-C897-DA5D941F4236}"/>
              </a:ext>
            </a:extLst>
          </p:cNvPr>
          <p:cNvCxnSpPr>
            <a:cxnSpLocks/>
          </p:cNvCxnSpPr>
          <p:nvPr/>
        </p:nvCxnSpPr>
        <p:spPr>
          <a:xfrm rot="10800000" flipV="1">
            <a:off x="7375014" y="6116606"/>
            <a:ext cx="1027018" cy="364"/>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3C436BA3-83ED-28FD-019D-57418C874488}"/>
              </a:ext>
            </a:extLst>
          </p:cNvPr>
          <p:cNvCxnSpPr/>
          <p:nvPr/>
        </p:nvCxnSpPr>
        <p:spPr>
          <a:xfrm flipV="1">
            <a:off x="6838997" y="5466912"/>
            <a:ext cx="0" cy="4000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34209A32-C967-55B5-9BD8-076EE4CFB4A1}"/>
              </a:ext>
            </a:extLst>
          </p:cNvPr>
          <p:cNvCxnSpPr>
            <a:cxnSpLocks/>
          </p:cNvCxnSpPr>
          <p:nvPr/>
        </p:nvCxnSpPr>
        <p:spPr>
          <a:xfrm flipH="1">
            <a:off x="6000750" y="5247299"/>
            <a:ext cx="616021"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080E6EE1-61CE-AC01-EB32-EDD86949C4F4}"/>
              </a:ext>
            </a:extLst>
          </p:cNvPr>
          <p:cNvCxnSpPr>
            <a:cxnSpLocks/>
            <a:stCxn id="39" idx="0"/>
          </p:cNvCxnSpPr>
          <p:nvPr/>
        </p:nvCxnSpPr>
        <p:spPr>
          <a:xfrm flipH="1" flipV="1">
            <a:off x="5583598" y="4675448"/>
            <a:ext cx="0" cy="3232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69817F14-76E1-68AA-2341-480836D81E7A}"/>
              </a:ext>
            </a:extLst>
          </p:cNvPr>
          <p:cNvSpPr txBox="1"/>
          <p:nvPr/>
        </p:nvSpPr>
        <p:spPr>
          <a:xfrm rot="16200000">
            <a:off x="5188913" y="3701519"/>
            <a:ext cx="429926" cy="215444"/>
          </a:xfrm>
          <a:prstGeom prst="rect">
            <a:avLst/>
          </a:prstGeom>
          <a:noFill/>
        </p:spPr>
        <p:txBody>
          <a:bodyPr wrap="none" rtlCol="0">
            <a:spAutoFit/>
          </a:bodyPr>
          <a:lstStyle/>
          <a:p>
            <a:r>
              <a:rPr lang="en-US" sz="800" dirty="0"/>
              <a:t>DVDD</a:t>
            </a:r>
            <a:endParaRPr lang="en-IN" sz="800" dirty="0"/>
          </a:p>
        </p:txBody>
      </p:sp>
      <p:sp>
        <p:nvSpPr>
          <p:cNvPr id="203" name="TextBox 202">
            <a:extLst>
              <a:ext uri="{FF2B5EF4-FFF2-40B4-BE49-F238E27FC236}">
                <a16:creationId xmlns:a16="http://schemas.microsoft.com/office/drawing/2014/main" id="{63D6B2AA-93E5-E062-1447-0F56373E7FA3}"/>
              </a:ext>
            </a:extLst>
          </p:cNvPr>
          <p:cNvSpPr txBox="1"/>
          <p:nvPr/>
        </p:nvSpPr>
        <p:spPr>
          <a:xfrm rot="16200000">
            <a:off x="5377796" y="3653082"/>
            <a:ext cx="518091" cy="215444"/>
          </a:xfrm>
          <a:prstGeom prst="rect">
            <a:avLst/>
          </a:prstGeom>
          <a:noFill/>
        </p:spPr>
        <p:txBody>
          <a:bodyPr wrap="none" rtlCol="0">
            <a:spAutoFit/>
          </a:bodyPr>
          <a:lstStyle/>
          <a:p>
            <a:r>
              <a:rPr lang="en-US" sz="800" dirty="0"/>
              <a:t>CLKVDD</a:t>
            </a:r>
            <a:endParaRPr lang="en-IN" sz="800" dirty="0"/>
          </a:p>
        </p:txBody>
      </p:sp>
      <p:sp>
        <p:nvSpPr>
          <p:cNvPr id="205" name="Rectangle 204">
            <a:extLst>
              <a:ext uri="{FF2B5EF4-FFF2-40B4-BE49-F238E27FC236}">
                <a16:creationId xmlns:a16="http://schemas.microsoft.com/office/drawing/2014/main" id="{AC8CFDB1-C9E0-BD75-4328-5FB64572F937}"/>
              </a:ext>
            </a:extLst>
          </p:cNvPr>
          <p:cNvSpPr/>
          <p:nvPr/>
        </p:nvSpPr>
        <p:spPr>
          <a:xfrm>
            <a:off x="5254546" y="4270044"/>
            <a:ext cx="658104" cy="41466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TextBox 205">
            <a:extLst>
              <a:ext uri="{FF2B5EF4-FFF2-40B4-BE49-F238E27FC236}">
                <a16:creationId xmlns:a16="http://schemas.microsoft.com/office/drawing/2014/main" id="{5DEE9A29-4061-2834-6E04-7FEFB3880234}"/>
              </a:ext>
            </a:extLst>
          </p:cNvPr>
          <p:cNvSpPr txBox="1"/>
          <p:nvPr/>
        </p:nvSpPr>
        <p:spPr>
          <a:xfrm>
            <a:off x="5330964" y="4266436"/>
            <a:ext cx="505267" cy="400110"/>
          </a:xfrm>
          <a:prstGeom prst="rect">
            <a:avLst/>
          </a:prstGeom>
          <a:noFill/>
        </p:spPr>
        <p:txBody>
          <a:bodyPr wrap="none" rtlCol="0">
            <a:spAutoFit/>
          </a:bodyPr>
          <a:lstStyle/>
          <a:p>
            <a:pPr algn="ctr"/>
            <a:r>
              <a:rPr lang="en-IN" sz="1000" dirty="0"/>
              <a:t>Linear</a:t>
            </a:r>
          </a:p>
          <a:p>
            <a:pPr algn="ctr"/>
            <a:r>
              <a:rPr lang="en-IN" sz="1000" dirty="0"/>
              <a:t>Reg</a:t>
            </a:r>
          </a:p>
        </p:txBody>
      </p:sp>
      <p:cxnSp>
        <p:nvCxnSpPr>
          <p:cNvPr id="207" name="Straight Arrow Connector 206">
            <a:extLst>
              <a:ext uri="{FF2B5EF4-FFF2-40B4-BE49-F238E27FC236}">
                <a16:creationId xmlns:a16="http://schemas.microsoft.com/office/drawing/2014/main" id="{7B76A494-E405-3B0F-7E4D-904998DCC2E5}"/>
              </a:ext>
            </a:extLst>
          </p:cNvPr>
          <p:cNvCxnSpPr>
            <a:cxnSpLocks/>
          </p:cNvCxnSpPr>
          <p:nvPr/>
        </p:nvCxnSpPr>
        <p:spPr>
          <a:xfrm flipV="1">
            <a:off x="5424874" y="3992641"/>
            <a:ext cx="0" cy="2501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B882B62D-40EB-652A-8D1D-E1F3A632DDC6}"/>
              </a:ext>
            </a:extLst>
          </p:cNvPr>
          <p:cNvCxnSpPr>
            <a:cxnSpLocks/>
          </p:cNvCxnSpPr>
          <p:nvPr/>
        </p:nvCxnSpPr>
        <p:spPr>
          <a:xfrm flipV="1">
            <a:off x="5632465" y="3992641"/>
            <a:ext cx="0" cy="2501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FE2E8631-7239-71F2-6DED-878E9FD92587}"/>
              </a:ext>
            </a:extLst>
          </p:cNvPr>
          <p:cNvSpPr txBox="1"/>
          <p:nvPr/>
        </p:nvSpPr>
        <p:spPr>
          <a:xfrm>
            <a:off x="5650924" y="4719723"/>
            <a:ext cx="370614" cy="215444"/>
          </a:xfrm>
          <a:prstGeom prst="rect">
            <a:avLst/>
          </a:prstGeom>
          <a:solidFill>
            <a:schemeClr val="bg1">
              <a:lumMod val="95000"/>
            </a:schemeClr>
          </a:solidFill>
        </p:spPr>
        <p:txBody>
          <a:bodyPr wrap="none" rtlCol="0">
            <a:spAutoFit/>
          </a:bodyPr>
          <a:lstStyle/>
          <a:p>
            <a:r>
              <a:rPr lang="en-US" sz="800" dirty="0"/>
              <a:t>3.6V</a:t>
            </a:r>
            <a:endParaRPr lang="en-IN" sz="800" dirty="0"/>
          </a:p>
        </p:txBody>
      </p:sp>
      <p:sp>
        <p:nvSpPr>
          <p:cNvPr id="211" name="TextBox 210">
            <a:extLst>
              <a:ext uri="{FF2B5EF4-FFF2-40B4-BE49-F238E27FC236}">
                <a16:creationId xmlns:a16="http://schemas.microsoft.com/office/drawing/2014/main" id="{ECCE122C-4947-4F4F-AD99-6A377ECDD82A}"/>
              </a:ext>
            </a:extLst>
          </p:cNvPr>
          <p:cNvSpPr txBox="1"/>
          <p:nvPr/>
        </p:nvSpPr>
        <p:spPr>
          <a:xfrm rot="16200000">
            <a:off x="4335661" y="3710463"/>
            <a:ext cx="478016" cy="215444"/>
          </a:xfrm>
          <a:prstGeom prst="rect">
            <a:avLst/>
          </a:prstGeom>
          <a:noFill/>
        </p:spPr>
        <p:txBody>
          <a:bodyPr wrap="none" rtlCol="0">
            <a:spAutoFit/>
          </a:bodyPr>
          <a:lstStyle/>
          <a:p>
            <a:r>
              <a:rPr lang="en-US" sz="800" dirty="0"/>
              <a:t>AVDD1</a:t>
            </a:r>
            <a:endParaRPr lang="en-IN" sz="800" dirty="0"/>
          </a:p>
        </p:txBody>
      </p:sp>
      <p:sp>
        <p:nvSpPr>
          <p:cNvPr id="213" name="Rectangle 212">
            <a:extLst>
              <a:ext uri="{FF2B5EF4-FFF2-40B4-BE49-F238E27FC236}">
                <a16:creationId xmlns:a16="http://schemas.microsoft.com/office/drawing/2014/main" id="{516EC592-B008-9E70-4166-25ADCCC7FE9B}"/>
              </a:ext>
            </a:extLst>
          </p:cNvPr>
          <p:cNvSpPr/>
          <p:nvPr/>
        </p:nvSpPr>
        <p:spPr>
          <a:xfrm>
            <a:off x="4338271" y="4260788"/>
            <a:ext cx="658104" cy="41466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 name="TextBox 213">
            <a:extLst>
              <a:ext uri="{FF2B5EF4-FFF2-40B4-BE49-F238E27FC236}">
                <a16:creationId xmlns:a16="http://schemas.microsoft.com/office/drawing/2014/main" id="{782695B3-B616-4995-D212-EB1EEB662D0F}"/>
              </a:ext>
            </a:extLst>
          </p:cNvPr>
          <p:cNvSpPr txBox="1"/>
          <p:nvPr/>
        </p:nvSpPr>
        <p:spPr>
          <a:xfrm>
            <a:off x="4414689" y="4257180"/>
            <a:ext cx="505267" cy="400110"/>
          </a:xfrm>
          <a:prstGeom prst="rect">
            <a:avLst/>
          </a:prstGeom>
          <a:noFill/>
        </p:spPr>
        <p:txBody>
          <a:bodyPr wrap="none" rtlCol="0">
            <a:spAutoFit/>
          </a:bodyPr>
          <a:lstStyle/>
          <a:p>
            <a:pPr algn="ctr"/>
            <a:r>
              <a:rPr lang="en-IN" sz="1000" dirty="0"/>
              <a:t>Linear</a:t>
            </a:r>
          </a:p>
          <a:p>
            <a:pPr algn="ctr"/>
            <a:r>
              <a:rPr lang="en-IN" sz="1000" dirty="0"/>
              <a:t>Reg</a:t>
            </a:r>
          </a:p>
        </p:txBody>
      </p:sp>
      <p:cxnSp>
        <p:nvCxnSpPr>
          <p:cNvPr id="216" name="Connector: Elbow 215">
            <a:extLst>
              <a:ext uri="{FF2B5EF4-FFF2-40B4-BE49-F238E27FC236}">
                <a16:creationId xmlns:a16="http://schemas.microsoft.com/office/drawing/2014/main" id="{EB61FAA8-1858-39D4-4DE6-71BE8C498D44}"/>
              </a:ext>
            </a:extLst>
          </p:cNvPr>
          <p:cNvCxnSpPr>
            <a:cxnSpLocks/>
          </p:cNvCxnSpPr>
          <p:nvPr/>
        </p:nvCxnSpPr>
        <p:spPr>
          <a:xfrm rot="10800000">
            <a:off x="4667323" y="4666816"/>
            <a:ext cx="628310" cy="59000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728A390D-6D48-ED6F-2D42-21328F32123F}"/>
              </a:ext>
            </a:extLst>
          </p:cNvPr>
          <p:cNvCxnSpPr>
            <a:cxnSpLocks/>
          </p:cNvCxnSpPr>
          <p:nvPr/>
        </p:nvCxnSpPr>
        <p:spPr>
          <a:xfrm flipV="1">
            <a:off x="4583874" y="4002166"/>
            <a:ext cx="0" cy="2501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or: Elbow 224">
            <a:extLst>
              <a:ext uri="{FF2B5EF4-FFF2-40B4-BE49-F238E27FC236}">
                <a16:creationId xmlns:a16="http://schemas.microsoft.com/office/drawing/2014/main" id="{E81B822A-BEF9-11E1-087D-E8A967F66F93}"/>
              </a:ext>
            </a:extLst>
          </p:cNvPr>
          <p:cNvCxnSpPr>
            <a:cxnSpLocks/>
            <a:stCxn id="291" idx="2"/>
          </p:cNvCxnSpPr>
          <p:nvPr/>
        </p:nvCxnSpPr>
        <p:spPr>
          <a:xfrm rot="16200000" flipH="1">
            <a:off x="5186235" y="5342161"/>
            <a:ext cx="623480" cy="1605446"/>
          </a:xfrm>
          <a:prstGeom prst="bentConnector2">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2" name="Connector: Elbow 231">
            <a:extLst>
              <a:ext uri="{FF2B5EF4-FFF2-40B4-BE49-F238E27FC236}">
                <a16:creationId xmlns:a16="http://schemas.microsoft.com/office/drawing/2014/main" id="{800172C2-7852-A675-6C68-553946575E7A}"/>
              </a:ext>
            </a:extLst>
          </p:cNvPr>
          <p:cNvCxnSpPr>
            <a:cxnSpLocks/>
          </p:cNvCxnSpPr>
          <p:nvPr/>
        </p:nvCxnSpPr>
        <p:spPr>
          <a:xfrm rot="5400000" flipH="1" flipV="1">
            <a:off x="6100847" y="643023"/>
            <a:ext cx="6019801" cy="5610056"/>
          </a:xfrm>
          <a:prstGeom prst="bentConnector3">
            <a:avLst>
              <a:gd name="adj1" fmla="val 0"/>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851B038-642A-D36E-C55E-F6046DA13E17}"/>
              </a:ext>
            </a:extLst>
          </p:cNvPr>
          <p:cNvCxnSpPr>
            <a:endCxn id="188" idx="3"/>
          </p:cNvCxnSpPr>
          <p:nvPr/>
        </p:nvCxnSpPr>
        <p:spPr>
          <a:xfrm flipH="1">
            <a:off x="9062790" y="6116606"/>
            <a:ext cx="46221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514B3455-8E73-14CB-6C22-D18661191937}"/>
              </a:ext>
            </a:extLst>
          </p:cNvPr>
          <p:cNvSpPr txBox="1"/>
          <p:nvPr/>
        </p:nvSpPr>
        <p:spPr>
          <a:xfrm>
            <a:off x="9485184" y="5964164"/>
            <a:ext cx="886781" cy="261610"/>
          </a:xfrm>
          <a:prstGeom prst="rect">
            <a:avLst/>
          </a:prstGeom>
          <a:noFill/>
        </p:spPr>
        <p:txBody>
          <a:bodyPr wrap="none" rtlCol="0">
            <a:spAutoFit/>
          </a:bodyPr>
          <a:lstStyle/>
          <a:p>
            <a:r>
              <a:rPr lang="en-US" sz="1100" dirty="0"/>
              <a:t>Power Input</a:t>
            </a:r>
            <a:endParaRPr lang="en-IN" sz="1100" dirty="0"/>
          </a:p>
        </p:txBody>
      </p:sp>
      <p:sp>
        <p:nvSpPr>
          <p:cNvPr id="244" name="TextBox 243">
            <a:extLst>
              <a:ext uri="{FF2B5EF4-FFF2-40B4-BE49-F238E27FC236}">
                <a16:creationId xmlns:a16="http://schemas.microsoft.com/office/drawing/2014/main" id="{60E3274D-74E9-0803-5AF5-E4047AB75614}"/>
              </a:ext>
            </a:extLst>
          </p:cNvPr>
          <p:cNvSpPr txBox="1"/>
          <p:nvPr/>
        </p:nvSpPr>
        <p:spPr>
          <a:xfrm>
            <a:off x="3607310" y="464363"/>
            <a:ext cx="474810" cy="215444"/>
          </a:xfrm>
          <a:prstGeom prst="rect">
            <a:avLst/>
          </a:prstGeom>
          <a:noFill/>
        </p:spPr>
        <p:txBody>
          <a:bodyPr wrap="none" rtlCol="0">
            <a:spAutoFit/>
          </a:bodyPr>
          <a:lstStyle/>
          <a:p>
            <a:r>
              <a:rPr lang="en-US" sz="800" dirty="0"/>
              <a:t>CVDDX</a:t>
            </a:r>
            <a:endParaRPr lang="en-IN" sz="800" dirty="0"/>
          </a:p>
        </p:txBody>
      </p:sp>
      <p:cxnSp>
        <p:nvCxnSpPr>
          <p:cNvPr id="249" name="Straight Connector 248">
            <a:extLst>
              <a:ext uri="{FF2B5EF4-FFF2-40B4-BE49-F238E27FC236}">
                <a16:creationId xmlns:a16="http://schemas.microsoft.com/office/drawing/2014/main" id="{4D65F014-B52E-2FCB-B72E-8642B08E1838}"/>
              </a:ext>
            </a:extLst>
          </p:cNvPr>
          <p:cNvCxnSpPr>
            <a:cxnSpLocks/>
          </p:cNvCxnSpPr>
          <p:nvPr/>
        </p:nvCxnSpPr>
        <p:spPr>
          <a:xfrm flipH="1">
            <a:off x="152400" y="447675"/>
            <a:ext cx="117538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8462882B-4D4B-DF3E-420E-463B40C146CA}"/>
              </a:ext>
            </a:extLst>
          </p:cNvPr>
          <p:cNvCxnSpPr/>
          <p:nvPr/>
        </p:nvCxnSpPr>
        <p:spPr>
          <a:xfrm>
            <a:off x="3636578" y="438150"/>
            <a:ext cx="0" cy="2671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Connector: Elbow 254">
            <a:extLst>
              <a:ext uri="{FF2B5EF4-FFF2-40B4-BE49-F238E27FC236}">
                <a16:creationId xmlns:a16="http://schemas.microsoft.com/office/drawing/2014/main" id="{E5262D08-9C16-0DDF-B071-4F8609448508}"/>
              </a:ext>
            </a:extLst>
          </p:cNvPr>
          <p:cNvCxnSpPr/>
          <p:nvPr/>
        </p:nvCxnSpPr>
        <p:spPr>
          <a:xfrm rot="16200000" flipH="1">
            <a:off x="-1877237" y="2458262"/>
            <a:ext cx="4609094" cy="568870"/>
          </a:xfrm>
          <a:prstGeom prst="bentConnector3">
            <a:avLst>
              <a:gd name="adj1" fmla="val 10001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7044604B-D5C4-6446-AFF5-CAC464D48DEE}"/>
              </a:ext>
            </a:extLst>
          </p:cNvPr>
          <p:cNvSpPr txBox="1"/>
          <p:nvPr/>
        </p:nvSpPr>
        <p:spPr>
          <a:xfrm>
            <a:off x="214384" y="4817480"/>
            <a:ext cx="474810" cy="215444"/>
          </a:xfrm>
          <a:prstGeom prst="rect">
            <a:avLst/>
          </a:prstGeom>
          <a:noFill/>
        </p:spPr>
        <p:txBody>
          <a:bodyPr wrap="none" rtlCol="0">
            <a:spAutoFit/>
          </a:bodyPr>
          <a:lstStyle/>
          <a:p>
            <a:r>
              <a:rPr lang="en-US" sz="800" dirty="0"/>
              <a:t>CVDDX</a:t>
            </a:r>
            <a:endParaRPr lang="en-IN" sz="800" dirty="0"/>
          </a:p>
        </p:txBody>
      </p:sp>
      <p:sp>
        <p:nvSpPr>
          <p:cNvPr id="258" name="TextBox 257">
            <a:extLst>
              <a:ext uri="{FF2B5EF4-FFF2-40B4-BE49-F238E27FC236}">
                <a16:creationId xmlns:a16="http://schemas.microsoft.com/office/drawing/2014/main" id="{3DBD2ABE-DDF1-9E1B-7F80-DF17AAA4B374}"/>
              </a:ext>
            </a:extLst>
          </p:cNvPr>
          <p:cNvSpPr txBox="1"/>
          <p:nvPr/>
        </p:nvSpPr>
        <p:spPr>
          <a:xfrm>
            <a:off x="4813768" y="4998288"/>
            <a:ext cx="370614" cy="215444"/>
          </a:xfrm>
          <a:prstGeom prst="rect">
            <a:avLst/>
          </a:prstGeom>
          <a:solidFill>
            <a:schemeClr val="bg1">
              <a:lumMod val="95000"/>
            </a:schemeClr>
          </a:solidFill>
        </p:spPr>
        <p:txBody>
          <a:bodyPr wrap="none" rtlCol="0">
            <a:spAutoFit/>
          </a:bodyPr>
          <a:lstStyle/>
          <a:p>
            <a:r>
              <a:rPr lang="en-US" sz="800" dirty="0"/>
              <a:t>3.6V</a:t>
            </a:r>
            <a:endParaRPr lang="en-IN" sz="800" dirty="0"/>
          </a:p>
        </p:txBody>
      </p:sp>
      <p:sp>
        <p:nvSpPr>
          <p:cNvPr id="259" name="TextBox 258">
            <a:extLst>
              <a:ext uri="{FF2B5EF4-FFF2-40B4-BE49-F238E27FC236}">
                <a16:creationId xmlns:a16="http://schemas.microsoft.com/office/drawing/2014/main" id="{46446409-1EB7-BFDB-E7BB-2242805300C4}"/>
              </a:ext>
            </a:extLst>
          </p:cNvPr>
          <p:cNvSpPr txBox="1"/>
          <p:nvPr/>
        </p:nvSpPr>
        <p:spPr>
          <a:xfrm>
            <a:off x="6136688" y="4987032"/>
            <a:ext cx="370614" cy="215444"/>
          </a:xfrm>
          <a:prstGeom prst="rect">
            <a:avLst/>
          </a:prstGeom>
          <a:solidFill>
            <a:schemeClr val="bg1">
              <a:lumMod val="95000"/>
            </a:schemeClr>
          </a:solidFill>
        </p:spPr>
        <p:txBody>
          <a:bodyPr wrap="none" rtlCol="0">
            <a:spAutoFit/>
          </a:bodyPr>
          <a:lstStyle/>
          <a:p>
            <a:r>
              <a:rPr lang="en-US" sz="800" dirty="0"/>
              <a:t>5.2V</a:t>
            </a:r>
            <a:endParaRPr lang="en-IN" sz="800" dirty="0"/>
          </a:p>
        </p:txBody>
      </p:sp>
      <p:cxnSp>
        <p:nvCxnSpPr>
          <p:cNvPr id="261" name="Straight Arrow Connector 260">
            <a:extLst>
              <a:ext uri="{FF2B5EF4-FFF2-40B4-BE49-F238E27FC236}">
                <a16:creationId xmlns:a16="http://schemas.microsoft.com/office/drawing/2014/main" id="{69D14FAA-AB62-A0E3-D916-D2C95CEC67C3}"/>
              </a:ext>
            </a:extLst>
          </p:cNvPr>
          <p:cNvCxnSpPr/>
          <p:nvPr/>
        </p:nvCxnSpPr>
        <p:spPr>
          <a:xfrm>
            <a:off x="6838022" y="5676900"/>
            <a:ext cx="439536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851D399B-EB17-619B-755B-EC1B5D3EC527}"/>
              </a:ext>
            </a:extLst>
          </p:cNvPr>
          <p:cNvCxnSpPr>
            <a:cxnSpLocks/>
          </p:cNvCxnSpPr>
          <p:nvPr/>
        </p:nvCxnSpPr>
        <p:spPr>
          <a:xfrm>
            <a:off x="11578479" y="1766658"/>
            <a:ext cx="49922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771F577-4B81-1200-D197-44BAE2FC0BD3}"/>
              </a:ext>
            </a:extLst>
          </p:cNvPr>
          <p:cNvCxnSpPr/>
          <p:nvPr/>
        </p:nvCxnSpPr>
        <p:spPr>
          <a:xfrm>
            <a:off x="3446937" y="1443244"/>
            <a:ext cx="0" cy="38458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B9F038FB-ADB0-0644-6785-F40F850CDC9A}"/>
              </a:ext>
            </a:extLst>
          </p:cNvPr>
          <p:cNvCxnSpPr>
            <a:cxnSpLocks/>
          </p:cNvCxnSpPr>
          <p:nvPr/>
        </p:nvCxnSpPr>
        <p:spPr>
          <a:xfrm>
            <a:off x="3739965" y="1443244"/>
            <a:ext cx="0" cy="384585"/>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3546F997-1C15-2DC5-704C-EE1AEF87924A}"/>
              </a:ext>
            </a:extLst>
          </p:cNvPr>
          <p:cNvSpPr/>
          <p:nvPr/>
        </p:nvSpPr>
        <p:spPr>
          <a:xfrm rot="5400000">
            <a:off x="3434856" y="1719731"/>
            <a:ext cx="353944" cy="470785"/>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8" name="Connector: Elbow 277">
            <a:extLst>
              <a:ext uri="{FF2B5EF4-FFF2-40B4-BE49-F238E27FC236}">
                <a16:creationId xmlns:a16="http://schemas.microsoft.com/office/drawing/2014/main" id="{97578149-758C-3DEC-8AD2-C2511D5B7C81}"/>
              </a:ext>
            </a:extLst>
          </p:cNvPr>
          <p:cNvCxnSpPr>
            <a:cxnSpLocks/>
          </p:cNvCxnSpPr>
          <p:nvPr/>
        </p:nvCxnSpPr>
        <p:spPr>
          <a:xfrm>
            <a:off x="3892904" y="1892850"/>
            <a:ext cx="1112200" cy="623130"/>
          </a:xfrm>
          <a:prstGeom prst="bentConnector3">
            <a:avLst>
              <a:gd name="adj1" fmla="val 100528"/>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1" name="Connector: Elbow 280">
            <a:extLst>
              <a:ext uri="{FF2B5EF4-FFF2-40B4-BE49-F238E27FC236}">
                <a16:creationId xmlns:a16="http://schemas.microsoft.com/office/drawing/2014/main" id="{E00C90F8-7D96-48EB-350A-5B7342432869}"/>
              </a:ext>
            </a:extLst>
          </p:cNvPr>
          <p:cNvCxnSpPr>
            <a:cxnSpLocks/>
            <a:endCxn id="78" idx="1"/>
          </p:cNvCxnSpPr>
          <p:nvPr/>
        </p:nvCxnSpPr>
        <p:spPr>
          <a:xfrm>
            <a:off x="3881675" y="2102190"/>
            <a:ext cx="914515" cy="388328"/>
          </a:xfrm>
          <a:prstGeom prst="bentConnector2">
            <a:avLst/>
          </a:prstGeom>
          <a:ln w="127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4" name="TextBox 283">
            <a:extLst>
              <a:ext uri="{FF2B5EF4-FFF2-40B4-BE49-F238E27FC236}">
                <a16:creationId xmlns:a16="http://schemas.microsoft.com/office/drawing/2014/main" id="{F3CBA9C2-BBC7-E0C6-2D88-BD6D764D46EA}"/>
              </a:ext>
            </a:extLst>
          </p:cNvPr>
          <p:cNvSpPr txBox="1"/>
          <p:nvPr/>
        </p:nvSpPr>
        <p:spPr>
          <a:xfrm rot="5400000">
            <a:off x="4325329" y="2589744"/>
            <a:ext cx="429926" cy="215444"/>
          </a:xfrm>
          <a:prstGeom prst="rect">
            <a:avLst/>
          </a:prstGeom>
          <a:noFill/>
        </p:spPr>
        <p:txBody>
          <a:bodyPr wrap="none" rtlCol="0">
            <a:spAutoFit/>
          </a:bodyPr>
          <a:lstStyle/>
          <a:p>
            <a:r>
              <a:rPr lang="en-US" sz="800" dirty="0"/>
              <a:t>DVDD</a:t>
            </a:r>
            <a:endParaRPr lang="en-IN" sz="800" dirty="0"/>
          </a:p>
        </p:txBody>
      </p:sp>
      <p:cxnSp>
        <p:nvCxnSpPr>
          <p:cNvPr id="286" name="Connector: Elbow 285">
            <a:extLst>
              <a:ext uri="{FF2B5EF4-FFF2-40B4-BE49-F238E27FC236}">
                <a16:creationId xmlns:a16="http://schemas.microsoft.com/office/drawing/2014/main" id="{DDDEC92F-2EAF-DD1F-32E2-819A9DE96528}"/>
              </a:ext>
            </a:extLst>
          </p:cNvPr>
          <p:cNvCxnSpPr>
            <a:cxnSpLocks/>
          </p:cNvCxnSpPr>
          <p:nvPr/>
        </p:nvCxnSpPr>
        <p:spPr>
          <a:xfrm rot="16200000" flipV="1">
            <a:off x="3511668" y="1482454"/>
            <a:ext cx="168217" cy="188903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7" name="TextBox 286">
            <a:extLst>
              <a:ext uri="{FF2B5EF4-FFF2-40B4-BE49-F238E27FC236}">
                <a16:creationId xmlns:a16="http://schemas.microsoft.com/office/drawing/2014/main" id="{9CB4D69C-B0A8-596F-792B-C6B188C3D2F9}"/>
              </a:ext>
            </a:extLst>
          </p:cNvPr>
          <p:cNvSpPr txBox="1"/>
          <p:nvPr/>
        </p:nvSpPr>
        <p:spPr>
          <a:xfrm>
            <a:off x="11700110" y="1491004"/>
            <a:ext cx="567784" cy="246221"/>
          </a:xfrm>
          <a:prstGeom prst="rect">
            <a:avLst/>
          </a:prstGeom>
          <a:noFill/>
        </p:spPr>
        <p:txBody>
          <a:bodyPr wrap="none" rtlCol="0">
            <a:spAutoFit/>
          </a:bodyPr>
          <a:lstStyle/>
          <a:p>
            <a:r>
              <a:rPr lang="en-US" sz="1000" b="1" dirty="0"/>
              <a:t>Output</a:t>
            </a:r>
            <a:endParaRPr lang="en-IN" sz="1000" b="1" dirty="0"/>
          </a:p>
        </p:txBody>
      </p:sp>
      <p:sp>
        <p:nvSpPr>
          <p:cNvPr id="102" name="TextBox 101">
            <a:extLst>
              <a:ext uri="{FF2B5EF4-FFF2-40B4-BE49-F238E27FC236}">
                <a16:creationId xmlns:a16="http://schemas.microsoft.com/office/drawing/2014/main" id="{AE5A1EE5-C617-CC49-BB7A-F758CC9AE3D6}"/>
              </a:ext>
            </a:extLst>
          </p:cNvPr>
          <p:cNvSpPr txBox="1"/>
          <p:nvPr/>
        </p:nvSpPr>
        <p:spPr>
          <a:xfrm>
            <a:off x="3306533" y="1821289"/>
            <a:ext cx="609462" cy="261610"/>
          </a:xfrm>
          <a:prstGeom prst="rect">
            <a:avLst/>
          </a:prstGeom>
          <a:noFill/>
        </p:spPr>
        <p:txBody>
          <a:bodyPr wrap="none" rtlCol="0">
            <a:spAutoFit/>
          </a:bodyPr>
          <a:lstStyle/>
          <a:p>
            <a:pPr algn="ctr"/>
            <a:r>
              <a:rPr lang="en-US" sz="1050" b="1" dirty="0"/>
              <a:t>Jumper</a:t>
            </a:r>
            <a:endParaRPr lang="en-IN" sz="1050" b="1" dirty="0"/>
          </a:p>
        </p:txBody>
      </p:sp>
      <p:sp>
        <p:nvSpPr>
          <p:cNvPr id="290" name="Rectangle 289">
            <a:extLst>
              <a:ext uri="{FF2B5EF4-FFF2-40B4-BE49-F238E27FC236}">
                <a16:creationId xmlns:a16="http://schemas.microsoft.com/office/drawing/2014/main" id="{7598D38D-CBA5-2F56-E181-FD5CAA960810}"/>
              </a:ext>
            </a:extLst>
          </p:cNvPr>
          <p:cNvSpPr/>
          <p:nvPr/>
        </p:nvSpPr>
        <p:spPr>
          <a:xfrm>
            <a:off x="4366200" y="5436642"/>
            <a:ext cx="658104" cy="41466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1" name="TextBox 290">
            <a:extLst>
              <a:ext uri="{FF2B5EF4-FFF2-40B4-BE49-F238E27FC236}">
                <a16:creationId xmlns:a16="http://schemas.microsoft.com/office/drawing/2014/main" id="{19213EE4-7F49-0410-51DB-CB26A9847E44}"/>
              </a:ext>
            </a:extLst>
          </p:cNvPr>
          <p:cNvSpPr txBox="1"/>
          <p:nvPr/>
        </p:nvSpPr>
        <p:spPr>
          <a:xfrm>
            <a:off x="4442618" y="5433034"/>
            <a:ext cx="505267" cy="400110"/>
          </a:xfrm>
          <a:prstGeom prst="rect">
            <a:avLst/>
          </a:prstGeom>
          <a:noFill/>
        </p:spPr>
        <p:txBody>
          <a:bodyPr wrap="none" rtlCol="0">
            <a:spAutoFit/>
          </a:bodyPr>
          <a:lstStyle/>
          <a:p>
            <a:pPr algn="ctr"/>
            <a:r>
              <a:rPr lang="en-IN" sz="1000" dirty="0"/>
              <a:t>Linear</a:t>
            </a:r>
          </a:p>
          <a:p>
            <a:pPr algn="ctr"/>
            <a:r>
              <a:rPr lang="en-IN" sz="1000" dirty="0"/>
              <a:t>Reg</a:t>
            </a:r>
          </a:p>
        </p:txBody>
      </p:sp>
      <p:cxnSp>
        <p:nvCxnSpPr>
          <p:cNvPr id="294" name="Straight Connector 293">
            <a:extLst>
              <a:ext uri="{FF2B5EF4-FFF2-40B4-BE49-F238E27FC236}">
                <a16:creationId xmlns:a16="http://schemas.microsoft.com/office/drawing/2014/main" id="{A06CE0AF-EFFB-CF25-D1A2-9BA32B7D8EEA}"/>
              </a:ext>
            </a:extLst>
          </p:cNvPr>
          <p:cNvCxnSpPr>
            <a:cxnSpLocks/>
          </p:cNvCxnSpPr>
          <p:nvPr/>
        </p:nvCxnSpPr>
        <p:spPr>
          <a:xfrm>
            <a:off x="4663341" y="5247299"/>
            <a:ext cx="0" cy="18573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179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10D096-959F-D23B-0CB7-D0BE66657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6885"/>
            <a:ext cx="7620000" cy="5495925"/>
          </a:xfrm>
          <a:prstGeom prst="rect">
            <a:avLst/>
          </a:prstGeom>
        </p:spPr>
      </p:pic>
      <p:sp>
        <p:nvSpPr>
          <p:cNvPr id="4" name="TextBox 3">
            <a:extLst>
              <a:ext uri="{FF2B5EF4-FFF2-40B4-BE49-F238E27FC236}">
                <a16:creationId xmlns:a16="http://schemas.microsoft.com/office/drawing/2014/main" id="{800CC720-ECB8-7BA3-871B-6FBC7E278DC1}"/>
              </a:ext>
            </a:extLst>
          </p:cNvPr>
          <p:cNvSpPr txBox="1"/>
          <p:nvPr/>
        </p:nvSpPr>
        <p:spPr>
          <a:xfrm>
            <a:off x="0" y="367553"/>
            <a:ext cx="4224618" cy="369332"/>
          </a:xfrm>
          <a:prstGeom prst="rect">
            <a:avLst/>
          </a:prstGeom>
          <a:noFill/>
        </p:spPr>
        <p:txBody>
          <a:bodyPr wrap="none" rtlCol="0">
            <a:spAutoFit/>
          </a:bodyPr>
          <a:lstStyle/>
          <a:p>
            <a:r>
              <a:rPr lang="en-US" b="1" dirty="0">
                <a:solidFill>
                  <a:srgbClr val="0000CC"/>
                </a:solidFill>
              </a:rPr>
              <a:t>Eval Board AD9102 – ARDZ – EBZ + SDP-K1</a:t>
            </a:r>
            <a:endParaRPr lang="en-IN" b="1" dirty="0">
              <a:solidFill>
                <a:srgbClr val="0000CC"/>
              </a:solidFill>
            </a:endParaRPr>
          </a:p>
        </p:txBody>
      </p:sp>
      <p:pic>
        <p:nvPicPr>
          <p:cNvPr id="6" name="Picture 5">
            <a:extLst>
              <a:ext uri="{FF2B5EF4-FFF2-40B4-BE49-F238E27FC236}">
                <a16:creationId xmlns:a16="http://schemas.microsoft.com/office/drawing/2014/main" id="{368CD537-3D60-B5F5-ECFD-766627277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825" y="524435"/>
            <a:ext cx="3157135" cy="5809129"/>
          </a:xfrm>
          <a:prstGeom prst="rect">
            <a:avLst/>
          </a:prstGeom>
        </p:spPr>
      </p:pic>
    </p:spTree>
    <p:extLst>
      <p:ext uri="{BB962C8B-B14F-4D97-AF65-F5344CB8AC3E}">
        <p14:creationId xmlns:p14="http://schemas.microsoft.com/office/powerpoint/2010/main" val="421771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AC754-961E-DC8B-5E9B-14E85CBE8E11}"/>
              </a:ext>
            </a:extLst>
          </p:cNvPr>
          <p:cNvSpPr txBox="1"/>
          <p:nvPr/>
        </p:nvSpPr>
        <p:spPr>
          <a:xfrm>
            <a:off x="0" y="809309"/>
            <a:ext cx="12191999" cy="5594096"/>
          </a:xfrm>
          <a:prstGeom prst="rect">
            <a:avLst/>
          </a:prstGeom>
          <a:noFill/>
        </p:spPr>
        <p:txBody>
          <a:bodyPr wrap="square" rtlCol="0">
            <a:spAutoFit/>
          </a:bodyPr>
          <a:lstStyle/>
          <a:p>
            <a:pPr marL="342900" indent="-342900" algn="just">
              <a:lnSpc>
                <a:spcPct val="150000"/>
              </a:lnSpc>
              <a:buAutoNum type="arabicPeriod"/>
            </a:pPr>
            <a:r>
              <a:rPr lang="en-US" sz="1600" dirty="0"/>
              <a:t>Use GNU Octave to generate waves and check their outputs – </a:t>
            </a:r>
            <a:r>
              <a:rPr lang="en-US" sz="1600" b="1" i="1" dirty="0">
                <a:solidFill>
                  <a:srgbClr val="006600"/>
                </a:solidFill>
              </a:rPr>
              <a:t>Text files generated during python</a:t>
            </a:r>
          </a:p>
          <a:p>
            <a:pPr marL="342900" indent="-342900" algn="just">
              <a:lnSpc>
                <a:spcPct val="150000"/>
              </a:lnSpc>
              <a:buFontTx/>
              <a:buAutoNum type="arabicPeriod"/>
            </a:pPr>
            <a:r>
              <a:rPr lang="en-US" sz="1600" dirty="0"/>
              <a:t>Based on the memory capacity of STM you decide whether to retain floating point inputs or not</a:t>
            </a:r>
            <a:endParaRPr lang="en-US" sz="1600" b="1" i="1" dirty="0">
              <a:solidFill>
                <a:srgbClr val="006600"/>
              </a:solidFill>
            </a:endParaRPr>
          </a:p>
          <a:p>
            <a:pPr marL="342900" indent="-342900" algn="just">
              <a:lnSpc>
                <a:spcPct val="150000"/>
              </a:lnSpc>
              <a:buAutoNum type="arabicPeriod"/>
            </a:pPr>
            <a:r>
              <a:rPr lang="en-US" sz="1600" dirty="0"/>
              <a:t>Thoroughly check and understand DAC requirements and specs, DAC sampling rate, frequency, bandwidth etc</a:t>
            </a:r>
          </a:p>
          <a:p>
            <a:pPr marL="342900" indent="-342900" algn="just">
              <a:lnSpc>
                <a:spcPct val="150000"/>
              </a:lnSpc>
              <a:buFontTx/>
              <a:buAutoNum type="arabicPeriod"/>
            </a:pPr>
            <a:r>
              <a:rPr lang="en-US" sz="1600" dirty="0"/>
              <a:t>Check what will be the full-scale output of DAC. This is a very important feature</a:t>
            </a:r>
          </a:p>
          <a:p>
            <a:pPr marL="342900" indent="-342900" algn="just">
              <a:lnSpc>
                <a:spcPct val="150000"/>
              </a:lnSpc>
              <a:buFontTx/>
              <a:buAutoNum type="arabicPeriod"/>
            </a:pPr>
            <a:r>
              <a:rPr lang="en-US" sz="1600" dirty="0"/>
              <a:t>The noise requirement is AWGN – Arbitrary White Gaussian Noise – Study more on noise generation, check whether DAC support Noise generation, if so get the details</a:t>
            </a:r>
          </a:p>
          <a:p>
            <a:pPr marL="342900" indent="-342900" algn="just">
              <a:lnSpc>
                <a:spcPct val="150000"/>
              </a:lnSpc>
              <a:buAutoNum type="arabicPeriod"/>
            </a:pPr>
            <a:r>
              <a:rPr lang="en-US" sz="1600" dirty="0"/>
              <a:t>Memory capacity to be finalized based on the input – considering floating point input</a:t>
            </a:r>
          </a:p>
          <a:p>
            <a:pPr marL="342900" indent="-342900" algn="just">
              <a:lnSpc>
                <a:spcPct val="150000"/>
              </a:lnSpc>
              <a:buFontTx/>
              <a:buAutoNum type="arabicPeriod"/>
            </a:pPr>
            <a:r>
              <a:rPr lang="en-US" sz="1600" dirty="0"/>
              <a:t>Give the clock frequency output in the range of 1 MHz to 10 MHz</a:t>
            </a:r>
          </a:p>
          <a:p>
            <a:pPr marL="342900" indent="-342900" algn="just">
              <a:lnSpc>
                <a:spcPct val="150000"/>
              </a:lnSpc>
              <a:buFontTx/>
              <a:buAutoNum type="arabicPeriod"/>
            </a:pPr>
            <a:r>
              <a:rPr lang="en-US" sz="1600" dirty="0"/>
              <a:t>Bandwidth can be kept as 10MHz and for frequency values of less than 10 MHz take the bandwidth as 10% of the required output frequency. Bandwidth is a requirement for both Arb waves and for noise – </a:t>
            </a:r>
            <a:r>
              <a:rPr lang="en-US" sz="1600" b="1" i="1" dirty="0">
                <a:solidFill>
                  <a:srgbClr val="006600"/>
                </a:solidFill>
              </a:rPr>
              <a:t>Specification changed accordingly</a:t>
            </a:r>
          </a:p>
          <a:p>
            <a:pPr>
              <a:lnSpc>
                <a:spcPct val="150000"/>
              </a:lnSpc>
            </a:pPr>
            <a:r>
              <a:rPr lang="en-US" sz="1600" dirty="0"/>
              <a:t>9. Study the specs of STM 32 446 series</a:t>
            </a:r>
          </a:p>
          <a:p>
            <a:pPr>
              <a:lnSpc>
                <a:spcPct val="150000"/>
              </a:lnSpc>
            </a:pPr>
            <a:r>
              <a:rPr lang="en-US" sz="1600" dirty="0"/>
              <a:t>10. Elaborate the block diagram with finer details.</a:t>
            </a:r>
          </a:p>
          <a:p>
            <a:pPr>
              <a:lnSpc>
                <a:spcPct val="150000"/>
              </a:lnSpc>
            </a:pPr>
            <a:r>
              <a:rPr lang="en-US" sz="1600" dirty="0"/>
              <a:t>11. Are you going to use USB as the the input for passing .txt files to STM ?</a:t>
            </a:r>
          </a:p>
          <a:p>
            <a:pPr>
              <a:lnSpc>
                <a:spcPct val="150000"/>
              </a:lnSpc>
            </a:pPr>
            <a:r>
              <a:rPr lang="en-US" sz="1600" dirty="0"/>
              <a:t>12. Study the frequency domain of white noise</a:t>
            </a:r>
          </a:p>
          <a:p>
            <a:pPr>
              <a:lnSpc>
                <a:spcPct val="150000"/>
              </a:lnSpc>
            </a:pPr>
            <a:r>
              <a:rPr lang="en-US" sz="1600" dirty="0"/>
              <a:t>13. Roles and responsibilities and timeline has to be elaborated and mention the details based on the project development headings.</a:t>
            </a:r>
          </a:p>
        </p:txBody>
      </p:sp>
      <p:sp>
        <p:nvSpPr>
          <p:cNvPr id="3" name="TextBox 2">
            <a:extLst>
              <a:ext uri="{FF2B5EF4-FFF2-40B4-BE49-F238E27FC236}">
                <a16:creationId xmlns:a16="http://schemas.microsoft.com/office/drawing/2014/main" id="{667689E0-8808-3F50-8002-BDDDE5C8C5B6}"/>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No.3 dt.01.01.2025</a:t>
            </a:r>
            <a:endParaRPr lang="en-IN" sz="1600" b="1" dirty="0">
              <a:solidFill>
                <a:srgbClr val="0000CC"/>
              </a:solidFill>
            </a:endParaRPr>
          </a:p>
        </p:txBody>
      </p:sp>
      <p:sp>
        <p:nvSpPr>
          <p:cNvPr id="4" name="TextBox 3">
            <a:extLst>
              <a:ext uri="{FF2B5EF4-FFF2-40B4-BE49-F238E27FC236}">
                <a16:creationId xmlns:a16="http://schemas.microsoft.com/office/drawing/2014/main" id="{7D799C92-851C-05ED-25D0-6CB639421520}"/>
              </a:ext>
            </a:extLst>
          </p:cNvPr>
          <p:cNvSpPr txBox="1"/>
          <p:nvPr/>
        </p:nvSpPr>
        <p:spPr>
          <a:xfrm>
            <a:off x="143434" y="454595"/>
            <a:ext cx="3311932" cy="369332"/>
          </a:xfrm>
          <a:prstGeom prst="rect">
            <a:avLst/>
          </a:prstGeom>
          <a:noFill/>
        </p:spPr>
        <p:txBody>
          <a:bodyPr wrap="none" rtlCol="0">
            <a:spAutoFit/>
          </a:bodyPr>
          <a:lstStyle/>
          <a:p>
            <a:r>
              <a:rPr lang="en-US" b="1" dirty="0">
                <a:highlight>
                  <a:srgbClr val="FFFF00"/>
                </a:highlight>
              </a:rPr>
              <a:t>Take Aways / Homework points :</a:t>
            </a:r>
            <a:endParaRPr lang="en-IN" b="1" dirty="0">
              <a:highlight>
                <a:srgbClr val="FFFF00"/>
              </a:highlight>
            </a:endParaRPr>
          </a:p>
        </p:txBody>
      </p:sp>
    </p:spTree>
    <p:extLst>
      <p:ext uri="{BB962C8B-B14F-4D97-AF65-F5344CB8AC3E}">
        <p14:creationId xmlns:p14="http://schemas.microsoft.com/office/powerpoint/2010/main" val="36633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D4B2-749C-5028-0EC6-83C408F38964}"/>
              </a:ext>
            </a:extLst>
          </p:cNvPr>
          <p:cNvSpPr txBox="1"/>
          <p:nvPr/>
        </p:nvSpPr>
        <p:spPr>
          <a:xfrm>
            <a:off x="0" y="946334"/>
            <a:ext cx="12192000" cy="3373359"/>
          </a:xfrm>
          <a:prstGeom prst="rect">
            <a:avLst/>
          </a:prstGeom>
          <a:noFill/>
        </p:spPr>
        <p:txBody>
          <a:bodyPr wrap="square">
            <a:spAutoFit/>
          </a:bodyPr>
          <a:lstStyle/>
          <a:p>
            <a:pPr marL="342900" indent="-342900" algn="just">
              <a:lnSpc>
                <a:spcPct val="150000"/>
              </a:lnSpc>
              <a:buFontTx/>
              <a:buAutoNum type="arabicPeriod"/>
            </a:pPr>
            <a:r>
              <a:rPr lang="en-US" dirty="0">
                <a:solidFill>
                  <a:srgbClr val="0000CC"/>
                </a:solidFill>
              </a:rPr>
              <a:t>User inputs in the arb directly can be taken from the touch screen for standard wave forms</a:t>
            </a:r>
          </a:p>
          <a:p>
            <a:pPr marL="342900" indent="-342900" algn="just">
              <a:lnSpc>
                <a:spcPct val="150000"/>
              </a:lnSpc>
              <a:buAutoNum type="arabicPeriod"/>
            </a:pPr>
            <a:r>
              <a:rPr lang="en-US" dirty="0">
                <a:solidFill>
                  <a:srgbClr val="0000CC"/>
                </a:solidFill>
              </a:rPr>
              <a:t>Waves can be in 3 phases : Equation based, Storage based, Arb (Blind values </a:t>
            </a:r>
            <a:r>
              <a:rPr lang="en-US" dirty="0" err="1">
                <a:solidFill>
                  <a:srgbClr val="0000CC"/>
                </a:solidFill>
              </a:rPr>
              <a:t>ie</a:t>
            </a:r>
            <a:r>
              <a:rPr lang="en-US" dirty="0">
                <a:solidFill>
                  <a:srgbClr val="0000CC"/>
                </a:solidFill>
              </a:rPr>
              <a:t> no reference )</a:t>
            </a:r>
          </a:p>
          <a:p>
            <a:pPr marL="342900" indent="-342900" algn="just">
              <a:lnSpc>
                <a:spcPct val="150000"/>
              </a:lnSpc>
              <a:buAutoNum type="arabicPeriod"/>
            </a:pPr>
            <a:r>
              <a:rPr lang="en-US" dirty="0">
                <a:solidFill>
                  <a:srgbClr val="0000CC"/>
                </a:solidFill>
              </a:rPr>
              <a:t>A wave digitally is represented as discrete values of time ( sampling rate ) and discrete values of amplitude ( DAC )</a:t>
            </a:r>
          </a:p>
          <a:p>
            <a:pPr marL="342900" indent="-342900" algn="just">
              <a:lnSpc>
                <a:spcPct val="150000"/>
              </a:lnSpc>
              <a:buAutoNum type="arabicPeriod"/>
            </a:pPr>
            <a:r>
              <a:rPr lang="en-US" dirty="0">
                <a:solidFill>
                  <a:srgbClr val="0000CC"/>
                </a:solidFill>
              </a:rPr>
              <a:t>Clock frequency output to user can be fixed. It need not be variable</a:t>
            </a:r>
          </a:p>
          <a:p>
            <a:pPr>
              <a:lnSpc>
                <a:spcPct val="150000"/>
              </a:lnSpc>
            </a:pPr>
            <a:r>
              <a:rPr lang="en-US" dirty="0">
                <a:solidFill>
                  <a:srgbClr val="0000CC"/>
                </a:solidFill>
              </a:rPr>
              <a:t>4. Use .txt files as standard format for taking inputs</a:t>
            </a:r>
          </a:p>
          <a:p>
            <a:pPr>
              <a:lnSpc>
                <a:spcPct val="150000"/>
              </a:lnSpc>
            </a:pPr>
            <a:r>
              <a:rPr lang="en-US" dirty="0">
                <a:solidFill>
                  <a:srgbClr val="0000CC"/>
                </a:solidFill>
              </a:rPr>
              <a:t>5. Duty cycle is an input that is required for generation of square waves. This input has to be taken from the user</a:t>
            </a:r>
          </a:p>
          <a:p>
            <a:pPr>
              <a:lnSpc>
                <a:spcPct val="150000"/>
              </a:lnSpc>
            </a:pPr>
            <a:r>
              <a:rPr lang="en-US" dirty="0">
                <a:solidFill>
                  <a:srgbClr val="0000CC"/>
                </a:solidFill>
              </a:rPr>
              <a:t>6. Two channels are necessary as mentioned in the spec sheet</a:t>
            </a:r>
          </a:p>
          <a:p>
            <a:pPr>
              <a:lnSpc>
                <a:spcPct val="150000"/>
              </a:lnSpc>
            </a:pPr>
            <a:r>
              <a:rPr lang="en-US" dirty="0">
                <a:solidFill>
                  <a:srgbClr val="0000CC"/>
                </a:solidFill>
              </a:rPr>
              <a:t>7. All the calculations for wave forms are wrt to time domain and not wrt frequency domain</a:t>
            </a:r>
          </a:p>
        </p:txBody>
      </p:sp>
      <p:sp>
        <p:nvSpPr>
          <p:cNvPr id="3" name="TextBox 2">
            <a:extLst>
              <a:ext uri="{FF2B5EF4-FFF2-40B4-BE49-F238E27FC236}">
                <a16:creationId xmlns:a16="http://schemas.microsoft.com/office/drawing/2014/main" id="{D3B701C1-FFC3-4153-6B93-A09C057CD91B}"/>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No.3 dt.01.01.2025</a:t>
            </a:r>
            <a:endParaRPr lang="en-IN" sz="1600" b="1" dirty="0">
              <a:solidFill>
                <a:srgbClr val="0000CC"/>
              </a:solidFill>
            </a:endParaRPr>
          </a:p>
        </p:txBody>
      </p:sp>
      <p:sp>
        <p:nvSpPr>
          <p:cNvPr id="4" name="TextBox 3">
            <a:extLst>
              <a:ext uri="{FF2B5EF4-FFF2-40B4-BE49-F238E27FC236}">
                <a16:creationId xmlns:a16="http://schemas.microsoft.com/office/drawing/2014/main" id="{01405A24-8A6C-FB9D-170A-8E3AA5B9FFF0}"/>
              </a:ext>
            </a:extLst>
          </p:cNvPr>
          <p:cNvSpPr txBox="1"/>
          <p:nvPr/>
        </p:nvSpPr>
        <p:spPr>
          <a:xfrm>
            <a:off x="134470" y="537218"/>
            <a:ext cx="2350067" cy="369332"/>
          </a:xfrm>
          <a:prstGeom prst="rect">
            <a:avLst/>
          </a:prstGeom>
          <a:noFill/>
        </p:spPr>
        <p:txBody>
          <a:bodyPr wrap="none" rtlCol="0">
            <a:spAutoFit/>
          </a:bodyPr>
          <a:lstStyle/>
          <a:p>
            <a:r>
              <a:rPr lang="en-US" b="1" dirty="0">
                <a:highlight>
                  <a:srgbClr val="FFFF00"/>
                </a:highlight>
              </a:rPr>
              <a:t>Inputs / Clarifications :</a:t>
            </a:r>
            <a:endParaRPr lang="en-IN" b="1" dirty="0">
              <a:highlight>
                <a:srgbClr val="FFFF00"/>
              </a:highlight>
            </a:endParaRPr>
          </a:p>
        </p:txBody>
      </p:sp>
    </p:spTree>
    <p:extLst>
      <p:ext uri="{BB962C8B-B14F-4D97-AF65-F5344CB8AC3E}">
        <p14:creationId xmlns:p14="http://schemas.microsoft.com/office/powerpoint/2010/main" val="103781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3FA1E-9033-C059-B2F7-9148560623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8F09F0-4D30-C124-D29A-73F6510B5C63}"/>
              </a:ext>
            </a:extLst>
          </p:cNvPr>
          <p:cNvSpPr txBox="1"/>
          <p:nvPr/>
        </p:nvSpPr>
        <p:spPr>
          <a:xfrm>
            <a:off x="0" y="809309"/>
            <a:ext cx="12191999" cy="3008772"/>
          </a:xfrm>
          <a:prstGeom prst="rect">
            <a:avLst/>
          </a:prstGeom>
          <a:noFill/>
        </p:spPr>
        <p:txBody>
          <a:bodyPr wrap="square" rtlCol="0">
            <a:spAutoFit/>
          </a:bodyPr>
          <a:lstStyle/>
          <a:p>
            <a:pPr marL="342900" indent="-342900" algn="just">
              <a:lnSpc>
                <a:spcPct val="150000"/>
              </a:lnSpc>
              <a:buAutoNum type="arabicPeriod"/>
            </a:pPr>
            <a:r>
              <a:rPr lang="en-US" sz="1600" dirty="0"/>
              <a:t>Check </a:t>
            </a:r>
            <a:r>
              <a:rPr lang="en-US" sz="1600" dirty="0" err="1"/>
              <a:t>Digilant</a:t>
            </a:r>
            <a:r>
              <a:rPr lang="en-US" sz="1600" dirty="0"/>
              <a:t> website</a:t>
            </a:r>
          </a:p>
          <a:p>
            <a:pPr marL="342900" indent="-342900" algn="just">
              <a:lnSpc>
                <a:spcPct val="150000"/>
              </a:lnSpc>
              <a:buAutoNum type="arabicPeriod"/>
            </a:pPr>
            <a:r>
              <a:rPr lang="en-US" sz="1600" dirty="0"/>
              <a:t>The max scale reading of DAC of 3.6 Volts is okay</a:t>
            </a:r>
          </a:p>
          <a:p>
            <a:pPr marL="342900" indent="-342900" algn="just">
              <a:lnSpc>
                <a:spcPct val="150000"/>
              </a:lnSpc>
              <a:buAutoNum type="arabicPeriod"/>
            </a:pPr>
            <a:r>
              <a:rPr lang="en-US" sz="1600" dirty="0"/>
              <a:t>What will the clock frequency for output to the customer</a:t>
            </a:r>
          </a:p>
          <a:p>
            <a:pPr marL="342900" indent="-342900" algn="just">
              <a:lnSpc>
                <a:spcPct val="150000"/>
              </a:lnSpc>
              <a:buAutoNum type="arabicPeriod"/>
            </a:pPr>
            <a:r>
              <a:rPr lang="en-US" sz="1600" dirty="0"/>
              <a:t>Prepare a more granular block diagram</a:t>
            </a:r>
          </a:p>
          <a:p>
            <a:pPr marL="342900" indent="-342900" algn="just">
              <a:lnSpc>
                <a:spcPct val="150000"/>
              </a:lnSpc>
              <a:buAutoNum type="arabicPeriod"/>
            </a:pPr>
            <a:r>
              <a:rPr lang="en-US" sz="1600" dirty="0"/>
              <a:t>Have the display within 2” and what will the display in the screen ( Real time wave form generation is not necessary on the screen, if the screen displays waveform characteristics that is sufficient )</a:t>
            </a:r>
          </a:p>
          <a:p>
            <a:pPr marL="342900" indent="-342900" algn="just">
              <a:lnSpc>
                <a:spcPct val="150000"/>
              </a:lnSpc>
              <a:buAutoNum type="arabicPeriod"/>
            </a:pPr>
            <a:r>
              <a:rPr lang="en-US" sz="1600" dirty="0"/>
              <a:t>Check whether battery is necessary, if so what spec battery will be used and it should be a rechargeable battery</a:t>
            </a:r>
          </a:p>
          <a:p>
            <a:pPr marL="342900" indent="-342900" algn="just">
              <a:lnSpc>
                <a:spcPct val="150000"/>
              </a:lnSpc>
              <a:buAutoNum type="arabicPeriod"/>
            </a:pPr>
            <a:r>
              <a:rPr lang="en-US" sz="1600" dirty="0"/>
              <a:t>What should be the input power and how the power input will be given. Prepare a power budget for your equipment</a:t>
            </a:r>
          </a:p>
        </p:txBody>
      </p:sp>
      <p:sp>
        <p:nvSpPr>
          <p:cNvPr id="3" name="TextBox 2">
            <a:extLst>
              <a:ext uri="{FF2B5EF4-FFF2-40B4-BE49-F238E27FC236}">
                <a16:creationId xmlns:a16="http://schemas.microsoft.com/office/drawing/2014/main" id="{5D0B2CE2-A3EC-F5B0-C1EC-EC11633B2392}"/>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No.4 dt.13.01.2025</a:t>
            </a:r>
            <a:endParaRPr lang="en-IN" sz="1600" b="1" dirty="0">
              <a:solidFill>
                <a:srgbClr val="0000CC"/>
              </a:solidFill>
            </a:endParaRPr>
          </a:p>
        </p:txBody>
      </p:sp>
      <p:sp>
        <p:nvSpPr>
          <p:cNvPr id="4" name="TextBox 3">
            <a:extLst>
              <a:ext uri="{FF2B5EF4-FFF2-40B4-BE49-F238E27FC236}">
                <a16:creationId xmlns:a16="http://schemas.microsoft.com/office/drawing/2014/main" id="{48D8B585-5E8C-0EA4-4C59-98ED2FF5F59F}"/>
              </a:ext>
            </a:extLst>
          </p:cNvPr>
          <p:cNvSpPr txBox="1"/>
          <p:nvPr/>
        </p:nvSpPr>
        <p:spPr>
          <a:xfrm>
            <a:off x="143434" y="454595"/>
            <a:ext cx="3311932" cy="369332"/>
          </a:xfrm>
          <a:prstGeom prst="rect">
            <a:avLst/>
          </a:prstGeom>
          <a:noFill/>
        </p:spPr>
        <p:txBody>
          <a:bodyPr wrap="none" rtlCol="0">
            <a:spAutoFit/>
          </a:bodyPr>
          <a:lstStyle/>
          <a:p>
            <a:r>
              <a:rPr lang="en-US" b="1" dirty="0">
                <a:highlight>
                  <a:srgbClr val="FFFF00"/>
                </a:highlight>
              </a:rPr>
              <a:t>Take Aways / Homework points :</a:t>
            </a:r>
            <a:endParaRPr lang="en-IN" b="1" dirty="0">
              <a:highlight>
                <a:srgbClr val="FFFF00"/>
              </a:highlight>
            </a:endParaRPr>
          </a:p>
        </p:txBody>
      </p:sp>
    </p:spTree>
    <p:extLst>
      <p:ext uri="{BB962C8B-B14F-4D97-AF65-F5344CB8AC3E}">
        <p14:creationId xmlns:p14="http://schemas.microsoft.com/office/powerpoint/2010/main" val="370676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574FD2-2A7E-FD83-735F-7F119DDDC9E1}"/>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No.5 dt.15.01.2025</a:t>
            </a:r>
            <a:endParaRPr lang="en-IN" sz="1600" b="1" dirty="0">
              <a:solidFill>
                <a:srgbClr val="0000CC"/>
              </a:solidFill>
            </a:endParaRPr>
          </a:p>
        </p:txBody>
      </p:sp>
      <p:sp>
        <p:nvSpPr>
          <p:cNvPr id="3" name="TextBox 2">
            <a:extLst>
              <a:ext uri="{FF2B5EF4-FFF2-40B4-BE49-F238E27FC236}">
                <a16:creationId xmlns:a16="http://schemas.microsoft.com/office/drawing/2014/main" id="{DA859486-CB05-DACE-FEE3-3CFAA74992A3}"/>
              </a:ext>
            </a:extLst>
          </p:cNvPr>
          <p:cNvSpPr txBox="1"/>
          <p:nvPr/>
        </p:nvSpPr>
        <p:spPr>
          <a:xfrm>
            <a:off x="143434" y="454595"/>
            <a:ext cx="3311932" cy="369332"/>
          </a:xfrm>
          <a:prstGeom prst="rect">
            <a:avLst/>
          </a:prstGeom>
          <a:noFill/>
        </p:spPr>
        <p:txBody>
          <a:bodyPr wrap="none" rtlCol="0">
            <a:spAutoFit/>
          </a:bodyPr>
          <a:lstStyle/>
          <a:p>
            <a:r>
              <a:rPr lang="en-US" b="1" dirty="0">
                <a:highlight>
                  <a:srgbClr val="FFFF00"/>
                </a:highlight>
              </a:rPr>
              <a:t>Take Aways / Homework points :</a:t>
            </a:r>
            <a:endParaRPr lang="en-IN" b="1" dirty="0">
              <a:highlight>
                <a:srgbClr val="FFFF00"/>
              </a:highlight>
            </a:endParaRPr>
          </a:p>
        </p:txBody>
      </p:sp>
      <p:sp>
        <p:nvSpPr>
          <p:cNvPr id="4" name="TextBox 3">
            <a:extLst>
              <a:ext uri="{FF2B5EF4-FFF2-40B4-BE49-F238E27FC236}">
                <a16:creationId xmlns:a16="http://schemas.microsoft.com/office/drawing/2014/main" id="{3E852168-CF9D-B37B-E890-7A058C147F3E}"/>
              </a:ext>
            </a:extLst>
          </p:cNvPr>
          <p:cNvSpPr txBox="1"/>
          <p:nvPr/>
        </p:nvSpPr>
        <p:spPr>
          <a:xfrm>
            <a:off x="1" y="952744"/>
            <a:ext cx="12191999" cy="4855432"/>
          </a:xfrm>
          <a:prstGeom prst="rect">
            <a:avLst/>
          </a:prstGeom>
          <a:noFill/>
        </p:spPr>
        <p:txBody>
          <a:bodyPr wrap="square" rtlCol="0">
            <a:spAutoFit/>
          </a:bodyPr>
          <a:lstStyle/>
          <a:p>
            <a:pPr marL="342900" indent="-342900" algn="just">
              <a:lnSpc>
                <a:spcPct val="150000"/>
              </a:lnSpc>
              <a:buAutoNum type="arabicPeriod"/>
            </a:pPr>
            <a:r>
              <a:rPr lang="en-US" sz="1600" dirty="0"/>
              <a:t>Revision history of previous revisions need to be properly edited </a:t>
            </a:r>
            <a:r>
              <a:rPr lang="en-US" sz="1600" b="1" dirty="0"/>
              <a:t>( Resp : PC ) </a:t>
            </a:r>
            <a:r>
              <a:rPr lang="en-US" sz="1600" b="1" dirty="0">
                <a:solidFill>
                  <a:srgbClr val="006600"/>
                </a:solidFill>
              </a:rPr>
              <a:t>– A/O</a:t>
            </a:r>
          </a:p>
          <a:p>
            <a:pPr marL="342900" indent="-342900" algn="just">
              <a:lnSpc>
                <a:spcPct val="150000"/>
              </a:lnSpc>
              <a:buFontTx/>
              <a:buAutoNum type="arabicPeriod"/>
            </a:pPr>
            <a:r>
              <a:rPr lang="en-US" sz="1600" dirty="0"/>
              <a:t>Key features in the documentation file should include technical details </a:t>
            </a:r>
            <a:r>
              <a:rPr lang="en-US" sz="1600" b="1" dirty="0"/>
              <a:t>( Resp : VK )  </a:t>
            </a:r>
            <a:r>
              <a:rPr lang="en-US" sz="1600" b="1" dirty="0">
                <a:solidFill>
                  <a:srgbClr val="006600"/>
                </a:solidFill>
              </a:rPr>
              <a:t>– A/O</a:t>
            </a:r>
          </a:p>
          <a:p>
            <a:pPr marL="342900" indent="-342900" algn="just">
              <a:lnSpc>
                <a:spcPct val="150000"/>
              </a:lnSpc>
              <a:buFontTx/>
              <a:buAutoNum type="arabicPeriod"/>
            </a:pPr>
            <a:r>
              <a:rPr lang="en-US" sz="1600" dirty="0"/>
              <a:t>Prepare a detailed block diagram with the understanding of component selections as on date </a:t>
            </a:r>
            <a:r>
              <a:rPr lang="en-US" sz="1600" b="1" dirty="0"/>
              <a:t>(Resp : PC) </a:t>
            </a:r>
            <a:r>
              <a:rPr lang="en-US" sz="1600" b="1" dirty="0">
                <a:solidFill>
                  <a:srgbClr val="006600"/>
                </a:solidFill>
              </a:rPr>
              <a:t>– A/O</a:t>
            </a:r>
            <a:endParaRPr lang="en-US" sz="1600" dirty="0"/>
          </a:p>
          <a:p>
            <a:pPr marL="342900" indent="-342900" algn="just">
              <a:lnSpc>
                <a:spcPct val="150000"/>
              </a:lnSpc>
              <a:buFontTx/>
              <a:buAutoNum type="arabicPeriod"/>
            </a:pPr>
            <a:r>
              <a:rPr lang="en-US" sz="1600" dirty="0"/>
              <a:t>Prepare a flow chart for usage of touch screen and create screens with proper color scheme and UI </a:t>
            </a:r>
            <a:r>
              <a:rPr lang="en-US" sz="1600" b="1" dirty="0"/>
              <a:t>( Resp : VK ) </a:t>
            </a:r>
            <a:r>
              <a:rPr lang="en-US" sz="1600" b="1" dirty="0">
                <a:solidFill>
                  <a:srgbClr val="006600"/>
                </a:solidFill>
              </a:rPr>
              <a:t>– A/O</a:t>
            </a:r>
            <a:endParaRPr lang="en-US" sz="1600" dirty="0"/>
          </a:p>
          <a:p>
            <a:pPr marL="342900" indent="-342900" algn="just">
              <a:lnSpc>
                <a:spcPct val="150000"/>
              </a:lnSpc>
              <a:buFontTx/>
              <a:buAutoNum type="arabicPeriod"/>
            </a:pPr>
            <a:r>
              <a:rPr lang="en-US" sz="1600" dirty="0"/>
              <a:t>Check for data sheets of AWG of various manufacturers and prepare a similar data sheet for your equipment as well  </a:t>
            </a:r>
            <a:r>
              <a:rPr lang="en-US" sz="1600" b="1" dirty="0"/>
              <a:t>( Resp : PC ) </a:t>
            </a:r>
            <a:r>
              <a:rPr lang="en-US" sz="1600" b="1" dirty="0">
                <a:solidFill>
                  <a:srgbClr val="FF0000"/>
                </a:solidFill>
              </a:rPr>
              <a:t>- Pending</a:t>
            </a:r>
            <a:endParaRPr lang="en-US" sz="1600" dirty="0">
              <a:solidFill>
                <a:srgbClr val="FF0000"/>
              </a:solidFill>
            </a:endParaRPr>
          </a:p>
          <a:p>
            <a:pPr marL="342900" indent="-342900" algn="just">
              <a:lnSpc>
                <a:spcPct val="150000"/>
              </a:lnSpc>
              <a:buAutoNum type="arabicPeriod"/>
            </a:pPr>
            <a:r>
              <a:rPr lang="en-US" sz="1600" dirty="0"/>
              <a:t>Use a terminal application and transfer a .txt file to the microcontroller </a:t>
            </a:r>
            <a:r>
              <a:rPr lang="en-US" sz="1600" b="1" dirty="0"/>
              <a:t>( Resp : SV ) </a:t>
            </a:r>
            <a:r>
              <a:rPr lang="en-US" sz="1600" dirty="0"/>
              <a:t>- </a:t>
            </a:r>
            <a:r>
              <a:rPr lang="en-US" sz="1600" b="1" dirty="0">
                <a:solidFill>
                  <a:srgbClr val="FF0000"/>
                </a:solidFill>
              </a:rPr>
              <a:t>Pending</a:t>
            </a:r>
          </a:p>
          <a:p>
            <a:pPr marL="342900" indent="-342900" algn="just">
              <a:lnSpc>
                <a:spcPct val="150000"/>
              </a:lnSpc>
              <a:buAutoNum type="arabicPeriod"/>
            </a:pPr>
            <a:r>
              <a:rPr lang="en-US" sz="1600" dirty="0"/>
              <a:t>Prepare a software architecture for your project </a:t>
            </a:r>
            <a:r>
              <a:rPr lang="en-US" sz="1600" b="1" dirty="0"/>
              <a:t>( Resp : PC ) </a:t>
            </a:r>
            <a:r>
              <a:rPr lang="en-US" sz="1600" dirty="0"/>
              <a:t>- </a:t>
            </a:r>
            <a:r>
              <a:rPr lang="en-US" sz="1600" b="1" dirty="0">
                <a:solidFill>
                  <a:srgbClr val="FF0000"/>
                </a:solidFill>
              </a:rPr>
              <a:t>Pending</a:t>
            </a:r>
          </a:p>
          <a:p>
            <a:pPr marL="342900" indent="-342900" algn="just">
              <a:lnSpc>
                <a:spcPct val="150000"/>
              </a:lnSpc>
              <a:buFontTx/>
              <a:buAutoNum type="arabicPeriod"/>
            </a:pPr>
            <a:r>
              <a:rPr lang="en-US" sz="1600" dirty="0"/>
              <a:t>Finalize the mechanical dimensions of the AWG ( Depends of Screen selection ) </a:t>
            </a:r>
            <a:r>
              <a:rPr lang="en-US" sz="1600" b="1" dirty="0"/>
              <a:t>( Resp : VK ) </a:t>
            </a:r>
            <a:r>
              <a:rPr lang="en-US" sz="1600" b="1" dirty="0">
                <a:solidFill>
                  <a:srgbClr val="006600"/>
                </a:solidFill>
              </a:rPr>
              <a:t>–( 6” X 5” X 4” )</a:t>
            </a:r>
            <a:endParaRPr lang="en-US" sz="1600" dirty="0">
              <a:solidFill>
                <a:srgbClr val="FF0000"/>
              </a:solidFill>
            </a:endParaRPr>
          </a:p>
          <a:p>
            <a:pPr marL="342900" indent="-342900" algn="just">
              <a:lnSpc>
                <a:spcPct val="150000"/>
              </a:lnSpc>
              <a:buFontTx/>
              <a:buAutoNum type="arabicPeriod"/>
            </a:pPr>
            <a:r>
              <a:rPr lang="en-US" sz="1600" dirty="0"/>
              <a:t>Select the appropriate touch screen ( You may check DWIN website and also download the suitable SDK )</a:t>
            </a:r>
            <a:r>
              <a:rPr lang="en-US" sz="1600" b="1" dirty="0">
                <a:solidFill>
                  <a:srgbClr val="006600"/>
                </a:solidFill>
              </a:rPr>
              <a:t> </a:t>
            </a:r>
            <a:r>
              <a:rPr lang="en-US" sz="1600" b="1" dirty="0"/>
              <a:t>( Resp : VK )</a:t>
            </a:r>
            <a:r>
              <a:rPr lang="en-US" sz="1600" b="1" dirty="0">
                <a:solidFill>
                  <a:srgbClr val="006600"/>
                </a:solidFill>
              </a:rPr>
              <a:t> - </a:t>
            </a:r>
            <a:r>
              <a:rPr lang="en-US" sz="1600" b="1" dirty="0"/>
              <a:t>WIP</a:t>
            </a:r>
            <a:endParaRPr lang="en-US" sz="1600" dirty="0"/>
          </a:p>
          <a:p>
            <a:pPr marL="342900" indent="-342900" algn="just">
              <a:lnSpc>
                <a:spcPct val="150000"/>
              </a:lnSpc>
              <a:buFontTx/>
              <a:buAutoNum type="arabicPeriod"/>
            </a:pPr>
            <a:r>
              <a:rPr lang="en-US" sz="1600" dirty="0"/>
              <a:t>Update the Roles and responsibilities </a:t>
            </a:r>
            <a:r>
              <a:rPr lang="en-US" sz="1600" b="1" dirty="0"/>
              <a:t>( Resp : PC ) </a:t>
            </a:r>
            <a:r>
              <a:rPr lang="en-US" sz="1600" b="1" dirty="0">
                <a:solidFill>
                  <a:srgbClr val="006600"/>
                </a:solidFill>
              </a:rPr>
              <a:t>– A/O</a:t>
            </a:r>
          </a:p>
          <a:p>
            <a:pPr marL="342900" indent="-342900" algn="just">
              <a:lnSpc>
                <a:spcPct val="150000"/>
              </a:lnSpc>
              <a:buFontTx/>
              <a:buAutoNum type="arabicPeriod"/>
            </a:pPr>
            <a:r>
              <a:rPr lang="en-US" sz="1600" dirty="0"/>
              <a:t>Check a demo frequency multiplication POC using ST446 microcontroller / Use of External DAC </a:t>
            </a:r>
            <a:r>
              <a:rPr lang="en-US" sz="1600" b="1" dirty="0"/>
              <a:t>( Resp : SV )</a:t>
            </a:r>
            <a:r>
              <a:rPr lang="en-US" sz="1600" dirty="0"/>
              <a:t> </a:t>
            </a:r>
            <a:r>
              <a:rPr lang="en-US" sz="1600" b="1" dirty="0">
                <a:solidFill>
                  <a:srgbClr val="0000CC"/>
                </a:solidFill>
              </a:rPr>
              <a:t>- </a:t>
            </a:r>
            <a:r>
              <a:rPr lang="en-US" sz="1600" b="1" dirty="0"/>
              <a:t>WIP</a:t>
            </a:r>
          </a:p>
          <a:p>
            <a:pPr marL="342900" indent="-342900" algn="just">
              <a:lnSpc>
                <a:spcPct val="150000"/>
              </a:lnSpc>
              <a:buFontTx/>
              <a:buAutoNum type="arabicPeriod"/>
            </a:pPr>
            <a:r>
              <a:rPr lang="en-US" sz="1600" dirty="0">
                <a:solidFill>
                  <a:srgbClr val="0000CC"/>
                </a:solidFill>
              </a:rPr>
              <a:t>Along with Mouser you can also check for parts availability in Digikey website as well</a:t>
            </a:r>
          </a:p>
          <a:p>
            <a:pPr marL="342900" indent="-342900" algn="just">
              <a:lnSpc>
                <a:spcPct val="150000"/>
              </a:lnSpc>
              <a:buFontTx/>
              <a:buAutoNum type="arabicPeriod"/>
            </a:pPr>
            <a:r>
              <a:rPr lang="en-US" sz="1600" dirty="0">
                <a:solidFill>
                  <a:srgbClr val="0000CC"/>
                </a:solidFill>
              </a:rPr>
              <a:t>Have multiple options like file transfer from PC to MC through USD, Use of SD card and entering custom options into the AWG</a:t>
            </a:r>
            <a:endParaRPr lang="en-US" sz="1600" dirty="0"/>
          </a:p>
        </p:txBody>
      </p:sp>
    </p:spTree>
    <p:extLst>
      <p:ext uri="{BB962C8B-B14F-4D97-AF65-F5344CB8AC3E}">
        <p14:creationId xmlns:p14="http://schemas.microsoft.com/office/powerpoint/2010/main" val="42043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6A68C-EEAD-8ED9-80B4-7093840A5D1B}"/>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No.6 dt.22.01.2025</a:t>
            </a:r>
            <a:endParaRPr lang="en-IN" sz="1600" b="1" dirty="0">
              <a:solidFill>
                <a:srgbClr val="0000CC"/>
              </a:solidFill>
            </a:endParaRPr>
          </a:p>
        </p:txBody>
      </p:sp>
      <p:graphicFrame>
        <p:nvGraphicFramePr>
          <p:cNvPr id="5" name="Table 4">
            <a:extLst>
              <a:ext uri="{FF2B5EF4-FFF2-40B4-BE49-F238E27FC236}">
                <a16:creationId xmlns:a16="http://schemas.microsoft.com/office/drawing/2014/main" id="{9CB7CA29-3A5C-5E0F-4105-AF695850D46C}"/>
              </a:ext>
            </a:extLst>
          </p:cNvPr>
          <p:cNvGraphicFramePr>
            <a:graphicFrameLocks noGrp="1"/>
          </p:cNvGraphicFramePr>
          <p:nvPr>
            <p:extLst>
              <p:ext uri="{D42A27DB-BD31-4B8C-83A1-F6EECF244321}">
                <p14:modId xmlns:p14="http://schemas.microsoft.com/office/powerpoint/2010/main" val="2822762652"/>
              </p:ext>
            </p:extLst>
          </p:nvPr>
        </p:nvGraphicFramePr>
        <p:xfrm>
          <a:off x="61494" y="534707"/>
          <a:ext cx="12049825" cy="5761193"/>
        </p:xfrm>
        <a:graphic>
          <a:graphicData uri="http://schemas.openxmlformats.org/drawingml/2006/table">
            <a:tbl>
              <a:tblPr/>
              <a:tblGrid>
                <a:gridCol w="585969">
                  <a:extLst>
                    <a:ext uri="{9D8B030D-6E8A-4147-A177-3AD203B41FA5}">
                      <a16:colId xmlns:a16="http://schemas.microsoft.com/office/drawing/2014/main" val="4071786182"/>
                    </a:ext>
                  </a:extLst>
                </a:gridCol>
                <a:gridCol w="7922796">
                  <a:extLst>
                    <a:ext uri="{9D8B030D-6E8A-4147-A177-3AD203B41FA5}">
                      <a16:colId xmlns:a16="http://schemas.microsoft.com/office/drawing/2014/main" val="1958493064"/>
                    </a:ext>
                  </a:extLst>
                </a:gridCol>
                <a:gridCol w="699247">
                  <a:extLst>
                    <a:ext uri="{9D8B030D-6E8A-4147-A177-3AD203B41FA5}">
                      <a16:colId xmlns:a16="http://schemas.microsoft.com/office/drawing/2014/main" val="1093906456"/>
                    </a:ext>
                  </a:extLst>
                </a:gridCol>
                <a:gridCol w="860612">
                  <a:extLst>
                    <a:ext uri="{9D8B030D-6E8A-4147-A177-3AD203B41FA5}">
                      <a16:colId xmlns:a16="http://schemas.microsoft.com/office/drawing/2014/main" val="1784744965"/>
                    </a:ext>
                  </a:extLst>
                </a:gridCol>
                <a:gridCol w="1981201">
                  <a:extLst>
                    <a:ext uri="{9D8B030D-6E8A-4147-A177-3AD203B41FA5}">
                      <a16:colId xmlns:a16="http://schemas.microsoft.com/office/drawing/2014/main" val="3461498211"/>
                    </a:ext>
                  </a:extLst>
                </a:gridCol>
              </a:tblGrid>
              <a:tr h="291791">
                <a:tc>
                  <a:txBody>
                    <a:bodyPr/>
                    <a:lstStyle/>
                    <a:p>
                      <a:pPr algn="ctr" fontAlgn="ctr"/>
                      <a:r>
                        <a:rPr lang="en-IN" sz="1400" b="1" i="0" u="none" strike="noStrike" dirty="0">
                          <a:solidFill>
                            <a:srgbClr val="000000"/>
                          </a:solidFill>
                          <a:effectLst/>
                          <a:latin typeface="Calibri" panose="020F0502020204030204" pitchFamily="34" charset="0"/>
                        </a:rPr>
                        <a:t>Sl No</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Calibri" panose="020F0502020204030204" pitchFamily="34" charset="0"/>
                        </a:rPr>
                        <a:t>Review Point</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Calibri" panose="020F0502020204030204" pitchFamily="34" charset="0"/>
                        </a:rPr>
                        <a:t>Resp</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Calibri" panose="020F0502020204030204" pitchFamily="34" charset="0"/>
                        </a:rPr>
                        <a:t>Status</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Calibri" panose="020F0502020204030204" pitchFamily="34" charset="0"/>
                        </a:rPr>
                        <a:t>Remarks</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4930764"/>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1</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Update Key features and specifications. One Example of specifications of Fluke 80 / 81 series can be referred and prepare a similar specification table for your product</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FF0000"/>
                          </a:solidFill>
                          <a:effectLst/>
                          <a:latin typeface="Calibri" panose="020F0502020204030204" pitchFamily="34" charset="0"/>
                        </a:rPr>
                        <a:t>Pending</a:t>
                      </a:r>
                      <a:endParaRPr lang="en-IN" sz="1400" b="1" i="0" u="none" strike="noStrike" dirty="0">
                        <a:solidFill>
                          <a:srgbClr val="FF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833579"/>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2</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Check and confirm whether the AWG has to be equipped with 2 channels or 1 channel is sufficient</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panose="020F0502020204030204" pitchFamily="34" charset="0"/>
                        </a:rPr>
                        <a:t>2 Channels needed </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0695883"/>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3</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Re-do R&amp;R, project timeline and key features of the AWG</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PC</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600" b="0" i="0" u="none" strike="noStrike" dirty="0">
                        <a:solidFill>
                          <a:srgbClr val="000000"/>
                        </a:solidFill>
                        <a:effectLst/>
                        <a:latin typeface="Calibri" panose="020F0502020204030204" pitchFamily="34" charset="0"/>
                      </a:endParaRPr>
                    </a:p>
                    <a:p>
                      <a:pPr algn="ctr" fontAlgn="ctr"/>
                      <a:r>
                        <a:rPr lang="en-IN" sz="600" b="0" i="0" u="none" strike="noStrike" dirty="0">
                          <a:solidFill>
                            <a:srgbClr val="000000"/>
                          </a:solidFill>
                          <a:effectLst/>
                          <a:latin typeface="Calibri" panose="020F0502020204030204" pitchFamily="34" charset="0"/>
                        </a:rPr>
                        <a:t> </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6614759"/>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4</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Decide on the number of voltage regulators that will be required. Use LDO type voltage regulators</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9595556"/>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5</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dirty="0"/>
                        <a:t>Details of DC Adaptor ( Whether mounted to board or external, power outputs etc) to be studied and finalized</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1714676"/>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6</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Do some more research of MMC to understand how the SD card can transfer data to the MCU</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SV</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6918917"/>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7</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Finalize the type of USB that will be used for transfer of data from PC to MCU</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0878274"/>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Finalize the MCU that will be required to this AWG</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SV</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600" b="0" i="0" u="none" strike="noStrike" dirty="0">
                          <a:solidFill>
                            <a:srgbClr val="000000"/>
                          </a:solidFill>
                          <a:effectLst/>
                          <a:latin typeface="Calibri" panose="020F0502020204030204" pitchFamily="34" charset="0"/>
                        </a:rPr>
                        <a:t> </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813066"/>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9</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Study DACs max current rating and arrive at the resistance rating to get the required final output voltage and check and confirm the necessity of an output amplifier</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0659815"/>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10</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In the block diagram – mentioned the Clock Input and Output sections separately and the user clock output should be fed from the GPIO pin and not from Clock Output as mentioned in the block diagram</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SV</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3">
                  <a:txBody>
                    <a:bodyPr/>
                    <a:lstStyle/>
                    <a:p>
                      <a:pPr algn="ctr" fontAlgn="ctr"/>
                      <a:r>
                        <a:rPr lang="en-US" sz="1400" b="0" i="0" u="none" strike="noStrike" dirty="0">
                          <a:solidFill>
                            <a:srgbClr val="000000"/>
                          </a:solidFill>
                          <a:effectLst/>
                          <a:latin typeface="Calibri" panose="020F0502020204030204" pitchFamily="34" charset="0"/>
                        </a:rPr>
                        <a:t>Changes in the block diagram</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6054008"/>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11</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The current flow at the output of DAC needs to be corrected</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SV</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4538223"/>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12</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V</a:t>
                      </a:r>
                      <a:r>
                        <a:rPr lang="en-US" sz="1400" b="0" i="0" u="none" strike="noStrike" baseline="-25000" dirty="0">
                          <a:solidFill>
                            <a:srgbClr val="000000"/>
                          </a:solidFill>
                          <a:effectLst/>
                          <a:latin typeface="Calibri" panose="020F0502020204030204" pitchFamily="34" charset="0"/>
                        </a:rPr>
                        <a:t>DD</a:t>
                      </a:r>
                      <a:r>
                        <a:rPr lang="en-US" sz="1400" b="0" i="0" u="none" strike="noStrike" dirty="0">
                          <a:solidFill>
                            <a:srgbClr val="000000"/>
                          </a:solidFill>
                          <a:effectLst/>
                          <a:latin typeface="Calibri" panose="020F0502020204030204" pitchFamily="34" charset="0"/>
                        </a:rPr>
                        <a:t> and </a:t>
                      </a:r>
                      <a:r>
                        <a:rPr lang="en-US" sz="1400" b="0" i="0" u="none" strike="noStrike" baseline="0" dirty="0">
                          <a:solidFill>
                            <a:srgbClr val="000000"/>
                          </a:solidFill>
                          <a:effectLst/>
                          <a:latin typeface="Calibri" panose="020F0502020204030204" pitchFamily="34" charset="0"/>
                        </a:rPr>
                        <a:t>V</a:t>
                      </a:r>
                      <a:r>
                        <a:rPr lang="en-US" sz="1400" b="0" i="0" u="none" strike="noStrike" baseline="-25000" dirty="0">
                          <a:solidFill>
                            <a:srgbClr val="000000"/>
                          </a:solidFill>
                          <a:effectLst/>
                          <a:latin typeface="Calibri" panose="020F0502020204030204" pitchFamily="34" charset="0"/>
                        </a:rPr>
                        <a:t>DDA</a:t>
                      </a:r>
                      <a:r>
                        <a:rPr lang="en-US" sz="1400" b="0" i="0" u="none" strike="noStrike" dirty="0">
                          <a:solidFill>
                            <a:srgbClr val="000000"/>
                          </a:solidFill>
                          <a:effectLst/>
                          <a:latin typeface="Calibri" panose="020F0502020204030204" pitchFamily="34" charset="0"/>
                        </a:rPr>
                        <a:t> should be de-coupled the avoid noise infusion into V</a:t>
                      </a:r>
                      <a:r>
                        <a:rPr lang="en-US" sz="1400" b="0" i="0" u="none" strike="noStrike" baseline="-25000" dirty="0">
                          <a:solidFill>
                            <a:srgbClr val="000000"/>
                          </a:solidFill>
                          <a:effectLst/>
                          <a:latin typeface="Calibri" panose="020F0502020204030204" pitchFamily="34" charset="0"/>
                        </a:rPr>
                        <a:t>DDA</a:t>
                      </a:r>
                      <a:r>
                        <a:rPr lang="en-US" sz="1400" b="0" i="0" u="none" strike="noStrike" dirty="0">
                          <a:solidFill>
                            <a:srgbClr val="000000"/>
                          </a:solidFill>
                          <a:effectLst/>
                          <a:latin typeface="Calibri" panose="020F0502020204030204" pitchFamily="34" charset="0"/>
                        </a:rPr>
                        <a:t>. If possible V</a:t>
                      </a:r>
                      <a:r>
                        <a:rPr lang="en-US" sz="1400" b="0" i="0" u="none" strike="noStrike" baseline="-25000" dirty="0">
                          <a:solidFill>
                            <a:srgbClr val="000000"/>
                          </a:solidFill>
                          <a:effectLst/>
                          <a:latin typeface="Calibri" panose="020F0502020204030204" pitchFamily="34" charset="0"/>
                        </a:rPr>
                        <a:t>REF</a:t>
                      </a:r>
                      <a:r>
                        <a:rPr lang="en-US" sz="1400" b="0" i="0" u="none" strike="noStrike" dirty="0">
                          <a:solidFill>
                            <a:srgbClr val="000000"/>
                          </a:solidFill>
                          <a:effectLst/>
                          <a:latin typeface="Calibri" panose="020F0502020204030204" pitchFamily="34" charset="0"/>
                        </a:rPr>
                        <a:t> also to be decoupled</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PC</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1833404"/>
                  </a:ext>
                </a:extLst>
              </a:tr>
              <a:tr h="374529">
                <a:tc>
                  <a:txBody>
                    <a:bodyPr/>
                    <a:lstStyle/>
                    <a:p>
                      <a:pPr algn="ctr" fontAlgn="ctr"/>
                      <a:r>
                        <a:rPr lang="en-IN" sz="1600" b="0" i="0" u="none" strike="noStrike" dirty="0">
                          <a:solidFill>
                            <a:srgbClr val="0000CC"/>
                          </a:solidFill>
                          <a:effectLst/>
                          <a:latin typeface="Calibri" panose="020F0502020204030204" pitchFamily="34" charset="0"/>
                        </a:rPr>
                        <a:t> </a:t>
                      </a:r>
                      <a:r>
                        <a:rPr lang="en-IN" sz="1400" b="0" i="0" u="none" strike="noStrike" dirty="0">
                          <a:solidFill>
                            <a:srgbClr val="0000CC"/>
                          </a:solidFill>
                          <a:effectLst/>
                          <a:latin typeface="Calibri" panose="020F0502020204030204" pitchFamily="34" charset="0"/>
                        </a:rPr>
                        <a:t>13</a:t>
                      </a:r>
                      <a:endParaRPr lang="en-IN" sz="16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CC"/>
                          </a:solidFill>
                          <a:effectLst/>
                          <a:latin typeface="Calibri" panose="020F0502020204030204" pitchFamily="34" charset="0"/>
                        </a:rPr>
                        <a:t>The layout of traces from MCU to DAC should be such that the lengths of traces should be the same</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CC"/>
                          </a:solidFill>
                          <a:effectLst/>
                          <a:latin typeface="Calibri" panose="020F0502020204030204" pitchFamily="34" charset="0"/>
                        </a:rPr>
                        <a:t>PC</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CC"/>
                          </a:solidFill>
                          <a:effectLst/>
                          <a:latin typeface="Calibri" panose="020F0502020204030204" pitchFamily="34" charset="0"/>
                        </a:rPr>
                        <a:t>Input</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6394740"/>
                  </a:ext>
                </a:extLst>
              </a:tr>
              <a:tr h="374529">
                <a:tc>
                  <a:txBody>
                    <a:bodyPr/>
                    <a:lstStyle/>
                    <a:p>
                      <a:pPr algn="ctr" fontAlgn="ctr"/>
                      <a:r>
                        <a:rPr lang="en-IN" sz="1600" b="0" i="0" u="none" strike="noStrike" dirty="0">
                          <a:solidFill>
                            <a:srgbClr val="0000CC"/>
                          </a:solidFill>
                          <a:effectLst/>
                          <a:latin typeface="Calibri" panose="020F0502020204030204" pitchFamily="34" charset="0"/>
                        </a:rPr>
                        <a:t> </a:t>
                      </a:r>
                      <a:r>
                        <a:rPr lang="en-IN" sz="1400" b="0" i="0" u="none" strike="noStrike" dirty="0">
                          <a:solidFill>
                            <a:srgbClr val="0000CC"/>
                          </a:solidFill>
                          <a:effectLst/>
                          <a:latin typeface="Calibri" panose="020F0502020204030204" pitchFamily="34" charset="0"/>
                        </a:rPr>
                        <a:t>14</a:t>
                      </a:r>
                      <a:endParaRPr lang="en-IN" sz="16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CC"/>
                          </a:solidFill>
                          <a:effectLst/>
                          <a:latin typeface="Calibri" panose="020F0502020204030204" pitchFamily="34" charset="0"/>
                        </a:rPr>
                        <a:t>Try to keep the thickness of the AWG to around 2”</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CC"/>
                          </a:solidFill>
                          <a:effectLst/>
                          <a:latin typeface="Calibri" panose="020F0502020204030204" pitchFamily="34" charset="0"/>
                        </a:rPr>
                        <a:t>VK</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CC"/>
                          </a:solidFill>
                          <a:effectLst/>
                          <a:latin typeface="Calibri" panose="020F0502020204030204" pitchFamily="34" charset="0"/>
                        </a:rPr>
                        <a:t>Input</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600" b="0" i="0" u="none" strike="noStrike" dirty="0">
                          <a:solidFill>
                            <a:srgbClr val="0000CC"/>
                          </a:solidFill>
                          <a:effectLst/>
                          <a:latin typeface="Calibri" panose="020F0502020204030204" pitchFamily="34" charset="0"/>
                        </a:rPr>
                        <a:t> </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4514308"/>
                  </a:ext>
                </a:extLst>
              </a:tr>
            </a:tbl>
          </a:graphicData>
        </a:graphic>
      </p:graphicFrame>
    </p:spTree>
    <p:extLst>
      <p:ext uri="{BB962C8B-B14F-4D97-AF65-F5344CB8AC3E}">
        <p14:creationId xmlns:p14="http://schemas.microsoft.com/office/powerpoint/2010/main" val="388971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9E6B3-5694-40CF-6CE4-7B96197A3C55}"/>
              </a:ext>
            </a:extLst>
          </p:cNvPr>
          <p:cNvSpPr txBox="1"/>
          <p:nvPr/>
        </p:nvSpPr>
        <p:spPr>
          <a:xfrm>
            <a:off x="4446494" y="0"/>
            <a:ext cx="2313390" cy="338554"/>
          </a:xfrm>
          <a:prstGeom prst="rect">
            <a:avLst/>
          </a:prstGeom>
          <a:noFill/>
        </p:spPr>
        <p:txBody>
          <a:bodyPr wrap="none" rtlCol="0">
            <a:spAutoFit/>
          </a:bodyPr>
          <a:lstStyle/>
          <a:p>
            <a:r>
              <a:rPr lang="en-US" sz="1600" b="1" dirty="0">
                <a:solidFill>
                  <a:srgbClr val="0000CC"/>
                </a:solidFill>
              </a:rPr>
              <a:t>Development of Solution</a:t>
            </a:r>
            <a:endParaRPr lang="en-IN" sz="1600" b="1" dirty="0">
              <a:solidFill>
                <a:srgbClr val="0000CC"/>
              </a:solidFill>
            </a:endParaRPr>
          </a:p>
        </p:txBody>
      </p:sp>
      <p:graphicFrame>
        <p:nvGraphicFramePr>
          <p:cNvPr id="3" name="Table 2">
            <a:extLst>
              <a:ext uri="{FF2B5EF4-FFF2-40B4-BE49-F238E27FC236}">
                <a16:creationId xmlns:a16="http://schemas.microsoft.com/office/drawing/2014/main" id="{988C563E-2B98-3233-D0A7-E0D29900966E}"/>
              </a:ext>
            </a:extLst>
          </p:cNvPr>
          <p:cNvGraphicFramePr>
            <a:graphicFrameLocks noGrp="1"/>
          </p:cNvGraphicFramePr>
          <p:nvPr>
            <p:extLst>
              <p:ext uri="{D42A27DB-BD31-4B8C-83A1-F6EECF244321}">
                <p14:modId xmlns:p14="http://schemas.microsoft.com/office/powerpoint/2010/main" val="815449638"/>
              </p:ext>
            </p:extLst>
          </p:nvPr>
        </p:nvGraphicFramePr>
        <p:xfrm>
          <a:off x="1208739" y="1103900"/>
          <a:ext cx="9064814" cy="4032878"/>
        </p:xfrm>
        <a:graphic>
          <a:graphicData uri="http://schemas.openxmlformats.org/drawingml/2006/table">
            <a:tbl>
              <a:tblPr/>
              <a:tblGrid>
                <a:gridCol w="651364">
                  <a:extLst>
                    <a:ext uri="{9D8B030D-6E8A-4147-A177-3AD203B41FA5}">
                      <a16:colId xmlns:a16="http://schemas.microsoft.com/office/drawing/2014/main" val="2026464521"/>
                    </a:ext>
                  </a:extLst>
                </a:gridCol>
                <a:gridCol w="3853903">
                  <a:extLst>
                    <a:ext uri="{9D8B030D-6E8A-4147-A177-3AD203B41FA5}">
                      <a16:colId xmlns:a16="http://schemas.microsoft.com/office/drawing/2014/main" val="1210447952"/>
                    </a:ext>
                  </a:extLst>
                </a:gridCol>
                <a:gridCol w="2021942">
                  <a:extLst>
                    <a:ext uri="{9D8B030D-6E8A-4147-A177-3AD203B41FA5}">
                      <a16:colId xmlns:a16="http://schemas.microsoft.com/office/drawing/2014/main" val="286021657"/>
                    </a:ext>
                  </a:extLst>
                </a:gridCol>
                <a:gridCol w="2537605">
                  <a:extLst>
                    <a:ext uri="{9D8B030D-6E8A-4147-A177-3AD203B41FA5}">
                      <a16:colId xmlns:a16="http://schemas.microsoft.com/office/drawing/2014/main" val="3687151139"/>
                    </a:ext>
                  </a:extLst>
                </a:gridCol>
              </a:tblGrid>
              <a:tr h="441096">
                <a:tc>
                  <a:txBody>
                    <a:bodyPr/>
                    <a:lstStyle/>
                    <a:p>
                      <a:pPr algn="ctr" fontAlgn="ctr"/>
                      <a:r>
                        <a:rPr lang="en-IN" sz="1200" b="1" i="0" u="none" strike="noStrike" dirty="0" err="1">
                          <a:solidFill>
                            <a:srgbClr val="000000"/>
                          </a:solidFill>
                          <a:effectLst/>
                          <a:latin typeface="Calibri" panose="020F0502020204030204" pitchFamily="34" charset="0"/>
                        </a:rPr>
                        <a:t>Sl.No</a:t>
                      </a:r>
                      <a:endParaRPr lang="en-IN" sz="12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1" i="0" u="none" strike="noStrike">
                          <a:solidFill>
                            <a:srgbClr val="000000"/>
                          </a:solidFill>
                          <a:effectLst/>
                          <a:latin typeface="Calibri" panose="020F0502020204030204" pitchFamily="34" charset="0"/>
                        </a:rPr>
                        <a:t>Option</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1" i="0" u="none" strike="noStrike">
                          <a:solidFill>
                            <a:srgbClr val="000000"/>
                          </a:solidFill>
                          <a:effectLst/>
                          <a:latin typeface="Calibri" panose="020F0502020204030204" pitchFamily="34" charset="0"/>
                        </a:rPr>
                        <a:t>Key Components</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1" i="0" u="none" strike="noStrike">
                          <a:solidFill>
                            <a:srgbClr val="000000"/>
                          </a:solidFill>
                          <a:effectLst/>
                          <a:latin typeface="Calibri" panose="020F0502020204030204" pitchFamily="34" charset="0"/>
                        </a:rPr>
                        <a:t>Remarks</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9589550"/>
                  </a:ext>
                </a:extLst>
              </a:tr>
              <a:tr h="472603">
                <a:tc>
                  <a:txBody>
                    <a:bodyPr/>
                    <a:lstStyle/>
                    <a:p>
                      <a:pPr algn="ctr" fontAlgn="ctr"/>
                      <a:r>
                        <a:rPr lang="en-IN" sz="12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99"/>
                    </a:solidFill>
                  </a:tcPr>
                </a:tc>
                <a:tc>
                  <a:txBody>
                    <a:bodyPr/>
                    <a:lstStyle/>
                    <a:p>
                      <a:pPr algn="l" fontAlgn="ctr"/>
                      <a:r>
                        <a:rPr lang="en-US" sz="1200" b="0" i="0" u="none" strike="noStrike">
                          <a:solidFill>
                            <a:srgbClr val="000000"/>
                          </a:solidFill>
                          <a:effectLst/>
                          <a:latin typeface="Calibri" panose="020F0502020204030204" pitchFamily="34" charset="0"/>
                        </a:rPr>
                        <a:t>Using Phase Locked Loop ( PLL ) or frequency multiplier in combination with </a:t>
                      </a:r>
                      <a:r>
                        <a:rPr lang="en-US" sz="1200" b="1" i="0" u="none" strike="noStrike">
                          <a:solidFill>
                            <a:srgbClr val="000000"/>
                          </a:solidFill>
                          <a:effectLst/>
                          <a:latin typeface="Calibri" panose="020F0502020204030204" pitchFamily="34" charset="0"/>
                        </a:rPr>
                        <a:t>STM32H7 or ESP32-S3</a:t>
                      </a:r>
                      <a:endParaRPr lang="en-US" sz="12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99"/>
                    </a:solidFill>
                  </a:tcPr>
                </a:tc>
                <a:tc>
                  <a:txBody>
                    <a:bodyPr/>
                    <a:lstStyle/>
                    <a:p>
                      <a:pPr algn="l" fontAlgn="ctr"/>
                      <a:r>
                        <a:rPr lang="en-IN" sz="1200" b="0" i="0" u="none" strike="noStrike" dirty="0">
                          <a:solidFill>
                            <a:srgbClr val="000000"/>
                          </a:solidFill>
                          <a:effectLst/>
                          <a:latin typeface="Calibri" panose="020F0502020204030204" pitchFamily="34" charset="0"/>
                        </a:rPr>
                        <a:t>Voltage Controlled Oscillator</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99"/>
                    </a:solidFill>
                  </a:tcPr>
                </a:tc>
                <a:tc>
                  <a:txBody>
                    <a:bodyPr/>
                    <a:lstStyle/>
                    <a:p>
                      <a:pPr algn="l" fontAlgn="ctr"/>
                      <a:r>
                        <a:rPr lang="en-IN" sz="1200" b="0" i="0" u="none" strike="noStrike" dirty="0">
                          <a:solidFill>
                            <a:srgbClr val="000000"/>
                          </a:solidFill>
                          <a:effectLst/>
                          <a:latin typeface="Calibri" panose="020F0502020204030204" pitchFamily="34" charset="0"/>
                        </a:rPr>
                        <a:t>511-STM32H725AEI6</a:t>
                      </a:r>
                      <a:br>
                        <a:rPr lang="en-IN" sz="1200" b="0" i="0" u="none" strike="noStrike" dirty="0">
                          <a:solidFill>
                            <a:srgbClr val="000000"/>
                          </a:solidFill>
                          <a:effectLst/>
                          <a:latin typeface="Calibri" panose="020F0502020204030204" pitchFamily="34" charset="0"/>
                        </a:rPr>
                      </a:br>
                      <a:r>
                        <a:rPr lang="en-IN" sz="1200" b="0" i="0" u="none" strike="noStrike" dirty="0">
                          <a:solidFill>
                            <a:srgbClr val="000000"/>
                          </a:solidFill>
                          <a:effectLst/>
                          <a:latin typeface="Calibri" panose="020F0502020204030204" pitchFamily="34" charset="0"/>
                        </a:rPr>
                        <a:t>PIC24FJ128GC010 FAMILY(</a:t>
                      </a:r>
                      <a:r>
                        <a:rPr lang="en-IN" sz="1200" b="0" i="0" u="none" strike="noStrike" dirty="0" err="1">
                          <a:solidFill>
                            <a:srgbClr val="000000"/>
                          </a:solidFill>
                          <a:effectLst/>
                          <a:latin typeface="Calibri" panose="020F0502020204030204" pitchFamily="34" charset="0"/>
                        </a:rPr>
                        <a:t>MicroChip</a:t>
                      </a:r>
                      <a:r>
                        <a:rPr lang="en-IN" sz="1200" b="0" i="0" u="none" strike="noStrike" dirty="0">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99"/>
                    </a:solidFill>
                  </a:tcPr>
                </a:tc>
                <a:extLst>
                  <a:ext uri="{0D108BD9-81ED-4DB2-BD59-A6C34878D82A}">
                    <a16:rowId xmlns:a16="http://schemas.microsoft.com/office/drawing/2014/main" val="2058726468"/>
                  </a:ext>
                </a:extLst>
              </a:tr>
              <a:tr h="441096">
                <a:tc>
                  <a:txBody>
                    <a:bodyPr/>
                    <a:lstStyle/>
                    <a:p>
                      <a:pPr algn="ctr"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LUT ( Look Up Table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269626297"/>
                  </a:ext>
                </a:extLst>
              </a:tr>
              <a:tr h="441096">
                <a:tc>
                  <a:txBody>
                    <a:bodyPr/>
                    <a:lstStyle/>
                    <a:p>
                      <a:pPr algn="ctr" fontAlgn="ctr"/>
                      <a:r>
                        <a:rPr lang="en-IN" sz="12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Using FPGA</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FPGA</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561374644"/>
                  </a:ext>
                </a:extLst>
              </a:tr>
              <a:tr h="472603">
                <a:tc>
                  <a:txBody>
                    <a:bodyPr/>
                    <a:lstStyle/>
                    <a:p>
                      <a:pPr algn="ctr"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Numerically Controller Oscillator (NCO) / LUT</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862882730"/>
                  </a:ext>
                </a:extLst>
              </a:tr>
              <a:tr h="441096">
                <a:tc>
                  <a:txBody>
                    <a:bodyPr/>
                    <a:lstStyle/>
                    <a:p>
                      <a:pPr algn="ctr" fontAlgn="ctr"/>
                      <a:r>
                        <a:rPr lang="en-IN" sz="12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Using Programmable Oscillator module with Microcontroller</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Programmable Oscillator Module</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28939027"/>
                  </a:ext>
                </a:extLst>
              </a:tr>
              <a:tr h="441096">
                <a:tc>
                  <a:txBody>
                    <a:bodyPr/>
                    <a:lstStyle/>
                    <a:p>
                      <a:pPr algn="ctr"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Microcontroller</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354958817"/>
                  </a:ext>
                </a:extLst>
              </a:tr>
              <a:tr h="441096">
                <a:tc>
                  <a:txBody>
                    <a:bodyPr/>
                    <a:lstStyle/>
                    <a:p>
                      <a:pPr algn="ctr" fontAlgn="ctr"/>
                      <a:r>
                        <a:rPr lang="en-IN" sz="12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Calibri" panose="020F0502020204030204" pitchFamily="34" charset="0"/>
                        </a:rPr>
                        <a:t>Using Direct Digital Synthesis ( DDS ) chip</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AD 9833</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76963806"/>
                  </a:ext>
                </a:extLst>
              </a:tr>
              <a:tr h="441096">
                <a:tc>
                  <a:txBody>
                    <a:bodyPr/>
                    <a:lstStyle/>
                    <a:p>
                      <a:pPr algn="ctr"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AD 9850</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041251575"/>
                  </a:ext>
                </a:extLst>
              </a:tr>
            </a:tbl>
          </a:graphicData>
        </a:graphic>
      </p:graphicFrame>
    </p:spTree>
    <p:extLst>
      <p:ext uri="{BB962C8B-B14F-4D97-AF65-F5344CB8AC3E}">
        <p14:creationId xmlns:p14="http://schemas.microsoft.com/office/powerpoint/2010/main" val="384872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3997B-CA03-A341-550E-80C9BDDD9BAC}"/>
              </a:ext>
            </a:extLst>
          </p:cNvPr>
          <p:cNvSpPr txBox="1"/>
          <p:nvPr/>
        </p:nvSpPr>
        <p:spPr>
          <a:xfrm>
            <a:off x="4446494" y="0"/>
            <a:ext cx="2313390" cy="338554"/>
          </a:xfrm>
          <a:prstGeom prst="rect">
            <a:avLst/>
          </a:prstGeom>
          <a:noFill/>
        </p:spPr>
        <p:txBody>
          <a:bodyPr wrap="none" rtlCol="0">
            <a:spAutoFit/>
          </a:bodyPr>
          <a:lstStyle/>
          <a:p>
            <a:r>
              <a:rPr lang="en-US" sz="1600" b="1" dirty="0">
                <a:solidFill>
                  <a:srgbClr val="0000CC"/>
                </a:solidFill>
              </a:rPr>
              <a:t>Development of Solution</a:t>
            </a:r>
            <a:endParaRPr lang="en-IN" sz="1600" b="1" dirty="0">
              <a:solidFill>
                <a:srgbClr val="0000CC"/>
              </a:solidFill>
            </a:endParaRPr>
          </a:p>
        </p:txBody>
      </p:sp>
      <p:graphicFrame>
        <p:nvGraphicFramePr>
          <p:cNvPr id="3" name="Table 2">
            <a:extLst>
              <a:ext uri="{FF2B5EF4-FFF2-40B4-BE49-F238E27FC236}">
                <a16:creationId xmlns:a16="http://schemas.microsoft.com/office/drawing/2014/main" id="{24A052EF-E990-2277-F9D7-F1F54841CEF1}"/>
              </a:ext>
            </a:extLst>
          </p:cNvPr>
          <p:cNvGraphicFramePr>
            <a:graphicFrameLocks noGrp="1"/>
          </p:cNvGraphicFramePr>
          <p:nvPr>
            <p:extLst>
              <p:ext uri="{D42A27DB-BD31-4B8C-83A1-F6EECF244321}">
                <p14:modId xmlns:p14="http://schemas.microsoft.com/office/powerpoint/2010/main" val="4118965533"/>
              </p:ext>
            </p:extLst>
          </p:nvPr>
        </p:nvGraphicFramePr>
        <p:xfrm>
          <a:off x="676205" y="597460"/>
          <a:ext cx="10839589" cy="3502190"/>
        </p:xfrm>
        <a:graphic>
          <a:graphicData uri="http://schemas.openxmlformats.org/drawingml/2006/table">
            <a:tbl>
              <a:tblPr/>
              <a:tblGrid>
                <a:gridCol w="313475">
                  <a:extLst>
                    <a:ext uri="{9D8B030D-6E8A-4147-A177-3AD203B41FA5}">
                      <a16:colId xmlns:a16="http://schemas.microsoft.com/office/drawing/2014/main" val="4071786182"/>
                    </a:ext>
                  </a:extLst>
                </a:gridCol>
                <a:gridCol w="1205930">
                  <a:extLst>
                    <a:ext uri="{9D8B030D-6E8A-4147-A177-3AD203B41FA5}">
                      <a16:colId xmlns:a16="http://schemas.microsoft.com/office/drawing/2014/main" val="1958493064"/>
                    </a:ext>
                  </a:extLst>
                </a:gridCol>
                <a:gridCol w="884396">
                  <a:extLst>
                    <a:ext uri="{9D8B030D-6E8A-4147-A177-3AD203B41FA5}">
                      <a16:colId xmlns:a16="http://schemas.microsoft.com/office/drawing/2014/main" val="1093906456"/>
                    </a:ext>
                  </a:extLst>
                </a:gridCol>
                <a:gridCol w="1018545">
                  <a:extLst>
                    <a:ext uri="{9D8B030D-6E8A-4147-A177-3AD203B41FA5}">
                      <a16:colId xmlns:a16="http://schemas.microsoft.com/office/drawing/2014/main" val="1784744965"/>
                    </a:ext>
                  </a:extLst>
                </a:gridCol>
                <a:gridCol w="785461">
                  <a:extLst>
                    <a:ext uri="{9D8B030D-6E8A-4147-A177-3AD203B41FA5}">
                      <a16:colId xmlns:a16="http://schemas.microsoft.com/office/drawing/2014/main" val="844916702"/>
                    </a:ext>
                  </a:extLst>
                </a:gridCol>
                <a:gridCol w="804724">
                  <a:extLst>
                    <a:ext uri="{9D8B030D-6E8A-4147-A177-3AD203B41FA5}">
                      <a16:colId xmlns:a16="http://schemas.microsoft.com/office/drawing/2014/main" val="4186297903"/>
                    </a:ext>
                  </a:extLst>
                </a:gridCol>
                <a:gridCol w="896470">
                  <a:extLst>
                    <a:ext uri="{9D8B030D-6E8A-4147-A177-3AD203B41FA5}">
                      <a16:colId xmlns:a16="http://schemas.microsoft.com/office/drawing/2014/main" val="904694547"/>
                    </a:ext>
                  </a:extLst>
                </a:gridCol>
                <a:gridCol w="950259">
                  <a:extLst>
                    <a:ext uri="{9D8B030D-6E8A-4147-A177-3AD203B41FA5}">
                      <a16:colId xmlns:a16="http://schemas.microsoft.com/office/drawing/2014/main" val="3227435795"/>
                    </a:ext>
                  </a:extLst>
                </a:gridCol>
                <a:gridCol w="1210235">
                  <a:extLst>
                    <a:ext uri="{9D8B030D-6E8A-4147-A177-3AD203B41FA5}">
                      <a16:colId xmlns:a16="http://schemas.microsoft.com/office/drawing/2014/main" val="1607433824"/>
                    </a:ext>
                  </a:extLst>
                </a:gridCol>
                <a:gridCol w="1201271">
                  <a:extLst>
                    <a:ext uri="{9D8B030D-6E8A-4147-A177-3AD203B41FA5}">
                      <a16:colId xmlns:a16="http://schemas.microsoft.com/office/drawing/2014/main" val="3461498211"/>
                    </a:ext>
                  </a:extLst>
                </a:gridCol>
                <a:gridCol w="1568823">
                  <a:extLst>
                    <a:ext uri="{9D8B030D-6E8A-4147-A177-3AD203B41FA5}">
                      <a16:colId xmlns:a16="http://schemas.microsoft.com/office/drawing/2014/main" val="3051346001"/>
                    </a:ext>
                  </a:extLst>
                </a:gridCol>
              </a:tblGrid>
              <a:tr h="291791">
                <a:tc>
                  <a:txBody>
                    <a:bodyPr/>
                    <a:lstStyle/>
                    <a:p>
                      <a:pPr algn="ctr" fontAlgn="ctr"/>
                      <a:r>
                        <a:rPr lang="en-IN" sz="1200" b="1" i="0" u="none" strike="noStrike" dirty="0">
                          <a:solidFill>
                            <a:srgbClr val="000000"/>
                          </a:solidFill>
                          <a:effectLst/>
                          <a:latin typeface="Calibri" panose="020F0502020204030204" pitchFamily="34" charset="0"/>
                        </a:rPr>
                        <a:t>Sl No</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1" i="0" u="none" strike="noStrike" dirty="0">
                          <a:solidFill>
                            <a:srgbClr val="000000"/>
                          </a:solidFill>
                          <a:effectLst/>
                          <a:latin typeface="Calibri" panose="020F0502020204030204" pitchFamily="34" charset="0"/>
                        </a:rPr>
                        <a:t>MCU Type</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Processor speed</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AHB Speed</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APB1 Speed</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APB2 Speed</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Flash Memory</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SRAM</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Package</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Price</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Remarks</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4930764"/>
                  </a:ext>
                </a:extLst>
              </a:tr>
              <a:tr h="447446">
                <a:tc>
                  <a:txBody>
                    <a:bodyPr/>
                    <a:lstStyle/>
                    <a:p>
                      <a:pPr algn="ctr" fontAlgn="ctr"/>
                      <a:r>
                        <a:rPr lang="en-IN" sz="1200" b="0" i="0" u="none" strike="noStrike" dirty="0">
                          <a:solidFill>
                            <a:srgbClr val="000000"/>
                          </a:solidFill>
                          <a:effectLst/>
                          <a:latin typeface="Calibri" panose="020F0502020204030204" pitchFamily="34" charset="0"/>
                        </a:rPr>
                        <a:t>1</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STM32F401RE</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84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84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42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42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512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96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LQFP64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Rs.585</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7336008"/>
                  </a:ext>
                </a:extLst>
              </a:tr>
              <a:tr h="447446">
                <a:tc>
                  <a:txBody>
                    <a:bodyPr/>
                    <a:lstStyle/>
                    <a:p>
                      <a:pPr algn="ctr" fontAlgn="ctr"/>
                      <a:r>
                        <a:rPr lang="en-US" sz="1200" b="0" i="0" u="none" strike="noStrike" dirty="0">
                          <a:solidFill>
                            <a:srgbClr val="000000"/>
                          </a:solidFill>
                          <a:effectLst/>
                          <a:latin typeface="Calibri" panose="020F0502020204030204" pitchFamily="34" charset="0"/>
                        </a:rPr>
                        <a:t>2</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STM32F446RE</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180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180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45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90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512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112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LQFP64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Rs.783</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2832513"/>
                  </a:ext>
                </a:extLst>
              </a:tr>
              <a:tr h="447446">
                <a:tc>
                  <a:txBody>
                    <a:bodyPr/>
                    <a:lstStyle/>
                    <a:p>
                      <a:pPr algn="ctr" fontAlgn="ctr"/>
                      <a:r>
                        <a:rPr lang="en-US" sz="1200" b="0" i="0" u="none" strike="noStrike" dirty="0">
                          <a:solidFill>
                            <a:srgbClr val="000000"/>
                          </a:solidFill>
                          <a:effectLst/>
                          <a:latin typeface="Calibri" panose="020F0502020204030204" pitchFamily="34" charset="0"/>
                        </a:rPr>
                        <a:t>3</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STM32F722RE</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216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216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54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108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512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256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LQFP64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Rs.938</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1364332"/>
                  </a:ext>
                </a:extLst>
              </a:tr>
              <a:tr h="447446">
                <a:tc>
                  <a:txBody>
                    <a:bodyPr/>
                    <a:lstStyle/>
                    <a:p>
                      <a:pPr algn="ctr" fontAlgn="ctr"/>
                      <a:r>
                        <a:rPr lang="en-US" sz="1200" b="0" i="0" u="none" strike="noStrike" dirty="0">
                          <a:solidFill>
                            <a:srgbClr val="000000"/>
                          </a:solidFill>
                          <a:effectLst/>
                          <a:latin typeface="Calibri" panose="020F0502020204030204" pitchFamily="34" charset="0"/>
                        </a:rPr>
                        <a:t>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STM32H7A3A</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280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280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140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140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1024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128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LQFP64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Rs.1202</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7965828"/>
                  </a:ext>
                </a:extLst>
              </a:tr>
              <a:tr h="447446">
                <a:tc>
                  <a:txBody>
                    <a:bodyPr/>
                    <a:lstStyle/>
                    <a:p>
                      <a:pPr algn="ctr" fontAlgn="ctr"/>
                      <a:r>
                        <a:rPr lang="en-US" sz="1200" b="0" i="0" u="none" strike="noStrike" dirty="0">
                          <a:solidFill>
                            <a:srgbClr val="000000"/>
                          </a:solidFill>
                          <a:effectLst/>
                          <a:latin typeface="Calibri" panose="020F0502020204030204" pitchFamily="34" charset="0"/>
                        </a:rPr>
                        <a:t>5</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STM32H725ZG</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550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275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275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275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1024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128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LQFP144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Rs.1017</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IN" sz="105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5063638"/>
                  </a:ext>
                </a:extLst>
              </a:tr>
              <a:tr h="447446">
                <a:tc>
                  <a:txBody>
                    <a:bodyPr/>
                    <a:lstStyle/>
                    <a:p>
                      <a:pPr algn="ctr" fontAlgn="ctr"/>
                      <a:r>
                        <a:rPr lang="en-US" sz="1200" b="0" i="0" u="none" strike="noStrike" dirty="0">
                          <a:solidFill>
                            <a:srgbClr val="000000"/>
                          </a:solidFill>
                          <a:effectLst/>
                          <a:latin typeface="Calibri" panose="020F0502020204030204" pitchFamily="34" charset="0"/>
                        </a:rPr>
                        <a:t>6</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STM32H725RG</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550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275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138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138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1024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128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dirty="0"/>
                        <a:t>VFQFPN68</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Rs.1035</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IN" sz="105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8119669"/>
                  </a:ext>
                </a:extLst>
              </a:tr>
              <a:tr h="447446">
                <a:tc>
                  <a:txBody>
                    <a:bodyPr/>
                    <a:lstStyle/>
                    <a:p>
                      <a:pPr algn="ctr" fontAlgn="ctr"/>
                      <a:r>
                        <a:rPr lang="en-US" sz="1200" b="1" i="0" u="none" strike="noStrike" dirty="0">
                          <a:solidFill>
                            <a:srgbClr val="000000"/>
                          </a:solidFill>
                          <a:effectLst/>
                          <a:latin typeface="Calibri" panose="020F0502020204030204" pitchFamily="34" charset="0"/>
                        </a:rPr>
                        <a:t>7</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STM32H725VG</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550 MHz</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275 MHz</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275 MHz</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275 MHz</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1024 KB</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128 KB</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LQFP100</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Rs.1009</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IN" sz="105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extLst>
                  <a:ext uri="{0D108BD9-81ED-4DB2-BD59-A6C34878D82A}">
                    <a16:rowId xmlns:a16="http://schemas.microsoft.com/office/drawing/2014/main" val="308029440"/>
                  </a:ext>
                </a:extLst>
              </a:tr>
            </a:tbl>
          </a:graphicData>
        </a:graphic>
      </p:graphicFrame>
    </p:spTree>
    <p:extLst>
      <p:ext uri="{BB962C8B-B14F-4D97-AF65-F5344CB8AC3E}">
        <p14:creationId xmlns:p14="http://schemas.microsoft.com/office/powerpoint/2010/main" val="2750717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8564</TotalTime>
  <Words>2796</Words>
  <Application>Microsoft Office PowerPoint</Application>
  <PresentationFormat>Widescreen</PresentationFormat>
  <Paragraphs>936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Vasudev Balaji</dc:creator>
  <cp:lastModifiedBy>Vasudev Balaji</cp:lastModifiedBy>
  <cp:revision>446</cp:revision>
  <dcterms:created xsi:type="dcterms:W3CDTF">2025-01-01T13:03:23Z</dcterms:created>
  <dcterms:modified xsi:type="dcterms:W3CDTF">2025-02-21T06:17:29Z</dcterms:modified>
</cp:coreProperties>
</file>