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98" r:id="rId4"/>
    <p:sldId id="299" r:id="rId5"/>
    <p:sldId id="300" r:id="rId6"/>
    <p:sldId id="279" r:id="rId7"/>
    <p:sldId id="301" r:id="rId8"/>
    <p:sldId id="302" r:id="rId9"/>
    <p:sldId id="303" r:id="rId10"/>
    <p:sldId id="304" r:id="rId11"/>
    <p:sldId id="305" r:id="rId12"/>
    <p:sldId id="30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7536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1"/>
    <a:srgbClr val="99BD23"/>
    <a:srgbClr val="314778"/>
    <a:srgbClr val="44546A"/>
    <a:srgbClr val="EF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5088" autoAdjust="0"/>
  </p:normalViewPr>
  <p:slideViewPr>
    <p:cSldViewPr snapToGrid="0" showGuides="1">
      <p:cViewPr varScale="1">
        <p:scale>
          <a:sx n="72" d="100"/>
          <a:sy n="72" d="100"/>
        </p:scale>
        <p:origin x="534" y="78"/>
      </p:cViewPr>
      <p:guideLst>
        <p:guide orient="horz" pos="576"/>
        <p:guide pos="3840"/>
        <p:guide pos="144"/>
        <p:guide pos="7536"/>
        <p:guide orient="horz" pos="4008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F8F53-73A7-444A-916D-5F01864C1D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4F23F-D8BB-46C2-B46F-52E2E4CF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gKUC4TMhOiY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science?utm_source=unsplash&amp;utm_medium=referral&amp;utm_content=creditCopyTex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gKUC4TMhOiY?utm_source=unsplash&amp;utm_medium=referral&amp;utm_content=creditCopyTex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science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Ousa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4F23F-D8BB-46C2-B46F-52E2E4CF0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9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Ousa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4F23F-D8BB-46C2-B46F-52E2E4CF08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4F23F-D8BB-46C2-B46F-52E2E4CF08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4F23F-D8BB-46C2-B46F-52E2E4CF08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4F23F-D8BB-46C2-B46F-52E2E4CF08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1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4F23F-D8BB-46C2-B46F-52E2E4CF08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4F23F-D8BB-46C2-B46F-52E2E4CF08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3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05A-77D4-443A-9BA6-72DFAB6A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8F306-6E1F-4B48-B0CF-2F6B3D13F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DB2B-C7F3-4D13-86B5-85F6C67E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982A-3422-4710-B4A2-F059EC7F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3E3F-8322-4CDE-88EB-2261AA87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61CF-84E9-4123-B1B5-D3E10536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1E1A9-E28A-4676-A687-76D59B69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AD09-3400-47F6-B3DC-B5541493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EFA5-6434-4A28-9932-0408D797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E2C4-9368-4370-B83D-6677483B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D9696-A2F4-4C20-B677-0A81BC52B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67CA6-4F6F-44A7-B174-87588F6B5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7883-A043-4B40-950B-700E84EA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B27F-6B63-4743-8DE3-CB5FA892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01D4-D96A-4EC7-855E-C3E4A60D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49A-39C6-4B88-A263-F88E3503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220B-D534-4E6F-86DF-469510FD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B018-3010-48DD-9C57-F82CBBB9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8939-0770-4D23-91B1-428FC1E5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A56A-E38F-4AC5-9CC8-A98CC86B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54DD-4C80-4E43-9CCA-7A7BC6A0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EA77F-D6ED-4252-A8EB-53523E1D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01EC-642C-4B14-A296-58067A3D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E8E6-100E-4855-B8CB-87F351FE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16497-2987-4406-A78E-8DC9C4E8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F3C-9F5E-4FF9-88C4-4B24BCC1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B4CE-9C57-4D02-B71F-D7B34BE6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C12E-DD1D-49E8-A271-832656ED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207F-179B-4351-99FC-A220267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ED987-D1C2-4A14-9270-9C26F3D1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3F4E3-ED3C-4D12-9B31-0634197D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B7DA-6FA7-4AB8-BF49-340E044A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C7E2-FDD3-465A-8238-1F63AD87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D97D-913C-4A08-91F3-40027FF7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4AC89-0524-465A-B823-AC5B38CE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24B0C-6E85-4F0F-BA59-72B9B3457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C7B94-F198-456A-BBC0-FBAF9FA2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AA9C8-8EF7-4520-83A7-3AA52272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F6123-4A90-41EC-82A1-70400630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34CC-5E9B-4E5F-93CF-BD45C08C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3AE37-49FB-490C-9BFC-79DC08DD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2FE6A-9ADB-4287-BA22-3F3D7B64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B36B-8BB4-4EEB-8AD4-E4E0E25C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754B1-59C4-446D-8738-4984A92E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DB0ED-1375-4EA4-81B5-35A215D5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EE2E-44E8-4E6F-BB6C-BBC9896E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EB2E-B6AD-4D45-B85C-D2587989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631B-139C-45B5-9EFB-A5B8B31C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EDAEA-5EBF-4C69-8C52-6FD54C429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109C-CA9C-47EF-AC11-97D8ED6D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5FB7-D770-4BE7-AD76-9F4E9C08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A446-7203-48C1-A123-C7F52546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4E71-E0BF-4292-BC35-0B6BF8EA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8C9EB-3809-42FA-9D0E-0A997B99B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381E5-3664-49D2-81B0-E55C897DA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6182-20A0-4C89-A85A-03CE9CCA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B59F3-2A61-44C8-9C21-FDB74AFD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507-25D7-43BF-A88D-1BD75662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F632E-6A7A-45C3-B8CD-E52B689B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7C27-0BFE-4523-A6C6-6B1996A0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A8CB-4AA8-4850-AC1C-1E2E3EBAB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1DCC-A149-4E98-B236-1150A8A1DFA9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5688-61F5-4394-AFB8-6BEE87D20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624C-6FBD-426A-959D-65C7849EC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19D9-1F93-417B-9338-443168E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CB793-30C8-42E5-A641-5D1838710AFF}"/>
              </a:ext>
            </a:extLst>
          </p:cNvPr>
          <p:cNvSpPr/>
          <p:nvPr/>
        </p:nvSpPr>
        <p:spPr>
          <a:xfrm>
            <a:off x="0" y="2071688"/>
            <a:ext cx="12192000" cy="1760083"/>
          </a:xfrm>
          <a:prstGeom prst="rect">
            <a:avLst/>
          </a:prstGeom>
          <a:solidFill>
            <a:srgbClr val="31477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DF1C2-763A-42AD-9529-062AE9C53038}"/>
              </a:ext>
            </a:extLst>
          </p:cNvPr>
          <p:cNvSpPr/>
          <p:nvPr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04294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BBFCA-468B-4FCC-875F-DD65C3AA8A41}"/>
              </a:ext>
            </a:extLst>
          </p:cNvPr>
          <p:cNvSpPr txBox="1"/>
          <p:nvPr/>
        </p:nvSpPr>
        <p:spPr>
          <a:xfrm>
            <a:off x="899658" y="2443897"/>
            <a:ext cx="10247541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RAILWAY CRACK DETECTOR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71E00-0307-4A8A-951C-69C0F76C16D3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FC31E9-8871-46B7-817A-9FB3C985F3EF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DA962E-8972-44E7-BA34-C0313A0B774A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29114-3B38-45D9-990D-671DBF4AE1FD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1D3DCD-53E5-4307-89F3-940AE09D980C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42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94A34-5A05-4DBB-A229-81D287D3D804}"/>
              </a:ext>
            </a:extLst>
          </p:cNvPr>
          <p:cNvSpPr/>
          <p:nvPr/>
        </p:nvSpPr>
        <p:spPr>
          <a:xfrm>
            <a:off x="5848351" y="729065"/>
            <a:ext cx="6343649" cy="5161375"/>
          </a:xfrm>
          <a:prstGeom prst="rect">
            <a:avLst/>
          </a:prstGeom>
          <a:solidFill>
            <a:srgbClr val="3147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838200" y="537092"/>
            <a:ext cx="472077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>
                <a:solidFill>
                  <a:srgbClr val="042941"/>
                </a:solidFill>
                <a:latin typeface="+mj-lt"/>
              </a:rPr>
              <a:t>GPS MODULE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C1415C-EF0D-4E40-A063-0922B3C83135}"/>
              </a:ext>
            </a:extLst>
          </p:cNvPr>
          <p:cNvCxnSpPr/>
          <p:nvPr/>
        </p:nvCxnSpPr>
        <p:spPr>
          <a:xfrm>
            <a:off x="838200" y="1265889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BC0890-1898-4928-B25E-79FA4AB5B618}"/>
              </a:ext>
            </a:extLst>
          </p:cNvPr>
          <p:cNvSpPr txBox="1"/>
          <p:nvPr/>
        </p:nvSpPr>
        <p:spPr>
          <a:xfrm>
            <a:off x="506437" y="1379134"/>
            <a:ext cx="5052534" cy="4480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GPS stands for Global Positioning System by which anyone can always obtain the position information anywhere in the world.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GPS module in our project to obtain the location of crack detected.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50FB2B-3FCC-4FD4-8082-78E31C77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47" y="1794272"/>
            <a:ext cx="3269456" cy="3269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46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94A34-5A05-4DBB-A229-81D287D3D804}"/>
              </a:ext>
            </a:extLst>
          </p:cNvPr>
          <p:cNvSpPr/>
          <p:nvPr/>
        </p:nvSpPr>
        <p:spPr>
          <a:xfrm>
            <a:off x="5848351" y="729065"/>
            <a:ext cx="6343649" cy="5161375"/>
          </a:xfrm>
          <a:prstGeom prst="rect">
            <a:avLst/>
          </a:prstGeom>
          <a:solidFill>
            <a:srgbClr val="99BD2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693510" y="523840"/>
            <a:ext cx="501015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>
                <a:solidFill>
                  <a:srgbClr val="042941"/>
                </a:solidFill>
                <a:latin typeface="+mj-lt"/>
              </a:rPr>
              <a:t>L293D MOTOR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C1415C-EF0D-4E40-A063-0922B3C83135}"/>
              </a:ext>
            </a:extLst>
          </p:cNvPr>
          <p:cNvCxnSpPr/>
          <p:nvPr/>
        </p:nvCxnSpPr>
        <p:spPr>
          <a:xfrm>
            <a:off x="838200" y="1265889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BC0890-1898-4928-B25E-79FA4AB5B618}"/>
              </a:ext>
            </a:extLst>
          </p:cNvPr>
          <p:cNvSpPr txBox="1"/>
          <p:nvPr/>
        </p:nvSpPr>
        <p:spPr>
          <a:xfrm>
            <a:off x="506437" y="1665330"/>
            <a:ext cx="5052534" cy="3926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motor driver is an integrated circuit chip which is usually used to control motors in autonomous robots. 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 driver act as an interface between Arduino and the motors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4BBAC-0422-4C83-A866-F69CBB30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75" y="1366596"/>
            <a:ext cx="4145399" cy="3886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85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179D4-824F-4F0C-AD06-DC1E07E0419B}"/>
              </a:ext>
            </a:extLst>
          </p:cNvPr>
          <p:cNvSpPr txBox="1"/>
          <p:nvPr/>
        </p:nvSpPr>
        <p:spPr>
          <a:xfrm>
            <a:off x="838200" y="331759"/>
            <a:ext cx="1040188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rgbClr val="042941"/>
                </a:solidFill>
                <a:latin typeface="+mj-lt"/>
              </a:rPr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0E1EE-158B-4050-AE21-45CAFBE36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428750"/>
            <a:ext cx="4733925" cy="400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4DDCB3-7CBB-4C99-B3D0-D5F8B9837DB3}"/>
              </a:ext>
            </a:extLst>
          </p:cNvPr>
          <p:cNvSpPr txBox="1"/>
          <p:nvPr/>
        </p:nvSpPr>
        <p:spPr>
          <a:xfrm>
            <a:off x="5908430" y="1169837"/>
            <a:ext cx="5809957" cy="45961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L293D is a 16 pin IC, with 8 pins, on each side, dedicated to the controlling of a motor. 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2 INPUT pins, 2 OUTPUT pins and 1 ENABLE pin for each motor.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L293D consist of two H-bridge.           H-bridge is the simplest circuit for controlling a low current rated motor..</a:t>
            </a:r>
          </a:p>
        </p:txBody>
      </p:sp>
    </p:spTree>
    <p:extLst>
      <p:ext uri="{BB962C8B-B14F-4D97-AF65-F5344CB8AC3E}">
        <p14:creationId xmlns:p14="http://schemas.microsoft.com/office/powerpoint/2010/main" val="319156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CB793-30C8-42E5-A641-5D1838710AFF}"/>
              </a:ext>
            </a:extLst>
          </p:cNvPr>
          <p:cNvSpPr/>
          <p:nvPr/>
        </p:nvSpPr>
        <p:spPr>
          <a:xfrm>
            <a:off x="0" y="0"/>
            <a:ext cx="12192000" cy="3831771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BBFCA-468B-4FCC-875F-DD65C3AA8A41}"/>
              </a:ext>
            </a:extLst>
          </p:cNvPr>
          <p:cNvSpPr txBox="1"/>
          <p:nvPr/>
        </p:nvSpPr>
        <p:spPr>
          <a:xfrm>
            <a:off x="972230" y="2160434"/>
            <a:ext cx="1024754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71E00-0307-4A8A-951C-69C0F76C16D3}"/>
              </a:ext>
            </a:extLst>
          </p:cNvPr>
          <p:cNvGrpSpPr/>
          <p:nvPr/>
        </p:nvGrpSpPr>
        <p:grpSpPr>
          <a:xfrm>
            <a:off x="4949371" y="3947885"/>
            <a:ext cx="2293258" cy="130629"/>
            <a:chOff x="232229" y="0"/>
            <a:chExt cx="2293258" cy="46445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FC31E9-8871-46B7-817A-9FB3C985F3EF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DA962E-8972-44E7-BA34-C0313A0B774A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29114-3B38-45D9-990D-671DBF4AE1FD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1D3DCD-53E5-4307-89F3-940AE09D980C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29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041034-F7FD-4462-9730-F760C407AD8F}"/>
              </a:ext>
            </a:extLst>
          </p:cNvPr>
          <p:cNvSpPr/>
          <p:nvPr/>
        </p:nvSpPr>
        <p:spPr>
          <a:xfrm>
            <a:off x="4031285" y="320280"/>
            <a:ext cx="4129429" cy="746183"/>
          </a:xfrm>
          <a:prstGeom prst="rect">
            <a:avLst/>
          </a:prstGeom>
          <a:solidFill>
            <a:srgbClr val="EF5B6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304800" y="385594"/>
            <a:ext cx="1172754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rgbClr val="042941"/>
                </a:solidFill>
                <a:latin typeface="+mj-lt"/>
              </a:rPr>
              <a:t>OBJECTIVE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0A4BB-FE5F-4FA3-AF84-375FC3918F8A}"/>
              </a:ext>
            </a:extLst>
          </p:cNvPr>
          <p:cNvSpPr txBox="1"/>
          <p:nvPr/>
        </p:nvSpPr>
        <p:spPr>
          <a:xfrm>
            <a:off x="770511" y="1407901"/>
            <a:ext cx="10796120" cy="4042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an automated device which can detect broken rails and send its location coordinates.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using ultrasonic rail crack detector system, railway operators will have the benefit of monitoring rails continuously for broken rails without human intervention. 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contribute to ensuring safety of railway tracks and prevent derailments due to crack in railways.</a:t>
            </a:r>
          </a:p>
        </p:txBody>
      </p:sp>
    </p:spTree>
    <p:extLst>
      <p:ext uri="{BB962C8B-B14F-4D97-AF65-F5344CB8AC3E}">
        <p14:creationId xmlns:p14="http://schemas.microsoft.com/office/powerpoint/2010/main" val="250414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041034-F7FD-4462-9730-F760C407AD8F}"/>
              </a:ext>
            </a:extLst>
          </p:cNvPr>
          <p:cNvSpPr/>
          <p:nvPr/>
        </p:nvSpPr>
        <p:spPr>
          <a:xfrm>
            <a:off x="4031285" y="320280"/>
            <a:ext cx="4129429" cy="746183"/>
          </a:xfrm>
          <a:prstGeom prst="rect">
            <a:avLst/>
          </a:prstGeom>
          <a:solidFill>
            <a:srgbClr val="99BD2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304800" y="385594"/>
            <a:ext cx="1172754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rgbClr val="042941"/>
                </a:solidFill>
                <a:latin typeface="+mj-lt"/>
              </a:rPr>
              <a:t>CONSTRAINTS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0A4BB-FE5F-4FA3-AF84-375FC3918F8A}"/>
              </a:ext>
            </a:extLst>
          </p:cNvPr>
          <p:cNvSpPr txBox="1"/>
          <p:nvPr/>
        </p:nvSpPr>
        <p:spPr>
          <a:xfrm>
            <a:off x="1192919" y="1684900"/>
            <a:ext cx="9951304" cy="3488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need to make time slot for the automatic crack detector to run its course.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must be done in such a way that it doesn’t affect the schedule of the trains.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 power is required to run this detector. (can be overcome by using solar power)</a:t>
            </a:r>
          </a:p>
        </p:txBody>
      </p:sp>
    </p:spTree>
    <p:extLst>
      <p:ext uri="{BB962C8B-B14F-4D97-AF65-F5344CB8AC3E}">
        <p14:creationId xmlns:p14="http://schemas.microsoft.com/office/powerpoint/2010/main" val="159013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041034-F7FD-4462-9730-F760C407AD8F}"/>
              </a:ext>
            </a:extLst>
          </p:cNvPr>
          <p:cNvSpPr/>
          <p:nvPr/>
        </p:nvSpPr>
        <p:spPr>
          <a:xfrm>
            <a:off x="4031285" y="320280"/>
            <a:ext cx="4129429" cy="746183"/>
          </a:xfrm>
          <a:prstGeom prst="rect">
            <a:avLst/>
          </a:prstGeom>
          <a:solidFill>
            <a:srgbClr val="04294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304800" y="385594"/>
            <a:ext cx="1172754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FUNCTIONALITY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0A4BB-FE5F-4FA3-AF84-375FC3918F8A}"/>
              </a:ext>
            </a:extLst>
          </p:cNvPr>
          <p:cNvSpPr txBox="1"/>
          <p:nvPr/>
        </p:nvSpPr>
        <p:spPr>
          <a:xfrm>
            <a:off x="874653" y="1627192"/>
            <a:ext cx="10297551" cy="36036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detector is automated and requires no driver.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reliable, foolproof and can be run 24/7.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detector uses ultrasonic sensor which is cheaper and effective than the existing system of LDR.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detection of a crack, the location of the crack will be immediately notified to the authorities.</a:t>
            </a:r>
          </a:p>
        </p:txBody>
      </p:sp>
    </p:spTree>
    <p:extLst>
      <p:ext uri="{BB962C8B-B14F-4D97-AF65-F5344CB8AC3E}">
        <p14:creationId xmlns:p14="http://schemas.microsoft.com/office/powerpoint/2010/main" val="342114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041034-F7FD-4462-9730-F760C407AD8F}"/>
              </a:ext>
            </a:extLst>
          </p:cNvPr>
          <p:cNvSpPr/>
          <p:nvPr/>
        </p:nvSpPr>
        <p:spPr>
          <a:xfrm>
            <a:off x="3540481" y="320278"/>
            <a:ext cx="4965894" cy="746183"/>
          </a:xfrm>
          <a:prstGeom prst="rect">
            <a:avLst/>
          </a:prstGeom>
          <a:solidFill>
            <a:srgbClr val="31477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159657" y="385594"/>
            <a:ext cx="1172754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TECHNOLOGIES USED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0A4BB-FE5F-4FA3-AF84-375FC3918F8A}"/>
              </a:ext>
            </a:extLst>
          </p:cNvPr>
          <p:cNvSpPr txBox="1"/>
          <p:nvPr/>
        </p:nvSpPr>
        <p:spPr>
          <a:xfrm>
            <a:off x="874653" y="1569484"/>
            <a:ext cx="10297551" cy="37190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intend to design and create a detector vehicle which can run on the existing railway tracks to detect and report cracks.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UNO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Ultrasonic Sensor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GPS Module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L293D Motor Driver</a:t>
            </a:r>
          </a:p>
        </p:txBody>
      </p:sp>
    </p:spTree>
    <p:extLst>
      <p:ext uri="{BB962C8B-B14F-4D97-AF65-F5344CB8AC3E}">
        <p14:creationId xmlns:p14="http://schemas.microsoft.com/office/powerpoint/2010/main" val="42662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94A34-5A05-4DBB-A229-81D287D3D804}"/>
              </a:ext>
            </a:extLst>
          </p:cNvPr>
          <p:cNvSpPr/>
          <p:nvPr/>
        </p:nvSpPr>
        <p:spPr>
          <a:xfrm>
            <a:off x="5848351" y="729065"/>
            <a:ext cx="6343649" cy="5161375"/>
          </a:xfrm>
          <a:prstGeom prst="rect">
            <a:avLst/>
          </a:prstGeom>
          <a:solidFill>
            <a:srgbClr val="EF5B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838200" y="537092"/>
            <a:ext cx="457562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>
                <a:solidFill>
                  <a:srgbClr val="042941"/>
                </a:solidFill>
                <a:latin typeface="+mj-lt"/>
              </a:rPr>
              <a:t>ARDUINO UNO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C1415C-EF0D-4E40-A063-0922B3C83135}"/>
              </a:ext>
            </a:extLst>
          </p:cNvPr>
          <p:cNvCxnSpPr/>
          <p:nvPr/>
        </p:nvCxnSpPr>
        <p:spPr>
          <a:xfrm>
            <a:off x="838200" y="1265889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BC0890-1898-4928-B25E-79FA4AB5B618}"/>
              </a:ext>
            </a:extLst>
          </p:cNvPr>
          <p:cNvSpPr txBox="1"/>
          <p:nvPr/>
        </p:nvSpPr>
        <p:spPr>
          <a:xfrm>
            <a:off x="506437" y="1559108"/>
            <a:ext cx="5052534" cy="3926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Arduino Uno is an open-source microcontroller board based on the Microchip ATmega328P microcontroller.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contains all the required tools to program the microcontroller and add different modules to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41C8DB-27A2-4CBD-BE3E-5FB5B004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36" y="1470024"/>
            <a:ext cx="5005877" cy="3679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4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C0890-1898-4928-B25E-79FA4AB5B618}"/>
              </a:ext>
            </a:extLst>
          </p:cNvPr>
          <p:cNvSpPr txBox="1"/>
          <p:nvPr/>
        </p:nvSpPr>
        <p:spPr>
          <a:xfrm>
            <a:off x="506436" y="1407901"/>
            <a:ext cx="10944665" cy="4042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uses the Arduino integrated development environment (IDE), which is a cross-platform application used specifically to program Arduino boards.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Arduino IDE supports the languages C and C++ using special rules of code structuring.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is an open-source hardware and hence it is cheap, making the project cost a lot cheaper.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179D4-824F-4F0C-AD06-DC1E07E0419B}"/>
              </a:ext>
            </a:extLst>
          </p:cNvPr>
          <p:cNvSpPr txBox="1"/>
          <p:nvPr/>
        </p:nvSpPr>
        <p:spPr>
          <a:xfrm>
            <a:off x="838200" y="537092"/>
            <a:ext cx="1040188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rgbClr val="042941"/>
                </a:solidFill>
                <a:latin typeface="+mj-lt"/>
              </a:rPr>
              <a:t>WHY ARDUINO? </a:t>
            </a:r>
          </a:p>
        </p:txBody>
      </p:sp>
    </p:spTree>
    <p:extLst>
      <p:ext uri="{BB962C8B-B14F-4D97-AF65-F5344CB8AC3E}">
        <p14:creationId xmlns:p14="http://schemas.microsoft.com/office/powerpoint/2010/main" val="274234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94A34-5A05-4DBB-A229-81D287D3D804}"/>
              </a:ext>
            </a:extLst>
          </p:cNvPr>
          <p:cNvSpPr/>
          <p:nvPr/>
        </p:nvSpPr>
        <p:spPr>
          <a:xfrm>
            <a:off x="5848351" y="729065"/>
            <a:ext cx="6343649" cy="5161375"/>
          </a:xfrm>
          <a:prstGeom prst="rect">
            <a:avLst/>
          </a:prstGeom>
          <a:solidFill>
            <a:srgbClr val="0429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5BACE-CF48-4FE8-80AD-ADA3587AEB08}"/>
              </a:ext>
            </a:extLst>
          </p:cNvPr>
          <p:cNvSpPr txBox="1"/>
          <p:nvPr/>
        </p:nvSpPr>
        <p:spPr>
          <a:xfrm>
            <a:off x="838200" y="537092"/>
            <a:ext cx="472077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>
                <a:solidFill>
                  <a:srgbClr val="042941"/>
                </a:solidFill>
                <a:latin typeface="+mj-lt"/>
              </a:rPr>
              <a:t>ULTRASONIC SENSOR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C1415C-EF0D-4E40-A063-0922B3C83135}"/>
              </a:ext>
            </a:extLst>
          </p:cNvPr>
          <p:cNvCxnSpPr/>
          <p:nvPr/>
        </p:nvCxnSpPr>
        <p:spPr>
          <a:xfrm>
            <a:off x="838200" y="1265889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BC0890-1898-4928-B25E-79FA4AB5B618}"/>
              </a:ext>
            </a:extLst>
          </p:cNvPr>
          <p:cNvSpPr txBox="1"/>
          <p:nvPr/>
        </p:nvSpPr>
        <p:spPr>
          <a:xfrm>
            <a:off x="506437" y="1345257"/>
            <a:ext cx="5052534" cy="51501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ultrasonic sensor uses a single ultrasonic element for both emission and reception. 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 reflective model ultrasonic sensor, a single oscillator emits and receives ultrasonic waves alternately. 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enables miniaturization of the sensor head.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D62CB-FBD6-4BA5-B354-BA5FDF9AF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24" y="1734230"/>
            <a:ext cx="4432701" cy="3389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55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83A2F1-F487-4E65-B3F3-444CDB5D8E18}"/>
              </a:ext>
            </a:extLst>
          </p:cNvPr>
          <p:cNvGrpSpPr/>
          <p:nvPr/>
        </p:nvGrpSpPr>
        <p:grpSpPr>
          <a:xfrm>
            <a:off x="4949371" y="0"/>
            <a:ext cx="2293258" cy="130629"/>
            <a:chOff x="232229" y="0"/>
            <a:chExt cx="2293258" cy="464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111A0-CEAB-49F5-B23E-CB9D394F4267}"/>
                </a:ext>
              </a:extLst>
            </p:cNvPr>
            <p:cNvSpPr/>
            <p:nvPr/>
          </p:nvSpPr>
          <p:spPr>
            <a:xfrm>
              <a:off x="232229" y="0"/>
              <a:ext cx="464458" cy="464458"/>
            </a:xfrm>
            <a:prstGeom prst="rect">
              <a:avLst/>
            </a:prstGeom>
            <a:solidFill>
              <a:srgbClr val="04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22C06-5D2D-4E31-8E5B-0B287447E784}"/>
                </a:ext>
              </a:extLst>
            </p:cNvPr>
            <p:cNvSpPr/>
            <p:nvPr/>
          </p:nvSpPr>
          <p:spPr>
            <a:xfrm>
              <a:off x="841829" y="0"/>
              <a:ext cx="464458" cy="464458"/>
            </a:xfrm>
            <a:prstGeom prst="rect">
              <a:avLst/>
            </a:prstGeom>
            <a:solidFill>
              <a:srgbClr val="99BD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2EB0CF-EF19-4BB6-9CE6-358879381193}"/>
                </a:ext>
              </a:extLst>
            </p:cNvPr>
            <p:cNvSpPr/>
            <p:nvPr/>
          </p:nvSpPr>
          <p:spPr>
            <a:xfrm>
              <a:off x="1451429" y="0"/>
              <a:ext cx="464458" cy="464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9F03E6-DBDB-49F6-83FA-43D9CC7D6EF1}"/>
                </a:ext>
              </a:extLst>
            </p:cNvPr>
            <p:cNvSpPr/>
            <p:nvPr/>
          </p:nvSpPr>
          <p:spPr>
            <a:xfrm>
              <a:off x="2061029" y="0"/>
              <a:ext cx="464458" cy="464458"/>
            </a:xfrm>
            <a:prstGeom prst="rect">
              <a:avLst/>
            </a:prstGeom>
            <a:solidFill>
              <a:srgbClr val="EF5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0E75F5-30B9-4C3D-9D79-55184F58FCE9}"/>
              </a:ext>
            </a:extLst>
          </p:cNvPr>
          <p:cNvSpPr/>
          <p:nvPr/>
        </p:nvSpPr>
        <p:spPr>
          <a:xfrm>
            <a:off x="0" y="6749143"/>
            <a:ext cx="12192000" cy="108857"/>
          </a:xfrm>
          <a:prstGeom prst="rect">
            <a:avLst/>
          </a:prstGeom>
          <a:solidFill>
            <a:srgbClr val="04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C0890-1898-4928-B25E-79FA4AB5B618}"/>
              </a:ext>
            </a:extLst>
          </p:cNvPr>
          <p:cNvSpPr txBox="1"/>
          <p:nvPr/>
        </p:nvSpPr>
        <p:spPr>
          <a:xfrm>
            <a:off x="506436" y="2730265"/>
            <a:ext cx="10944665" cy="3488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name indicates, ultrasonic sensors measure distance by using ultrasonic waves.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sensor head emits an ultrasonic wave and receives the wave reflected back from the target. 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Ultrasonic Sensors measure the distance to the target by measuring the time between the emission and reception.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179D4-824F-4F0C-AD06-DC1E07E0419B}"/>
              </a:ext>
            </a:extLst>
          </p:cNvPr>
          <p:cNvSpPr txBox="1"/>
          <p:nvPr/>
        </p:nvSpPr>
        <p:spPr>
          <a:xfrm>
            <a:off x="838200" y="331759"/>
            <a:ext cx="1040188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dirty="0">
                <a:solidFill>
                  <a:srgbClr val="042941"/>
                </a:solidFill>
                <a:latin typeface="+mj-lt"/>
              </a:rPr>
              <a:t>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C2E1A-CA03-47F5-B579-1FF7E5C2A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825265"/>
            <a:ext cx="6477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540</Words>
  <Application>Microsoft Office PowerPoint</Application>
  <PresentationFormat>Widescreen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Rockwell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Vasudev J</cp:lastModifiedBy>
  <dcterms:created xsi:type="dcterms:W3CDTF">2019-04-24T06:02:30Z</dcterms:created>
  <dcterms:modified xsi:type="dcterms:W3CDTF">2019-09-19T03:08:18Z</dcterms:modified>
</cp:coreProperties>
</file>