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1" r:id="rId5"/>
    <p:sldId id="260" r:id="rId6"/>
    <p:sldId id="265" r:id="rId7"/>
    <p:sldId id="266" r:id="rId8"/>
    <p:sldId id="262" r:id="rId9"/>
    <p:sldId id="259" r:id="rId10"/>
    <p:sldId id="264" r:id="rId11"/>
    <p:sldId id="263" r:id="rId12"/>
    <p:sldId id="267" r:id="rId13"/>
    <p:sldId id="270" r:id="rId14"/>
    <p:sldId id="272"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409615bac883bec" providerId="LiveId" clId="{67291934-520F-4653-BC56-F643DD37343E}"/>
    <pc:docChg chg="undo custSel addSld modSld sldOrd">
      <pc:chgData name="" userId="d409615bac883bec" providerId="LiveId" clId="{67291934-520F-4653-BC56-F643DD37343E}" dt="2024-07-31T04:02:10.838" v="408"/>
      <pc:docMkLst>
        <pc:docMk/>
      </pc:docMkLst>
      <pc:sldChg chg="modSp">
        <pc:chgData name="" userId="d409615bac883bec" providerId="LiveId" clId="{67291934-520F-4653-BC56-F643DD37343E}" dt="2024-07-30T11:14:52.944" v="275" actId="20577"/>
        <pc:sldMkLst>
          <pc:docMk/>
          <pc:sldMk cId="2320298491" sldId="256"/>
        </pc:sldMkLst>
        <pc:spChg chg="mod">
          <ac:chgData name="" userId="d409615bac883bec" providerId="LiveId" clId="{67291934-520F-4653-BC56-F643DD37343E}" dt="2024-07-30T11:14:32.775" v="261" actId="20577"/>
          <ac:spMkLst>
            <pc:docMk/>
            <pc:sldMk cId="2320298491" sldId="256"/>
            <ac:spMk id="2" creationId="{C6BD9F88-FA81-53D5-F94D-FA65ABD5C1AC}"/>
          </ac:spMkLst>
        </pc:spChg>
        <pc:spChg chg="mod">
          <ac:chgData name="" userId="d409615bac883bec" providerId="LiveId" clId="{67291934-520F-4653-BC56-F643DD37343E}" dt="2024-07-30T11:14:52.944" v="275" actId="20577"/>
          <ac:spMkLst>
            <pc:docMk/>
            <pc:sldMk cId="2320298491" sldId="256"/>
            <ac:spMk id="4" creationId="{36E82F35-827D-83FA-EACA-906E0F91A48E}"/>
          </ac:spMkLst>
        </pc:spChg>
      </pc:sldChg>
      <pc:sldChg chg="addSp modSp">
        <pc:chgData name="" userId="d409615bac883bec" providerId="LiveId" clId="{67291934-520F-4653-BC56-F643DD37343E}" dt="2024-07-30T11:15:11.106" v="283" actId="1076"/>
        <pc:sldMkLst>
          <pc:docMk/>
          <pc:sldMk cId="2502553791" sldId="257"/>
        </pc:sldMkLst>
        <pc:spChg chg="mod">
          <ac:chgData name="" userId="d409615bac883bec" providerId="LiveId" clId="{67291934-520F-4653-BC56-F643DD37343E}" dt="2024-07-30T11:15:11.106" v="283" actId="1076"/>
          <ac:spMkLst>
            <pc:docMk/>
            <pc:sldMk cId="2502553791" sldId="257"/>
            <ac:spMk id="2" creationId="{C2E0D2F4-D4B4-83C8-F7F2-050CA7EA02F6}"/>
          </ac:spMkLst>
        </pc:spChg>
        <pc:spChg chg="mod">
          <ac:chgData name="" userId="d409615bac883bec" providerId="LiveId" clId="{67291934-520F-4653-BC56-F643DD37343E}" dt="2024-07-30T11:14:00.587" v="224" actId="1076"/>
          <ac:spMkLst>
            <pc:docMk/>
            <pc:sldMk cId="2502553791" sldId="257"/>
            <ac:spMk id="3" creationId="{0211CCF6-4528-ACE0-6580-7B7F9FBDF106}"/>
          </ac:spMkLst>
        </pc:spChg>
        <pc:spChg chg="add mod">
          <ac:chgData name="" userId="d409615bac883bec" providerId="LiveId" clId="{67291934-520F-4653-BC56-F643DD37343E}" dt="2024-07-30T11:13:54.385" v="222" actId="1076"/>
          <ac:spMkLst>
            <pc:docMk/>
            <pc:sldMk cId="2502553791" sldId="257"/>
            <ac:spMk id="4" creationId="{30CD8B07-90C8-45A6-9E36-5CF59179DB4E}"/>
          </ac:spMkLst>
        </pc:spChg>
      </pc:sldChg>
      <pc:sldChg chg="modSp">
        <pc:chgData name="" userId="d409615bac883bec" providerId="LiveId" clId="{67291934-520F-4653-BC56-F643DD37343E}" dt="2024-07-31T03:01:45.430" v="333" actId="20577"/>
        <pc:sldMkLst>
          <pc:docMk/>
          <pc:sldMk cId="1651034150" sldId="258"/>
        </pc:sldMkLst>
        <pc:spChg chg="mod">
          <ac:chgData name="" userId="d409615bac883bec" providerId="LiveId" clId="{67291934-520F-4653-BC56-F643DD37343E}" dt="2024-07-31T03:01:45.430" v="333" actId="20577"/>
          <ac:spMkLst>
            <pc:docMk/>
            <pc:sldMk cId="1651034150" sldId="258"/>
            <ac:spMk id="3" creationId="{0E0F7AF4-74B6-41FC-35FA-70CB206D70F3}"/>
          </ac:spMkLst>
        </pc:spChg>
      </pc:sldChg>
      <pc:sldChg chg="addSp delSp modSp">
        <pc:chgData name="" userId="d409615bac883bec" providerId="LiveId" clId="{67291934-520F-4653-BC56-F643DD37343E}" dt="2024-07-31T03:36:40.394" v="406" actId="2711"/>
        <pc:sldMkLst>
          <pc:docMk/>
          <pc:sldMk cId="1732318117" sldId="260"/>
        </pc:sldMkLst>
        <pc:spChg chg="mod">
          <ac:chgData name="" userId="d409615bac883bec" providerId="LiveId" clId="{67291934-520F-4653-BC56-F643DD37343E}" dt="2024-07-31T03:36:40.394" v="406" actId="2711"/>
          <ac:spMkLst>
            <pc:docMk/>
            <pc:sldMk cId="1732318117" sldId="260"/>
            <ac:spMk id="3" creationId="{ADC0F0EB-C035-ED4B-EBE5-EDED080513C2}"/>
          </ac:spMkLst>
        </pc:spChg>
        <pc:spChg chg="add del">
          <ac:chgData name="" userId="d409615bac883bec" providerId="LiveId" clId="{67291934-520F-4653-BC56-F643DD37343E}" dt="2024-07-31T03:23:48.681" v="351"/>
          <ac:spMkLst>
            <pc:docMk/>
            <pc:sldMk cId="1732318117" sldId="260"/>
            <ac:spMk id="4" creationId="{A96E206D-DCF4-4A94-A985-B40D8DB47974}"/>
          </ac:spMkLst>
        </pc:spChg>
        <pc:spChg chg="add del">
          <ac:chgData name="" userId="d409615bac883bec" providerId="LiveId" clId="{67291934-520F-4653-BC56-F643DD37343E}" dt="2024-07-31T03:23:52.021" v="354"/>
          <ac:spMkLst>
            <pc:docMk/>
            <pc:sldMk cId="1732318117" sldId="260"/>
            <ac:spMk id="5" creationId="{DB4776F3-C221-4139-BBF5-443B83914AA1}"/>
          </ac:spMkLst>
        </pc:spChg>
        <pc:spChg chg="add del">
          <ac:chgData name="" userId="d409615bac883bec" providerId="LiveId" clId="{67291934-520F-4653-BC56-F643DD37343E}" dt="2024-07-31T03:24:13.358" v="357"/>
          <ac:spMkLst>
            <pc:docMk/>
            <pc:sldMk cId="1732318117" sldId="260"/>
            <ac:spMk id="6" creationId="{D7150C56-5B95-4F26-AE95-07592AEEB059}"/>
          </ac:spMkLst>
        </pc:spChg>
        <pc:spChg chg="add del">
          <ac:chgData name="" userId="d409615bac883bec" providerId="LiveId" clId="{67291934-520F-4653-BC56-F643DD37343E}" dt="2024-07-31T03:24:16.801" v="360"/>
          <ac:spMkLst>
            <pc:docMk/>
            <pc:sldMk cId="1732318117" sldId="260"/>
            <ac:spMk id="7" creationId="{B5950A9D-A37A-47F0-A637-ED09A3B0D24E}"/>
          </ac:spMkLst>
        </pc:spChg>
        <pc:spChg chg="add del">
          <ac:chgData name="" userId="d409615bac883bec" providerId="LiveId" clId="{67291934-520F-4653-BC56-F643DD37343E}" dt="2024-07-31T03:24:43.831" v="366"/>
          <ac:spMkLst>
            <pc:docMk/>
            <pc:sldMk cId="1732318117" sldId="260"/>
            <ac:spMk id="8" creationId="{77F79801-B20A-45A3-B82E-79F962325CCF}"/>
          </ac:spMkLst>
        </pc:spChg>
      </pc:sldChg>
      <pc:sldChg chg="addSp delSp modSp">
        <pc:chgData name="" userId="d409615bac883bec" providerId="LiveId" clId="{67291934-520F-4653-BC56-F643DD37343E}" dt="2024-07-31T03:22:25.271" v="349" actId="1076"/>
        <pc:sldMkLst>
          <pc:docMk/>
          <pc:sldMk cId="4293238119" sldId="264"/>
        </pc:sldMkLst>
        <pc:spChg chg="del">
          <ac:chgData name="" userId="d409615bac883bec" providerId="LiveId" clId="{67291934-520F-4653-BC56-F643DD37343E}" dt="2024-07-31T03:21:28.640" v="337" actId="478"/>
          <ac:spMkLst>
            <pc:docMk/>
            <pc:sldMk cId="4293238119" sldId="264"/>
            <ac:spMk id="4" creationId="{90A35F7A-3F57-D73B-49B2-B52927D63B61}"/>
          </ac:spMkLst>
        </pc:spChg>
        <pc:spChg chg="mod ord">
          <ac:chgData name="" userId="d409615bac883bec" providerId="LiveId" clId="{67291934-520F-4653-BC56-F643DD37343E}" dt="2024-07-31T03:22:25.271" v="349" actId="1076"/>
          <ac:spMkLst>
            <pc:docMk/>
            <pc:sldMk cId="4293238119" sldId="264"/>
            <ac:spMk id="5" creationId="{D430A2FE-9685-867A-53D2-97FD949CDE30}"/>
          </ac:spMkLst>
        </pc:spChg>
        <pc:picChg chg="add mod">
          <ac:chgData name="" userId="d409615bac883bec" providerId="LiveId" clId="{67291934-520F-4653-BC56-F643DD37343E}" dt="2024-07-31T03:22:19.993" v="348" actId="1076"/>
          <ac:picMkLst>
            <pc:docMk/>
            <pc:sldMk cId="4293238119" sldId="264"/>
            <ac:picMk id="7" creationId="{739A2A33-3A08-4290-A524-52F8F8FD7912}"/>
          </ac:picMkLst>
        </pc:picChg>
      </pc:sldChg>
      <pc:sldChg chg="modSp">
        <pc:chgData name="" userId="d409615bac883bec" providerId="LiveId" clId="{67291934-520F-4653-BC56-F643DD37343E}" dt="2024-07-31T03:36:23.748" v="405" actId="20577"/>
        <pc:sldMkLst>
          <pc:docMk/>
          <pc:sldMk cId="3655458985" sldId="265"/>
        </pc:sldMkLst>
        <pc:spChg chg="mod">
          <ac:chgData name="" userId="d409615bac883bec" providerId="LiveId" clId="{67291934-520F-4653-BC56-F643DD37343E}" dt="2024-07-31T03:36:23.748" v="405" actId="20577"/>
          <ac:spMkLst>
            <pc:docMk/>
            <pc:sldMk cId="3655458985" sldId="265"/>
            <ac:spMk id="3" creationId="{467F4665-1C41-6C9E-CD5C-D73ABE97C355}"/>
          </ac:spMkLst>
        </pc:spChg>
      </pc:sldChg>
      <pc:sldChg chg="modSp">
        <pc:chgData name="" userId="d409615bac883bec" providerId="LiveId" clId="{67291934-520F-4653-BC56-F643DD37343E}" dt="2024-07-31T03:37:06.565" v="407" actId="1036"/>
        <pc:sldMkLst>
          <pc:docMk/>
          <pc:sldMk cId="2980020846" sldId="266"/>
        </pc:sldMkLst>
        <pc:picChg chg="mod">
          <ac:chgData name="" userId="d409615bac883bec" providerId="LiveId" clId="{67291934-520F-4653-BC56-F643DD37343E}" dt="2024-07-31T03:37:06.565" v="407" actId="1036"/>
          <ac:picMkLst>
            <pc:docMk/>
            <pc:sldMk cId="2980020846" sldId="266"/>
            <ac:picMk id="4" creationId="{75ED53A8-30DC-8124-940D-C01C64665CF3}"/>
          </ac:picMkLst>
        </pc:picChg>
      </pc:sldChg>
      <pc:sldChg chg="delSp modSp ord">
        <pc:chgData name="" userId="d409615bac883bec" providerId="LiveId" clId="{67291934-520F-4653-BC56-F643DD37343E}" dt="2024-07-31T04:02:10.838" v="408"/>
        <pc:sldMkLst>
          <pc:docMk/>
          <pc:sldMk cId="3160188548" sldId="268"/>
        </pc:sldMkLst>
        <pc:spChg chg="del mod">
          <ac:chgData name="" userId="d409615bac883bec" providerId="LiveId" clId="{67291934-520F-4653-BC56-F643DD37343E}" dt="2024-07-30T11:16:02.286" v="290" actId="478"/>
          <ac:spMkLst>
            <pc:docMk/>
            <pc:sldMk cId="3160188548" sldId="268"/>
            <ac:spMk id="2" creationId="{0612B285-FAF4-350F-C8A1-B16C7590F1BC}"/>
          </ac:spMkLst>
        </pc:spChg>
        <pc:spChg chg="del mod">
          <ac:chgData name="" userId="d409615bac883bec" providerId="LiveId" clId="{67291934-520F-4653-BC56-F643DD37343E}" dt="2024-07-30T11:15:58.629" v="288"/>
          <ac:spMkLst>
            <pc:docMk/>
            <pc:sldMk cId="3160188548" sldId="268"/>
            <ac:spMk id="3" creationId="{DEF9357F-379D-588E-3EDF-75A42C72DC8B}"/>
          </ac:spMkLst>
        </pc:spChg>
        <pc:spChg chg="mod">
          <ac:chgData name="" userId="d409615bac883bec" providerId="LiveId" clId="{67291934-520F-4653-BC56-F643DD37343E}" dt="2024-07-30T11:16:18.004" v="309" actId="20577"/>
          <ac:spMkLst>
            <pc:docMk/>
            <pc:sldMk cId="3160188548" sldId="268"/>
            <ac:spMk id="4" creationId="{D83D6412-BD4E-7421-5A2A-0EDE4F2ED8B9}"/>
          </ac:spMkLst>
        </pc:spChg>
        <pc:spChg chg="mod">
          <ac:chgData name="" userId="d409615bac883bec" providerId="LiveId" clId="{67291934-520F-4653-BC56-F643DD37343E}" dt="2024-07-30T11:16:25.650" v="310" actId="1076"/>
          <ac:spMkLst>
            <pc:docMk/>
            <pc:sldMk cId="3160188548" sldId="268"/>
            <ac:spMk id="5" creationId="{C3EEA288-0D82-6516-F40B-25BE7CD6CC29}"/>
          </ac:spMkLst>
        </pc:spChg>
      </pc:sldChg>
      <pc:sldChg chg="delSp modSp add">
        <pc:chgData name="" userId="d409615bac883bec" providerId="LiveId" clId="{67291934-520F-4653-BC56-F643DD37343E}" dt="2024-07-30T11:16:35.428" v="313" actId="478"/>
        <pc:sldMkLst>
          <pc:docMk/>
          <pc:sldMk cId="1173591333" sldId="272"/>
        </pc:sldMkLst>
        <pc:spChg chg="del">
          <ac:chgData name="" userId="d409615bac883bec" providerId="LiveId" clId="{67291934-520F-4653-BC56-F643DD37343E}" dt="2024-07-30T11:16:31.124" v="311" actId="478"/>
          <ac:spMkLst>
            <pc:docMk/>
            <pc:sldMk cId="1173591333" sldId="272"/>
            <ac:spMk id="4" creationId="{D83D6412-BD4E-7421-5A2A-0EDE4F2ED8B9}"/>
          </ac:spMkLst>
        </pc:spChg>
        <pc:spChg chg="del mod">
          <ac:chgData name="" userId="d409615bac883bec" providerId="LiveId" clId="{67291934-520F-4653-BC56-F643DD37343E}" dt="2024-07-30T11:16:35.428" v="313" actId="478"/>
          <ac:spMkLst>
            <pc:docMk/>
            <pc:sldMk cId="1173591333" sldId="272"/>
            <ac:spMk id="5" creationId="{C3EEA288-0D82-6516-F40B-25BE7CD6CC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F21B27-A7A0-4CEB-A055-F607DA1B5CA7}"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277BB-7F91-4091-965B-4A217DE14B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24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21B27-A7A0-4CEB-A055-F607DA1B5CA7}"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89556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21B27-A7A0-4CEB-A055-F607DA1B5CA7}"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309775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21B27-A7A0-4CEB-A055-F607DA1B5CA7}"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53092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21B27-A7A0-4CEB-A055-F607DA1B5CA7}"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277BB-7F91-4091-965B-4A217DE14B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38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21B27-A7A0-4CEB-A055-F607DA1B5CA7}"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398407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21B27-A7A0-4CEB-A055-F607DA1B5CA7}"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90218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21B27-A7A0-4CEB-A055-F607DA1B5CA7}"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396485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F21B27-A7A0-4CEB-A055-F607DA1B5CA7}" type="datetimeFigureOut">
              <a:rPr lang="en-IN" smtClean="0"/>
              <a:t>31-07-2024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402252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F21B27-A7A0-4CEB-A055-F607DA1B5CA7}" type="datetimeFigureOut">
              <a:rPr lang="en-IN" smtClean="0"/>
              <a:t>31-07-2024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277BB-7F91-4091-965B-4A217DE14B67}" type="slidenum">
              <a:rPr lang="en-IN" smtClean="0"/>
              <a:t>‹#›</a:t>
            </a:fld>
            <a:endParaRPr lang="en-IN"/>
          </a:p>
        </p:txBody>
      </p:sp>
    </p:spTree>
    <p:extLst>
      <p:ext uri="{BB962C8B-B14F-4D97-AF65-F5344CB8AC3E}">
        <p14:creationId xmlns:p14="http://schemas.microsoft.com/office/powerpoint/2010/main" val="236965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21B27-A7A0-4CEB-A055-F607DA1B5CA7}"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277BB-7F91-4091-965B-4A217DE14B67}" type="slidenum">
              <a:rPr lang="en-IN" smtClean="0"/>
              <a:t>‹#›</a:t>
            </a:fld>
            <a:endParaRPr lang="en-IN"/>
          </a:p>
        </p:txBody>
      </p:sp>
    </p:spTree>
    <p:extLst>
      <p:ext uri="{BB962C8B-B14F-4D97-AF65-F5344CB8AC3E}">
        <p14:creationId xmlns:p14="http://schemas.microsoft.com/office/powerpoint/2010/main" val="165274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F21B27-A7A0-4CEB-A055-F607DA1B5CA7}" type="datetimeFigureOut">
              <a:rPr lang="en-IN" smtClean="0"/>
              <a:t>31-07-2024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9277BB-7F91-4091-965B-4A217DE14B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8203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9F88-FA81-53D5-F94D-FA65ABD5C1AC}"/>
              </a:ext>
            </a:extLst>
          </p:cNvPr>
          <p:cNvSpPr>
            <a:spLocks noGrp="1"/>
          </p:cNvSpPr>
          <p:nvPr>
            <p:ph type="ctr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Breast Cancer Classification Using Mammogram Images</a:t>
            </a:r>
            <a:br>
              <a:rPr lang="en-US" sz="4800" b="1" dirty="0"/>
            </a:br>
            <a:r>
              <a:rPr lang="en-US" sz="4800" b="1" dirty="0"/>
              <a:t>                                               </a:t>
            </a:r>
            <a:r>
              <a:rPr lang="en-US" sz="2400" b="1" dirty="0">
                <a:solidFill>
                  <a:schemeClr val="tx1"/>
                </a:solidFill>
                <a:latin typeface="+mn-lt"/>
              </a:rPr>
              <a:t>by</a:t>
            </a:r>
            <a:br>
              <a:rPr lang="en-US" sz="2400" b="1" dirty="0"/>
            </a:br>
            <a:r>
              <a:rPr lang="en-US" sz="2400" b="1" dirty="0"/>
              <a:t>                                                                                                G. </a:t>
            </a:r>
            <a:r>
              <a:rPr lang="en-US" sz="2400" b="1" dirty="0" err="1"/>
              <a:t>Laxmisai</a:t>
            </a:r>
            <a:r>
              <a:rPr lang="en-US" sz="2400" b="1" dirty="0"/>
              <a:t>(21MIS7119)</a:t>
            </a:r>
            <a:br>
              <a:rPr lang="en-US" sz="2400" b="1" dirty="0"/>
            </a:br>
            <a:r>
              <a:rPr lang="en-US" sz="2400" b="1" dirty="0"/>
              <a:t>                                                                                                    P. Vasudha Rani (21MIS7121)</a:t>
            </a:r>
            <a:endParaRPr lang="en-US" sz="2400" dirty="0"/>
          </a:p>
        </p:txBody>
      </p:sp>
      <p:sp>
        <p:nvSpPr>
          <p:cNvPr id="3" name="Subtitle 2">
            <a:extLst>
              <a:ext uri="{FF2B5EF4-FFF2-40B4-BE49-F238E27FC236}">
                <a16:creationId xmlns:a16="http://schemas.microsoft.com/office/drawing/2014/main" id="{8134C075-58D3-4CDD-AA27-8C8A6586B4EB}"/>
              </a:ext>
            </a:extLst>
          </p:cNvPr>
          <p:cNvSpPr>
            <a:spLocks noGrp="1"/>
          </p:cNvSpPr>
          <p:nvPr>
            <p:ph type="subTitle" idx="1"/>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36E82F35-827D-83FA-EACA-906E0F91A48E}"/>
              </a:ext>
            </a:extLst>
          </p:cNvPr>
          <p:cNvSpPr txBox="1"/>
          <p:nvPr/>
        </p:nvSpPr>
        <p:spPr>
          <a:xfrm rot="10800000" flipH="1" flipV="1">
            <a:off x="7496883" y="4305958"/>
            <a:ext cx="3475917" cy="1107996"/>
          </a:xfrm>
          <a:prstGeom prst="rect">
            <a:avLst/>
          </a:prstGeom>
          <a:noFill/>
        </p:spPr>
        <p:txBody>
          <a:bodyPr wrap="square" rtlCol="0">
            <a:spAutoFit/>
          </a:bodyPr>
          <a:lstStyle/>
          <a:p>
            <a:r>
              <a:rPr lang="en-US" dirty="0"/>
              <a:t>                </a:t>
            </a:r>
          </a:p>
          <a:p>
            <a:r>
              <a:rPr lang="en-US" b="1" dirty="0">
                <a:latin typeface="+mj-lt"/>
              </a:rPr>
              <a:t>                </a:t>
            </a:r>
            <a:r>
              <a:rPr lang="en-US" sz="2400" b="1" dirty="0"/>
              <a:t>Under Guidance of</a:t>
            </a:r>
            <a:endParaRPr lang="en-US" sz="2400" dirty="0"/>
          </a:p>
          <a:p>
            <a:r>
              <a:rPr lang="en-IN" sz="2400" dirty="0"/>
              <a:t>             </a:t>
            </a:r>
            <a:r>
              <a:rPr lang="en-IN" sz="2400" dirty="0" err="1"/>
              <a:t>Dr.</a:t>
            </a:r>
            <a:r>
              <a:rPr lang="en-IN" sz="2400" dirty="0"/>
              <a:t> B.V. </a:t>
            </a:r>
            <a:r>
              <a:rPr lang="en-IN" sz="2400" dirty="0" err="1"/>
              <a:t>Gokulnath</a:t>
            </a:r>
            <a:r>
              <a:rPr lang="en-IN" sz="2400" dirty="0"/>
              <a:t> </a:t>
            </a:r>
          </a:p>
        </p:txBody>
      </p:sp>
      <p:pic>
        <p:nvPicPr>
          <p:cNvPr id="8" name="Picture 7">
            <a:extLst>
              <a:ext uri="{FF2B5EF4-FFF2-40B4-BE49-F238E27FC236}">
                <a16:creationId xmlns:a16="http://schemas.microsoft.com/office/drawing/2014/main" id="{FC06576A-BE3C-6C0E-E6D1-4E79C1C82F23}"/>
              </a:ext>
            </a:extLst>
          </p:cNvPr>
          <p:cNvPicPr>
            <a:picLocks noChangeAspect="1"/>
          </p:cNvPicPr>
          <p:nvPr/>
        </p:nvPicPr>
        <p:blipFill>
          <a:blip r:embed="rId2"/>
          <a:stretch>
            <a:fillRect/>
          </a:stretch>
        </p:blipFill>
        <p:spPr>
          <a:xfrm>
            <a:off x="4686237" y="0"/>
            <a:ext cx="1879156" cy="1784991"/>
          </a:xfrm>
          <a:prstGeom prst="rect">
            <a:avLst/>
          </a:prstGeom>
        </p:spPr>
      </p:pic>
    </p:spTree>
    <p:extLst>
      <p:ext uri="{BB962C8B-B14F-4D97-AF65-F5344CB8AC3E}">
        <p14:creationId xmlns:p14="http://schemas.microsoft.com/office/powerpoint/2010/main" val="232029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A8C5A-D588-6D22-9A56-EE3347C2E17E}"/>
              </a:ext>
            </a:extLst>
          </p:cNvPr>
          <p:cNvSpPr txBox="1"/>
          <p:nvPr/>
        </p:nvSpPr>
        <p:spPr>
          <a:xfrm>
            <a:off x="310896" y="256032"/>
            <a:ext cx="745236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Methodology (Hybrid Model)</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17C5B3-B963-2DE5-F2DB-179195604AAD}"/>
              </a:ext>
            </a:extLst>
          </p:cNvPr>
          <p:cNvSpPr txBox="1"/>
          <p:nvPr/>
        </p:nvSpPr>
        <p:spPr>
          <a:xfrm>
            <a:off x="310896" y="735985"/>
            <a:ext cx="11731752" cy="1711366"/>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Combination of CNN and </a:t>
            </a:r>
            <a:r>
              <a:rPr lang="en-US" b="1" dirty="0" err="1">
                <a:latin typeface="Times New Roman" panose="02020603050405020304" pitchFamily="18" charset="0"/>
                <a:cs typeface="Times New Roman" panose="02020603050405020304" pitchFamily="18" charset="0"/>
              </a:rPr>
              <a:t>ViT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Developed a hybrid model that integrates Convolutional Neural Networks (CNNs) for local feature extraction with Vision Transformers (</a:t>
            </a:r>
            <a:r>
              <a:rPr lang="en-US" dirty="0" err="1">
                <a:latin typeface="Times New Roman" panose="02020603050405020304" pitchFamily="18" charset="0"/>
                <a:cs typeface="Times New Roman" panose="02020603050405020304" pitchFamily="18" charset="0"/>
              </a:rPr>
              <a:t>ViTs</a:t>
            </a:r>
            <a:r>
              <a:rPr lang="en-US" dirty="0">
                <a:latin typeface="Times New Roman" panose="02020603050405020304" pitchFamily="18" charset="0"/>
                <a:cs typeface="Times New Roman" panose="02020603050405020304" pitchFamily="18" charset="0"/>
              </a:rPr>
              <a:t>) for capturing global context. </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9A2A33-3A08-4290-A524-52F8F8FD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43" y="2465639"/>
            <a:ext cx="9445594" cy="3840273"/>
          </a:xfrm>
          <a:prstGeom prst="rect">
            <a:avLst/>
          </a:prstGeom>
        </p:spPr>
      </p:pic>
      <p:sp>
        <p:nvSpPr>
          <p:cNvPr id="5" name="TextBox 4">
            <a:extLst>
              <a:ext uri="{FF2B5EF4-FFF2-40B4-BE49-F238E27FC236}">
                <a16:creationId xmlns:a16="http://schemas.microsoft.com/office/drawing/2014/main" id="{D430A2FE-9685-867A-53D2-97FD949CDE30}"/>
              </a:ext>
            </a:extLst>
          </p:cNvPr>
          <p:cNvSpPr txBox="1"/>
          <p:nvPr/>
        </p:nvSpPr>
        <p:spPr>
          <a:xfrm>
            <a:off x="3803904" y="2120969"/>
            <a:ext cx="422452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Architecture Diagram of Hybrid Model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23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A491B-5E8E-3506-153E-4826BF0B6FC5}"/>
              </a:ext>
            </a:extLst>
          </p:cNvPr>
          <p:cNvSpPr txBox="1"/>
          <p:nvPr/>
        </p:nvSpPr>
        <p:spPr>
          <a:xfrm>
            <a:off x="374904" y="274320"/>
            <a:ext cx="80467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Methodologies (Other Models we implemented)</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2BD947-A47E-EFBA-6461-712533FA41A1}"/>
              </a:ext>
            </a:extLst>
          </p:cNvPr>
          <p:cNvSpPr txBox="1"/>
          <p:nvPr/>
        </p:nvSpPr>
        <p:spPr>
          <a:xfrm>
            <a:off x="374904" y="745129"/>
            <a:ext cx="11494008" cy="646331"/>
          </a:xfrm>
          <a:prstGeom prst="rect">
            <a:avLst/>
          </a:prstGeom>
          <a:noFill/>
        </p:spPr>
        <p:txBody>
          <a:bodyPr wrap="square" rtlCol="0">
            <a:spAutoFit/>
          </a:bodyPr>
          <a:lstStyle/>
          <a:p>
            <a:endParaRPr lang="en-US" b="1" dirty="0"/>
          </a:p>
          <a:p>
            <a:endParaRPr lang="en-IN" dirty="0"/>
          </a:p>
        </p:txBody>
      </p:sp>
      <p:sp>
        <p:nvSpPr>
          <p:cNvPr id="5" name="Rectangle 1">
            <a:extLst>
              <a:ext uri="{FF2B5EF4-FFF2-40B4-BE49-F238E27FC236}">
                <a16:creationId xmlns:a16="http://schemas.microsoft.com/office/drawing/2014/main" id="{1535AD69-DDAD-9C11-8670-D58CB3A6BF74}"/>
              </a:ext>
            </a:extLst>
          </p:cNvPr>
          <p:cNvSpPr>
            <a:spLocks noChangeArrowheads="1"/>
          </p:cNvSpPr>
          <p:nvPr/>
        </p:nvSpPr>
        <p:spPr bwMode="auto">
          <a:xfrm>
            <a:off x="374904" y="877335"/>
            <a:ext cx="10927662"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Neural Networks (CNNs):</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CNNs to automatically extract detailed local features from mammogram images, focusing on capturing textures, edges, and patterns.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CNN with Pretrained Models: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its dense connectivity pattern, which helps in efficient feature reuse and improves gradient flow during training.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Inception v3: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Inception v3 for its multi-scale feature extraction capabilities through its parallel convolutional paths.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 SE-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its integration of Squeeze-and-Excitation blocks, enhancing the model's ability to focus on important features.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XceptionNet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its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separable convolutions, which improve feature extraction efficiency and model performance.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73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A9DC2-077E-9849-FEC6-A4157AC4E0AD}"/>
              </a:ext>
            </a:extLst>
          </p:cNvPr>
          <p:cNvSpPr txBox="1"/>
          <p:nvPr/>
        </p:nvSpPr>
        <p:spPr>
          <a:xfrm>
            <a:off x="365760" y="301752"/>
            <a:ext cx="483717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and comparative Analysis </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57ED34-CCAD-01BF-D597-333554C2B9B1}"/>
              </a:ext>
            </a:extLst>
          </p:cNvPr>
          <p:cNvSpPr txBox="1"/>
          <p:nvPr/>
        </p:nvSpPr>
        <p:spPr>
          <a:xfrm>
            <a:off x="1272540" y="1019449"/>
            <a:ext cx="9390888" cy="369332"/>
          </a:xfrm>
          <a:prstGeom prst="rect">
            <a:avLst/>
          </a:prstGeom>
          <a:noFill/>
        </p:spPr>
        <p:txBody>
          <a:bodyPr wrap="square" rtlCol="0">
            <a:spAutoFit/>
          </a:bodyPr>
          <a:lstStyle/>
          <a:p>
            <a:r>
              <a:rPr lang="en-US" dirty="0"/>
              <a:t>For CNN Model</a:t>
            </a:r>
            <a:endParaRPr lang="en-IN" dirty="0"/>
          </a:p>
        </p:txBody>
      </p:sp>
      <p:sp>
        <p:nvSpPr>
          <p:cNvPr id="5" name="TextBox 4">
            <a:extLst>
              <a:ext uri="{FF2B5EF4-FFF2-40B4-BE49-F238E27FC236}">
                <a16:creationId xmlns:a16="http://schemas.microsoft.com/office/drawing/2014/main" id="{060FC15B-4164-F6CB-F676-51FF225B74C2}"/>
              </a:ext>
            </a:extLst>
          </p:cNvPr>
          <p:cNvSpPr txBox="1"/>
          <p:nvPr/>
        </p:nvSpPr>
        <p:spPr>
          <a:xfrm>
            <a:off x="4079748" y="959740"/>
            <a:ext cx="4032504" cy="369332"/>
          </a:xfrm>
          <a:prstGeom prst="rect">
            <a:avLst/>
          </a:prstGeom>
          <a:noFill/>
        </p:spPr>
        <p:txBody>
          <a:bodyPr wrap="square" rtlCol="0">
            <a:spAutoFit/>
          </a:bodyPr>
          <a:lstStyle/>
          <a:p>
            <a:pPr algn="ctr"/>
            <a:r>
              <a:rPr lang="en-US" dirty="0"/>
              <a:t>For Proposed Hybrid(CNN +</a:t>
            </a:r>
            <a:r>
              <a:rPr lang="en-US" dirty="0" err="1"/>
              <a:t>ViT</a:t>
            </a:r>
            <a:r>
              <a:rPr lang="en-US" dirty="0"/>
              <a:t>) Model</a:t>
            </a:r>
            <a:endParaRPr lang="en-IN" dirty="0"/>
          </a:p>
        </p:txBody>
      </p:sp>
      <p:sp>
        <p:nvSpPr>
          <p:cNvPr id="8" name="Freeform 6">
            <a:extLst>
              <a:ext uri="{FF2B5EF4-FFF2-40B4-BE49-F238E27FC236}">
                <a16:creationId xmlns:a16="http://schemas.microsoft.com/office/drawing/2014/main" id="{8E630115-44D3-BF2A-912A-3CDB7E9C56EC}"/>
              </a:ext>
            </a:extLst>
          </p:cNvPr>
          <p:cNvSpPr/>
          <p:nvPr/>
        </p:nvSpPr>
        <p:spPr>
          <a:xfrm>
            <a:off x="525780" y="1490258"/>
            <a:ext cx="3735324" cy="3301198"/>
          </a:xfrm>
          <a:custGeom>
            <a:avLst/>
            <a:gdLst/>
            <a:ahLst/>
            <a:cxnLst/>
            <a:rect l="l" t="t" r="r" b="b"/>
            <a:pathLst>
              <a:path w="5372881" h="4929870">
                <a:moveTo>
                  <a:pt x="0" y="0"/>
                </a:moveTo>
                <a:lnTo>
                  <a:pt x="5372881" y="0"/>
                </a:lnTo>
                <a:lnTo>
                  <a:pt x="5372881" y="4929870"/>
                </a:lnTo>
                <a:lnTo>
                  <a:pt x="0" y="4929870"/>
                </a:lnTo>
                <a:lnTo>
                  <a:pt x="0" y="0"/>
                </a:lnTo>
                <a:close/>
              </a:path>
            </a:pathLst>
          </a:custGeom>
          <a:blipFill>
            <a:blip r:embed="rId2"/>
            <a:stretch>
              <a:fillRect r="-17666"/>
            </a:stretch>
          </a:blipFill>
        </p:spPr>
        <p:txBody>
          <a:bodyPr/>
          <a:lstStyle/>
          <a:p>
            <a:endParaRPr lang="en-IN"/>
          </a:p>
        </p:txBody>
      </p:sp>
      <p:pic>
        <p:nvPicPr>
          <p:cNvPr id="12" name="Picture 11">
            <a:extLst>
              <a:ext uri="{FF2B5EF4-FFF2-40B4-BE49-F238E27FC236}">
                <a16:creationId xmlns:a16="http://schemas.microsoft.com/office/drawing/2014/main" id="{7B04DC98-0F11-DD33-C6F4-F1B1317562D3}"/>
              </a:ext>
            </a:extLst>
          </p:cNvPr>
          <p:cNvPicPr>
            <a:picLocks noChangeAspect="1"/>
          </p:cNvPicPr>
          <p:nvPr/>
        </p:nvPicPr>
        <p:blipFill>
          <a:blip r:embed="rId3"/>
          <a:stretch>
            <a:fillRect/>
          </a:stretch>
        </p:blipFill>
        <p:spPr>
          <a:xfrm>
            <a:off x="4339681" y="1461365"/>
            <a:ext cx="3591217" cy="3197119"/>
          </a:xfrm>
          <a:prstGeom prst="rect">
            <a:avLst/>
          </a:prstGeom>
        </p:spPr>
      </p:pic>
      <p:sp>
        <p:nvSpPr>
          <p:cNvPr id="14" name="TextBox 13">
            <a:extLst>
              <a:ext uri="{FF2B5EF4-FFF2-40B4-BE49-F238E27FC236}">
                <a16:creationId xmlns:a16="http://schemas.microsoft.com/office/drawing/2014/main" id="{6F2D725A-F351-101C-9707-525359135900}"/>
              </a:ext>
            </a:extLst>
          </p:cNvPr>
          <p:cNvSpPr txBox="1"/>
          <p:nvPr/>
        </p:nvSpPr>
        <p:spPr>
          <a:xfrm>
            <a:off x="8999982" y="959740"/>
            <a:ext cx="2484882" cy="369332"/>
          </a:xfrm>
          <a:prstGeom prst="rect">
            <a:avLst/>
          </a:prstGeom>
          <a:noFill/>
        </p:spPr>
        <p:txBody>
          <a:bodyPr wrap="square">
            <a:spAutoFit/>
          </a:bodyPr>
          <a:lstStyle/>
          <a:p>
            <a:r>
              <a:rPr lang="en-US" dirty="0"/>
              <a:t>For Pretrained Models</a:t>
            </a:r>
            <a:endParaRPr lang="en-IN" dirty="0"/>
          </a:p>
        </p:txBody>
      </p:sp>
      <p:pic>
        <p:nvPicPr>
          <p:cNvPr id="16" name="Picture 15">
            <a:extLst>
              <a:ext uri="{FF2B5EF4-FFF2-40B4-BE49-F238E27FC236}">
                <a16:creationId xmlns:a16="http://schemas.microsoft.com/office/drawing/2014/main" id="{3A3B6DA2-1BCB-CB83-4F11-327921558342}"/>
              </a:ext>
            </a:extLst>
          </p:cNvPr>
          <p:cNvPicPr>
            <a:picLocks noChangeAspect="1"/>
          </p:cNvPicPr>
          <p:nvPr/>
        </p:nvPicPr>
        <p:blipFill>
          <a:blip r:embed="rId4"/>
          <a:stretch>
            <a:fillRect/>
          </a:stretch>
        </p:blipFill>
        <p:spPr>
          <a:xfrm>
            <a:off x="7845419" y="1490258"/>
            <a:ext cx="4133221" cy="3531576"/>
          </a:xfrm>
          <a:prstGeom prst="rect">
            <a:avLst/>
          </a:prstGeom>
        </p:spPr>
      </p:pic>
      <p:sp>
        <p:nvSpPr>
          <p:cNvPr id="17" name="TextBox 16">
            <a:extLst>
              <a:ext uri="{FF2B5EF4-FFF2-40B4-BE49-F238E27FC236}">
                <a16:creationId xmlns:a16="http://schemas.microsoft.com/office/drawing/2014/main" id="{AEC86F66-0604-A6B5-CE69-1393CE18F788}"/>
              </a:ext>
            </a:extLst>
          </p:cNvPr>
          <p:cNvSpPr txBox="1"/>
          <p:nvPr/>
        </p:nvSpPr>
        <p:spPr>
          <a:xfrm>
            <a:off x="5222367" y="5491348"/>
            <a:ext cx="5020056" cy="369332"/>
          </a:xfrm>
          <a:prstGeom prst="rect">
            <a:avLst/>
          </a:prstGeom>
          <a:noFill/>
        </p:spPr>
        <p:txBody>
          <a:bodyPr wrap="square" rtlCol="0">
            <a:spAutoFit/>
          </a:bodyPr>
          <a:lstStyle/>
          <a:p>
            <a:r>
              <a:rPr lang="en-US" dirty="0"/>
              <a:t>Confusion Matrices</a:t>
            </a:r>
            <a:endParaRPr lang="en-IN" dirty="0"/>
          </a:p>
        </p:txBody>
      </p:sp>
    </p:spTree>
    <p:extLst>
      <p:ext uri="{BB962C8B-B14F-4D97-AF65-F5344CB8AC3E}">
        <p14:creationId xmlns:p14="http://schemas.microsoft.com/office/powerpoint/2010/main" val="100706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ECE92-0592-4EE7-F6BD-A8072F3DA066}"/>
              </a:ext>
            </a:extLst>
          </p:cNvPr>
          <p:cNvSpPr txBox="1"/>
          <p:nvPr/>
        </p:nvSpPr>
        <p:spPr>
          <a:xfrm>
            <a:off x="8999982" y="444484"/>
            <a:ext cx="2503170" cy="369332"/>
          </a:xfrm>
          <a:prstGeom prst="rect">
            <a:avLst/>
          </a:prstGeom>
          <a:noFill/>
        </p:spPr>
        <p:txBody>
          <a:bodyPr wrap="square">
            <a:spAutoFit/>
          </a:bodyPr>
          <a:lstStyle/>
          <a:p>
            <a:r>
              <a:rPr lang="en-US" dirty="0"/>
              <a:t>For Pretrained Models</a:t>
            </a:r>
            <a:endParaRPr lang="en-IN" dirty="0"/>
          </a:p>
        </p:txBody>
      </p:sp>
      <p:sp>
        <p:nvSpPr>
          <p:cNvPr id="5" name="TextBox 4">
            <a:extLst>
              <a:ext uri="{FF2B5EF4-FFF2-40B4-BE49-F238E27FC236}">
                <a16:creationId xmlns:a16="http://schemas.microsoft.com/office/drawing/2014/main" id="{21318F98-771D-3CE1-4104-5701997A7367}"/>
              </a:ext>
            </a:extLst>
          </p:cNvPr>
          <p:cNvSpPr txBox="1"/>
          <p:nvPr/>
        </p:nvSpPr>
        <p:spPr>
          <a:xfrm>
            <a:off x="1017270" y="546854"/>
            <a:ext cx="1735074" cy="369332"/>
          </a:xfrm>
          <a:prstGeom prst="rect">
            <a:avLst/>
          </a:prstGeom>
          <a:noFill/>
        </p:spPr>
        <p:txBody>
          <a:bodyPr wrap="square">
            <a:spAutoFit/>
          </a:bodyPr>
          <a:lstStyle/>
          <a:p>
            <a:r>
              <a:rPr lang="en-US" dirty="0"/>
              <a:t>For CNN Model</a:t>
            </a:r>
            <a:endParaRPr lang="en-IN" dirty="0"/>
          </a:p>
        </p:txBody>
      </p:sp>
      <p:sp>
        <p:nvSpPr>
          <p:cNvPr id="7" name="TextBox 6">
            <a:extLst>
              <a:ext uri="{FF2B5EF4-FFF2-40B4-BE49-F238E27FC236}">
                <a16:creationId xmlns:a16="http://schemas.microsoft.com/office/drawing/2014/main" id="{71E27699-E9A2-B64C-299D-48DB519CA534}"/>
              </a:ext>
            </a:extLst>
          </p:cNvPr>
          <p:cNvSpPr txBox="1"/>
          <p:nvPr/>
        </p:nvSpPr>
        <p:spPr>
          <a:xfrm>
            <a:off x="2905506" y="515850"/>
            <a:ext cx="6094476" cy="369332"/>
          </a:xfrm>
          <a:prstGeom prst="rect">
            <a:avLst/>
          </a:prstGeom>
          <a:noFill/>
        </p:spPr>
        <p:txBody>
          <a:bodyPr wrap="square">
            <a:spAutoFit/>
          </a:bodyPr>
          <a:lstStyle/>
          <a:p>
            <a:pPr algn="ctr"/>
            <a:r>
              <a:rPr lang="en-US" dirty="0"/>
              <a:t>For Proposed Hybrid(CNN +</a:t>
            </a:r>
            <a:r>
              <a:rPr lang="en-US" dirty="0" err="1"/>
              <a:t>ViT</a:t>
            </a:r>
            <a:r>
              <a:rPr lang="en-US" dirty="0"/>
              <a:t>) Model</a:t>
            </a:r>
            <a:endParaRPr lang="en-IN" dirty="0"/>
          </a:p>
        </p:txBody>
      </p:sp>
      <p:pic>
        <p:nvPicPr>
          <p:cNvPr id="9" name="Picture 8">
            <a:extLst>
              <a:ext uri="{FF2B5EF4-FFF2-40B4-BE49-F238E27FC236}">
                <a16:creationId xmlns:a16="http://schemas.microsoft.com/office/drawing/2014/main" id="{6DAD99EA-E78C-888C-83EF-6DA77E838B56}"/>
              </a:ext>
            </a:extLst>
          </p:cNvPr>
          <p:cNvPicPr>
            <a:picLocks noChangeAspect="1"/>
          </p:cNvPicPr>
          <p:nvPr/>
        </p:nvPicPr>
        <p:blipFill>
          <a:blip r:embed="rId2"/>
          <a:stretch>
            <a:fillRect/>
          </a:stretch>
        </p:blipFill>
        <p:spPr>
          <a:xfrm>
            <a:off x="640472" y="1133263"/>
            <a:ext cx="3291448" cy="2448825"/>
          </a:xfrm>
          <a:prstGeom prst="rect">
            <a:avLst/>
          </a:prstGeom>
        </p:spPr>
      </p:pic>
      <p:pic>
        <p:nvPicPr>
          <p:cNvPr id="11" name="Picture 10">
            <a:extLst>
              <a:ext uri="{FF2B5EF4-FFF2-40B4-BE49-F238E27FC236}">
                <a16:creationId xmlns:a16="http://schemas.microsoft.com/office/drawing/2014/main" id="{8280BAA6-292B-112B-F85D-5C48BD802DEA}"/>
              </a:ext>
            </a:extLst>
          </p:cNvPr>
          <p:cNvPicPr>
            <a:picLocks noChangeAspect="1"/>
          </p:cNvPicPr>
          <p:nvPr/>
        </p:nvPicPr>
        <p:blipFill>
          <a:blip r:embed="rId3"/>
          <a:stretch>
            <a:fillRect/>
          </a:stretch>
        </p:blipFill>
        <p:spPr>
          <a:xfrm>
            <a:off x="8260082" y="967393"/>
            <a:ext cx="3778374" cy="2780564"/>
          </a:xfrm>
          <a:prstGeom prst="rect">
            <a:avLst/>
          </a:prstGeom>
        </p:spPr>
      </p:pic>
      <p:pic>
        <p:nvPicPr>
          <p:cNvPr id="13" name="Picture 12">
            <a:extLst>
              <a:ext uri="{FF2B5EF4-FFF2-40B4-BE49-F238E27FC236}">
                <a16:creationId xmlns:a16="http://schemas.microsoft.com/office/drawing/2014/main" id="{BB923D80-34E6-EE69-01C6-FC72E4487E5C}"/>
              </a:ext>
            </a:extLst>
          </p:cNvPr>
          <p:cNvPicPr>
            <a:picLocks noChangeAspect="1"/>
          </p:cNvPicPr>
          <p:nvPr/>
        </p:nvPicPr>
        <p:blipFill>
          <a:blip r:embed="rId4"/>
          <a:stretch>
            <a:fillRect/>
          </a:stretch>
        </p:blipFill>
        <p:spPr>
          <a:xfrm>
            <a:off x="4338391" y="956548"/>
            <a:ext cx="3708329" cy="2553832"/>
          </a:xfrm>
          <a:prstGeom prst="rect">
            <a:avLst/>
          </a:prstGeom>
        </p:spPr>
      </p:pic>
      <p:graphicFrame>
        <p:nvGraphicFramePr>
          <p:cNvPr id="14" name="Table 13">
            <a:extLst>
              <a:ext uri="{FF2B5EF4-FFF2-40B4-BE49-F238E27FC236}">
                <a16:creationId xmlns:a16="http://schemas.microsoft.com/office/drawing/2014/main" id="{F9BFE893-A1C2-C993-4342-C7F9AD05D918}"/>
              </a:ext>
            </a:extLst>
          </p:cNvPr>
          <p:cNvGraphicFramePr>
            <a:graphicFrameLocks noGrp="1"/>
          </p:cNvGraphicFramePr>
          <p:nvPr>
            <p:extLst>
              <p:ext uri="{D42A27DB-BD31-4B8C-83A1-F6EECF244321}">
                <p14:modId xmlns:p14="http://schemas.microsoft.com/office/powerpoint/2010/main" val="3688585150"/>
              </p:ext>
            </p:extLst>
          </p:nvPr>
        </p:nvGraphicFramePr>
        <p:xfrm>
          <a:off x="1545336" y="3663957"/>
          <a:ext cx="9681539" cy="2595880"/>
        </p:xfrm>
        <a:graphic>
          <a:graphicData uri="http://schemas.openxmlformats.org/drawingml/2006/table">
            <a:tbl>
              <a:tblPr firstRow="1" bandRow="1">
                <a:tableStyleId>{5C22544A-7EE6-4342-B048-85BDC9FD1C3A}</a:tableStyleId>
              </a:tblPr>
              <a:tblGrid>
                <a:gridCol w="1871980">
                  <a:extLst>
                    <a:ext uri="{9D8B030D-6E8A-4147-A177-3AD203B41FA5}">
                      <a16:colId xmlns:a16="http://schemas.microsoft.com/office/drawing/2014/main" val="2156874630"/>
                    </a:ext>
                  </a:extLst>
                </a:gridCol>
                <a:gridCol w="2187776">
                  <a:extLst>
                    <a:ext uri="{9D8B030D-6E8A-4147-A177-3AD203B41FA5}">
                      <a16:colId xmlns:a16="http://schemas.microsoft.com/office/drawing/2014/main" val="3258765200"/>
                    </a:ext>
                  </a:extLst>
                </a:gridCol>
                <a:gridCol w="2088769">
                  <a:extLst>
                    <a:ext uri="{9D8B030D-6E8A-4147-A177-3AD203B41FA5}">
                      <a16:colId xmlns:a16="http://schemas.microsoft.com/office/drawing/2014/main" val="2990850256"/>
                    </a:ext>
                  </a:extLst>
                </a:gridCol>
                <a:gridCol w="1766507">
                  <a:extLst>
                    <a:ext uri="{9D8B030D-6E8A-4147-A177-3AD203B41FA5}">
                      <a16:colId xmlns:a16="http://schemas.microsoft.com/office/drawing/2014/main" val="1480426297"/>
                    </a:ext>
                  </a:extLst>
                </a:gridCol>
                <a:gridCol w="1766507">
                  <a:extLst>
                    <a:ext uri="{9D8B030D-6E8A-4147-A177-3AD203B41FA5}">
                      <a16:colId xmlns:a16="http://schemas.microsoft.com/office/drawing/2014/main" val="2261165933"/>
                    </a:ext>
                  </a:extLst>
                </a:gridCol>
              </a:tblGrid>
              <a:tr h="370840">
                <a:tc>
                  <a:txBody>
                    <a:bodyPr/>
                    <a:lstStyle/>
                    <a:p>
                      <a:r>
                        <a:rPr lang="en-US" dirty="0"/>
                        <a:t>     MODEL</a:t>
                      </a:r>
                      <a:endParaRPr lang="en-IN" dirty="0"/>
                    </a:p>
                  </a:txBody>
                  <a:tcPr/>
                </a:tc>
                <a:tc>
                  <a:txBody>
                    <a:bodyPr/>
                    <a:lstStyle/>
                    <a:p>
                      <a:r>
                        <a:rPr lang="en-US" dirty="0"/>
                        <a:t>Training Accuracy</a:t>
                      </a:r>
                      <a:endParaRPr lang="en-IN" dirty="0"/>
                    </a:p>
                  </a:txBody>
                  <a:tcPr/>
                </a:tc>
                <a:tc>
                  <a:txBody>
                    <a:bodyPr/>
                    <a:lstStyle/>
                    <a:p>
                      <a:r>
                        <a:rPr lang="en-US" dirty="0"/>
                        <a:t>Validation Accuracy</a:t>
                      </a:r>
                      <a:endParaRPr lang="en-IN" dirty="0"/>
                    </a:p>
                  </a:txBody>
                  <a:tcPr/>
                </a:tc>
                <a:tc>
                  <a:txBody>
                    <a:bodyPr/>
                    <a:lstStyle/>
                    <a:p>
                      <a:r>
                        <a:rPr lang="en-US" dirty="0"/>
                        <a:t>Training Loss</a:t>
                      </a:r>
                      <a:endParaRPr lang="en-IN" dirty="0"/>
                    </a:p>
                  </a:txBody>
                  <a:tcPr/>
                </a:tc>
                <a:tc>
                  <a:txBody>
                    <a:bodyPr/>
                    <a:lstStyle/>
                    <a:p>
                      <a:r>
                        <a:rPr lang="en-US" dirty="0"/>
                        <a:t>Validation Loss</a:t>
                      </a:r>
                      <a:endParaRPr lang="en-IN" dirty="0"/>
                    </a:p>
                  </a:txBody>
                  <a:tcPr/>
                </a:tc>
                <a:extLst>
                  <a:ext uri="{0D108BD9-81ED-4DB2-BD59-A6C34878D82A}">
                    <a16:rowId xmlns:a16="http://schemas.microsoft.com/office/drawing/2014/main" val="1250401738"/>
                  </a:ext>
                </a:extLst>
              </a:tr>
              <a:tr h="370840">
                <a:tc>
                  <a:txBody>
                    <a:bodyPr/>
                    <a:lstStyle/>
                    <a:p>
                      <a:r>
                        <a:rPr lang="en-US" dirty="0"/>
                        <a:t>CNN</a:t>
                      </a:r>
                      <a:endParaRPr lang="en-IN" dirty="0"/>
                    </a:p>
                  </a:txBody>
                  <a:tcPr/>
                </a:tc>
                <a:tc>
                  <a:txBody>
                    <a:bodyPr/>
                    <a:lstStyle/>
                    <a:p>
                      <a:r>
                        <a:rPr lang="en-US" dirty="0"/>
                        <a:t>0.878</a:t>
                      </a:r>
                      <a:endParaRPr lang="en-IN" dirty="0"/>
                    </a:p>
                  </a:txBody>
                  <a:tcPr/>
                </a:tc>
                <a:tc>
                  <a:txBody>
                    <a:bodyPr/>
                    <a:lstStyle/>
                    <a:p>
                      <a:r>
                        <a:rPr lang="en-US" dirty="0"/>
                        <a:t>0.853</a:t>
                      </a:r>
                      <a:endParaRPr lang="en-IN" dirty="0"/>
                    </a:p>
                  </a:txBody>
                  <a:tcPr/>
                </a:tc>
                <a:tc>
                  <a:txBody>
                    <a:bodyPr/>
                    <a:lstStyle/>
                    <a:p>
                      <a:r>
                        <a:rPr lang="en-US" dirty="0"/>
                        <a:t>0.306</a:t>
                      </a:r>
                      <a:endParaRPr lang="en-IN" dirty="0"/>
                    </a:p>
                  </a:txBody>
                  <a:tcPr/>
                </a:tc>
                <a:tc>
                  <a:txBody>
                    <a:bodyPr/>
                    <a:lstStyle/>
                    <a:p>
                      <a:r>
                        <a:rPr lang="en-US" dirty="0"/>
                        <a:t>0.332</a:t>
                      </a:r>
                      <a:endParaRPr lang="en-IN" dirty="0"/>
                    </a:p>
                  </a:txBody>
                  <a:tcPr/>
                </a:tc>
                <a:extLst>
                  <a:ext uri="{0D108BD9-81ED-4DB2-BD59-A6C34878D82A}">
                    <a16:rowId xmlns:a16="http://schemas.microsoft.com/office/drawing/2014/main" val="3865219635"/>
                  </a:ext>
                </a:extLst>
              </a:tr>
              <a:tr h="370840">
                <a:tc>
                  <a:txBody>
                    <a:bodyPr/>
                    <a:lstStyle/>
                    <a:p>
                      <a:r>
                        <a:rPr lang="en-US" dirty="0"/>
                        <a:t>Hybrid(CNN+ </a:t>
                      </a:r>
                      <a:r>
                        <a:rPr lang="en-US" dirty="0" err="1"/>
                        <a:t>ViT</a:t>
                      </a:r>
                      <a:r>
                        <a:rPr lang="en-US" dirty="0"/>
                        <a:t>)</a:t>
                      </a:r>
                      <a:endParaRPr lang="en-IN" dirty="0"/>
                    </a:p>
                  </a:txBody>
                  <a:tcPr/>
                </a:tc>
                <a:tc>
                  <a:txBody>
                    <a:bodyPr/>
                    <a:lstStyle/>
                    <a:p>
                      <a:r>
                        <a:rPr lang="en-US" dirty="0"/>
                        <a:t>0.853</a:t>
                      </a:r>
                      <a:endParaRPr lang="en-IN" dirty="0"/>
                    </a:p>
                  </a:txBody>
                  <a:tcPr/>
                </a:tc>
                <a:tc>
                  <a:txBody>
                    <a:bodyPr/>
                    <a:lstStyle/>
                    <a:p>
                      <a:r>
                        <a:rPr lang="en-US" dirty="0"/>
                        <a:t>0.901</a:t>
                      </a:r>
                      <a:endParaRPr lang="en-IN" dirty="0"/>
                    </a:p>
                  </a:txBody>
                  <a:tcPr/>
                </a:tc>
                <a:tc>
                  <a:txBody>
                    <a:bodyPr/>
                    <a:lstStyle/>
                    <a:p>
                      <a:r>
                        <a:rPr lang="en-US" dirty="0"/>
                        <a:t>0.323</a:t>
                      </a:r>
                      <a:endParaRPr lang="en-IN" dirty="0"/>
                    </a:p>
                  </a:txBody>
                  <a:tcPr/>
                </a:tc>
                <a:tc>
                  <a:txBody>
                    <a:bodyPr/>
                    <a:lstStyle/>
                    <a:p>
                      <a:r>
                        <a:rPr lang="en-US" dirty="0"/>
                        <a:t>0.260</a:t>
                      </a:r>
                      <a:endParaRPr lang="en-IN" dirty="0"/>
                    </a:p>
                  </a:txBody>
                  <a:tcPr/>
                </a:tc>
                <a:extLst>
                  <a:ext uri="{0D108BD9-81ED-4DB2-BD59-A6C34878D82A}">
                    <a16:rowId xmlns:a16="http://schemas.microsoft.com/office/drawing/2014/main" val="1538317329"/>
                  </a:ext>
                </a:extLst>
              </a:tr>
              <a:tr h="370840">
                <a:tc>
                  <a:txBody>
                    <a:bodyPr/>
                    <a:lstStyle/>
                    <a:p>
                      <a:r>
                        <a:rPr lang="en-US" dirty="0"/>
                        <a:t>DenseNET121</a:t>
                      </a:r>
                      <a:endParaRPr lang="en-IN" dirty="0"/>
                    </a:p>
                  </a:txBody>
                  <a:tcPr/>
                </a:tc>
                <a:tc>
                  <a:txBody>
                    <a:bodyPr/>
                    <a:lstStyle/>
                    <a:p>
                      <a:r>
                        <a:rPr lang="en-US" dirty="0"/>
                        <a:t>0.994</a:t>
                      </a:r>
                      <a:endParaRPr lang="en-IN" dirty="0"/>
                    </a:p>
                  </a:txBody>
                  <a:tcPr/>
                </a:tc>
                <a:tc>
                  <a:txBody>
                    <a:bodyPr/>
                    <a:lstStyle/>
                    <a:p>
                      <a:r>
                        <a:rPr lang="en-US" dirty="0"/>
                        <a:t>0.997</a:t>
                      </a:r>
                      <a:endParaRPr lang="en-IN" dirty="0"/>
                    </a:p>
                  </a:txBody>
                  <a:tcPr/>
                </a:tc>
                <a:tc>
                  <a:txBody>
                    <a:bodyPr/>
                    <a:lstStyle/>
                    <a:p>
                      <a:r>
                        <a:rPr lang="en-US" dirty="0"/>
                        <a:t>0.015</a:t>
                      </a:r>
                      <a:endParaRPr lang="en-IN" dirty="0"/>
                    </a:p>
                  </a:txBody>
                  <a:tcPr/>
                </a:tc>
                <a:tc>
                  <a:txBody>
                    <a:bodyPr/>
                    <a:lstStyle/>
                    <a:p>
                      <a:r>
                        <a:rPr lang="en-US" dirty="0"/>
                        <a:t>0.009</a:t>
                      </a:r>
                      <a:endParaRPr lang="en-IN" dirty="0"/>
                    </a:p>
                  </a:txBody>
                  <a:tcPr/>
                </a:tc>
                <a:extLst>
                  <a:ext uri="{0D108BD9-81ED-4DB2-BD59-A6C34878D82A}">
                    <a16:rowId xmlns:a16="http://schemas.microsoft.com/office/drawing/2014/main" val="3934471488"/>
                  </a:ext>
                </a:extLst>
              </a:tr>
              <a:tr h="370840">
                <a:tc>
                  <a:txBody>
                    <a:bodyPr/>
                    <a:lstStyle/>
                    <a:p>
                      <a:r>
                        <a:rPr lang="en-US" dirty="0"/>
                        <a:t>Inception V3</a:t>
                      </a:r>
                      <a:endParaRPr lang="en-IN" dirty="0"/>
                    </a:p>
                  </a:txBody>
                  <a:tcPr/>
                </a:tc>
                <a:tc>
                  <a:txBody>
                    <a:bodyPr/>
                    <a:lstStyle/>
                    <a:p>
                      <a:r>
                        <a:rPr lang="en-US" dirty="0"/>
                        <a:t>0.983</a:t>
                      </a:r>
                      <a:endParaRPr lang="en-IN" dirty="0"/>
                    </a:p>
                  </a:txBody>
                  <a:tcPr/>
                </a:tc>
                <a:tc>
                  <a:txBody>
                    <a:bodyPr/>
                    <a:lstStyle/>
                    <a:p>
                      <a:r>
                        <a:rPr lang="en-US" dirty="0"/>
                        <a:t>0.995</a:t>
                      </a:r>
                      <a:endParaRPr lang="en-IN" dirty="0"/>
                    </a:p>
                  </a:txBody>
                  <a:tcPr/>
                </a:tc>
                <a:tc>
                  <a:txBody>
                    <a:bodyPr/>
                    <a:lstStyle/>
                    <a:p>
                      <a:r>
                        <a:rPr lang="en-US" dirty="0"/>
                        <a:t>0.047</a:t>
                      </a:r>
                      <a:endParaRPr lang="en-IN" dirty="0"/>
                    </a:p>
                  </a:txBody>
                  <a:tcPr/>
                </a:tc>
                <a:tc>
                  <a:txBody>
                    <a:bodyPr/>
                    <a:lstStyle/>
                    <a:p>
                      <a:r>
                        <a:rPr lang="en-US" dirty="0"/>
                        <a:t>0.016</a:t>
                      </a:r>
                      <a:endParaRPr lang="en-IN" dirty="0"/>
                    </a:p>
                  </a:txBody>
                  <a:tcPr/>
                </a:tc>
                <a:extLst>
                  <a:ext uri="{0D108BD9-81ED-4DB2-BD59-A6C34878D82A}">
                    <a16:rowId xmlns:a16="http://schemas.microsoft.com/office/drawing/2014/main" val="3867128198"/>
                  </a:ext>
                </a:extLst>
              </a:tr>
              <a:tr h="370840">
                <a:tc>
                  <a:txBody>
                    <a:bodyPr/>
                    <a:lstStyle/>
                    <a:p>
                      <a:r>
                        <a:rPr lang="en-US" dirty="0" err="1"/>
                        <a:t>XceptionNET</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2813537046"/>
                  </a:ext>
                </a:extLst>
              </a:tr>
              <a:tr h="370840">
                <a:tc>
                  <a:txBody>
                    <a:bodyPr/>
                    <a:lstStyle/>
                    <a:p>
                      <a:r>
                        <a:rPr lang="en-US" dirty="0"/>
                        <a:t>SE - </a:t>
                      </a:r>
                      <a:r>
                        <a:rPr lang="en-US" dirty="0" err="1"/>
                        <a:t>ResNet</a:t>
                      </a:r>
                      <a:endParaRPr lang="en-IN" dirty="0"/>
                    </a:p>
                  </a:txBody>
                  <a:tcPr/>
                </a:tc>
                <a:tc>
                  <a:txBody>
                    <a:bodyPr/>
                    <a:lstStyle/>
                    <a:p>
                      <a:r>
                        <a:rPr lang="en-US" dirty="0"/>
                        <a:t>0.954</a:t>
                      </a:r>
                      <a:endParaRPr lang="en-IN" dirty="0"/>
                    </a:p>
                  </a:txBody>
                  <a:tcPr/>
                </a:tc>
                <a:tc>
                  <a:txBody>
                    <a:bodyPr/>
                    <a:lstStyle/>
                    <a:p>
                      <a:r>
                        <a:rPr lang="en-US" dirty="0"/>
                        <a:t>0.962</a:t>
                      </a:r>
                      <a:endParaRPr lang="en-IN" dirty="0"/>
                    </a:p>
                  </a:txBody>
                  <a:tcPr/>
                </a:tc>
                <a:tc>
                  <a:txBody>
                    <a:bodyPr/>
                    <a:lstStyle/>
                    <a:p>
                      <a:r>
                        <a:rPr lang="en-US" dirty="0"/>
                        <a:t>0.114</a:t>
                      </a:r>
                      <a:endParaRPr lang="en-IN" dirty="0"/>
                    </a:p>
                  </a:txBody>
                  <a:tcPr/>
                </a:tc>
                <a:tc>
                  <a:txBody>
                    <a:bodyPr/>
                    <a:lstStyle/>
                    <a:p>
                      <a:r>
                        <a:rPr lang="en-US" dirty="0"/>
                        <a:t>0.106</a:t>
                      </a:r>
                      <a:endParaRPr lang="en-IN" dirty="0"/>
                    </a:p>
                  </a:txBody>
                  <a:tcPr/>
                </a:tc>
                <a:extLst>
                  <a:ext uri="{0D108BD9-81ED-4DB2-BD59-A6C34878D82A}">
                    <a16:rowId xmlns:a16="http://schemas.microsoft.com/office/drawing/2014/main" val="3404558136"/>
                  </a:ext>
                </a:extLst>
              </a:tr>
            </a:tbl>
          </a:graphicData>
        </a:graphic>
      </p:graphicFrame>
    </p:spTree>
    <p:extLst>
      <p:ext uri="{BB962C8B-B14F-4D97-AF65-F5344CB8AC3E}">
        <p14:creationId xmlns:p14="http://schemas.microsoft.com/office/powerpoint/2010/main" val="353478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12B285-FAF4-350F-C8A1-B16C7590F1BC}"/>
              </a:ext>
            </a:extLst>
          </p:cNvPr>
          <p:cNvSpPr txBox="1"/>
          <p:nvPr/>
        </p:nvSpPr>
        <p:spPr>
          <a:xfrm>
            <a:off x="393192" y="283464"/>
            <a:ext cx="39319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EF9357F-379D-588E-3EDF-75A42C72DC8B}"/>
              </a:ext>
            </a:extLst>
          </p:cNvPr>
          <p:cNvSpPr txBox="1"/>
          <p:nvPr/>
        </p:nvSpPr>
        <p:spPr>
          <a:xfrm flipH="1">
            <a:off x="514513" y="745129"/>
            <a:ext cx="11162973"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study on the classification of breast cancer using mammogram images, we compared various deep learning models, including CNN, Hybrid (CNN + </a:t>
            </a:r>
            <a:r>
              <a:rPr lang="en-US" sz="1600" dirty="0" err="1">
                <a:latin typeface="Times New Roman" panose="02020603050405020304" pitchFamily="18" charset="0"/>
                <a:cs typeface="Times New Roman" panose="02020603050405020304" pitchFamily="18" charset="0"/>
              </a:rPr>
              <a:t>ViT</a:t>
            </a:r>
            <a:r>
              <a:rPr lang="en-US" sz="1600" dirty="0">
                <a:latin typeface="Times New Roman" panose="02020603050405020304" pitchFamily="18" charset="0"/>
                <a:cs typeface="Times New Roman" panose="02020603050405020304" pitchFamily="18" charset="0"/>
              </a:rPr>
              <a:t>), DenseNET121, Inception V3, </a:t>
            </a:r>
            <a:r>
              <a:rPr lang="en-US" sz="1600" dirty="0" err="1">
                <a:latin typeface="Times New Roman" panose="02020603050405020304" pitchFamily="18" charset="0"/>
                <a:cs typeface="Times New Roman" panose="02020603050405020304" pitchFamily="18" charset="0"/>
              </a:rPr>
              <a:t>XceptionNET</a:t>
            </a:r>
            <a:r>
              <a:rPr lang="en-US" sz="1600" dirty="0">
                <a:latin typeface="Times New Roman" panose="02020603050405020304" pitchFamily="18" charset="0"/>
                <a:cs typeface="Times New Roman" panose="02020603050405020304" pitchFamily="18" charset="0"/>
              </a:rPr>
              <a:t>, and SE-</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results show that pretrained models like DenseNET121 and Inception V3 achieved exceptionally high validation accuracies of 0.997 and 0.995, respectively while </a:t>
            </a:r>
            <a:r>
              <a:rPr lang="en-US" sz="1600" dirty="0" err="1">
                <a:latin typeface="Times New Roman" panose="02020603050405020304" pitchFamily="18" charset="0"/>
                <a:cs typeface="Times New Roman" panose="02020603050405020304" pitchFamily="18" charset="0"/>
              </a:rPr>
              <a:t>XceptionNET</a:t>
            </a:r>
            <a:r>
              <a:rPr lang="en-US" sz="1600" dirty="0">
                <a:latin typeface="Times New Roman" panose="02020603050405020304" pitchFamily="18" charset="0"/>
                <a:cs typeface="Times New Roman" panose="02020603050405020304" pitchFamily="18" charset="0"/>
              </a:rPr>
              <a:t> achieved a perfect validation accuracy of 1.00, which, while impressive, may indicate potential overfitting.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the other hand, our proposed Hybrid (CNN + </a:t>
            </a:r>
            <a:r>
              <a:rPr lang="en-US" sz="1600" dirty="0" err="1">
                <a:latin typeface="Times New Roman" panose="02020603050405020304" pitchFamily="18" charset="0"/>
                <a:cs typeface="Times New Roman" panose="02020603050405020304" pitchFamily="18" charset="0"/>
              </a:rPr>
              <a:t>ViT</a:t>
            </a:r>
            <a:r>
              <a:rPr lang="en-US" sz="1600" dirty="0">
                <a:latin typeface="Times New Roman" panose="02020603050405020304" pitchFamily="18" charset="0"/>
                <a:cs typeface="Times New Roman" panose="02020603050405020304" pitchFamily="18" charset="0"/>
              </a:rPr>
              <a:t>) model, designed to leverage both convolutional neural networks and vision transformers, achieved a notable validation accuracy of 0.901.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Despite not having the highest accuracy, the Hybrid model's architectural innovation makes it a robust alternative with potential for further development.</a:t>
            </a:r>
          </a:p>
          <a:p>
            <a:endParaRPr lang="en-IN" dirty="0"/>
          </a:p>
        </p:txBody>
      </p:sp>
    </p:spTree>
    <p:extLst>
      <p:ext uri="{BB962C8B-B14F-4D97-AF65-F5344CB8AC3E}">
        <p14:creationId xmlns:p14="http://schemas.microsoft.com/office/powerpoint/2010/main" val="117359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6412-BD4E-7421-5A2A-0EDE4F2ED8B9}"/>
              </a:ext>
            </a:extLst>
          </p:cNvPr>
          <p:cNvSpPr txBox="1"/>
          <p:nvPr/>
        </p:nvSpPr>
        <p:spPr>
          <a:xfrm>
            <a:off x="585814" y="467223"/>
            <a:ext cx="228355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EEA288-0D82-6516-F40B-25BE7CD6CC29}"/>
              </a:ext>
            </a:extLst>
          </p:cNvPr>
          <p:cNvSpPr txBox="1"/>
          <p:nvPr/>
        </p:nvSpPr>
        <p:spPr>
          <a:xfrm>
            <a:off x="434985" y="1155069"/>
            <a:ext cx="11091672" cy="15254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Further development of the Hybrid (CNN + </a:t>
            </a:r>
            <a:r>
              <a:rPr lang="en-US" sz="1600" dirty="0" err="1">
                <a:latin typeface="Times New Roman" panose="02020603050405020304" pitchFamily="18" charset="0"/>
                <a:cs typeface="Times New Roman" panose="02020603050405020304" pitchFamily="18" charset="0"/>
              </a:rPr>
              <a:t>ViT</a:t>
            </a:r>
            <a:r>
              <a:rPr lang="en-US" sz="1600" dirty="0">
                <a:latin typeface="Times New Roman" panose="02020603050405020304" pitchFamily="18" charset="0"/>
                <a:cs typeface="Times New Roman" panose="02020603050405020304" pitchFamily="18" charset="0"/>
              </a:rPr>
              <a:t>) model can be explored by fine-tuning the integration of CNN and </a:t>
            </a:r>
            <a:r>
              <a:rPr lang="en-US" sz="1600" dirty="0" err="1">
                <a:latin typeface="Times New Roman" panose="02020603050405020304" pitchFamily="18" charset="0"/>
                <a:cs typeface="Times New Roman" panose="02020603050405020304" pitchFamily="18" charset="0"/>
              </a:rPr>
              <a:t>ViT</a:t>
            </a:r>
            <a:r>
              <a:rPr lang="en-US" sz="1600" dirty="0">
                <a:latin typeface="Times New Roman" panose="02020603050405020304" pitchFamily="18" charset="0"/>
                <a:cs typeface="Times New Roman" panose="02020603050405020304" pitchFamily="18" charset="0"/>
              </a:rPr>
              <a:t> components to enhance performance and accuracy.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Developing ensemble methods that combine the strengths of multiple models (e.g., Hybrid, DenseNET121, Inception V3) to achieve higher classification performance. And working with large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8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51005-72A0-B24F-F8AC-A88F65223CE5}"/>
              </a:ext>
            </a:extLst>
          </p:cNvPr>
          <p:cNvSpPr txBox="1"/>
          <p:nvPr/>
        </p:nvSpPr>
        <p:spPr>
          <a:xfrm>
            <a:off x="292608" y="329184"/>
            <a:ext cx="3282696" cy="461665"/>
          </a:xfrm>
          <a:prstGeom prst="rect">
            <a:avLst/>
          </a:prstGeom>
          <a:noFill/>
        </p:spPr>
        <p:txBody>
          <a:bodyPr wrap="square" rtlCol="0">
            <a:spAutoFit/>
          </a:bodyPr>
          <a:lstStyle/>
          <a:p>
            <a:r>
              <a:rPr lang="en-US" sz="2400" b="1" dirty="0"/>
              <a:t>References</a:t>
            </a:r>
            <a:endParaRPr lang="en-IN" sz="2400" b="1" dirty="0"/>
          </a:p>
        </p:txBody>
      </p:sp>
      <p:sp>
        <p:nvSpPr>
          <p:cNvPr id="3" name="TextBox 2">
            <a:extLst>
              <a:ext uri="{FF2B5EF4-FFF2-40B4-BE49-F238E27FC236}">
                <a16:creationId xmlns:a16="http://schemas.microsoft.com/office/drawing/2014/main" id="{8CC3D584-E456-90A1-F609-4EB306FF159F}"/>
              </a:ext>
            </a:extLst>
          </p:cNvPr>
          <p:cNvSpPr txBox="1"/>
          <p:nvPr/>
        </p:nvSpPr>
        <p:spPr>
          <a:xfrm>
            <a:off x="292608" y="932688"/>
            <a:ext cx="11713464" cy="6001643"/>
          </a:xfrm>
          <a:prstGeom prst="rect">
            <a:avLst/>
          </a:prstGeom>
          <a:noFill/>
        </p:spPr>
        <p:txBody>
          <a:bodyPr wrap="square" rtlCol="0">
            <a:spAutoFit/>
          </a:bodyPr>
          <a:lstStyle/>
          <a:p>
            <a:pPr marL="342900" indent="-342900">
              <a:buFont typeface="+mj-lt"/>
              <a:buAutoNum type="arabicPeriod"/>
            </a:pP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Jabeen, K., Khan, M. A.,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Balili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J.,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Alhaisoni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Almujally</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N. A.,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Alrashidi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H., ... &amp; Cha, J. H. (2023). BC2NetRF: breast cancer classification from mammogram images using enhanced deep learning features and equilibrium-</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jaya</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controlled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regula</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falsi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-based features selection.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Diagnostics</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13</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(7), 1238.</a:t>
            </a:r>
          </a:p>
          <a:p>
            <a:pPr marL="342900" indent="-342900">
              <a:buFont typeface="+mj-lt"/>
              <a:buAutoNum type="arabicPeriod"/>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L. (2024). Mammography with deep learning for breast cancer detection.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Frontiers in Oncology</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14</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1281922. </a:t>
            </a:r>
          </a:p>
          <a:p>
            <a:pPr marL="342900" indent="-342900">
              <a:buFont typeface="+mj-lt"/>
              <a:buAutoNum type="arabicPeriod"/>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Chakravarthy, S., Nagarajan, B., Kumar, V. V., Mahesh, T. R., </a:t>
            </a:r>
            <a:r>
              <a:rPr lang="en-US"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Sivakami</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R., &amp; Annand, J. R. (2024). Breast tumor classification with enhanced transfer learning features and selection using chaotic map-based optimization. International Journal of Computational Intelligence Systems, 17(1), 18.</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Prinzi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F.,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Insalaco</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M., Orlando, A.,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Gaglio</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S., &amp;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Vitabile</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S. (2024). A yolo-based model for breast cancer detection in mammograms.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Cognitive Computation</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16</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(1), 107-120. </a:t>
            </a:r>
          </a:p>
          <a:p>
            <a:pPr marL="342900" indent="-342900">
              <a:buFont typeface="+mj-lt"/>
              <a:buAutoNum type="arabicPeriod"/>
            </a:pP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Mohammed, A. D., &amp;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Ekmekci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D. (2024). Breast Cancer Diagnosis Using YOLO-Based Multiscale Parallel CNN and Flattened Threshold Swish.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Applied Sciences</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14</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(7), 2680.</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Hassan, N. M., Hamad, S., &amp; Mahar, K. (2024). YOLO-based CAD framework with </a:t>
            </a:r>
            <a:r>
              <a:rPr lang="en-US"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ViT</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transformer for breast mass detection and classification in CESM and FFDM images.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Neural Computing and Applications</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36</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(12), 6467-6496.</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Zarif, S.,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Abdulkader</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H., Elaraby, I., Alharbi, A.,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Elkilani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W. S., &amp;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Pławiak</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P. (2024). Using hybrid pre-trained models for breast cancer detection. </a:t>
            </a:r>
            <a:r>
              <a:rPr lang="en-IN" sz="16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Plos</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 one</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19</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(1), e0296912.</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Tan, L., Liang, Y., Xia, J., Wu, H., &amp; Zhu, J. (2024). Detection and Diagnosis of Small Target Breast Masses Based on Convolutional Neural Networks.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Tsinghua Science and Technology</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29</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(5), 1524-1539.</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Sannasi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Chakravarthy, S. R.,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Bharanidharan</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N., Vinoth Kumar, V., Mahesh, T. R.,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Alqahtani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M. S., &amp; </a:t>
            </a:r>
            <a:r>
              <a:rPr lang="en-IN" sz="16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Guluwadi</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S. (2024). Deep transfer learning with fuzzy ensemble approach for the early detection of breast cancer.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BMC Medical Imaging</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24</a:t>
            </a:r>
            <a:r>
              <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(1), 82.</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Nadkarni, S., &amp; Noronha, K. (2024). Breast cancer detection using ensemble of convolutional neural networks.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Electrical &amp; Computer Engineering (2088-8708)</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600" b="0" i="1" dirty="0">
                <a:solidFill>
                  <a:srgbClr val="222222"/>
                </a:solidFill>
                <a:effectLst/>
                <a:highlight>
                  <a:srgbClr val="FFFFFF"/>
                </a:highlight>
                <a:latin typeface="Times New Roman" panose="02020603050405020304" pitchFamily="18" charset="0"/>
                <a:cs typeface="Times New Roman" panose="02020603050405020304" pitchFamily="18" charset="0"/>
              </a:rPr>
              <a:t>14</a:t>
            </a: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(1).</a:t>
            </a:r>
            <a:endParaRPr lang="en-IN" sz="16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rgbClr val="222222"/>
              </a:solidFill>
              <a:highlight>
                <a:srgbClr val="FFFFFF"/>
              </a:highligh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59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DCF30-E383-6E63-B132-B85734343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272" y="187141"/>
            <a:ext cx="7342632" cy="5954793"/>
          </a:xfrm>
          <a:prstGeom prst="rect">
            <a:avLst/>
          </a:prstGeom>
        </p:spPr>
      </p:pic>
    </p:spTree>
    <p:extLst>
      <p:ext uri="{BB962C8B-B14F-4D97-AF65-F5344CB8AC3E}">
        <p14:creationId xmlns:p14="http://schemas.microsoft.com/office/powerpoint/2010/main" val="420293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3442575" y="324282"/>
            <a:ext cx="399592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AGENDA</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211CCF6-4528-ACE0-6580-7B7F9FBDF106}"/>
              </a:ext>
            </a:extLst>
          </p:cNvPr>
          <p:cNvSpPr txBox="1"/>
          <p:nvPr/>
        </p:nvSpPr>
        <p:spPr>
          <a:xfrm>
            <a:off x="1097626" y="1369150"/>
            <a:ext cx="4998374" cy="3730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TECHNOLOGIES USED</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OBJECTIVES</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ABOUT THE DATASET</a:t>
            </a:r>
          </a:p>
          <a:p>
            <a:pPr marL="285750" indent="-285750">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CD8B07-90C8-45A6-9E36-5CF59179DB4E}"/>
              </a:ext>
            </a:extLst>
          </p:cNvPr>
          <p:cNvSpPr txBox="1"/>
          <p:nvPr/>
        </p:nvSpPr>
        <p:spPr>
          <a:xfrm>
            <a:off x="5966570" y="1369150"/>
            <a:ext cx="4998374"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PROPOSED METHODOLOGY</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RESULTS AND COMPARITIVE ANALYSIS</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FUTURE WORK</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0255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246888" y="182880"/>
            <a:ext cx="39959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0F7AF4-74B6-41FC-35FA-70CB206D70F3}"/>
              </a:ext>
            </a:extLst>
          </p:cNvPr>
          <p:cNvSpPr txBox="1"/>
          <p:nvPr/>
        </p:nvSpPr>
        <p:spPr>
          <a:xfrm>
            <a:off x="359664" y="1111532"/>
            <a:ext cx="5382768" cy="36933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Breast cancer is the most frequently occurring cancer in women and involves the uncontrolled growth of abnormal breast cells that form tumors.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not identified and treated, these </a:t>
            </a:r>
            <a:r>
              <a:rPr lang="en-US" dirty="0" err="1">
                <a:latin typeface="Times New Roman" panose="02020603050405020304" pitchFamily="18" charset="0"/>
                <a:cs typeface="Times New Roman" panose="02020603050405020304" pitchFamily="18" charset="0"/>
              </a:rPr>
              <a:t>tumours</a:t>
            </a:r>
            <a:r>
              <a:rPr lang="en-US" dirty="0">
                <a:latin typeface="Times New Roman" panose="02020603050405020304" pitchFamily="18" charset="0"/>
                <a:cs typeface="Times New Roman" panose="02020603050405020304" pitchFamily="18" charset="0"/>
              </a:rPr>
              <a:t> can spread throughout the body, become fatal, and cause death.</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Detection is critical to improving treatment outcomes and survival rates.</a:t>
            </a:r>
          </a:p>
          <a:p>
            <a:endParaRPr lang="en-IN" dirty="0"/>
          </a:p>
        </p:txBody>
      </p:sp>
      <p:pic>
        <p:nvPicPr>
          <p:cNvPr id="1026" name="Picture 2" descr="Graph shows thousands of deaths (2.5 million breast cancer deaths averted in 20 years)">
            <a:extLst>
              <a:ext uri="{FF2B5EF4-FFF2-40B4-BE49-F238E27FC236}">
                <a16:creationId xmlns:a16="http://schemas.microsoft.com/office/drawing/2014/main" id="{2BBF2C39-1784-D265-AA2B-946D2E74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541" y="1111532"/>
            <a:ext cx="5953379" cy="444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3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EFB7AB-3F02-C920-43FC-B88930E3B4E2}"/>
              </a:ext>
            </a:extLst>
          </p:cNvPr>
          <p:cNvSpPr txBox="1"/>
          <p:nvPr/>
        </p:nvSpPr>
        <p:spPr>
          <a:xfrm>
            <a:off x="274320" y="274320"/>
            <a:ext cx="32278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Technologies Used</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4FCDB6-B1FA-6F5A-052F-8F0418FC0646}"/>
              </a:ext>
            </a:extLst>
          </p:cNvPr>
          <p:cNvSpPr txBox="1"/>
          <p:nvPr/>
        </p:nvSpPr>
        <p:spPr>
          <a:xfrm>
            <a:off x="367284" y="735985"/>
            <a:ext cx="11457432" cy="627864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Deep Learning: </a:t>
            </a:r>
            <a:r>
              <a:rPr lang="en-US" sz="1600" dirty="0">
                <a:latin typeface="Times New Roman" panose="02020603050405020304" pitchFamily="18" charset="0"/>
                <a:cs typeface="Times New Roman" panose="02020603050405020304" pitchFamily="18" charset="0"/>
              </a:rPr>
              <a:t>A subset of machine learning focused on algorithms inspired by the structure and function of the brain called artificial neural networks.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Capable of learning from large amounts of data, making it particularly effective for tasks like classification, image recognition, natural language processing, and more. Example models are CNN, RNN etc.</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Augmentation Techniques</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such as rotations, flips, zooms, and shifts to increase the diversity and improve the generalization of the training data.</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Transfer Learning with Pretrained Models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Inception,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XceptionNet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learning efficiency and accuracy.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 Acceleration:</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Accelerated the training process using GPU hardware capabilities, including NVIDIA GPUs and Google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GPU runtime.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and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Frameworks:</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Employed these frameworks for building, training, and deploying deep learning models, facilitating easy implementation and experimentation.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metrics such as accuracy, precision, recall, F1-score, and ROC-AUC to evaluate model performance, aiding in the comparison and selection of the best model.</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as the primary language for implementing deep learning models, benefiting from its rich ecosystem of libraries and tools for data processing, model building, and evaluation.</a:t>
            </a:r>
          </a:p>
          <a:p>
            <a:pPr marL="285750" indent="-285750" algn="just">
              <a:lnSpc>
                <a:spcPct val="15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2135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256032" y="118872"/>
            <a:ext cx="39959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DC0F0EB-C035-ED4B-EBE5-EDED080513C2}"/>
              </a:ext>
            </a:extLst>
          </p:cNvPr>
          <p:cNvSpPr txBox="1"/>
          <p:nvPr/>
        </p:nvSpPr>
        <p:spPr>
          <a:xfrm>
            <a:off x="256032" y="804672"/>
            <a:ext cx="11478768" cy="397031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Breast cancer is a major health concern globally, and early detection is crucial for improving treatment outcomes and survival rates.</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Mammograms are one of the most effective tools for detection of breast cancer.</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Interpreting mammograms can be challenging and requires expert radiologists to differentiate between benign and malignant breast lesions.</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goal of this project is to develop a robust and accurate machine learning model to classify mammogram images as either benign or malignant.</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model aims to assist radiologists by providing a second opinion, thereby enhancing the diagnostic process and reducing the risk of misdiagnosis. The successful implementation of this project could lead to more efficient and accurate detection of breast cancer, ultimately saving lives.</a:t>
            </a:r>
          </a:p>
        </p:txBody>
      </p:sp>
    </p:spTree>
    <p:extLst>
      <p:ext uri="{BB962C8B-B14F-4D97-AF65-F5344CB8AC3E}">
        <p14:creationId xmlns:p14="http://schemas.microsoft.com/office/powerpoint/2010/main" val="173231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256032" y="118872"/>
            <a:ext cx="39959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7F4665-1C41-6C9E-CD5C-D73ABE97C355}"/>
              </a:ext>
            </a:extLst>
          </p:cNvPr>
          <p:cNvSpPr txBox="1"/>
          <p:nvPr/>
        </p:nvSpPr>
        <p:spPr>
          <a:xfrm>
            <a:off x="256032" y="896112"/>
            <a:ext cx="11295888"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000000"/>
                </a:solidFill>
                <a:latin typeface="Times New Roman" panose="02020603050405020304" pitchFamily="18" charset="0"/>
                <a:ea typeface="Now"/>
                <a:cs typeface="Times New Roman" panose="02020603050405020304" pitchFamily="18" charset="0"/>
                <a:sym typeface="Now"/>
              </a:rPr>
              <a:t>Utilize CNNs to automatically extract relevant features such as textures, edges, and patterns from mammogram images, which are crucial for distinguishing between benign and malignant tissues.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Convolutional Neural Networks (CNN) with Vision Transformers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leverage the strengths of both architectures.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the hybrid model's performance with standalone models. </a:t>
            </a:r>
            <a:endParaRPr lang="en-US" sz="1800" dirty="0">
              <a:solidFill>
                <a:srgbClr val="000000"/>
              </a:solidFill>
              <a:latin typeface="Times New Roman" panose="02020603050405020304" pitchFamily="18" charset="0"/>
              <a:ea typeface="Now"/>
              <a:cs typeface="Times New Roman" panose="02020603050405020304" pitchFamily="18" charset="0"/>
              <a:sym typeface="Now"/>
            </a:endParaRPr>
          </a:p>
          <a:p>
            <a:pPr marL="285750" indent="-285750" algn="just">
              <a:lnSpc>
                <a:spcPct val="150000"/>
              </a:lnSpc>
              <a:buFont typeface="Arial" panose="020B0604020202020204" pitchFamily="34" charset="0"/>
              <a:buChar char="•"/>
            </a:pPr>
            <a:r>
              <a:rPr lang="en-US" sz="1800" dirty="0">
                <a:solidFill>
                  <a:srgbClr val="000000"/>
                </a:solidFill>
                <a:latin typeface="Times New Roman" panose="02020603050405020304" pitchFamily="18" charset="0"/>
                <a:ea typeface="Now"/>
                <a:cs typeface="Times New Roman" panose="02020603050405020304" pitchFamily="18" charset="0"/>
                <a:sym typeface="Now"/>
              </a:rPr>
              <a:t>Model Comparisons: We are focusing on training our dataset on multiple models to check the validation accuracies and to have a report.</a:t>
            </a:r>
          </a:p>
          <a:p>
            <a:pPr marL="285750" indent="-285750" algn="just">
              <a:lnSpc>
                <a:spcPct val="150000"/>
              </a:lnSpc>
              <a:buFont typeface="Arial" panose="020B0604020202020204" pitchFamily="34" charset="0"/>
              <a:buChar char="•"/>
            </a:pPr>
            <a:r>
              <a:rPr lang="en-US" sz="1800" dirty="0">
                <a:solidFill>
                  <a:srgbClr val="000000"/>
                </a:solidFill>
                <a:latin typeface="Times New Roman" panose="02020603050405020304" pitchFamily="18" charset="0"/>
                <a:ea typeface="Now"/>
                <a:cs typeface="Times New Roman" panose="02020603050405020304" pitchFamily="18" charset="0"/>
                <a:sym typeface="Now"/>
              </a:rPr>
              <a:t>Aimed to identify the model that provides the highest accuracy and reliability in distinguishing between benign and malignant breast cancer images for detection and improved patient outcomes.</a:t>
            </a:r>
          </a:p>
        </p:txBody>
      </p:sp>
    </p:spTree>
    <p:extLst>
      <p:ext uri="{BB962C8B-B14F-4D97-AF65-F5344CB8AC3E}">
        <p14:creationId xmlns:p14="http://schemas.microsoft.com/office/powerpoint/2010/main" val="36554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256032" y="118872"/>
            <a:ext cx="39959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ED53A8-30DC-8124-940D-C01C64665CF3}"/>
              </a:ext>
            </a:extLst>
          </p:cNvPr>
          <p:cNvPicPr>
            <a:picLocks noChangeAspect="1"/>
          </p:cNvPicPr>
          <p:nvPr/>
        </p:nvPicPr>
        <p:blipFill>
          <a:blip r:embed="rId2"/>
          <a:stretch>
            <a:fillRect/>
          </a:stretch>
        </p:blipFill>
        <p:spPr>
          <a:xfrm>
            <a:off x="0" y="1133178"/>
            <a:ext cx="12192000" cy="4610497"/>
          </a:xfrm>
          <a:prstGeom prst="rect">
            <a:avLst/>
          </a:prstGeom>
        </p:spPr>
      </p:pic>
    </p:spTree>
    <p:extLst>
      <p:ext uri="{BB962C8B-B14F-4D97-AF65-F5344CB8AC3E}">
        <p14:creationId xmlns:p14="http://schemas.microsoft.com/office/powerpoint/2010/main" val="298002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672D7-886D-C0E5-DDB5-422839AD4118}"/>
              </a:ext>
            </a:extLst>
          </p:cNvPr>
          <p:cNvSpPr txBox="1"/>
          <p:nvPr/>
        </p:nvSpPr>
        <p:spPr>
          <a:xfrm>
            <a:off x="276606" y="208526"/>
            <a:ext cx="609447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75BB43-7DBE-D3DC-F152-0D8872007427}"/>
              </a:ext>
            </a:extLst>
          </p:cNvPr>
          <p:cNvPicPr>
            <a:picLocks noChangeAspect="1"/>
          </p:cNvPicPr>
          <p:nvPr/>
        </p:nvPicPr>
        <p:blipFill>
          <a:blip r:embed="rId2"/>
          <a:stretch>
            <a:fillRect/>
          </a:stretch>
        </p:blipFill>
        <p:spPr>
          <a:xfrm>
            <a:off x="0" y="818164"/>
            <a:ext cx="12192000" cy="3722055"/>
          </a:xfrm>
          <a:prstGeom prst="rect">
            <a:avLst/>
          </a:prstGeom>
        </p:spPr>
      </p:pic>
    </p:spTree>
    <p:extLst>
      <p:ext uri="{BB962C8B-B14F-4D97-AF65-F5344CB8AC3E}">
        <p14:creationId xmlns:p14="http://schemas.microsoft.com/office/powerpoint/2010/main" val="24360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0D2F4-D4B4-83C8-F7F2-050CA7EA02F6}"/>
              </a:ext>
            </a:extLst>
          </p:cNvPr>
          <p:cNvSpPr txBox="1"/>
          <p:nvPr/>
        </p:nvSpPr>
        <p:spPr>
          <a:xfrm>
            <a:off x="246888" y="182880"/>
            <a:ext cx="39959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About the Dataset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E8888C-BE2C-CBF8-1885-80E0DCD3EF5F}"/>
              </a:ext>
            </a:extLst>
          </p:cNvPr>
          <p:cNvSpPr txBox="1"/>
          <p:nvPr/>
        </p:nvSpPr>
        <p:spPr>
          <a:xfrm>
            <a:off x="449580" y="786384"/>
            <a:ext cx="11292840" cy="32778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Utilizing a CLAHE-enhanced mammogram dataset from Kaggle, the model aims to accurately classify images into two categories: Benign and Malignant.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Benign conditions can include cysts, fibroadenomas, and calcifications that do not spread or pose a significant threat to health.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Malignant tumors are characterized by uncontrolled cell growth and have the potential to invade surrounding tissues and metastasize to other parts of the body.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images indicate the presence of cancerous tumors in the breast tissue.</a:t>
            </a:r>
          </a:p>
          <a:p>
            <a:endParaRPr lang="en-IN" dirty="0"/>
          </a:p>
        </p:txBody>
      </p:sp>
      <p:sp>
        <p:nvSpPr>
          <p:cNvPr id="5" name="Freeform 5">
            <a:extLst>
              <a:ext uri="{FF2B5EF4-FFF2-40B4-BE49-F238E27FC236}">
                <a16:creationId xmlns:a16="http://schemas.microsoft.com/office/drawing/2014/main" id="{4141B5A0-CF36-DAE7-B5C8-257ACAC1541B}"/>
              </a:ext>
            </a:extLst>
          </p:cNvPr>
          <p:cNvSpPr/>
          <p:nvPr/>
        </p:nvSpPr>
        <p:spPr>
          <a:xfrm>
            <a:off x="2789012" y="3950208"/>
            <a:ext cx="2221900" cy="1819656"/>
          </a:xfrm>
          <a:custGeom>
            <a:avLst/>
            <a:gdLst/>
            <a:ahLst/>
            <a:cxnLst/>
            <a:rect l="l" t="t" r="r" b="b"/>
            <a:pathLst>
              <a:path w="3431956" h="3431956">
                <a:moveTo>
                  <a:pt x="0" y="0"/>
                </a:moveTo>
                <a:lnTo>
                  <a:pt x="3431955" y="0"/>
                </a:lnTo>
                <a:lnTo>
                  <a:pt x="3431955" y="3431956"/>
                </a:lnTo>
                <a:lnTo>
                  <a:pt x="0" y="3431956"/>
                </a:lnTo>
                <a:lnTo>
                  <a:pt x="0" y="0"/>
                </a:lnTo>
                <a:close/>
              </a:path>
            </a:pathLst>
          </a:custGeom>
          <a:blipFill>
            <a:blip r:embed="rId2"/>
            <a:stretch>
              <a:fillRect/>
            </a:stretch>
          </a:blipFill>
        </p:spPr>
        <p:txBody>
          <a:bodyPr/>
          <a:lstStyle/>
          <a:p>
            <a:endParaRPr lang="en-IN"/>
          </a:p>
        </p:txBody>
      </p:sp>
      <p:sp>
        <p:nvSpPr>
          <p:cNvPr id="6" name="TextBox 5">
            <a:extLst>
              <a:ext uri="{FF2B5EF4-FFF2-40B4-BE49-F238E27FC236}">
                <a16:creationId xmlns:a16="http://schemas.microsoft.com/office/drawing/2014/main" id="{DD878E1B-FC64-E58E-0C82-1A8CC323FBF4}"/>
              </a:ext>
            </a:extLst>
          </p:cNvPr>
          <p:cNvSpPr txBox="1"/>
          <p:nvPr/>
        </p:nvSpPr>
        <p:spPr>
          <a:xfrm>
            <a:off x="3465576" y="5785259"/>
            <a:ext cx="1554480" cy="646331"/>
          </a:xfrm>
          <a:prstGeom prst="rect">
            <a:avLst/>
          </a:prstGeom>
          <a:noFill/>
        </p:spPr>
        <p:txBody>
          <a:bodyPr wrap="square" rtlCol="0">
            <a:spAutoFit/>
          </a:bodyPr>
          <a:lstStyle/>
          <a:p>
            <a:r>
              <a:rPr lang="en-IN" dirty="0"/>
              <a:t>Benign</a:t>
            </a:r>
          </a:p>
          <a:p>
            <a:endParaRPr lang="en-IN" dirty="0"/>
          </a:p>
        </p:txBody>
      </p:sp>
      <p:sp>
        <p:nvSpPr>
          <p:cNvPr id="7" name="Freeform 6">
            <a:extLst>
              <a:ext uri="{FF2B5EF4-FFF2-40B4-BE49-F238E27FC236}">
                <a16:creationId xmlns:a16="http://schemas.microsoft.com/office/drawing/2014/main" id="{FEBE083B-B55E-9F83-9B96-6C1C9AF7B88A}"/>
              </a:ext>
            </a:extLst>
          </p:cNvPr>
          <p:cNvSpPr/>
          <p:nvPr/>
        </p:nvSpPr>
        <p:spPr>
          <a:xfrm>
            <a:off x="6318550" y="3901463"/>
            <a:ext cx="2148794" cy="1883796"/>
          </a:xfrm>
          <a:custGeom>
            <a:avLst/>
            <a:gdLst/>
            <a:ahLst/>
            <a:cxnLst/>
            <a:rect l="l" t="t" r="r" b="b"/>
            <a:pathLst>
              <a:path w="3431956" h="3431956">
                <a:moveTo>
                  <a:pt x="0" y="0"/>
                </a:moveTo>
                <a:lnTo>
                  <a:pt x="3431956" y="0"/>
                </a:lnTo>
                <a:lnTo>
                  <a:pt x="3431956" y="3431956"/>
                </a:lnTo>
                <a:lnTo>
                  <a:pt x="0" y="3431956"/>
                </a:lnTo>
                <a:lnTo>
                  <a:pt x="0" y="0"/>
                </a:lnTo>
                <a:close/>
              </a:path>
            </a:pathLst>
          </a:custGeom>
          <a:blipFill>
            <a:blip r:embed="rId3"/>
            <a:stretch>
              <a:fillRect/>
            </a:stretch>
          </a:blipFill>
        </p:spPr>
        <p:txBody>
          <a:bodyPr/>
          <a:lstStyle/>
          <a:p>
            <a:endParaRPr lang="en-IN"/>
          </a:p>
        </p:txBody>
      </p:sp>
      <p:sp>
        <p:nvSpPr>
          <p:cNvPr id="8" name="TextBox 7">
            <a:extLst>
              <a:ext uri="{FF2B5EF4-FFF2-40B4-BE49-F238E27FC236}">
                <a16:creationId xmlns:a16="http://schemas.microsoft.com/office/drawing/2014/main" id="{37B2A601-31DE-2981-3225-A002E7015674}"/>
              </a:ext>
            </a:extLst>
          </p:cNvPr>
          <p:cNvSpPr txBox="1"/>
          <p:nvPr/>
        </p:nvSpPr>
        <p:spPr>
          <a:xfrm>
            <a:off x="6455687" y="5604116"/>
            <a:ext cx="1874520" cy="557204"/>
          </a:xfrm>
          <a:prstGeom prst="rect">
            <a:avLst/>
          </a:prstGeom>
          <a:noFill/>
        </p:spPr>
        <p:txBody>
          <a:bodyPr wrap="square" rtlCol="0">
            <a:spAutoFit/>
          </a:bodyPr>
          <a:lstStyle/>
          <a:p>
            <a:pPr algn="ctr">
              <a:lnSpc>
                <a:spcPts val="4200"/>
              </a:lnSpc>
            </a:pPr>
            <a:r>
              <a:rPr lang="en-US" sz="1800" dirty="0">
                <a:latin typeface="Times New Roman" panose="02020603050405020304" pitchFamily="18" charset="0"/>
                <a:ea typeface="Canva Sans Bold"/>
                <a:cs typeface="Times New Roman" panose="02020603050405020304" pitchFamily="18" charset="0"/>
                <a:sym typeface="Canva Sans Bold"/>
              </a:rPr>
              <a:t>Malignant</a:t>
            </a:r>
          </a:p>
        </p:txBody>
      </p:sp>
    </p:spTree>
    <p:extLst>
      <p:ext uri="{BB962C8B-B14F-4D97-AF65-F5344CB8AC3E}">
        <p14:creationId xmlns:p14="http://schemas.microsoft.com/office/powerpoint/2010/main" val="24305759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381</TotalTime>
  <Words>1601</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Canva Sans Bold</vt:lpstr>
      <vt:lpstr>Now</vt:lpstr>
      <vt:lpstr>Times New Roman</vt:lpstr>
      <vt:lpstr>Wingdings</vt:lpstr>
      <vt:lpstr>Retrospect</vt:lpstr>
      <vt:lpstr>Breast Cancer Classification Using Mammogram Images                                                by                                                                                                 G. Laxmisai(21MIS7119)                                                                                                     P. Vasudha Rani (21MIS7121)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Using Mammogram Images                                                by                                                                                                 G. Laxmisai(21MIS7119)                                                                                                     P. Vasudha Rani (21MIS7121)</dc:title>
  <dc:creator>LAXMI SAI</dc:creator>
  <cp:lastModifiedBy>HP</cp:lastModifiedBy>
  <cp:revision>7</cp:revision>
  <dcterms:created xsi:type="dcterms:W3CDTF">2024-07-29T04:13:58Z</dcterms:created>
  <dcterms:modified xsi:type="dcterms:W3CDTF">2024-07-31T04:45:42Z</dcterms:modified>
</cp:coreProperties>
</file>