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61" r:id="rId6"/>
    <p:sldId id="257" r:id="rId7"/>
    <p:sldId id="262" r:id="rId8"/>
    <p:sldId id="260" r:id="rId9"/>
    <p:sldId id="259" r:id="rId10"/>
    <p:sldId id="267" r:id="rId11"/>
    <p:sldId id="269" r:id="rId12"/>
    <p:sldId id="268" r:id="rId13"/>
    <p:sldId id="274" r:id="rId14"/>
    <p:sldId id="273" r:id="rId15"/>
    <p:sldId id="276" r:id="rId16"/>
    <p:sldId id="277" r:id="rId17"/>
    <p:sldId id="278" r:id="rId18"/>
    <p:sldId id="270" r:id="rId19"/>
    <p:sldId id="271" r:id="rId20"/>
    <p:sldId id="275"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vas Narahari" initials="SN" lastIdx="1" clrIdx="0">
    <p:extLst>
      <p:ext uri="{19B8F6BF-5375-455C-9EA6-DF929625EA0E}">
        <p15:presenceInfo xmlns:p15="http://schemas.microsoft.com/office/powerpoint/2012/main" userId="9579b23575951f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2" autoAdjust="0"/>
    <p:restoredTop sz="94660"/>
  </p:normalViewPr>
  <p:slideViewPr>
    <p:cSldViewPr snapToGrid="0">
      <p:cViewPr>
        <p:scale>
          <a:sx n="68" d="100"/>
          <a:sy n="68" d="100"/>
        </p:scale>
        <p:origin x="84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8T16:08:33.555"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B5FA-9F14-4251-AEE6-63ED29589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3EE30-ECC0-4AF4-A842-2BDB9BEE9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90349-E495-46EF-8583-87A2FEB1F645}"/>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5" name="Footer Placeholder 4">
            <a:extLst>
              <a:ext uri="{FF2B5EF4-FFF2-40B4-BE49-F238E27FC236}">
                <a16:creationId xmlns:a16="http://schemas.microsoft.com/office/drawing/2014/main" id="{358551A5-B0AD-407A-9410-ECE1C8FBB8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E00130-D524-4D8A-AE74-C2B9E6DF117B}"/>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40049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A000-1029-4E57-944E-4002645116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46F96A-CEE3-4040-A562-E9B942975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D5217-61A4-4042-892E-D950DEB87EE1}"/>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5" name="Footer Placeholder 4">
            <a:extLst>
              <a:ext uri="{FF2B5EF4-FFF2-40B4-BE49-F238E27FC236}">
                <a16:creationId xmlns:a16="http://schemas.microsoft.com/office/drawing/2014/main" id="{1D1C955F-2C34-4991-89F7-74AFF3E753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A89F7-B8E7-4067-BDAC-D82317AAE5B7}"/>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335645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5C0AE4-80F3-4B22-8128-77ECD66D83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5F8688-9F88-4A68-B4E8-AAD9E9EF64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C1C33-8409-42BB-8679-1E14CC27FE14}"/>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5" name="Footer Placeholder 4">
            <a:extLst>
              <a:ext uri="{FF2B5EF4-FFF2-40B4-BE49-F238E27FC236}">
                <a16:creationId xmlns:a16="http://schemas.microsoft.com/office/drawing/2014/main" id="{6FC4B547-A229-4E82-BD97-F45C49CCF6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B7C563-BF01-4E82-8D97-F5C5C06C2E77}"/>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329863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2081-E6F9-4F2F-95DE-DD1B1BD5F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F7692-78AC-488D-B2AF-437C40492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5CF2E-B662-44F8-B27F-3818BCA8E5E2}"/>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5" name="Footer Placeholder 4">
            <a:extLst>
              <a:ext uri="{FF2B5EF4-FFF2-40B4-BE49-F238E27FC236}">
                <a16:creationId xmlns:a16="http://schemas.microsoft.com/office/drawing/2014/main" id="{E09A4204-27AA-4C32-A6A7-BC35C4694D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C2E17F-0B5D-46B8-887B-AC3FFDEFCCAA}"/>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414648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DF06-E21A-4AC3-82AF-95AA14227C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C1385-F737-4F80-A5E7-7BB2243DE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6C1CEF-6E76-43BC-BEEB-0734815C3919}"/>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5" name="Footer Placeholder 4">
            <a:extLst>
              <a:ext uri="{FF2B5EF4-FFF2-40B4-BE49-F238E27FC236}">
                <a16:creationId xmlns:a16="http://schemas.microsoft.com/office/drawing/2014/main" id="{2A4B6CD1-AEBF-40AF-9026-C020F61FCB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6CB2-5AB4-4C15-92C7-D62A3C359C7A}"/>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306847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B97E-3F03-4DE4-B3ED-94C953E62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7478A-995E-41D8-ACC2-0936CC124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7F19C-AF31-4FDE-A39D-E92959F07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EEEFA9-B6D0-4E89-96D6-856C43195C2B}"/>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6" name="Footer Placeholder 5">
            <a:extLst>
              <a:ext uri="{FF2B5EF4-FFF2-40B4-BE49-F238E27FC236}">
                <a16:creationId xmlns:a16="http://schemas.microsoft.com/office/drawing/2014/main" id="{98E9DFED-BED9-48F9-8164-D04DB2B289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3B90AB-EDD6-450E-BF73-72B4C0F1FD78}"/>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148488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3371-8B00-4C9B-ABB7-3B87039507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8355A5-FC65-47FB-8472-F607F49B5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90925B-EA57-4334-B69E-DF04524918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34306-9C48-4467-9618-4E997C9D4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6753D-60FA-4FB7-9D96-7CD18F016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632C9F-45AE-479E-BC1A-BE61FF224CDC}"/>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8" name="Footer Placeholder 7">
            <a:extLst>
              <a:ext uri="{FF2B5EF4-FFF2-40B4-BE49-F238E27FC236}">
                <a16:creationId xmlns:a16="http://schemas.microsoft.com/office/drawing/2014/main" id="{37CBD90A-FA12-48F8-B2BF-321C8F690C1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280E7E-09E9-499D-99C3-89CC4DF2A6D6}"/>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180865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447F-16A9-4926-B2AF-97487B81C4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3FE37-FA52-4D66-B611-E751494426F4}"/>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4" name="Footer Placeholder 3">
            <a:extLst>
              <a:ext uri="{FF2B5EF4-FFF2-40B4-BE49-F238E27FC236}">
                <a16:creationId xmlns:a16="http://schemas.microsoft.com/office/drawing/2014/main" id="{82A2E0EB-EDA7-4420-9E1A-EEB85030565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47FB27-4609-469A-ACF3-F58B2E8AE1FC}"/>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18010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170BFA-C29A-4B6D-AFB3-956A03835CFB}"/>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3" name="Footer Placeholder 2">
            <a:extLst>
              <a:ext uri="{FF2B5EF4-FFF2-40B4-BE49-F238E27FC236}">
                <a16:creationId xmlns:a16="http://schemas.microsoft.com/office/drawing/2014/main" id="{534B6883-54D4-4524-B9F2-877B8919E5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0F25293-4D85-43C6-AD3B-22EC943C23D3}"/>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114304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667F-F78C-4BD0-9AAB-9CAB849B2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9F441F-AF25-4B43-A45D-B37CD1EA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F84694-F108-4281-9146-6F9312C31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03551-4B64-4DC1-A198-E44E087CD7D3}"/>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6" name="Footer Placeholder 5">
            <a:extLst>
              <a:ext uri="{FF2B5EF4-FFF2-40B4-BE49-F238E27FC236}">
                <a16:creationId xmlns:a16="http://schemas.microsoft.com/office/drawing/2014/main" id="{9C9D26FE-9118-481E-9279-B8774963EB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90487D-940F-497A-AA55-CAF8FF18CF0F}"/>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11915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7F75-759D-474B-B368-BCBECC0BC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43A1EB-1D4D-4418-B66B-8FD5BB05AC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63AABDD-54C0-438C-8DE0-99A86EE5C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A7B01-97F2-4809-BD3B-C612947368B7}"/>
              </a:ext>
            </a:extLst>
          </p:cNvPr>
          <p:cNvSpPr>
            <a:spLocks noGrp="1"/>
          </p:cNvSpPr>
          <p:nvPr>
            <p:ph type="dt" sz="half" idx="10"/>
          </p:nvPr>
        </p:nvSpPr>
        <p:spPr/>
        <p:txBody>
          <a:bodyPr/>
          <a:lstStyle/>
          <a:p>
            <a:fld id="{BAED01C2-15C1-4607-80CE-9BA991E8E987}" type="datetimeFigureOut">
              <a:rPr lang="en-US" smtClean="0"/>
              <a:t>3/28/2020</a:t>
            </a:fld>
            <a:endParaRPr lang="en-US" dirty="0"/>
          </a:p>
        </p:txBody>
      </p:sp>
      <p:sp>
        <p:nvSpPr>
          <p:cNvPr id="6" name="Footer Placeholder 5">
            <a:extLst>
              <a:ext uri="{FF2B5EF4-FFF2-40B4-BE49-F238E27FC236}">
                <a16:creationId xmlns:a16="http://schemas.microsoft.com/office/drawing/2014/main" id="{A3C06EBB-89E7-4CBD-A0F7-E94A917A00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C3091D-40C2-438D-82F1-5463C8944EA8}"/>
              </a:ext>
            </a:extLst>
          </p:cNvPr>
          <p:cNvSpPr>
            <a:spLocks noGrp="1"/>
          </p:cNvSpPr>
          <p:nvPr>
            <p:ph type="sldNum" sz="quarter" idx="12"/>
          </p:nvPr>
        </p:nvSpPr>
        <p:spPr/>
        <p:txBody>
          <a:bodyPr/>
          <a:lstStyle/>
          <a:p>
            <a:fld id="{6F4A15DC-0600-40CD-B401-6A2127B8556F}" type="slidenum">
              <a:rPr lang="en-US" smtClean="0"/>
              <a:t>‹#›</a:t>
            </a:fld>
            <a:endParaRPr lang="en-US" dirty="0"/>
          </a:p>
        </p:txBody>
      </p:sp>
    </p:spTree>
    <p:extLst>
      <p:ext uri="{BB962C8B-B14F-4D97-AF65-F5344CB8AC3E}">
        <p14:creationId xmlns:p14="http://schemas.microsoft.com/office/powerpoint/2010/main" val="275274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B4710-8C09-40F7-8D42-791637F64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E08B1-7526-4F48-8927-FA5097353C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5F4C4-AB69-41D4-93B1-CCE05E54AF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D01C2-15C1-4607-80CE-9BA991E8E987}" type="datetimeFigureOut">
              <a:rPr lang="en-US" smtClean="0"/>
              <a:t>3/28/2020</a:t>
            </a:fld>
            <a:endParaRPr lang="en-US" dirty="0"/>
          </a:p>
        </p:txBody>
      </p:sp>
      <p:sp>
        <p:nvSpPr>
          <p:cNvPr id="5" name="Footer Placeholder 4">
            <a:extLst>
              <a:ext uri="{FF2B5EF4-FFF2-40B4-BE49-F238E27FC236}">
                <a16:creationId xmlns:a16="http://schemas.microsoft.com/office/drawing/2014/main" id="{FD3DD172-9E3C-4FED-AA8D-77401607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0E375CD-740E-490A-8D43-A85743B88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A15DC-0600-40CD-B401-6A2127B8556F}" type="slidenum">
              <a:rPr lang="en-US" smtClean="0"/>
              <a:t>‹#›</a:t>
            </a:fld>
            <a:endParaRPr lang="en-US" dirty="0"/>
          </a:p>
        </p:txBody>
      </p:sp>
    </p:spTree>
    <p:extLst>
      <p:ext uri="{BB962C8B-B14F-4D97-AF65-F5344CB8AC3E}">
        <p14:creationId xmlns:p14="http://schemas.microsoft.com/office/powerpoint/2010/main" val="819615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ortheastern.blackboard.com/webapps/blackboard/execute/courseMain?course_id=_2605253_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ortheastern.blackboard.com/bbcswebdav/pid-13483009-dt-message-rid-69266389_1/xid-69266389_1" TargetMode="External"/><Relationship Id="rId2" Type="http://schemas.openxmlformats.org/officeDocument/2006/relationships/hyperlink" Target="https://smartyads.com/blog/cpc-ppc-cpm-cpi-cpa-cpl-which-online-ad-models-are-best/" TargetMode="External"/><Relationship Id="rId1" Type="http://schemas.openxmlformats.org/officeDocument/2006/relationships/slideLayout" Target="../slideLayouts/slideLayout1.xml"/><Relationship Id="rId4" Type="http://schemas.openxmlformats.org/officeDocument/2006/relationships/hyperlink" Target="https://www.lynda.com/Tableau-tutorials/Tableau-9-Essential-Training/386886-2.html?org=ne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F435-CF0C-4F17-B5EF-324FE17B9031}"/>
              </a:ext>
            </a:extLst>
          </p:cNvPr>
          <p:cNvSpPr>
            <a:spLocks noGrp="1"/>
          </p:cNvSpPr>
          <p:nvPr>
            <p:ph type="ctrTitle"/>
          </p:nvPr>
        </p:nvSpPr>
        <p:spPr>
          <a:xfrm>
            <a:off x="1524000" y="1122362"/>
            <a:ext cx="9144000" cy="1655761"/>
          </a:xfrm>
        </p:spPr>
        <p:txBody>
          <a:bodyPr>
            <a:normAutofit fontScale="90000"/>
          </a:bodyPr>
          <a:lstStyle/>
          <a:p>
            <a:r>
              <a:rPr lang="en-US" b="1" dirty="0"/>
              <a:t>Visualization for Audience Performance</a:t>
            </a:r>
            <a:r>
              <a:rPr lang="en-US" dirty="0"/>
              <a:t> </a:t>
            </a:r>
          </a:p>
        </p:txBody>
      </p:sp>
      <p:sp>
        <p:nvSpPr>
          <p:cNvPr id="3" name="Subtitle 2">
            <a:extLst>
              <a:ext uri="{FF2B5EF4-FFF2-40B4-BE49-F238E27FC236}">
                <a16:creationId xmlns:a16="http://schemas.microsoft.com/office/drawing/2014/main" id="{80C5C4AB-39F3-4C58-83AD-38955BB8F0E2}"/>
              </a:ext>
            </a:extLst>
          </p:cNvPr>
          <p:cNvSpPr>
            <a:spLocks noGrp="1"/>
          </p:cNvSpPr>
          <p:nvPr>
            <p:ph type="subTitle" idx="1"/>
          </p:nvPr>
        </p:nvSpPr>
        <p:spPr>
          <a:xfrm>
            <a:off x="1524000" y="2883877"/>
            <a:ext cx="9144000" cy="2373923"/>
          </a:xfrm>
        </p:spPr>
        <p:txBody>
          <a:bodyPr>
            <a:normAutofit/>
          </a:bodyPr>
          <a:lstStyle/>
          <a:p>
            <a:r>
              <a:rPr lang="en-US" u="sng" dirty="0">
                <a:hlinkClick r:id="rId2" tooltip="ALY6980 21078 Capstone SEC 05 Winter 2020 CPS [VTL-1-OL] ALY6980.21078.202025">
                  <a:extLst>
                    <a:ext uri="{A12FA001-AC4F-418D-AE19-62706E023703}">
                      <ahyp:hlinkClr xmlns:ahyp="http://schemas.microsoft.com/office/drawing/2018/hyperlinkcolor" val="tx"/>
                    </a:ext>
                  </a:extLst>
                </a:hlinkClick>
              </a:rPr>
              <a:t>ALY6980 21078 Capstone SEC 05 Winter 2020 CPS [VTL-1-OL] ALY6980.21078.202025 </a:t>
            </a:r>
            <a:endParaRPr lang="en-US" u="sng" dirty="0"/>
          </a:p>
          <a:p>
            <a:r>
              <a:rPr lang="en-US" b="1" dirty="0"/>
              <a:t>Student: Srinivasu Narahari</a:t>
            </a:r>
            <a:endParaRPr lang="en-US" dirty="0"/>
          </a:p>
          <a:p>
            <a:r>
              <a:rPr lang="en-US" b="1" dirty="0"/>
              <a:t>Professor: Matt Goodwin, Ph.D.</a:t>
            </a:r>
            <a:endParaRPr lang="en-US" dirty="0"/>
          </a:p>
          <a:p>
            <a:endParaRPr lang="en-US" dirty="0"/>
          </a:p>
        </p:txBody>
      </p:sp>
    </p:spTree>
    <p:extLst>
      <p:ext uri="{BB962C8B-B14F-4D97-AF65-F5344CB8AC3E}">
        <p14:creationId xmlns:p14="http://schemas.microsoft.com/office/powerpoint/2010/main" val="264926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06647BE-17BC-4CA2-9DA3-C1695F160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A623A9-179E-4A06-83EE-288BA1F2D758}"/>
              </a:ext>
            </a:extLst>
          </p:cNvPr>
          <p:cNvSpPr>
            <a:spLocks noGrp="1"/>
          </p:cNvSpPr>
          <p:nvPr>
            <p:ph type="title"/>
          </p:nvPr>
        </p:nvSpPr>
        <p:spPr>
          <a:xfrm>
            <a:off x="722377" y="1538655"/>
            <a:ext cx="2766412" cy="4074074"/>
          </a:xfrm>
        </p:spPr>
        <p:txBody>
          <a:bodyPr vert="horz" lIns="91440" tIns="45720" rIns="91440" bIns="45720" rtlCol="0" anchor="b">
            <a:normAutofit/>
          </a:bodyPr>
          <a:lstStyle/>
          <a:p>
            <a:r>
              <a:rPr lang="en-US" sz="2400" dirty="0">
                <a:latin typeface="+mn-lt"/>
              </a:rPr>
              <a:t>Build models of linear variation of  CPM, CRT, Impressions, clicks. The following screen shot shows the linear variation  ctr with other parameters of the data</a:t>
            </a:r>
          </a:p>
        </p:txBody>
      </p:sp>
      <p:sp>
        <p:nvSpPr>
          <p:cNvPr id="15" name="Rectangle 14">
            <a:extLst>
              <a:ext uri="{FF2B5EF4-FFF2-40B4-BE49-F238E27FC236}">
                <a16:creationId xmlns:a16="http://schemas.microsoft.com/office/drawing/2014/main" id="{D7D32065-BC60-4FA9-9D89-111C744F5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a:extLst>
              <a:ext uri="{FF2B5EF4-FFF2-40B4-BE49-F238E27FC236}">
                <a16:creationId xmlns:a16="http://schemas.microsoft.com/office/drawing/2014/main" id="{F81196F4-4705-4AD7-87C8-8D71D323AF93}"/>
              </a:ext>
            </a:extLst>
          </p:cNvPr>
          <p:cNvPicPr>
            <a:picLocks noGrp="1" noChangeAspect="1"/>
          </p:cNvPicPr>
          <p:nvPr>
            <p:ph idx="1"/>
          </p:nvPr>
        </p:nvPicPr>
        <p:blipFill rotWithShape="1">
          <a:blip r:embed="rId2"/>
          <a:srcRect l="9041" r="46591" b="1"/>
          <a:stretch/>
        </p:blipFill>
        <p:spPr>
          <a:xfrm>
            <a:off x="3488789" y="0"/>
            <a:ext cx="8703212" cy="668215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426500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6647BE-17BC-4CA2-9DA3-C1695F160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01D82F-CBB4-496B-850B-3D9031835D70}"/>
              </a:ext>
            </a:extLst>
          </p:cNvPr>
          <p:cNvSpPr>
            <a:spLocks noGrp="1"/>
          </p:cNvSpPr>
          <p:nvPr>
            <p:ph type="title"/>
          </p:nvPr>
        </p:nvSpPr>
        <p:spPr>
          <a:xfrm>
            <a:off x="1303851" y="891541"/>
            <a:ext cx="1608162" cy="4074074"/>
          </a:xfrm>
        </p:spPr>
        <p:txBody>
          <a:bodyPr vert="horz" lIns="91440" tIns="45720" rIns="91440" bIns="45720" rtlCol="0" anchor="b">
            <a:normAutofit/>
          </a:bodyPr>
          <a:lstStyle/>
          <a:p>
            <a:r>
              <a:rPr lang="en-US" sz="2000" dirty="0">
                <a:latin typeface="+mn-lt"/>
              </a:rPr>
              <a:t>The following graph shows linear relation between  account id and Ctr.</a:t>
            </a:r>
            <a:br>
              <a:rPr lang="en-US" sz="2000" dirty="0">
                <a:latin typeface="+mn-lt"/>
              </a:rPr>
            </a:br>
            <a:endParaRPr lang="en-US" sz="2000" dirty="0">
              <a:latin typeface="+mn-lt"/>
            </a:endParaRPr>
          </a:p>
        </p:txBody>
      </p:sp>
      <p:sp>
        <p:nvSpPr>
          <p:cNvPr id="11" name="Rectangle 10">
            <a:extLst>
              <a:ext uri="{FF2B5EF4-FFF2-40B4-BE49-F238E27FC236}">
                <a16:creationId xmlns:a16="http://schemas.microsoft.com/office/drawing/2014/main" id="{D7D32065-BC60-4FA9-9D89-111C744F5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3D205670-B921-46FF-BC87-614393227B81}"/>
              </a:ext>
            </a:extLst>
          </p:cNvPr>
          <p:cNvPicPr>
            <a:picLocks noGrp="1"/>
          </p:cNvPicPr>
          <p:nvPr>
            <p:ph idx="1"/>
          </p:nvPr>
        </p:nvPicPr>
        <p:blipFill rotWithShape="1">
          <a:blip r:embed="rId2"/>
          <a:srcRect l="9025" r="39516" b="-1"/>
          <a:stretch/>
        </p:blipFill>
        <p:spPr>
          <a:xfrm>
            <a:off x="3319975" y="891540"/>
            <a:ext cx="8872026"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0037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E963-8F82-4CBC-AEF9-9C86F0A20B01}"/>
              </a:ext>
            </a:extLst>
          </p:cNvPr>
          <p:cNvSpPr>
            <a:spLocks noGrp="1"/>
          </p:cNvSpPr>
          <p:nvPr>
            <p:ph type="title"/>
          </p:nvPr>
        </p:nvSpPr>
        <p:spPr/>
        <p:txBody>
          <a:bodyPr/>
          <a:lstStyle/>
          <a:p>
            <a:r>
              <a:rPr lang="en-US" sz="2800" dirty="0">
                <a:latin typeface="+mn-lt"/>
              </a:rPr>
              <a:t>Plotted few graphs for tracing the variation CPM, CRT, Impressions, clicks</a:t>
            </a:r>
            <a:r>
              <a:rPr lang="en-US" dirty="0"/>
              <a:t>.</a:t>
            </a:r>
          </a:p>
        </p:txBody>
      </p:sp>
      <p:pic>
        <p:nvPicPr>
          <p:cNvPr id="4" name="Content Placeholder 3">
            <a:extLst>
              <a:ext uri="{FF2B5EF4-FFF2-40B4-BE49-F238E27FC236}">
                <a16:creationId xmlns:a16="http://schemas.microsoft.com/office/drawing/2014/main" id="{EEDFE4DE-7900-4A04-96A9-3C0C4F134A44}"/>
              </a:ext>
            </a:extLst>
          </p:cNvPr>
          <p:cNvPicPr>
            <a:picLocks noGrp="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320752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B18B-1DB4-4880-B269-981FFFA103BF}"/>
              </a:ext>
            </a:extLst>
          </p:cNvPr>
          <p:cNvSpPr>
            <a:spLocks noGrp="1"/>
          </p:cNvSpPr>
          <p:nvPr>
            <p:ph type="title"/>
          </p:nvPr>
        </p:nvSpPr>
        <p:spPr>
          <a:xfrm>
            <a:off x="838200" y="231007"/>
            <a:ext cx="10365606" cy="760396"/>
          </a:xfrm>
        </p:spPr>
        <p:txBody>
          <a:bodyPr>
            <a:normAutofit/>
          </a:bodyPr>
          <a:lstStyle/>
          <a:p>
            <a:r>
              <a:rPr lang="en-US" sz="3200" dirty="0"/>
              <a:t>Variation of Data Source Type on Clicks , CPM, CTR</a:t>
            </a:r>
            <a:endParaRPr lang="en-US" dirty="0"/>
          </a:p>
        </p:txBody>
      </p:sp>
      <p:sp>
        <p:nvSpPr>
          <p:cNvPr id="5" name="Content Placeholder 4">
            <a:extLst>
              <a:ext uri="{FF2B5EF4-FFF2-40B4-BE49-F238E27FC236}">
                <a16:creationId xmlns:a16="http://schemas.microsoft.com/office/drawing/2014/main" id="{5D375EF5-2892-4506-98A9-213D028972C1}"/>
              </a:ext>
            </a:extLst>
          </p:cNvPr>
          <p:cNvSpPr>
            <a:spLocks noGrp="1"/>
          </p:cNvSpPr>
          <p:nvPr>
            <p:ph idx="1"/>
          </p:nvPr>
        </p:nvSpPr>
        <p:spPr/>
        <p:txBody>
          <a:bodyPr/>
          <a:lstStyle/>
          <a:p>
            <a:endParaRPr lang="en-US" dirty="0"/>
          </a:p>
          <a:p>
            <a:endParaRPr lang="en-US" dirty="0"/>
          </a:p>
        </p:txBody>
      </p:sp>
      <p:pic>
        <p:nvPicPr>
          <p:cNvPr id="6" name="Content Placeholder 3">
            <a:extLst>
              <a:ext uri="{FF2B5EF4-FFF2-40B4-BE49-F238E27FC236}">
                <a16:creationId xmlns:a16="http://schemas.microsoft.com/office/drawing/2014/main" id="{B417C47A-CA33-43BA-9C12-508085A1F631}"/>
              </a:ext>
            </a:extLst>
          </p:cNvPr>
          <p:cNvPicPr>
            <a:picLocks noChangeAspect="1"/>
          </p:cNvPicPr>
          <p:nvPr/>
        </p:nvPicPr>
        <p:blipFill>
          <a:blip r:embed="rId2"/>
          <a:stretch>
            <a:fillRect/>
          </a:stretch>
        </p:blipFill>
        <p:spPr>
          <a:xfrm>
            <a:off x="838200" y="1155032"/>
            <a:ext cx="10515600" cy="5702968"/>
          </a:xfrm>
          <a:prstGeom prst="rect">
            <a:avLst/>
          </a:prstGeom>
        </p:spPr>
      </p:pic>
    </p:spTree>
    <p:extLst>
      <p:ext uri="{BB962C8B-B14F-4D97-AF65-F5344CB8AC3E}">
        <p14:creationId xmlns:p14="http://schemas.microsoft.com/office/powerpoint/2010/main" val="312080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E085-D5B0-4B0D-A67A-C1BECFF5338F}"/>
              </a:ext>
            </a:extLst>
          </p:cNvPr>
          <p:cNvSpPr>
            <a:spLocks noGrp="1"/>
          </p:cNvSpPr>
          <p:nvPr>
            <p:ph type="title"/>
          </p:nvPr>
        </p:nvSpPr>
        <p:spPr>
          <a:xfrm>
            <a:off x="838200" y="365125"/>
            <a:ext cx="10515600" cy="674403"/>
          </a:xfrm>
        </p:spPr>
        <p:txBody>
          <a:bodyPr>
            <a:normAutofit fontScale="90000"/>
          </a:bodyPr>
          <a:lstStyle/>
          <a:p>
            <a:r>
              <a:rPr lang="en-US" dirty="0"/>
              <a:t>CPC ,Clicks , CPM variation with Description.</a:t>
            </a:r>
          </a:p>
        </p:txBody>
      </p:sp>
      <p:sp>
        <p:nvSpPr>
          <p:cNvPr id="6" name="Content Placeholder 5">
            <a:extLst>
              <a:ext uri="{FF2B5EF4-FFF2-40B4-BE49-F238E27FC236}">
                <a16:creationId xmlns:a16="http://schemas.microsoft.com/office/drawing/2014/main" id="{69B90B0F-2F48-4BDE-8ED1-BD5F1AD69755}"/>
              </a:ext>
            </a:extLst>
          </p:cNvPr>
          <p:cNvSpPr>
            <a:spLocks noGrp="1"/>
          </p:cNvSpPr>
          <p:nvPr>
            <p:ph idx="1"/>
          </p:nvPr>
        </p:nvSpPr>
        <p:spPr>
          <a:xfrm>
            <a:off x="838200" y="1039528"/>
            <a:ext cx="10515600" cy="5137435"/>
          </a:xfrm>
        </p:spPr>
        <p:txBody>
          <a:bodyPr/>
          <a:lstStyle/>
          <a:p>
            <a:r>
              <a:rPr lang="en-US" sz="1400" dirty="0"/>
              <a:t>Audience must like 3 or following pages and MOFY Nation Custom Audience, This is the video we are promoting has  major effect on CRT,CPM, Clicks.</a:t>
            </a:r>
            <a:endParaRPr lang="en-US" dirty="0"/>
          </a:p>
        </p:txBody>
      </p:sp>
      <p:pic>
        <p:nvPicPr>
          <p:cNvPr id="7" name="Picture 6">
            <a:extLst>
              <a:ext uri="{FF2B5EF4-FFF2-40B4-BE49-F238E27FC236}">
                <a16:creationId xmlns:a16="http://schemas.microsoft.com/office/drawing/2014/main" id="{38B5FDD0-E295-4708-9C8F-8645E5B0FA4E}"/>
              </a:ext>
            </a:extLst>
          </p:cNvPr>
          <p:cNvPicPr>
            <a:picLocks noChangeAspect="1"/>
          </p:cNvPicPr>
          <p:nvPr/>
        </p:nvPicPr>
        <p:blipFill>
          <a:blip r:embed="rId2"/>
          <a:stretch>
            <a:fillRect/>
          </a:stretch>
        </p:blipFill>
        <p:spPr>
          <a:xfrm>
            <a:off x="1148614" y="1617044"/>
            <a:ext cx="9894771" cy="4045799"/>
          </a:xfrm>
          <a:prstGeom prst="rect">
            <a:avLst/>
          </a:prstGeom>
        </p:spPr>
      </p:pic>
    </p:spTree>
    <p:extLst>
      <p:ext uri="{BB962C8B-B14F-4D97-AF65-F5344CB8AC3E}">
        <p14:creationId xmlns:p14="http://schemas.microsoft.com/office/powerpoint/2010/main" val="243897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F2CE-982A-4CC8-A8F7-E29F7DFCABC1}"/>
              </a:ext>
            </a:extLst>
          </p:cNvPr>
          <p:cNvSpPr>
            <a:spLocks noGrp="1"/>
          </p:cNvSpPr>
          <p:nvPr>
            <p:ph type="title"/>
          </p:nvPr>
        </p:nvSpPr>
        <p:spPr>
          <a:xfrm>
            <a:off x="838199" y="365125"/>
            <a:ext cx="10515600" cy="1325563"/>
          </a:xfrm>
        </p:spPr>
        <p:txBody>
          <a:bodyPr>
            <a:normAutofit/>
          </a:bodyPr>
          <a:lstStyle/>
          <a:p>
            <a:r>
              <a:rPr lang="en-US" sz="2800" dirty="0"/>
              <a:t>CPM, Impressions, Clicks sharing across country</a:t>
            </a:r>
          </a:p>
        </p:txBody>
      </p:sp>
      <p:pic>
        <p:nvPicPr>
          <p:cNvPr id="4" name="Content Placeholder 3">
            <a:extLst>
              <a:ext uri="{FF2B5EF4-FFF2-40B4-BE49-F238E27FC236}">
                <a16:creationId xmlns:a16="http://schemas.microsoft.com/office/drawing/2014/main" id="{EBBC9FEE-8EE8-4172-954E-7A8DBC2E4157}"/>
              </a:ext>
            </a:extLst>
          </p:cNvPr>
          <p:cNvPicPr>
            <a:picLocks noGrp="1" noChangeAspect="1"/>
          </p:cNvPicPr>
          <p:nvPr>
            <p:ph idx="1"/>
          </p:nvPr>
        </p:nvPicPr>
        <p:blipFill>
          <a:blip r:embed="rId2"/>
          <a:stretch>
            <a:fillRect/>
          </a:stretch>
        </p:blipFill>
        <p:spPr>
          <a:xfrm>
            <a:off x="4604281" y="1825625"/>
            <a:ext cx="2983437" cy="4351338"/>
          </a:xfrm>
          <a:prstGeom prst="rect">
            <a:avLst/>
          </a:prstGeom>
        </p:spPr>
      </p:pic>
      <p:sp>
        <p:nvSpPr>
          <p:cNvPr id="6" name="TextBox 5">
            <a:extLst>
              <a:ext uri="{FF2B5EF4-FFF2-40B4-BE49-F238E27FC236}">
                <a16:creationId xmlns:a16="http://schemas.microsoft.com/office/drawing/2014/main" id="{7DBCC6B0-701F-4D32-8087-13CBB7E24858}"/>
              </a:ext>
            </a:extLst>
          </p:cNvPr>
          <p:cNvSpPr txBox="1"/>
          <p:nvPr/>
        </p:nvSpPr>
        <p:spPr>
          <a:xfrm>
            <a:off x="721896" y="1825625"/>
            <a:ext cx="34843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US is the Origin county is for many programs.</a:t>
            </a:r>
          </a:p>
          <a:p>
            <a:pPr marL="285750" indent="-285750">
              <a:buFont typeface="Arial" panose="020B0604020202020204" pitchFamily="34" charset="0"/>
              <a:buChar char="•"/>
            </a:pPr>
            <a:r>
              <a:rPr lang="en-US" dirty="0"/>
              <a:t> GB is origin for few programs</a:t>
            </a:r>
          </a:p>
          <a:p>
            <a:pPr marL="285750" indent="-285750">
              <a:buFont typeface="Arial" panose="020B0604020202020204" pitchFamily="34" charset="0"/>
              <a:buChar char="•"/>
            </a:pPr>
            <a:r>
              <a:rPr lang="en-US" dirty="0"/>
              <a:t>Viacom is not receiving any clicks or  impressions.</a:t>
            </a:r>
          </a:p>
          <a:p>
            <a:pPr marL="285750" indent="-285750">
              <a:buFont typeface="Arial" panose="020B0604020202020204" pitchFamily="34" charset="0"/>
              <a:buChar char="•"/>
            </a:pPr>
            <a:r>
              <a:rPr lang="en-US" dirty="0"/>
              <a:t>GB has little effect on approximate account.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0423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D6BF-FC10-4F85-A97E-85749F0959BA}"/>
              </a:ext>
            </a:extLst>
          </p:cNvPr>
          <p:cNvSpPr>
            <a:spLocks noGrp="1"/>
          </p:cNvSpPr>
          <p:nvPr>
            <p:ph type="title"/>
          </p:nvPr>
        </p:nvSpPr>
        <p:spPr/>
        <p:txBody>
          <a:bodyPr/>
          <a:lstStyle/>
          <a:p>
            <a:r>
              <a:rPr lang="en-US" dirty="0"/>
              <a:t>Effect of Original name on Clicks, CPC, CTR</a:t>
            </a:r>
          </a:p>
        </p:txBody>
      </p:sp>
      <p:pic>
        <p:nvPicPr>
          <p:cNvPr id="4" name="Content Placeholder 3">
            <a:extLst>
              <a:ext uri="{FF2B5EF4-FFF2-40B4-BE49-F238E27FC236}">
                <a16:creationId xmlns:a16="http://schemas.microsoft.com/office/drawing/2014/main" id="{98156939-4CF1-4F2F-A176-BEDE070AF6D1}"/>
              </a:ext>
            </a:extLst>
          </p:cNvPr>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2330499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2584-D102-4B5F-97BC-80F35C4CAB55}"/>
              </a:ext>
            </a:extLst>
          </p:cNvPr>
          <p:cNvSpPr>
            <a:spLocks noGrp="1"/>
          </p:cNvSpPr>
          <p:nvPr>
            <p:ph type="title"/>
          </p:nvPr>
        </p:nvSpPr>
        <p:spPr>
          <a:xfrm>
            <a:off x="838200" y="365126"/>
            <a:ext cx="10515600" cy="920336"/>
          </a:xfrm>
        </p:spPr>
        <p:txBody>
          <a:bodyPr/>
          <a:lstStyle/>
          <a:p>
            <a:r>
              <a:rPr lang="en-US" dirty="0"/>
              <a:t>Country, Account and Origin Id count relation</a:t>
            </a:r>
          </a:p>
        </p:txBody>
      </p:sp>
      <p:pic>
        <p:nvPicPr>
          <p:cNvPr id="8" name="Content Placeholder 7">
            <a:extLst>
              <a:ext uri="{FF2B5EF4-FFF2-40B4-BE49-F238E27FC236}">
                <a16:creationId xmlns:a16="http://schemas.microsoft.com/office/drawing/2014/main" id="{FFB1531C-1C33-4E83-98BF-7827FDED0142}"/>
              </a:ext>
            </a:extLst>
          </p:cNvPr>
          <p:cNvPicPr>
            <a:picLocks noGrp="1" noChangeAspect="1"/>
          </p:cNvPicPr>
          <p:nvPr>
            <p:ph idx="1"/>
          </p:nvPr>
        </p:nvPicPr>
        <p:blipFill>
          <a:blip r:embed="rId2"/>
          <a:stretch>
            <a:fillRect/>
          </a:stretch>
        </p:blipFill>
        <p:spPr>
          <a:xfrm>
            <a:off x="715617" y="1285462"/>
            <a:ext cx="10638183" cy="5207411"/>
          </a:xfrm>
          <a:prstGeom prst="rect">
            <a:avLst/>
          </a:prstGeom>
        </p:spPr>
      </p:pic>
    </p:spTree>
    <p:extLst>
      <p:ext uri="{BB962C8B-B14F-4D97-AF65-F5344CB8AC3E}">
        <p14:creationId xmlns:p14="http://schemas.microsoft.com/office/powerpoint/2010/main" val="281533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DA83-7167-458F-88EC-670C854521E3}"/>
              </a:ext>
            </a:extLst>
          </p:cNvPr>
          <p:cNvSpPr>
            <a:spLocks noGrp="1"/>
          </p:cNvSpPr>
          <p:nvPr>
            <p:ph type="title"/>
          </p:nvPr>
        </p:nvSpPr>
        <p:spPr/>
        <p:txBody>
          <a:bodyPr/>
          <a:lstStyle/>
          <a:p>
            <a:pPr algn="ctr"/>
            <a:r>
              <a:rPr lang="en-US" dirty="0"/>
              <a:t>Findings</a:t>
            </a:r>
          </a:p>
        </p:txBody>
      </p:sp>
      <p:sp>
        <p:nvSpPr>
          <p:cNvPr id="3" name="Content Placeholder 2">
            <a:extLst>
              <a:ext uri="{FF2B5EF4-FFF2-40B4-BE49-F238E27FC236}">
                <a16:creationId xmlns:a16="http://schemas.microsoft.com/office/drawing/2014/main" id="{10BB93F6-2CE7-4F1C-934B-42323B0E3507}"/>
              </a:ext>
            </a:extLst>
          </p:cNvPr>
          <p:cNvSpPr>
            <a:spLocks noGrp="1"/>
          </p:cNvSpPr>
          <p:nvPr>
            <p:ph idx="1"/>
          </p:nvPr>
        </p:nvSpPr>
        <p:spPr>
          <a:xfrm>
            <a:off x="838200" y="1258956"/>
            <a:ext cx="10515600" cy="5433391"/>
          </a:xfrm>
        </p:spPr>
        <p:txBody>
          <a:bodyPr>
            <a:normAutofit fontScale="92500" lnSpcReduction="20000"/>
          </a:bodyPr>
          <a:lstStyle/>
          <a:p>
            <a:r>
              <a:rPr lang="en-US" dirty="0"/>
              <a:t>The  Time on different  factors like CPI,CPM  has the same effect on the time created. Viacom has better performance during the year 2016. From 2017 it performed quite steady.</a:t>
            </a:r>
          </a:p>
          <a:p>
            <a:r>
              <a:rPr lang="en-US" dirty="0"/>
              <a:t>Forecast for CPM, CRT, Impressions, clicks shows steadiness of their effect on performance.</a:t>
            </a:r>
          </a:p>
          <a:p>
            <a:r>
              <a:rPr lang="en-US" dirty="0"/>
              <a:t>Retention days effect decreased  till 2017 and  increasing steadily in the immediate past.</a:t>
            </a:r>
          </a:p>
          <a:p>
            <a:r>
              <a:rPr lang="en-US" dirty="0"/>
              <a:t>In all Data Source Types Event based Source type is most effective</a:t>
            </a:r>
          </a:p>
          <a:p>
            <a:r>
              <a:rPr lang="en-US" dirty="0"/>
              <a:t>Seed based has minor impact on the Clicks, CPM, CPC</a:t>
            </a:r>
          </a:p>
          <a:p>
            <a:r>
              <a:rPr lang="en-US" dirty="0"/>
              <a:t>The Effect of Event type is almost same on the clicks ,CPM and CPC</a:t>
            </a:r>
          </a:p>
          <a:p>
            <a:r>
              <a:rPr lang="en-US" dirty="0"/>
              <a:t>There is  linear relation between  account id and Ctr.</a:t>
            </a:r>
          </a:p>
          <a:p>
            <a:r>
              <a:rPr lang="en-US" dirty="0"/>
              <a:t>Name of the video on the clicks and CPC is not much. Name of video on CPM is changing as per name.</a:t>
            </a:r>
          </a:p>
          <a:p>
            <a:r>
              <a:rPr lang="en-US" dirty="0"/>
              <a:t>Name of the video on the clicks and CPC is minor. Name of video on CPM is changing as per name</a:t>
            </a:r>
          </a:p>
          <a:p>
            <a:endParaRPr lang="en-US" dirty="0"/>
          </a:p>
        </p:txBody>
      </p:sp>
    </p:spTree>
    <p:extLst>
      <p:ext uri="{BB962C8B-B14F-4D97-AF65-F5344CB8AC3E}">
        <p14:creationId xmlns:p14="http://schemas.microsoft.com/office/powerpoint/2010/main" val="130309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0439-F636-4CE4-A3B5-3A9E50DABD13}"/>
              </a:ext>
            </a:extLst>
          </p:cNvPr>
          <p:cNvSpPr>
            <a:spLocks noGrp="1"/>
          </p:cNvSpPr>
          <p:nvPr>
            <p:ph type="title"/>
          </p:nvPr>
        </p:nvSpPr>
        <p:spPr/>
        <p:txBody>
          <a:bodyPr/>
          <a:lstStyle/>
          <a:p>
            <a:pPr algn="ctr"/>
            <a:r>
              <a:rPr lang="en-US" dirty="0"/>
              <a:t>Recommendations </a:t>
            </a:r>
          </a:p>
        </p:txBody>
      </p:sp>
      <p:sp>
        <p:nvSpPr>
          <p:cNvPr id="3" name="Content Placeholder 2">
            <a:extLst>
              <a:ext uri="{FF2B5EF4-FFF2-40B4-BE49-F238E27FC236}">
                <a16:creationId xmlns:a16="http://schemas.microsoft.com/office/drawing/2014/main" id="{689E8EF3-6429-4DC2-853A-089233E46143}"/>
              </a:ext>
            </a:extLst>
          </p:cNvPr>
          <p:cNvSpPr>
            <a:spLocks noGrp="1"/>
          </p:cNvSpPr>
          <p:nvPr>
            <p:ph idx="1"/>
          </p:nvPr>
        </p:nvSpPr>
        <p:spPr>
          <a:xfrm>
            <a:off x="674571" y="2865154"/>
            <a:ext cx="10515600" cy="4351338"/>
          </a:xfrm>
        </p:spPr>
        <p:txBody>
          <a:bodyPr/>
          <a:lstStyle/>
          <a:p>
            <a:r>
              <a:rPr lang="en-US" dirty="0"/>
              <a:t>Continue focusing on the same way will help to improve business. Viacom forecast curves are  increasing sturdily.</a:t>
            </a:r>
          </a:p>
          <a:p>
            <a:r>
              <a:rPr lang="en-US" dirty="0"/>
              <a:t>Viacom doing better business  with web pixel hits ,mobile app events and video events.</a:t>
            </a:r>
          </a:p>
          <a:p>
            <a:r>
              <a:rPr lang="en-US" dirty="0"/>
              <a:t>Increase shows of event based type.</a:t>
            </a:r>
          </a:p>
          <a:p>
            <a:r>
              <a:rPr lang="en-US" dirty="0"/>
              <a:t>Viacom doing good business they needs to focus on other countries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9014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6865-E97D-4B11-A4F2-58D8E5FF3972}"/>
              </a:ext>
            </a:extLst>
          </p:cNvPr>
          <p:cNvSpPr>
            <a:spLocks noGrp="1"/>
          </p:cNvSpPr>
          <p:nvPr>
            <p:ph type="ctrTitle"/>
          </p:nvPr>
        </p:nvSpPr>
        <p:spPr>
          <a:xfrm>
            <a:off x="1524000" y="1122363"/>
            <a:ext cx="9144000" cy="1210020"/>
          </a:xfrm>
        </p:spPr>
        <p:txBody>
          <a:bodyPr/>
          <a:lstStyle/>
          <a:p>
            <a:r>
              <a:rPr lang="en-US" dirty="0"/>
              <a:t>Executive Summary</a:t>
            </a:r>
          </a:p>
        </p:txBody>
      </p:sp>
      <p:sp>
        <p:nvSpPr>
          <p:cNvPr id="3" name="Subtitle 2">
            <a:extLst>
              <a:ext uri="{FF2B5EF4-FFF2-40B4-BE49-F238E27FC236}">
                <a16:creationId xmlns:a16="http://schemas.microsoft.com/office/drawing/2014/main" id="{8B7AD195-FBEF-4572-B75B-B42CAEB14132}"/>
              </a:ext>
            </a:extLst>
          </p:cNvPr>
          <p:cNvSpPr>
            <a:spLocks noGrp="1"/>
          </p:cNvSpPr>
          <p:nvPr>
            <p:ph type="subTitle" idx="1"/>
          </p:nvPr>
        </p:nvSpPr>
        <p:spPr/>
        <p:txBody>
          <a:bodyPr>
            <a:normAutofit fontScale="85000" lnSpcReduction="20000"/>
          </a:bodyPr>
          <a:lstStyle/>
          <a:p>
            <a:r>
              <a:rPr lang="en-US" dirty="0"/>
              <a:t>(James, G. (2020, Feb 24).) Viacom wants to understand if they are reaching the right audience on their social media channels by analyzing the performance of various ad campaigns that target various audiences. Provided  analysis using real-world data to understand what drives success in reaching the right audience for the right objective. Analysis results show that Viacom parameters like  impressions, clicks, cpm, ctr variation is not much with the data. It  is reflecting that  Viacom rampaging to right audience.</a:t>
            </a:r>
          </a:p>
        </p:txBody>
      </p:sp>
    </p:spTree>
    <p:extLst>
      <p:ext uri="{BB962C8B-B14F-4D97-AF65-F5344CB8AC3E}">
        <p14:creationId xmlns:p14="http://schemas.microsoft.com/office/powerpoint/2010/main" val="352417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6EF2-1DAE-40B8-A8A4-88BC9D7F3391}"/>
              </a:ext>
            </a:extLst>
          </p:cNvPr>
          <p:cNvSpPr>
            <a:spLocks noGrp="1"/>
          </p:cNvSpPr>
          <p:nvPr>
            <p:ph type="title"/>
          </p:nvPr>
        </p:nvSpPr>
        <p:spPr/>
        <p:txBody>
          <a:bodyPr/>
          <a:lstStyle/>
          <a:p>
            <a:pPr algn="ctr"/>
            <a:r>
              <a:rPr lang="en-US" dirty="0"/>
              <a:t>Limitations </a:t>
            </a:r>
          </a:p>
        </p:txBody>
      </p:sp>
      <p:sp>
        <p:nvSpPr>
          <p:cNvPr id="3" name="Content Placeholder 2">
            <a:extLst>
              <a:ext uri="{FF2B5EF4-FFF2-40B4-BE49-F238E27FC236}">
                <a16:creationId xmlns:a16="http://schemas.microsoft.com/office/drawing/2014/main" id="{43152220-01CC-49BF-9B51-6DEC36B60003}"/>
              </a:ext>
            </a:extLst>
          </p:cNvPr>
          <p:cNvSpPr>
            <a:spLocks noGrp="1"/>
          </p:cNvSpPr>
          <p:nvPr>
            <p:ph idx="1"/>
          </p:nvPr>
        </p:nvSpPr>
        <p:spPr/>
        <p:txBody>
          <a:bodyPr/>
          <a:lstStyle/>
          <a:p>
            <a:r>
              <a:rPr lang="en-US" dirty="0"/>
              <a:t>Nulls are not removed. Data files provided are used as it is.</a:t>
            </a:r>
          </a:p>
          <a:p>
            <a:r>
              <a:rPr lang="en-US" dirty="0"/>
              <a:t>Could not complete clustering of the date due to time and complexity.</a:t>
            </a:r>
          </a:p>
          <a:p>
            <a:r>
              <a:rPr lang="en-US" dirty="0"/>
              <a:t>Model is build by considering few fields. Could not consider all the columns.</a:t>
            </a:r>
          </a:p>
          <a:p>
            <a:r>
              <a:rPr lang="en-US" dirty="0"/>
              <a:t>We can do more analysis  on the lookalike data joined with custom audience add data.</a:t>
            </a:r>
          </a:p>
          <a:p>
            <a:pPr marL="0" indent="0">
              <a:buNone/>
            </a:pPr>
            <a:endParaRPr lang="en-US" dirty="0"/>
          </a:p>
        </p:txBody>
      </p:sp>
    </p:spTree>
    <p:extLst>
      <p:ext uri="{BB962C8B-B14F-4D97-AF65-F5344CB8AC3E}">
        <p14:creationId xmlns:p14="http://schemas.microsoft.com/office/powerpoint/2010/main" val="158740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2C0C-F63C-4059-9F95-3AD028D5A1B4}"/>
              </a:ext>
            </a:extLst>
          </p:cNvPr>
          <p:cNvSpPr>
            <a:spLocks noGrp="1"/>
          </p:cNvSpPr>
          <p:nvPr>
            <p:ph type="ctrTitle"/>
          </p:nvPr>
        </p:nvSpPr>
        <p:spPr>
          <a:xfrm>
            <a:off x="1524000" y="1122363"/>
            <a:ext cx="9144000" cy="923607"/>
          </a:xfrm>
        </p:spPr>
        <p:txBody>
          <a:bodyPr/>
          <a:lstStyle/>
          <a:p>
            <a:r>
              <a:rPr lang="en-US" dirty="0"/>
              <a:t>References</a:t>
            </a:r>
          </a:p>
        </p:txBody>
      </p:sp>
      <p:sp>
        <p:nvSpPr>
          <p:cNvPr id="3" name="Subtitle 2">
            <a:extLst>
              <a:ext uri="{FF2B5EF4-FFF2-40B4-BE49-F238E27FC236}">
                <a16:creationId xmlns:a16="http://schemas.microsoft.com/office/drawing/2014/main" id="{609AC77D-C275-4FA8-8A1F-1A8FFDBACB76}"/>
              </a:ext>
            </a:extLst>
          </p:cNvPr>
          <p:cNvSpPr>
            <a:spLocks noGrp="1"/>
          </p:cNvSpPr>
          <p:nvPr>
            <p:ph type="subTitle" idx="1"/>
          </p:nvPr>
        </p:nvSpPr>
        <p:spPr>
          <a:xfrm>
            <a:off x="1524000" y="1965959"/>
            <a:ext cx="9144000" cy="4395083"/>
          </a:xfrm>
        </p:spPr>
        <p:txBody>
          <a:bodyPr>
            <a:normAutofit/>
          </a:bodyPr>
          <a:lstStyle/>
          <a:p>
            <a:pPr marL="285750" indent="-285750" algn="just">
              <a:buFont typeface="Arial" panose="020B0604020202020204" pitchFamily="34" charset="0"/>
              <a:buChar char="•"/>
            </a:pPr>
            <a:r>
              <a:rPr lang="en-US" sz="1800" dirty="0"/>
              <a:t>James, G. (2020, Feb 24). How to Write a Compelling Executive Summary. Inc. Retrieved from https://www.inc.com/geoffrey-james/how-to-write-a-compelling-executive-summary.html</a:t>
            </a:r>
          </a:p>
          <a:p>
            <a:pPr marL="285750" indent="-285750" algn="just">
              <a:buFont typeface="Arial" panose="020B0604020202020204" pitchFamily="34" charset="0"/>
              <a:buChar char="•"/>
            </a:pPr>
            <a:r>
              <a:rPr lang="en-US" sz="1800" dirty="0"/>
              <a:t>Guzenko, I. (2019). CPC, PPC, CPM, CPI, CPA, CPL: Which Online Ad Models Are Best? .     Smartyads. Retrieved from </a:t>
            </a:r>
            <a:r>
              <a:rPr lang="en-US" sz="1800" dirty="0">
                <a:hlinkClick r:id="rId2"/>
              </a:rPr>
              <a:t>https://smartyads.com/blog/cpc-ppc-cpm-cpi-cpa-cpl-which-online-ad-models-are-best/</a:t>
            </a:r>
            <a:endParaRPr lang="en-US" sz="1800" dirty="0"/>
          </a:p>
          <a:p>
            <a:pPr marL="285750" indent="-285750" algn="just">
              <a:buFont typeface="Arial" panose="020B0604020202020204" pitchFamily="34" charset="0"/>
              <a:buChar char="•"/>
            </a:pPr>
            <a:r>
              <a:rPr lang="en-US" sz="1800" dirty="0"/>
              <a:t>Creswell, J. W. (2017). Research Design: Qualitative, quantitative, and mixed methods approaches. Retrieved from </a:t>
            </a:r>
            <a:r>
              <a:rPr lang="en-US" sz="1800" dirty="0">
                <a:hlinkClick r:id="rId3"/>
              </a:rPr>
              <a:t>https://northeastern.blackboard.com/bbcswebdav/</a:t>
            </a:r>
            <a:r>
              <a:rPr lang="en-US" sz="1800" dirty="0">
                <a:hlinkClick r:id="rId3">
                  <a:extLst>
                    <a:ext uri="{A12FA001-AC4F-418D-AE19-62706E023703}">
                      <ahyp:hlinkClr xmlns:ahyp="http://schemas.microsoft.com/office/drawing/2018/hyperlinkcolor" val="tx"/>
                    </a:ext>
                  </a:extLst>
                </a:hlinkClick>
              </a:rPr>
              <a:t>pid-13483009-dt-message-rid-69266389_1</a:t>
            </a:r>
            <a:r>
              <a:rPr lang="en-US" sz="1800" dirty="0">
                <a:hlinkClick r:id="rId3"/>
              </a:rPr>
              <a:t>/xid-69266389_1</a:t>
            </a:r>
            <a:endParaRPr lang="en-US" sz="1800" dirty="0"/>
          </a:p>
          <a:p>
            <a:pPr marL="285750" indent="-285750" algn="just">
              <a:buFont typeface="Arial" panose="020B0604020202020204" pitchFamily="34" charset="0"/>
              <a:buChar char="•"/>
            </a:pPr>
            <a:r>
              <a:rPr lang="en-US" sz="1800" dirty="0"/>
              <a:t>Frye, C. (2015, 9 9). Lynda. Retrieved from Tableau 9 Essential Training: </a:t>
            </a:r>
            <a:r>
              <a:rPr lang="en-US" sz="1800" dirty="0">
                <a:hlinkClick r:id="rId4"/>
              </a:rPr>
              <a:t>https://www.lynda.com/Tableau-tutorials/Tableau-9-Essential-Training/386886-2.html?org=neu.edu</a:t>
            </a:r>
            <a:endParaRPr lang="en-US" sz="1800" dirty="0"/>
          </a:p>
          <a:p>
            <a:pPr marL="285750" indent="-285750" algn="just">
              <a:buFont typeface="Arial" panose="020B0604020202020204" pitchFamily="34" charset="0"/>
              <a:buChar char="•"/>
            </a:pPr>
            <a:r>
              <a:rPr lang="en-US" sz="1800" dirty="0"/>
              <a:t>examples.com. (n.d.). How to Write an Agenda. Examples. Retrieved from https://www.examples.com/business/how-to-write-an-agenda.htm</a:t>
            </a:r>
          </a:p>
          <a:p>
            <a:pPr algn="just"/>
            <a:endParaRPr lang="en-US" sz="1800" dirty="0"/>
          </a:p>
          <a:p>
            <a:pPr marL="285750" indent="-285750" algn="just">
              <a:buFont typeface="Arial" panose="020B0604020202020204" pitchFamily="34" charset="0"/>
              <a:buChar char="•"/>
            </a:pPr>
            <a:endParaRPr lang="en-US" sz="1800" dirty="0"/>
          </a:p>
          <a:p>
            <a:pPr algn="just"/>
            <a:endParaRPr lang="en-US" sz="1800" dirty="0"/>
          </a:p>
          <a:p>
            <a:pPr marL="285750" indent="-285750" algn="just">
              <a:buFont typeface="Arial" panose="020B0604020202020204" pitchFamily="34" charset="0"/>
              <a:buChar char="•"/>
            </a:pPr>
            <a:endParaRPr lang="en-US" sz="1800" dirty="0"/>
          </a:p>
          <a:p>
            <a:pPr algn="just"/>
            <a:endParaRPr lang="en-US" sz="1800" dirty="0"/>
          </a:p>
          <a:p>
            <a:pPr algn="just"/>
            <a:endParaRPr lang="en-US" dirty="0"/>
          </a:p>
        </p:txBody>
      </p:sp>
    </p:spTree>
    <p:extLst>
      <p:ext uri="{BB962C8B-B14F-4D97-AF65-F5344CB8AC3E}">
        <p14:creationId xmlns:p14="http://schemas.microsoft.com/office/powerpoint/2010/main" val="110022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7D67-A96A-42C3-B2E5-468C4469196E}"/>
              </a:ext>
            </a:extLst>
          </p:cNvPr>
          <p:cNvSpPr>
            <a:spLocks noGrp="1"/>
          </p:cNvSpPr>
          <p:nvPr>
            <p:ph type="ctrTitle"/>
          </p:nvPr>
        </p:nvSpPr>
        <p:spPr>
          <a:xfrm>
            <a:off x="1524000" y="1122363"/>
            <a:ext cx="9144000" cy="799202"/>
          </a:xfrm>
        </p:spPr>
        <p:txBody>
          <a:bodyPr>
            <a:normAutofit fontScale="90000"/>
          </a:bodyPr>
          <a:lstStyle/>
          <a:p>
            <a:r>
              <a:rPr lang="en-US" sz="6700" dirty="0"/>
              <a:t>Agenda</a:t>
            </a:r>
            <a:r>
              <a:rPr lang="en-US" dirty="0"/>
              <a:t> </a:t>
            </a:r>
            <a:r>
              <a:rPr lang="en-US" sz="2200" dirty="0"/>
              <a:t>(examples.com. (n.d.))</a:t>
            </a:r>
          </a:p>
        </p:txBody>
      </p:sp>
      <p:sp>
        <p:nvSpPr>
          <p:cNvPr id="3" name="Subtitle 2">
            <a:extLst>
              <a:ext uri="{FF2B5EF4-FFF2-40B4-BE49-F238E27FC236}">
                <a16:creationId xmlns:a16="http://schemas.microsoft.com/office/drawing/2014/main" id="{E658AA89-4151-4C8C-89ED-C4415CD6BE51}"/>
              </a:ext>
            </a:extLst>
          </p:cNvPr>
          <p:cNvSpPr>
            <a:spLocks noGrp="1"/>
          </p:cNvSpPr>
          <p:nvPr>
            <p:ph type="subTitle" idx="1"/>
          </p:nvPr>
        </p:nvSpPr>
        <p:spPr>
          <a:xfrm>
            <a:off x="1524000" y="1921565"/>
            <a:ext cx="9144000" cy="3336235"/>
          </a:xfrm>
        </p:spPr>
        <p:txBody>
          <a:bodyPr>
            <a:normAutofit fontScale="77500" lnSpcReduction="20000"/>
          </a:bodyPr>
          <a:lstStyle/>
          <a:p>
            <a:pPr lvl="0"/>
            <a:r>
              <a:rPr lang="en-US" b="1" dirty="0"/>
              <a:t>Learning Viacom Introduction                                                                                                                                           </a:t>
            </a:r>
            <a:endParaRPr lang="en-US" dirty="0"/>
          </a:p>
          <a:p>
            <a:pPr lvl="0"/>
            <a:r>
              <a:rPr lang="en-US" b="1" dirty="0"/>
              <a:t>Defining the Statement of the problem</a:t>
            </a:r>
            <a:endParaRPr lang="en-US" dirty="0"/>
          </a:p>
          <a:p>
            <a:pPr lvl="0"/>
            <a:r>
              <a:rPr lang="en-US" b="1" dirty="0"/>
              <a:t>Narrow down the Purpose of the study </a:t>
            </a:r>
            <a:endParaRPr lang="en-US" dirty="0"/>
          </a:p>
          <a:p>
            <a:r>
              <a:rPr lang="en-US" b="1" dirty="0"/>
              <a:t>Research questions   hypotheses or goal</a:t>
            </a:r>
          </a:p>
          <a:p>
            <a:pPr lvl="0"/>
            <a:r>
              <a:rPr lang="en-US" b="1" dirty="0"/>
              <a:t>further experiments to be run</a:t>
            </a:r>
            <a:endParaRPr lang="en-US" dirty="0"/>
          </a:p>
          <a:p>
            <a:pPr lvl="0"/>
            <a:r>
              <a:rPr lang="en-US" b="1" dirty="0"/>
              <a:t>Review of the literature</a:t>
            </a:r>
            <a:endParaRPr lang="en-US" dirty="0"/>
          </a:p>
          <a:p>
            <a:pPr lvl="0"/>
            <a:r>
              <a:rPr lang="en-US" b="1" dirty="0"/>
              <a:t>List Methods to  get solution the problem </a:t>
            </a:r>
            <a:endParaRPr lang="en-US" dirty="0"/>
          </a:p>
          <a:p>
            <a:pPr lvl="0"/>
            <a:r>
              <a:rPr lang="en-US" b="1" dirty="0"/>
              <a:t>Data collection instruments, variables, and materials</a:t>
            </a:r>
            <a:endParaRPr lang="en-US" dirty="0"/>
          </a:p>
          <a:p>
            <a:pPr lvl="0"/>
            <a:r>
              <a:rPr lang="en-US" b="1" dirty="0"/>
              <a:t>Data analysis procedures</a:t>
            </a:r>
            <a:endParaRPr lang="en-US" dirty="0"/>
          </a:p>
          <a:p>
            <a:pPr lvl="0"/>
            <a:r>
              <a:rPr lang="en-US" b="1" dirty="0"/>
              <a:t>Conclusion</a:t>
            </a:r>
            <a:endParaRPr lang="en-US" dirty="0"/>
          </a:p>
          <a:p>
            <a:endParaRPr lang="en-US" dirty="0"/>
          </a:p>
        </p:txBody>
      </p:sp>
    </p:spTree>
    <p:extLst>
      <p:ext uri="{BB962C8B-B14F-4D97-AF65-F5344CB8AC3E}">
        <p14:creationId xmlns:p14="http://schemas.microsoft.com/office/powerpoint/2010/main" val="140545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88D0-664A-401B-ADE9-3D7FDABFDC79}"/>
              </a:ext>
            </a:extLst>
          </p:cNvPr>
          <p:cNvSpPr>
            <a:spLocks noGrp="1"/>
          </p:cNvSpPr>
          <p:nvPr>
            <p:ph type="ctrTitle"/>
          </p:nvPr>
        </p:nvSpPr>
        <p:spPr>
          <a:xfrm>
            <a:off x="1524000" y="1122363"/>
            <a:ext cx="9144000" cy="852211"/>
          </a:xfrm>
        </p:spPr>
        <p:txBody>
          <a:bodyPr>
            <a:normAutofit fontScale="90000"/>
          </a:bodyPr>
          <a:lstStyle/>
          <a:p>
            <a:r>
              <a:rPr lang="en-US" dirty="0"/>
              <a:t>About Viacom</a:t>
            </a:r>
          </a:p>
        </p:txBody>
      </p:sp>
      <p:sp>
        <p:nvSpPr>
          <p:cNvPr id="3" name="Subtitle 2">
            <a:extLst>
              <a:ext uri="{FF2B5EF4-FFF2-40B4-BE49-F238E27FC236}">
                <a16:creationId xmlns:a16="http://schemas.microsoft.com/office/drawing/2014/main" id="{CACA067F-0CCE-4477-B703-F52AB762E672}"/>
              </a:ext>
            </a:extLst>
          </p:cNvPr>
          <p:cNvSpPr>
            <a:spLocks noGrp="1"/>
          </p:cNvSpPr>
          <p:nvPr>
            <p:ph type="subTitle" idx="1"/>
          </p:nvPr>
        </p:nvSpPr>
        <p:spPr>
          <a:xfrm>
            <a:off x="1524000" y="1974574"/>
            <a:ext cx="9144000" cy="3283226"/>
          </a:xfrm>
        </p:spPr>
        <p:txBody>
          <a:bodyPr>
            <a:normAutofit fontScale="92500" lnSpcReduction="10000"/>
          </a:bodyPr>
          <a:lstStyle/>
          <a:p>
            <a:r>
              <a:rPr lang="en-US" dirty="0"/>
              <a:t>Viacom is an entertainment  company and creates media content. The content created by Viacom is delivered in Television channels. Viacom planned to increase the business. Viacom also uses content for promoting in social media like Facebook and twitter. Based on the user history and demographic information Viacom targets content to those user groups, by this way targeted audience enjoy the content.</a:t>
            </a:r>
          </a:p>
          <a:p>
            <a:r>
              <a:rPr lang="en-US" dirty="0"/>
              <a:t>Viacom wants to understand if they are reaching the right audience on their social media channels by analyzing the performance of various ad campaigns that target various audiences. Provide  analysis using real-world data to understand what drives success in reaching the right audience for the right objective</a:t>
            </a:r>
          </a:p>
        </p:txBody>
      </p:sp>
    </p:spTree>
    <p:extLst>
      <p:ext uri="{BB962C8B-B14F-4D97-AF65-F5344CB8AC3E}">
        <p14:creationId xmlns:p14="http://schemas.microsoft.com/office/powerpoint/2010/main" val="8767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4E05-89D1-4C4D-9CF5-3DE2B05C20E2}"/>
              </a:ext>
            </a:extLst>
          </p:cNvPr>
          <p:cNvSpPr>
            <a:spLocks noGrp="1"/>
          </p:cNvSpPr>
          <p:nvPr>
            <p:ph type="title"/>
          </p:nvPr>
        </p:nvSpPr>
        <p:spPr>
          <a:xfrm>
            <a:off x="831850" y="299803"/>
            <a:ext cx="10515600" cy="689548"/>
          </a:xfrm>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7FC03FE7-6517-4015-A275-D8140DFD54A6}"/>
              </a:ext>
            </a:extLst>
          </p:cNvPr>
          <p:cNvSpPr>
            <a:spLocks noGrp="1"/>
          </p:cNvSpPr>
          <p:nvPr>
            <p:ph type="body" idx="1"/>
          </p:nvPr>
        </p:nvSpPr>
        <p:spPr>
          <a:xfrm>
            <a:off x="831850" y="869430"/>
            <a:ext cx="10515600" cy="5396459"/>
          </a:xfrm>
        </p:spPr>
        <p:txBody>
          <a:bodyPr>
            <a:normAutofit fontScale="92500" lnSpcReduction="10000"/>
          </a:bodyPr>
          <a:lstStyle/>
          <a:p>
            <a:r>
              <a:rPr lang="en-US" dirty="0">
                <a:solidFill>
                  <a:schemeClr val="tx1"/>
                </a:solidFill>
              </a:rPr>
              <a:t>Analyze the performance of Viacom content across the various audience types and how much does it cost to target them. The following topics are considered for Analyzing.</a:t>
            </a:r>
          </a:p>
          <a:p>
            <a:r>
              <a:rPr lang="en-US" dirty="0">
                <a:solidFill>
                  <a:schemeClr val="tx1"/>
                </a:solidFill>
              </a:rPr>
              <a:t>•	Like how many impressions </a:t>
            </a:r>
          </a:p>
          <a:p>
            <a:r>
              <a:rPr lang="en-US" dirty="0">
                <a:solidFill>
                  <a:schemeClr val="tx1"/>
                </a:solidFill>
              </a:rPr>
              <a:t>•	Video views</a:t>
            </a:r>
          </a:p>
          <a:p>
            <a:r>
              <a:rPr lang="en-US" dirty="0">
                <a:solidFill>
                  <a:schemeClr val="tx1"/>
                </a:solidFill>
              </a:rPr>
              <a:t>•	Engagements have these audiences accrued</a:t>
            </a:r>
          </a:p>
          <a:p>
            <a:r>
              <a:rPr lang="en-US" dirty="0">
                <a:solidFill>
                  <a:schemeClr val="tx1"/>
                </a:solidFill>
              </a:rPr>
              <a:t>•	How many times have the audiences been targeted for various ad campaigns?</a:t>
            </a:r>
          </a:p>
          <a:p>
            <a:r>
              <a:rPr lang="en-US" dirty="0">
                <a:solidFill>
                  <a:schemeClr val="tx1"/>
                </a:solidFill>
              </a:rPr>
              <a:t>Analyze and understand the size of the audiences and how that may relate to performance of given ad campaigns by  optimize  the following topics.</a:t>
            </a:r>
          </a:p>
          <a:p>
            <a:r>
              <a:rPr lang="en-US" dirty="0">
                <a:solidFill>
                  <a:schemeClr val="tx1"/>
                </a:solidFill>
              </a:rPr>
              <a:t>•	Total impressions</a:t>
            </a:r>
          </a:p>
          <a:p>
            <a:r>
              <a:rPr lang="en-US" dirty="0">
                <a:solidFill>
                  <a:schemeClr val="tx1"/>
                </a:solidFill>
              </a:rPr>
              <a:t>•	Total reach (unique impressions)</a:t>
            </a:r>
          </a:p>
          <a:p>
            <a:r>
              <a:rPr lang="en-US" dirty="0">
                <a:solidFill>
                  <a:schemeClr val="tx1"/>
                </a:solidFill>
              </a:rPr>
              <a:t>•	Total video views</a:t>
            </a:r>
          </a:p>
          <a:p>
            <a:r>
              <a:rPr lang="en-US" dirty="0">
                <a:solidFill>
                  <a:schemeClr val="tx1"/>
                </a:solidFill>
              </a:rPr>
              <a:t>•	Total engagements</a:t>
            </a:r>
          </a:p>
          <a:p>
            <a:r>
              <a:rPr lang="en-US" dirty="0">
                <a:solidFill>
                  <a:schemeClr val="tx1"/>
                </a:solidFill>
              </a:rPr>
              <a:t>•	Engagement rate (engagements/impressions)</a:t>
            </a:r>
          </a:p>
          <a:p>
            <a:r>
              <a:rPr lang="en-US" dirty="0">
                <a:solidFill>
                  <a:schemeClr val="tx1"/>
                </a:solidFill>
              </a:rPr>
              <a:t>•	High video retention low cost</a:t>
            </a:r>
          </a:p>
          <a:p>
            <a:endParaRPr lang="en-US" dirty="0"/>
          </a:p>
          <a:p>
            <a:endParaRPr lang="en-US" dirty="0"/>
          </a:p>
        </p:txBody>
      </p:sp>
    </p:spTree>
    <p:extLst>
      <p:ext uri="{BB962C8B-B14F-4D97-AF65-F5344CB8AC3E}">
        <p14:creationId xmlns:p14="http://schemas.microsoft.com/office/powerpoint/2010/main" val="226853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2EA493-79D5-44EA-B31E-D7B0CC0B995F}"/>
              </a:ext>
            </a:extLst>
          </p:cNvPr>
          <p:cNvPicPr>
            <a:picLocks noChangeAspect="1"/>
          </p:cNvPicPr>
          <p:nvPr/>
        </p:nvPicPr>
        <p:blipFill>
          <a:blip r:embed="rId2"/>
          <a:stretch>
            <a:fillRect/>
          </a:stretch>
        </p:blipFill>
        <p:spPr>
          <a:xfrm>
            <a:off x="1218519" y="1184222"/>
            <a:ext cx="9754961" cy="5312255"/>
          </a:xfrm>
          <a:prstGeom prst="rect">
            <a:avLst/>
          </a:prstGeom>
        </p:spPr>
      </p:pic>
      <p:sp>
        <p:nvSpPr>
          <p:cNvPr id="3" name="TextBox 2">
            <a:extLst>
              <a:ext uri="{FF2B5EF4-FFF2-40B4-BE49-F238E27FC236}">
                <a16:creationId xmlns:a16="http://schemas.microsoft.com/office/drawing/2014/main" id="{4480E374-3CC8-4D59-A464-8B12F3A8F37D}"/>
              </a:ext>
            </a:extLst>
          </p:cNvPr>
          <p:cNvSpPr txBox="1"/>
          <p:nvPr/>
        </p:nvSpPr>
        <p:spPr>
          <a:xfrm>
            <a:off x="1528997" y="449705"/>
            <a:ext cx="7869836" cy="584775"/>
          </a:xfrm>
          <a:prstGeom prst="rect">
            <a:avLst/>
          </a:prstGeom>
          <a:noFill/>
        </p:spPr>
        <p:txBody>
          <a:bodyPr wrap="square" rtlCol="0">
            <a:spAutoFit/>
          </a:bodyPr>
          <a:lstStyle/>
          <a:p>
            <a:r>
              <a:rPr lang="en-US" sz="3200" dirty="0"/>
              <a:t>Dash Board (Frye, C. (2015, 9 9))</a:t>
            </a:r>
          </a:p>
        </p:txBody>
      </p:sp>
    </p:spTree>
    <p:extLst>
      <p:ext uri="{BB962C8B-B14F-4D97-AF65-F5344CB8AC3E}">
        <p14:creationId xmlns:p14="http://schemas.microsoft.com/office/powerpoint/2010/main" val="429357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8EDB-80D6-46E8-A1BF-C85158F8EE64}"/>
              </a:ext>
            </a:extLst>
          </p:cNvPr>
          <p:cNvSpPr>
            <a:spLocks noGrp="1"/>
          </p:cNvSpPr>
          <p:nvPr>
            <p:ph type="title"/>
          </p:nvPr>
        </p:nvSpPr>
        <p:spPr/>
        <p:txBody>
          <a:bodyPr/>
          <a:lstStyle/>
          <a:p>
            <a:r>
              <a:rPr lang="en-US" dirty="0"/>
              <a:t>Time Create effects on the CPC, CPM, Clicks</a:t>
            </a:r>
          </a:p>
        </p:txBody>
      </p:sp>
      <p:pic>
        <p:nvPicPr>
          <p:cNvPr id="7" name="Content Placeholder 6">
            <a:extLst>
              <a:ext uri="{FF2B5EF4-FFF2-40B4-BE49-F238E27FC236}">
                <a16:creationId xmlns:a16="http://schemas.microsoft.com/office/drawing/2014/main" id="{048B2C35-2BDC-4EF1-8F4E-DE967FA53164}"/>
              </a:ext>
            </a:extLst>
          </p:cNvPr>
          <p:cNvPicPr>
            <a:picLocks noGrp="1" noChangeAspect="1"/>
          </p:cNvPicPr>
          <p:nvPr>
            <p:ph idx="1"/>
          </p:nvPr>
        </p:nvPicPr>
        <p:blipFill>
          <a:blip r:embed="rId2"/>
          <a:stretch>
            <a:fillRect/>
          </a:stretch>
        </p:blipFill>
        <p:spPr>
          <a:xfrm>
            <a:off x="4256257" y="1825625"/>
            <a:ext cx="5972264" cy="4667250"/>
          </a:xfrm>
          <a:prstGeom prst="rect">
            <a:avLst/>
          </a:prstGeom>
        </p:spPr>
      </p:pic>
      <p:sp>
        <p:nvSpPr>
          <p:cNvPr id="9" name="TextBox 8">
            <a:extLst>
              <a:ext uri="{FF2B5EF4-FFF2-40B4-BE49-F238E27FC236}">
                <a16:creationId xmlns:a16="http://schemas.microsoft.com/office/drawing/2014/main" id="{DAFD718D-6B1E-46F6-A3F8-EA417C6728CE}"/>
              </a:ext>
            </a:extLst>
          </p:cNvPr>
          <p:cNvSpPr txBox="1"/>
          <p:nvPr/>
        </p:nvSpPr>
        <p:spPr>
          <a:xfrm>
            <a:off x="149902" y="1978702"/>
            <a:ext cx="397239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effect of the  Time on different  factors like CPI,CPM or clicks. By seeing the plots all are having the same effect on the time created. Viacom has better performance during the year 2016. From 2017 it performed quite steadily.</a:t>
            </a:r>
          </a:p>
          <a:p>
            <a:pPr marL="285750" indent="-285750">
              <a:buFont typeface="Arial" panose="020B0604020202020204" pitchFamily="34" charset="0"/>
              <a:buChar char="•"/>
            </a:pPr>
            <a:r>
              <a:rPr lang="en-US" dirty="0"/>
              <a:t>Fore cast for the feature also showing steadiness.</a:t>
            </a:r>
          </a:p>
          <a:p>
            <a:pPr marL="285750" indent="-285750">
              <a:buFont typeface="Arial" panose="020B0604020202020204" pitchFamily="34" charset="0"/>
              <a:buChar char="•"/>
            </a:pPr>
            <a:r>
              <a:rPr lang="en-US" dirty="0"/>
              <a:t>Retention days decreased in 2017 and  increasing steadily in the immediate past.</a:t>
            </a:r>
          </a:p>
          <a:p>
            <a:endParaRPr lang="en-US" dirty="0"/>
          </a:p>
          <a:p>
            <a:endParaRPr lang="en-US" dirty="0"/>
          </a:p>
          <a:p>
            <a:r>
              <a:rPr lang="en-US" dirty="0"/>
              <a:t> </a:t>
            </a:r>
          </a:p>
        </p:txBody>
      </p:sp>
    </p:spTree>
    <p:extLst>
      <p:ext uri="{BB962C8B-B14F-4D97-AF65-F5344CB8AC3E}">
        <p14:creationId xmlns:p14="http://schemas.microsoft.com/office/powerpoint/2010/main" val="190179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6CAA-9B8B-4196-B31F-03BA4DA12309}"/>
              </a:ext>
            </a:extLst>
          </p:cNvPr>
          <p:cNvSpPr>
            <a:spLocks noGrp="1"/>
          </p:cNvSpPr>
          <p:nvPr>
            <p:ph type="title"/>
          </p:nvPr>
        </p:nvSpPr>
        <p:spPr>
          <a:xfrm>
            <a:off x="838200" y="365125"/>
            <a:ext cx="10515600" cy="549275"/>
          </a:xfrm>
        </p:spPr>
        <p:txBody>
          <a:bodyPr>
            <a:normAutofit fontScale="90000"/>
          </a:bodyPr>
          <a:lstStyle/>
          <a:p>
            <a:r>
              <a:rPr lang="en-US" dirty="0"/>
              <a:t>Effect of Data source Type on Clicks, CPM,CPC</a:t>
            </a:r>
          </a:p>
        </p:txBody>
      </p:sp>
      <p:pic>
        <p:nvPicPr>
          <p:cNvPr id="4" name="Content Placeholder 3">
            <a:extLst>
              <a:ext uri="{FF2B5EF4-FFF2-40B4-BE49-F238E27FC236}">
                <a16:creationId xmlns:a16="http://schemas.microsoft.com/office/drawing/2014/main" id="{ADFECF5E-B87C-4FCA-A9F7-B25903BF5E18}"/>
              </a:ext>
            </a:extLst>
          </p:cNvPr>
          <p:cNvPicPr>
            <a:picLocks noGrp="1" noChangeAspect="1"/>
          </p:cNvPicPr>
          <p:nvPr>
            <p:ph idx="1"/>
          </p:nvPr>
        </p:nvPicPr>
        <p:blipFill>
          <a:blip r:embed="rId2"/>
          <a:stretch>
            <a:fillRect/>
          </a:stretch>
        </p:blipFill>
        <p:spPr>
          <a:xfrm>
            <a:off x="838200" y="3028485"/>
            <a:ext cx="10515600" cy="1945617"/>
          </a:xfrm>
          <a:prstGeom prst="rect">
            <a:avLst/>
          </a:prstGeom>
        </p:spPr>
      </p:pic>
      <p:sp>
        <p:nvSpPr>
          <p:cNvPr id="6" name="TextBox 5">
            <a:extLst>
              <a:ext uri="{FF2B5EF4-FFF2-40B4-BE49-F238E27FC236}">
                <a16:creationId xmlns:a16="http://schemas.microsoft.com/office/drawing/2014/main" id="{2AF5DC96-BB54-4B46-A165-9FC453A49D4B}"/>
              </a:ext>
            </a:extLst>
          </p:cNvPr>
          <p:cNvSpPr txBox="1"/>
          <p:nvPr/>
        </p:nvSpPr>
        <p:spPr>
          <a:xfrm>
            <a:off x="982980" y="1257300"/>
            <a:ext cx="1022604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all Data Source Types Event based Source type is most effective</a:t>
            </a:r>
          </a:p>
          <a:p>
            <a:pPr marL="285750" indent="-285750">
              <a:buFont typeface="Arial" panose="020B0604020202020204" pitchFamily="34" charset="0"/>
              <a:buChar char="•"/>
            </a:pPr>
            <a:r>
              <a:rPr lang="en-US" dirty="0"/>
              <a:t>Seed based has minor impact on the Clicks, CPM, CPC</a:t>
            </a:r>
          </a:p>
          <a:p>
            <a:pPr marL="285750" indent="-285750">
              <a:buFont typeface="Arial" panose="020B0604020202020204" pitchFamily="34" charset="0"/>
              <a:buChar char="•"/>
            </a:pPr>
            <a:r>
              <a:rPr lang="en-US" dirty="0"/>
              <a:t>The Effect of Event type is almost same on the clicks ,CPM and CPC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246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82EF-8505-41BE-A87A-9E4F814FA8DC}"/>
              </a:ext>
            </a:extLst>
          </p:cNvPr>
          <p:cNvSpPr>
            <a:spLocks noGrp="1"/>
          </p:cNvSpPr>
          <p:nvPr>
            <p:ph type="title"/>
          </p:nvPr>
        </p:nvSpPr>
        <p:spPr>
          <a:xfrm>
            <a:off x="4869180" y="629268"/>
            <a:ext cx="6903720" cy="1286160"/>
          </a:xfrm>
        </p:spPr>
        <p:txBody>
          <a:bodyPr vert="horz" lIns="91440" tIns="45720" rIns="91440" bIns="45720" rtlCol="0" anchor="b">
            <a:normAutofit fontScale="90000"/>
          </a:bodyPr>
          <a:lstStyle/>
          <a:p>
            <a:r>
              <a:rPr lang="en-US" sz="4400" dirty="0"/>
              <a:t>Name of the Video effects on the clicks, cpc , cpm.</a:t>
            </a:r>
          </a:p>
        </p:txBody>
      </p:sp>
      <p:sp>
        <p:nvSpPr>
          <p:cNvPr id="4" name="Text Placeholder 3">
            <a:extLst>
              <a:ext uri="{FF2B5EF4-FFF2-40B4-BE49-F238E27FC236}">
                <a16:creationId xmlns:a16="http://schemas.microsoft.com/office/drawing/2014/main" id="{E6ADACF9-1657-4D8A-9C3C-06119E97C4DC}"/>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indent="-228600">
              <a:buFont typeface="Arial" panose="020B0604020202020204" pitchFamily="34" charset="0"/>
              <a:buChar char="•"/>
            </a:pPr>
            <a:r>
              <a:rPr lang="en-US" sz="2000" dirty="0"/>
              <a:t>Name of the video on the clicks and CPC is minor.</a:t>
            </a:r>
          </a:p>
          <a:p>
            <a:pPr indent="-228600">
              <a:buFont typeface="Arial" panose="020B0604020202020204" pitchFamily="34" charset="0"/>
              <a:buChar char="•"/>
            </a:pPr>
            <a:r>
              <a:rPr lang="en-US" sz="2000" dirty="0"/>
              <a:t>Name of video on CPM is changing as per name.</a:t>
            </a:r>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p:pic>
        <p:nvPicPr>
          <p:cNvPr id="5" name="Content Placeholder 4">
            <a:extLst>
              <a:ext uri="{FF2B5EF4-FFF2-40B4-BE49-F238E27FC236}">
                <a16:creationId xmlns:a16="http://schemas.microsoft.com/office/drawing/2014/main" id="{281B4774-9DE7-465B-9D8A-9AFAE002179C}"/>
              </a:ext>
            </a:extLst>
          </p:cNvPr>
          <p:cNvPicPr>
            <a:picLocks noGrp="1" noChangeAspect="1"/>
          </p:cNvPicPr>
          <p:nvPr>
            <p:ph idx="1"/>
          </p:nvPr>
        </p:nvPicPr>
        <p:blipFill rotWithShape="1">
          <a:blip r:embed="rId2"/>
          <a:srcRect l="8892" r="7659"/>
          <a:stretch/>
        </p:blipFill>
        <p:spPr>
          <a:xfrm>
            <a:off x="20" y="10"/>
            <a:ext cx="4635571" cy="6857990"/>
          </a:xfrm>
          <a:prstGeom prst="rect">
            <a:avLst/>
          </a:prstGeom>
          <a:effectLst/>
        </p:spPr>
      </p:pic>
      <p:cxnSp>
        <p:nvCxnSpPr>
          <p:cNvPr id="25" name="Straight Connector 2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6F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393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1137</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Visualization for Audience Performance </vt:lpstr>
      <vt:lpstr>Executive Summary</vt:lpstr>
      <vt:lpstr>Agenda (examples.com. (n.d.))</vt:lpstr>
      <vt:lpstr>About Viacom</vt:lpstr>
      <vt:lpstr>Introduction</vt:lpstr>
      <vt:lpstr>PowerPoint Presentation</vt:lpstr>
      <vt:lpstr>Time Create effects on the CPC, CPM, Clicks</vt:lpstr>
      <vt:lpstr>Effect of Data source Type on Clicks, CPM,CPC</vt:lpstr>
      <vt:lpstr>Name of the Video effects on the clicks, cpc , cpm.</vt:lpstr>
      <vt:lpstr>Build models of linear variation of  CPM, CRT, Impressions, clicks. The following screen shot shows the linear variation  ctr with other parameters of the data</vt:lpstr>
      <vt:lpstr>The following graph shows linear relation between  account id and Ctr. </vt:lpstr>
      <vt:lpstr>Plotted few graphs for tracing the variation CPM, CRT, Impressions, clicks.</vt:lpstr>
      <vt:lpstr>Variation of Data Source Type on Clicks , CPM, CTR</vt:lpstr>
      <vt:lpstr>CPC ,Clicks , CPM variation with Description.</vt:lpstr>
      <vt:lpstr>CPM, Impressions, Clicks sharing across country</vt:lpstr>
      <vt:lpstr>Effect of Original name on Clicks, CPC, CTR</vt:lpstr>
      <vt:lpstr>Country, Account and Origin Id count relation</vt:lpstr>
      <vt:lpstr>Findings</vt:lpstr>
      <vt:lpstr>Recommendations </vt:lpstr>
      <vt:lpstr>Limitations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for Audience Performance </dc:title>
  <dc:creator>Srinivas Narahari</dc:creator>
  <cp:lastModifiedBy>Srinivas Narahari</cp:lastModifiedBy>
  <cp:revision>36</cp:revision>
  <dcterms:created xsi:type="dcterms:W3CDTF">2020-03-28T17:55:54Z</dcterms:created>
  <dcterms:modified xsi:type="dcterms:W3CDTF">2020-03-29T01:34:30Z</dcterms:modified>
</cp:coreProperties>
</file>