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866F2-A158-4C11-9322-512B84CCE4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4CDEFB-3847-4926-8418-D949460550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334BB8-9C12-4012-A709-2F0CDBAF1AFF}"/>
              </a:ext>
            </a:extLst>
          </p:cNvPr>
          <p:cNvSpPr>
            <a:spLocks noGrp="1"/>
          </p:cNvSpPr>
          <p:nvPr>
            <p:ph type="dt" sz="half" idx="10"/>
          </p:nvPr>
        </p:nvSpPr>
        <p:spPr/>
        <p:txBody>
          <a:bodyPr/>
          <a:lstStyle/>
          <a:p>
            <a:fld id="{6D6C71C7-EAA7-4DF9-A42E-752CC18DFA5D}" type="datetimeFigureOut">
              <a:rPr lang="en-US" smtClean="0"/>
              <a:t>5/20/2019</a:t>
            </a:fld>
            <a:endParaRPr lang="en-US"/>
          </a:p>
        </p:txBody>
      </p:sp>
      <p:sp>
        <p:nvSpPr>
          <p:cNvPr id="5" name="Footer Placeholder 4">
            <a:extLst>
              <a:ext uri="{FF2B5EF4-FFF2-40B4-BE49-F238E27FC236}">
                <a16:creationId xmlns:a16="http://schemas.microsoft.com/office/drawing/2014/main" id="{9460B5C5-B9D8-4D2B-AE16-BF49A404F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F6F6EB-36E5-48D3-B432-47FD6688A36F}"/>
              </a:ext>
            </a:extLst>
          </p:cNvPr>
          <p:cNvSpPr>
            <a:spLocks noGrp="1"/>
          </p:cNvSpPr>
          <p:nvPr>
            <p:ph type="sldNum" sz="quarter" idx="12"/>
          </p:nvPr>
        </p:nvSpPr>
        <p:spPr/>
        <p:txBody>
          <a:bodyPr/>
          <a:lstStyle/>
          <a:p>
            <a:fld id="{A769D0F1-1671-46DC-9AE4-58565BCDB8A5}" type="slidenum">
              <a:rPr lang="en-US" smtClean="0"/>
              <a:t>‹#›</a:t>
            </a:fld>
            <a:endParaRPr lang="en-US"/>
          </a:p>
        </p:txBody>
      </p:sp>
    </p:spTree>
    <p:extLst>
      <p:ext uri="{BB962C8B-B14F-4D97-AF65-F5344CB8AC3E}">
        <p14:creationId xmlns:p14="http://schemas.microsoft.com/office/powerpoint/2010/main" val="168450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37251-9ECA-491E-BEE1-280558962F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468CF3-BE60-40A2-9982-E4552290A2F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EA50D-E52D-4E80-8AA5-C2DCE300BFB4}"/>
              </a:ext>
            </a:extLst>
          </p:cNvPr>
          <p:cNvSpPr>
            <a:spLocks noGrp="1"/>
          </p:cNvSpPr>
          <p:nvPr>
            <p:ph type="dt" sz="half" idx="10"/>
          </p:nvPr>
        </p:nvSpPr>
        <p:spPr/>
        <p:txBody>
          <a:bodyPr/>
          <a:lstStyle/>
          <a:p>
            <a:fld id="{6D6C71C7-EAA7-4DF9-A42E-752CC18DFA5D}" type="datetimeFigureOut">
              <a:rPr lang="en-US" smtClean="0"/>
              <a:t>5/20/2019</a:t>
            </a:fld>
            <a:endParaRPr lang="en-US"/>
          </a:p>
        </p:txBody>
      </p:sp>
      <p:sp>
        <p:nvSpPr>
          <p:cNvPr id="5" name="Footer Placeholder 4">
            <a:extLst>
              <a:ext uri="{FF2B5EF4-FFF2-40B4-BE49-F238E27FC236}">
                <a16:creationId xmlns:a16="http://schemas.microsoft.com/office/drawing/2014/main" id="{56BCECBA-8819-41B3-9116-A24E0C4A33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A0404-CA50-403D-A140-552EE876D793}"/>
              </a:ext>
            </a:extLst>
          </p:cNvPr>
          <p:cNvSpPr>
            <a:spLocks noGrp="1"/>
          </p:cNvSpPr>
          <p:nvPr>
            <p:ph type="sldNum" sz="quarter" idx="12"/>
          </p:nvPr>
        </p:nvSpPr>
        <p:spPr/>
        <p:txBody>
          <a:bodyPr/>
          <a:lstStyle/>
          <a:p>
            <a:fld id="{A769D0F1-1671-46DC-9AE4-58565BCDB8A5}" type="slidenum">
              <a:rPr lang="en-US" smtClean="0"/>
              <a:t>‹#›</a:t>
            </a:fld>
            <a:endParaRPr lang="en-US"/>
          </a:p>
        </p:txBody>
      </p:sp>
    </p:spTree>
    <p:extLst>
      <p:ext uri="{BB962C8B-B14F-4D97-AF65-F5344CB8AC3E}">
        <p14:creationId xmlns:p14="http://schemas.microsoft.com/office/powerpoint/2010/main" val="2282624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FE93E0-7913-4CA5-8500-C77F4B149D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6E2D5C-12E3-4B5A-95E8-FBE9EE16A73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8BF374-C206-411D-A322-634A68D2F7A7}"/>
              </a:ext>
            </a:extLst>
          </p:cNvPr>
          <p:cNvSpPr>
            <a:spLocks noGrp="1"/>
          </p:cNvSpPr>
          <p:nvPr>
            <p:ph type="dt" sz="half" idx="10"/>
          </p:nvPr>
        </p:nvSpPr>
        <p:spPr/>
        <p:txBody>
          <a:bodyPr/>
          <a:lstStyle/>
          <a:p>
            <a:fld id="{6D6C71C7-EAA7-4DF9-A42E-752CC18DFA5D}" type="datetimeFigureOut">
              <a:rPr lang="en-US" smtClean="0"/>
              <a:t>5/20/2019</a:t>
            </a:fld>
            <a:endParaRPr lang="en-US"/>
          </a:p>
        </p:txBody>
      </p:sp>
      <p:sp>
        <p:nvSpPr>
          <p:cNvPr id="5" name="Footer Placeholder 4">
            <a:extLst>
              <a:ext uri="{FF2B5EF4-FFF2-40B4-BE49-F238E27FC236}">
                <a16:creationId xmlns:a16="http://schemas.microsoft.com/office/drawing/2014/main" id="{4A19AE5F-CB95-43ED-88F6-1A6310C17B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05EF0F-3A98-43DC-8C7F-B26E8E91F685}"/>
              </a:ext>
            </a:extLst>
          </p:cNvPr>
          <p:cNvSpPr>
            <a:spLocks noGrp="1"/>
          </p:cNvSpPr>
          <p:nvPr>
            <p:ph type="sldNum" sz="quarter" idx="12"/>
          </p:nvPr>
        </p:nvSpPr>
        <p:spPr/>
        <p:txBody>
          <a:bodyPr/>
          <a:lstStyle/>
          <a:p>
            <a:fld id="{A769D0F1-1671-46DC-9AE4-58565BCDB8A5}" type="slidenum">
              <a:rPr lang="en-US" smtClean="0"/>
              <a:t>‹#›</a:t>
            </a:fld>
            <a:endParaRPr lang="en-US"/>
          </a:p>
        </p:txBody>
      </p:sp>
    </p:spTree>
    <p:extLst>
      <p:ext uri="{BB962C8B-B14F-4D97-AF65-F5344CB8AC3E}">
        <p14:creationId xmlns:p14="http://schemas.microsoft.com/office/powerpoint/2010/main" val="2731463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75972-7802-4102-BFC3-D051A502C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92FEBE-8B6E-464A-A868-2A03AA9110D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C6ECAF-3FA7-4925-8E37-1C3DED5333E4}"/>
              </a:ext>
            </a:extLst>
          </p:cNvPr>
          <p:cNvSpPr>
            <a:spLocks noGrp="1"/>
          </p:cNvSpPr>
          <p:nvPr>
            <p:ph type="dt" sz="half" idx="10"/>
          </p:nvPr>
        </p:nvSpPr>
        <p:spPr/>
        <p:txBody>
          <a:bodyPr/>
          <a:lstStyle/>
          <a:p>
            <a:fld id="{6D6C71C7-EAA7-4DF9-A42E-752CC18DFA5D}" type="datetimeFigureOut">
              <a:rPr lang="en-US" smtClean="0"/>
              <a:t>5/20/2019</a:t>
            </a:fld>
            <a:endParaRPr lang="en-US"/>
          </a:p>
        </p:txBody>
      </p:sp>
      <p:sp>
        <p:nvSpPr>
          <p:cNvPr id="5" name="Footer Placeholder 4">
            <a:extLst>
              <a:ext uri="{FF2B5EF4-FFF2-40B4-BE49-F238E27FC236}">
                <a16:creationId xmlns:a16="http://schemas.microsoft.com/office/drawing/2014/main" id="{1D119454-2769-40AE-B564-246BFAD75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381B9E-3DD2-43AF-9BD6-F8FC4D996822}"/>
              </a:ext>
            </a:extLst>
          </p:cNvPr>
          <p:cNvSpPr>
            <a:spLocks noGrp="1"/>
          </p:cNvSpPr>
          <p:nvPr>
            <p:ph type="sldNum" sz="quarter" idx="12"/>
          </p:nvPr>
        </p:nvSpPr>
        <p:spPr/>
        <p:txBody>
          <a:bodyPr/>
          <a:lstStyle/>
          <a:p>
            <a:fld id="{A769D0F1-1671-46DC-9AE4-58565BCDB8A5}" type="slidenum">
              <a:rPr lang="en-US" smtClean="0"/>
              <a:t>‹#›</a:t>
            </a:fld>
            <a:endParaRPr lang="en-US"/>
          </a:p>
        </p:txBody>
      </p:sp>
    </p:spTree>
    <p:extLst>
      <p:ext uri="{BB962C8B-B14F-4D97-AF65-F5344CB8AC3E}">
        <p14:creationId xmlns:p14="http://schemas.microsoft.com/office/powerpoint/2010/main" val="90799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CF7D-1D34-4505-A7EC-154AFBD715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7F2580-2603-45A4-893A-CE14B70630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DD67AC0-E3FB-4A7D-A020-825994D4D6C4}"/>
              </a:ext>
            </a:extLst>
          </p:cNvPr>
          <p:cNvSpPr>
            <a:spLocks noGrp="1"/>
          </p:cNvSpPr>
          <p:nvPr>
            <p:ph type="dt" sz="half" idx="10"/>
          </p:nvPr>
        </p:nvSpPr>
        <p:spPr/>
        <p:txBody>
          <a:bodyPr/>
          <a:lstStyle/>
          <a:p>
            <a:fld id="{6D6C71C7-EAA7-4DF9-A42E-752CC18DFA5D}" type="datetimeFigureOut">
              <a:rPr lang="en-US" smtClean="0"/>
              <a:t>5/20/2019</a:t>
            </a:fld>
            <a:endParaRPr lang="en-US"/>
          </a:p>
        </p:txBody>
      </p:sp>
      <p:sp>
        <p:nvSpPr>
          <p:cNvPr id="5" name="Footer Placeholder 4">
            <a:extLst>
              <a:ext uri="{FF2B5EF4-FFF2-40B4-BE49-F238E27FC236}">
                <a16:creationId xmlns:a16="http://schemas.microsoft.com/office/drawing/2014/main" id="{1C3769F3-2364-4E71-A07F-D35C3D27DE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AFEF5-BABF-442D-B1FB-3535A12B5EBF}"/>
              </a:ext>
            </a:extLst>
          </p:cNvPr>
          <p:cNvSpPr>
            <a:spLocks noGrp="1"/>
          </p:cNvSpPr>
          <p:nvPr>
            <p:ph type="sldNum" sz="quarter" idx="12"/>
          </p:nvPr>
        </p:nvSpPr>
        <p:spPr/>
        <p:txBody>
          <a:bodyPr/>
          <a:lstStyle/>
          <a:p>
            <a:fld id="{A769D0F1-1671-46DC-9AE4-58565BCDB8A5}" type="slidenum">
              <a:rPr lang="en-US" smtClean="0"/>
              <a:t>‹#›</a:t>
            </a:fld>
            <a:endParaRPr lang="en-US"/>
          </a:p>
        </p:txBody>
      </p:sp>
    </p:spTree>
    <p:extLst>
      <p:ext uri="{BB962C8B-B14F-4D97-AF65-F5344CB8AC3E}">
        <p14:creationId xmlns:p14="http://schemas.microsoft.com/office/powerpoint/2010/main" val="1010610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3A006-B681-48FF-835E-FB64DCC71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8BB648-0726-4FE2-A91B-F800ACA978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1257D7-C4D5-4E99-BED5-806A387D473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38FBD5-0B6B-4DC6-A23E-DC3164B3B9A1}"/>
              </a:ext>
            </a:extLst>
          </p:cNvPr>
          <p:cNvSpPr>
            <a:spLocks noGrp="1"/>
          </p:cNvSpPr>
          <p:nvPr>
            <p:ph type="dt" sz="half" idx="10"/>
          </p:nvPr>
        </p:nvSpPr>
        <p:spPr/>
        <p:txBody>
          <a:bodyPr/>
          <a:lstStyle/>
          <a:p>
            <a:fld id="{6D6C71C7-EAA7-4DF9-A42E-752CC18DFA5D}" type="datetimeFigureOut">
              <a:rPr lang="en-US" smtClean="0"/>
              <a:t>5/20/2019</a:t>
            </a:fld>
            <a:endParaRPr lang="en-US"/>
          </a:p>
        </p:txBody>
      </p:sp>
      <p:sp>
        <p:nvSpPr>
          <p:cNvPr id="6" name="Footer Placeholder 5">
            <a:extLst>
              <a:ext uri="{FF2B5EF4-FFF2-40B4-BE49-F238E27FC236}">
                <a16:creationId xmlns:a16="http://schemas.microsoft.com/office/drawing/2014/main" id="{B2C098DF-B431-49D8-9401-04F8AE612E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22606A-4417-4AE9-9E8E-338C500129FD}"/>
              </a:ext>
            </a:extLst>
          </p:cNvPr>
          <p:cNvSpPr>
            <a:spLocks noGrp="1"/>
          </p:cNvSpPr>
          <p:nvPr>
            <p:ph type="sldNum" sz="quarter" idx="12"/>
          </p:nvPr>
        </p:nvSpPr>
        <p:spPr/>
        <p:txBody>
          <a:bodyPr/>
          <a:lstStyle/>
          <a:p>
            <a:fld id="{A769D0F1-1671-46DC-9AE4-58565BCDB8A5}" type="slidenum">
              <a:rPr lang="en-US" smtClean="0"/>
              <a:t>‹#›</a:t>
            </a:fld>
            <a:endParaRPr lang="en-US"/>
          </a:p>
        </p:txBody>
      </p:sp>
    </p:spTree>
    <p:extLst>
      <p:ext uri="{BB962C8B-B14F-4D97-AF65-F5344CB8AC3E}">
        <p14:creationId xmlns:p14="http://schemas.microsoft.com/office/powerpoint/2010/main" val="354166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14391-65FB-4D28-AB44-BE4210CCB0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05C11B-A42B-4B02-8367-1F0237A5D6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004C63A-A4C9-43DD-AB83-49D91013ADC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2490ED-71D0-4430-AC61-51713009A8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CFB4BB-0C3B-46AB-8F25-3460EC348DB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E7E838-83E1-48B5-A302-24D1E8EBF5FB}"/>
              </a:ext>
            </a:extLst>
          </p:cNvPr>
          <p:cNvSpPr>
            <a:spLocks noGrp="1"/>
          </p:cNvSpPr>
          <p:nvPr>
            <p:ph type="dt" sz="half" idx="10"/>
          </p:nvPr>
        </p:nvSpPr>
        <p:spPr/>
        <p:txBody>
          <a:bodyPr/>
          <a:lstStyle/>
          <a:p>
            <a:fld id="{6D6C71C7-EAA7-4DF9-A42E-752CC18DFA5D}" type="datetimeFigureOut">
              <a:rPr lang="en-US" smtClean="0"/>
              <a:t>5/20/2019</a:t>
            </a:fld>
            <a:endParaRPr lang="en-US"/>
          </a:p>
        </p:txBody>
      </p:sp>
      <p:sp>
        <p:nvSpPr>
          <p:cNvPr id="8" name="Footer Placeholder 7">
            <a:extLst>
              <a:ext uri="{FF2B5EF4-FFF2-40B4-BE49-F238E27FC236}">
                <a16:creationId xmlns:a16="http://schemas.microsoft.com/office/drawing/2014/main" id="{FBDB5A4F-F2F4-4047-8805-25C0847439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1D55BD-377A-41D0-89F7-28655C06B1AA}"/>
              </a:ext>
            </a:extLst>
          </p:cNvPr>
          <p:cNvSpPr>
            <a:spLocks noGrp="1"/>
          </p:cNvSpPr>
          <p:nvPr>
            <p:ph type="sldNum" sz="quarter" idx="12"/>
          </p:nvPr>
        </p:nvSpPr>
        <p:spPr/>
        <p:txBody>
          <a:bodyPr/>
          <a:lstStyle/>
          <a:p>
            <a:fld id="{A769D0F1-1671-46DC-9AE4-58565BCDB8A5}" type="slidenum">
              <a:rPr lang="en-US" smtClean="0"/>
              <a:t>‹#›</a:t>
            </a:fld>
            <a:endParaRPr lang="en-US"/>
          </a:p>
        </p:txBody>
      </p:sp>
    </p:spTree>
    <p:extLst>
      <p:ext uri="{BB962C8B-B14F-4D97-AF65-F5344CB8AC3E}">
        <p14:creationId xmlns:p14="http://schemas.microsoft.com/office/powerpoint/2010/main" val="2878454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39FB5-C1F5-4F9D-81EC-30C56A6DE4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A354D7-C97C-4BB9-9107-3A8756B15573}"/>
              </a:ext>
            </a:extLst>
          </p:cNvPr>
          <p:cNvSpPr>
            <a:spLocks noGrp="1"/>
          </p:cNvSpPr>
          <p:nvPr>
            <p:ph type="dt" sz="half" idx="10"/>
          </p:nvPr>
        </p:nvSpPr>
        <p:spPr/>
        <p:txBody>
          <a:bodyPr/>
          <a:lstStyle/>
          <a:p>
            <a:fld id="{6D6C71C7-EAA7-4DF9-A42E-752CC18DFA5D}" type="datetimeFigureOut">
              <a:rPr lang="en-US" smtClean="0"/>
              <a:t>5/20/2019</a:t>
            </a:fld>
            <a:endParaRPr lang="en-US"/>
          </a:p>
        </p:txBody>
      </p:sp>
      <p:sp>
        <p:nvSpPr>
          <p:cNvPr id="4" name="Footer Placeholder 3">
            <a:extLst>
              <a:ext uri="{FF2B5EF4-FFF2-40B4-BE49-F238E27FC236}">
                <a16:creationId xmlns:a16="http://schemas.microsoft.com/office/drawing/2014/main" id="{48B7BF22-81ED-49BA-A1D2-07C4693503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01B86E-B06F-42A9-8A7F-0D723F79B43B}"/>
              </a:ext>
            </a:extLst>
          </p:cNvPr>
          <p:cNvSpPr>
            <a:spLocks noGrp="1"/>
          </p:cNvSpPr>
          <p:nvPr>
            <p:ph type="sldNum" sz="quarter" idx="12"/>
          </p:nvPr>
        </p:nvSpPr>
        <p:spPr/>
        <p:txBody>
          <a:bodyPr/>
          <a:lstStyle/>
          <a:p>
            <a:fld id="{A769D0F1-1671-46DC-9AE4-58565BCDB8A5}" type="slidenum">
              <a:rPr lang="en-US" smtClean="0"/>
              <a:t>‹#›</a:t>
            </a:fld>
            <a:endParaRPr lang="en-US"/>
          </a:p>
        </p:txBody>
      </p:sp>
    </p:spTree>
    <p:extLst>
      <p:ext uri="{BB962C8B-B14F-4D97-AF65-F5344CB8AC3E}">
        <p14:creationId xmlns:p14="http://schemas.microsoft.com/office/powerpoint/2010/main" val="2343728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04F1BB-983B-4C9B-94DC-65CBB29C2FFD}"/>
              </a:ext>
            </a:extLst>
          </p:cNvPr>
          <p:cNvSpPr>
            <a:spLocks noGrp="1"/>
          </p:cNvSpPr>
          <p:nvPr>
            <p:ph type="dt" sz="half" idx="10"/>
          </p:nvPr>
        </p:nvSpPr>
        <p:spPr/>
        <p:txBody>
          <a:bodyPr/>
          <a:lstStyle/>
          <a:p>
            <a:fld id="{6D6C71C7-EAA7-4DF9-A42E-752CC18DFA5D}" type="datetimeFigureOut">
              <a:rPr lang="en-US" smtClean="0"/>
              <a:t>5/20/2019</a:t>
            </a:fld>
            <a:endParaRPr lang="en-US"/>
          </a:p>
        </p:txBody>
      </p:sp>
      <p:sp>
        <p:nvSpPr>
          <p:cNvPr id="3" name="Footer Placeholder 2">
            <a:extLst>
              <a:ext uri="{FF2B5EF4-FFF2-40B4-BE49-F238E27FC236}">
                <a16:creationId xmlns:a16="http://schemas.microsoft.com/office/drawing/2014/main" id="{DA50E697-1983-443D-BA47-99F98FCCE4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F630ED-453E-4C20-BE12-0702C1AA77AF}"/>
              </a:ext>
            </a:extLst>
          </p:cNvPr>
          <p:cNvSpPr>
            <a:spLocks noGrp="1"/>
          </p:cNvSpPr>
          <p:nvPr>
            <p:ph type="sldNum" sz="quarter" idx="12"/>
          </p:nvPr>
        </p:nvSpPr>
        <p:spPr/>
        <p:txBody>
          <a:bodyPr/>
          <a:lstStyle/>
          <a:p>
            <a:fld id="{A769D0F1-1671-46DC-9AE4-58565BCDB8A5}" type="slidenum">
              <a:rPr lang="en-US" smtClean="0"/>
              <a:t>‹#›</a:t>
            </a:fld>
            <a:endParaRPr lang="en-US"/>
          </a:p>
        </p:txBody>
      </p:sp>
    </p:spTree>
    <p:extLst>
      <p:ext uri="{BB962C8B-B14F-4D97-AF65-F5344CB8AC3E}">
        <p14:creationId xmlns:p14="http://schemas.microsoft.com/office/powerpoint/2010/main" val="3489578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B4855-8489-45C9-8AC8-4C0D3D6E35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D0A028-2B9E-4CD4-BBE1-9D442B589D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34B7DC-C94E-42B2-A574-3BDF02D07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4EEED92-6A18-4150-AFF5-CA1DD38BC0E5}"/>
              </a:ext>
            </a:extLst>
          </p:cNvPr>
          <p:cNvSpPr>
            <a:spLocks noGrp="1"/>
          </p:cNvSpPr>
          <p:nvPr>
            <p:ph type="dt" sz="half" idx="10"/>
          </p:nvPr>
        </p:nvSpPr>
        <p:spPr/>
        <p:txBody>
          <a:bodyPr/>
          <a:lstStyle/>
          <a:p>
            <a:fld id="{6D6C71C7-EAA7-4DF9-A42E-752CC18DFA5D}" type="datetimeFigureOut">
              <a:rPr lang="en-US" smtClean="0"/>
              <a:t>5/20/2019</a:t>
            </a:fld>
            <a:endParaRPr lang="en-US"/>
          </a:p>
        </p:txBody>
      </p:sp>
      <p:sp>
        <p:nvSpPr>
          <p:cNvPr id="6" name="Footer Placeholder 5">
            <a:extLst>
              <a:ext uri="{FF2B5EF4-FFF2-40B4-BE49-F238E27FC236}">
                <a16:creationId xmlns:a16="http://schemas.microsoft.com/office/drawing/2014/main" id="{1DB5BD06-4120-4654-B944-67E65C99F3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34F2FE-FC8A-432F-B259-F2FD29EBB57C}"/>
              </a:ext>
            </a:extLst>
          </p:cNvPr>
          <p:cNvSpPr>
            <a:spLocks noGrp="1"/>
          </p:cNvSpPr>
          <p:nvPr>
            <p:ph type="sldNum" sz="quarter" idx="12"/>
          </p:nvPr>
        </p:nvSpPr>
        <p:spPr/>
        <p:txBody>
          <a:bodyPr/>
          <a:lstStyle/>
          <a:p>
            <a:fld id="{A769D0F1-1671-46DC-9AE4-58565BCDB8A5}" type="slidenum">
              <a:rPr lang="en-US" smtClean="0"/>
              <a:t>‹#›</a:t>
            </a:fld>
            <a:endParaRPr lang="en-US"/>
          </a:p>
        </p:txBody>
      </p:sp>
    </p:spTree>
    <p:extLst>
      <p:ext uri="{BB962C8B-B14F-4D97-AF65-F5344CB8AC3E}">
        <p14:creationId xmlns:p14="http://schemas.microsoft.com/office/powerpoint/2010/main" val="86531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A82F2-407F-4622-BFA0-0257A37AE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833E8F-ACF6-4332-8457-2B3F02F3EF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C99199-4C7F-4D27-8BB4-D069E7AD8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389DF0-5E52-4079-BE08-372B1FD16B09}"/>
              </a:ext>
            </a:extLst>
          </p:cNvPr>
          <p:cNvSpPr>
            <a:spLocks noGrp="1"/>
          </p:cNvSpPr>
          <p:nvPr>
            <p:ph type="dt" sz="half" idx="10"/>
          </p:nvPr>
        </p:nvSpPr>
        <p:spPr/>
        <p:txBody>
          <a:bodyPr/>
          <a:lstStyle/>
          <a:p>
            <a:fld id="{6D6C71C7-EAA7-4DF9-A42E-752CC18DFA5D}" type="datetimeFigureOut">
              <a:rPr lang="en-US" smtClean="0"/>
              <a:t>5/20/2019</a:t>
            </a:fld>
            <a:endParaRPr lang="en-US"/>
          </a:p>
        </p:txBody>
      </p:sp>
      <p:sp>
        <p:nvSpPr>
          <p:cNvPr id="6" name="Footer Placeholder 5">
            <a:extLst>
              <a:ext uri="{FF2B5EF4-FFF2-40B4-BE49-F238E27FC236}">
                <a16:creationId xmlns:a16="http://schemas.microsoft.com/office/drawing/2014/main" id="{C317CD7F-B3E0-4061-B74C-0528F3075D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E6EBDC-DD61-483B-ABC8-BA77C794DEA7}"/>
              </a:ext>
            </a:extLst>
          </p:cNvPr>
          <p:cNvSpPr>
            <a:spLocks noGrp="1"/>
          </p:cNvSpPr>
          <p:nvPr>
            <p:ph type="sldNum" sz="quarter" idx="12"/>
          </p:nvPr>
        </p:nvSpPr>
        <p:spPr/>
        <p:txBody>
          <a:bodyPr/>
          <a:lstStyle/>
          <a:p>
            <a:fld id="{A769D0F1-1671-46DC-9AE4-58565BCDB8A5}" type="slidenum">
              <a:rPr lang="en-US" smtClean="0"/>
              <a:t>‹#›</a:t>
            </a:fld>
            <a:endParaRPr lang="en-US"/>
          </a:p>
        </p:txBody>
      </p:sp>
    </p:spTree>
    <p:extLst>
      <p:ext uri="{BB962C8B-B14F-4D97-AF65-F5344CB8AC3E}">
        <p14:creationId xmlns:p14="http://schemas.microsoft.com/office/powerpoint/2010/main" val="73204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DD5760-230F-4F9E-A370-9E64BECEF4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2B461F-1148-42F2-B0AC-893B442739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D29E8F-3E86-4D76-B44A-C931A13E61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C71C7-EAA7-4DF9-A42E-752CC18DFA5D}" type="datetimeFigureOut">
              <a:rPr lang="en-US" smtClean="0"/>
              <a:t>5/20/2019</a:t>
            </a:fld>
            <a:endParaRPr lang="en-US"/>
          </a:p>
        </p:txBody>
      </p:sp>
      <p:sp>
        <p:nvSpPr>
          <p:cNvPr id="5" name="Footer Placeholder 4">
            <a:extLst>
              <a:ext uri="{FF2B5EF4-FFF2-40B4-BE49-F238E27FC236}">
                <a16:creationId xmlns:a16="http://schemas.microsoft.com/office/drawing/2014/main" id="{B15D5F83-301D-4660-AE58-FF5FC9BEF6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8C899B-8C0A-414C-854C-71247E6F1A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69D0F1-1671-46DC-9AE4-58565BCDB8A5}" type="slidenum">
              <a:rPr lang="en-US" smtClean="0"/>
              <a:t>‹#›</a:t>
            </a:fld>
            <a:endParaRPr lang="en-US"/>
          </a:p>
        </p:txBody>
      </p:sp>
    </p:spTree>
    <p:extLst>
      <p:ext uri="{BB962C8B-B14F-4D97-AF65-F5344CB8AC3E}">
        <p14:creationId xmlns:p14="http://schemas.microsoft.com/office/powerpoint/2010/main" val="3340894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viewerng/viewer?url=http://www.rdatamining.com/docs/RDataMining-introduction-slides.pdf" TargetMode="External"/><Relationship Id="rId2" Type="http://schemas.openxmlformats.org/officeDocument/2006/relationships/hyperlink" Target="http://www.zentut.com/data-mining/data-mining-techniques/" TargetMode="External"/><Relationship Id="rId1" Type="http://schemas.openxmlformats.org/officeDocument/2006/relationships/slideLayout" Target="../slideLayouts/slideLayout2.xml"/><Relationship Id="rId4" Type="http://schemas.openxmlformats.org/officeDocument/2006/relationships/hyperlink" Target="https://www.datanovia.com/en/lessons/determining-the-optimal-number-of-clusters-3-must-know-method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528A-BA39-49AB-97BA-B2557B4BDEEB}"/>
              </a:ext>
            </a:extLst>
          </p:cNvPr>
          <p:cNvSpPr>
            <a:spLocks noGrp="1"/>
          </p:cNvSpPr>
          <p:nvPr>
            <p:ph type="ctrTitle"/>
          </p:nvPr>
        </p:nvSpPr>
        <p:spPr/>
        <p:txBody>
          <a:bodyPr/>
          <a:lstStyle/>
          <a:p>
            <a:r>
              <a:rPr lang="en-US" dirty="0"/>
              <a:t>Regression and Datamining</a:t>
            </a:r>
          </a:p>
        </p:txBody>
      </p:sp>
      <p:sp>
        <p:nvSpPr>
          <p:cNvPr id="3" name="Subtitle 2">
            <a:extLst>
              <a:ext uri="{FF2B5EF4-FFF2-40B4-BE49-F238E27FC236}">
                <a16:creationId xmlns:a16="http://schemas.microsoft.com/office/drawing/2014/main" id="{263E7FE5-27CE-4A0A-846E-726A426A3710}"/>
              </a:ext>
            </a:extLst>
          </p:cNvPr>
          <p:cNvSpPr>
            <a:spLocks noGrp="1"/>
          </p:cNvSpPr>
          <p:nvPr>
            <p:ph type="subTitle" idx="1"/>
          </p:nvPr>
        </p:nvSpPr>
        <p:spPr/>
        <p:txBody>
          <a:bodyPr/>
          <a:lstStyle/>
          <a:p>
            <a:r>
              <a:rPr lang="en-US" dirty="0"/>
              <a:t>By </a:t>
            </a:r>
            <a:r>
              <a:rPr lang="en-US" dirty="0" err="1"/>
              <a:t>Srinivasu</a:t>
            </a:r>
            <a:r>
              <a:rPr lang="en-US" dirty="0"/>
              <a:t> Narahari </a:t>
            </a:r>
          </a:p>
          <a:p>
            <a:r>
              <a:rPr lang="en-US" dirty="0"/>
              <a:t>ALY-6015 Week 6 Group Project</a:t>
            </a:r>
          </a:p>
          <a:p>
            <a:r>
              <a:rPr lang="en-US" dirty="0"/>
              <a:t>Professor: Steward Huang</a:t>
            </a:r>
          </a:p>
        </p:txBody>
      </p:sp>
    </p:spTree>
    <p:extLst>
      <p:ext uri="{BB962C8B-B14F-4D97-AF65-F5344CB8AC3E}">
        <p14:creationId xmlns:p14="http://schemas.microsoft.com/office/powerpoint/2010/main" val="2874423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BCA0B-BB3C-4A6A-92ED-CAF460DE216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F706D87-3CCE-4B53-B8CB-5B6756642707}"/>
              </a:ext>
            </a:extLst>
          </p:cNvPr>
          <p:cNvSpPr>
            <a:spLocks noGrp="1"/>
          </p:cNvSpPr>
          <p:nvPr>
            <p:ph idx="1"/>
          </p:nvPr>
        </p:nvSpPr>
        <p:spPr/>
        <p:txBody>
          <a:bodyPr>
            <a:normAutofit fontScale="70000" lnSpcReduction="20000"/>
          </a:bodyPr>
          <a:lstStyle/>
          <a:p>
            <a:r>
              <a:rPr lang="en-US" b="1" dirty="0"/>
              <a:t>References</a:t>
            </a:r>
            <a:r>
              <a:rPr lang="en-US" dirty="0"/>
              <a:t>:</a:t>
            </a:r>
          </a:p>
          <a:p>
            <a:r>
              <a:rPr lang="en-US" dirty="0" err="1"/>
              <a:t>Zentut</a:t>
            </a:r>
            <a:r>
              <a:rPr lang="en-US" dirty="0"/>
              <a:t>. (n.d.). Data Mining Techniques. </a:t>
            </a:r>
            <a:r>
              <a:rPr lang="en-US" i="1" dirty="0"/>
              <a:t>Data Mining Techniques</a:t>
            </a:r>
            <a:r>
              <a:rPr lang="en-US" dirty="0"/>
              <a:t>. Retrieved from </a:t>
            </a:r>
            <a:r>
              <a:rPr lang="en-US" u="sng" dirty="0">
                <a:hlinkClick r:id="rId2"/>
              </a:rPr>
              <a:t>http://www.zentut.com/data-mining/data-mining-techniques/</a:t>
            </a:r>
            <a:endParaRPr lang="en-US" dirty="0"/>
          </a:p>
          <a:p>
            <a:r>
              <a:rPr lang="en-US" dirty="0"/>
              <a:t>Zhao, Y. (2015). </a:t>
            </a:r>
            <a:r>
              <a:rPr lang="en-US" i="1" dirty="0"/>
              <a:t>Introduction to Data Mining with R1.</a:t>
            </a:r>
            <a:r>
              <a:rPr lang="en-US" dirty="0"/>
              <a:t> Retrieved from </a:t>
            </a:r>
            <a:r>
              <a:rPr lang="en-US" u="sng" dirty="0">
                <a:hlinkClick r:id="rId3"/>
              </a:rPr>
              <a:t>https://docs.google.com/viewerng/viewer?url=http://www.rdatamining.com/docs/RDataMining-introduction-slides.pdf</a:t>
            </a:r>
            <a:endParaRPr lang="en-US" dirty="0"/>
          </a:p>
          <a:p>
            <a:r>
              <a:rPr lang="en-US" dirty="0" err="1"/>
              <a:t>assambara</a:t>
            </a:r>
            <a:r>
              <a:rPr lang="en-US" dirty="0"/>
              <a:t>, A. (2018). Determining The Optimal Number Of Clusters: 3 Must Know Methods . </a:t>
            </a:r>
            <a:r>
              <a:rPr lang="en-US" i="1" dirty="0" err="1"/>
              <a:t>DataNovia</a:t>
            </a:r>
            <a:r>
              <a:rPr lang="en-US" dirty="0"/>
              <a:t>. Retrieved from </a:t>
            </a:r>
            <a:r>
              <a:rPr lang="en-US" u="sng" dirty="0">
                <a:hlinkClick r:id="rId4"/>
              </a:rPr>
              <a:t>https://www.datanovia.com/en/lessons/determining-the-optimal-number-of-clusters-3-must-know-methods/</a:t>
            </a:r>
            <a:endParaRPr lang="en-US" dirty="0"/>
          </a:p>
          <a:p>
            <a:r>
              <a:rPr lang="en-US" dirty="0"/>
              <a:t>NEU. (2019). MPSA - ALY6015 Intermediate Analytics - V1. Retrieved from https://northeastern.acrobatiq.com/courseware/glossary/NEU_MPSA_INTERMEDIATE_ANALYTICS_ALY6015_V1_23</a:t>
            </a:r>
          </a:p>
          <a:p>
            <a:r>
              <a:rPr lang="en-US" dirty="0"/>
              <a:t> </a:t>
            </a:r>
          </a:p>
          <a:p>
            <a:r>
              <a:rPr lang="en-US" dirty="0" err="1"/>
              <a:t>Maindonald</a:t>
            </a:r>
            <a:r>
              <a:rPr lang="en-US" dirty="0"/>
              <a:t>, J. H. (2008, January 19). Using R for Data Analysis and Graphics . Introduction, Code and Commentary . Retrieved from https://cran.r-project.org/doc/contrib/usingR.pdf</a:t>
            </a:r>
          </a:p>
          <a:p>
            <a:pPr marL="0" indent="0">
              <a:buNone/>
            </a:pPr>
            <a:endParaRPr lang="en-US" dirty="0"/>
          </a:p>
        </p:txBody>
      </p:sp>
    </p:spTree>
    <p:extLst>
      <p:ext uri="{BB962C8B-B14F-4D97-AF65-F5344CB8AC3E}">
        <p14:creationId xmlns:p14="http://schemas.microsoft.com/office/powerpoint/2010/main" val="2061770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134A0-6BB9-43A9-93B7-64EE0F4C66B1}"/>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3AB61A47-EB3E-4CC2-ADF0-410AE252B607}"/>
              </a:ext>
            </a:extLst>
          </p:cNvPr>
          <p:cNvSpPr>
            <a:spLocks noGrp="1"/>
          </p:cNvSpPr>
          <p:nvPr>
            <p:ph idx="1"/>
          </p:nvPr>
        </p:nvSpPr>
        <p:spPr/>
        <p:txBody>
          <a:bodyPr>
            <a:normAutofit fontScale="92500" lnSpcReduction="20000"/>
          </a:bodyPr>
          <a:lstStyle/>
          <a:p>
            <a:r>
              <a:rPr lang="en-US" dirty="0"/>
              <a:t>Regression: Regression analysis is set of the process used for determining the relation ship between two variables</a:t>
            </a:r>
          </a:p>
          <a:p>
            <a:r>
              <a:rPr lang="en-US" dirty="0"/>
              <a:t>Classification: In this method classify each item of data into a pre-defined class.</a:t>
            </a:r>
          </a:p>
          <a:p>
            <a:r>
              <a:rPr lang="en-US" dirty="0"/>
              <a:t>Clustering: The clustering technique defines the classes and puts objects in each class, while in the classification techniques, objects are assigned into predefined classes.</a:t>
            </a:r>
          </a:p>
          <a:p>
            <a:r>
              <a:rPr lang="en-US" dirty="0"/>
              <a:t>Prediction: Prediction is one pf the data mining technique in this process  we discover the relating ships between independent variable and  dependent  and independent variable.</a:t>
            </a:r>
          </a:p>
          <a:p>
            <a:r>
              <a:rPr lang="en-US" dirty="0"/>
              <a:t>Sequential Pattern: By using this data mining technique we can find similar patterns or  trends  or similar events in a transaction data over a business period</a:t>
            </a:r>
          </a:p>
          <a:p>
            <a:endParaRPr lang="en-US" dirty="0"/>
          </a:p>
        </p:txBody>
      </p:sp>
    </p:spTree>
    <p:extLst>
      <p:ext uri="{BB962C8B-B14F-4D97-AF65-F5344CB8AC3E}">
        <p14:creationId xmlns:p14="http://schemas.microsoft.com/office/powerpoint/2010/main" val="482757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93A91-856B-4D50-837B-C33C407AD6A0}"/>
              </a:ext>
            </a:extLst>
          </p:cNvPr>
          <p:cNvSpPr>
            <a:spLocks noGrp="1"/>
          </p:cNvSpPr>
          <p:nvPr>
            <p:ph type="title"/>
          </p:nvPr>
        </p:nvSpPr>
        <p:spPr/>
        <p:txBody>
          <a:bodyPr/>
          <a:lstStyle/>
          <a:p>
            <a:r>
              <a:rPr lang="en-US" dirty="0"/>
              <a:t>Regression Data Set</a:t>
            </a:r>
          </a:p>
        </p:txBody>
      </p:sp>
      <p:sp>
        <p:nvSpPr>
          <p:cNvPr id="3" name="Content Placeholder 2">
            <a:extLst>
              <a:ext uri="{FF2B5EF4-FFF2-40B4-BE49-F238E27FC236}">
                <a16:creationId xmlns:a16="http://schemas.microsoft.com/office/drawing/2014/main" id="{8B9DC811-7FC3-4B2F-B79F-B505919C8D52}"/>
              </a:ext>
            </a:extLst>
          </p:cNvPr>
          <p:cNvSpPr>
            <a:spLocks noGrp="1"/>
          </p:cNvSpPr>
          <p:nvPr>
            <p:ph idx="1"/>
          </p:nvPr>
        </p:nvSpPr>
        <p:spPr/>
        <p:txBody>
          <a:bodyPr>
            <a:normAutofit fontScale="62500" lnSpcReduction="20000"/>
          </a:bodyPr>
          <a:lstStyle/>
          <a:p>
            <a:pPr marL="0" indent="0">
              <a:buNone/>
            </a:pPr>
            <a:r>
              <a:rPr lang="en-US" dirty="0" err="1"/>
              <a:t>car_Info_dataset</a:t>
            </a:r>
            <a:r>
              <a:rPr lang="en-US" dirty="0"/>
              <a:t> = read.csv(</a:t>
            </a:r>
            <a:r>
              <a:rPr lang="en-US" dirty="0" err="1"/>
              <a:t>url</a:t>
            </a:r>
            <a:r>
              <a:rPr lang="en-US" dirty="0"/>
              <a:t>("http://mlr.cs.umass.edu/ml/machine-learning-databases/autos/imports-85.data"), header=FALSE)</a:t>
            </a:r>
          </a:p>
          <a:p>
            <a:pPr marL="0" indent="0">
              <a:buNone/>
            </a:pPr>
            <a:r>
              <a:rPr lang="en-US" b="1" dirty="0"/>
              <a:t>Attribute: Attribute Range </a:t>
            </a:r>
            <a:r>
              <a:rPr lang="en-US" dirty="0"/>
              <a:t>:</a:t>
            </a:r>
          </a:p>
          <a:p>
            <a:pPr marL="0" indent="0">
              <a:buNone/>
            </a:pPr>
            <a:r>
              <a:rPr lang="en-US" dirty="0"/>
              <a:t>1. </a:t>
            </a:r>
            <a:r>
              <a:rPr lang="en-US" dirty="0" err="1"/>
              <a:t>symboling</a:t>
            </a:r>
            <a:r>
              <a:rPr lang="en-US" dirty="0"/>
              <a:t>: -3, -2, -1, 0, 1, 2, 3. </a:t>
            </a:r>
          </a:p>
          <a:p>
            <a:pPr marL="0" indent="0">
              <a:buNone/>
            </a:pPr>
            <a:r>
              <a:rPr lang="en-US" dirty="0"/>
              <a:t>2. normalized-losses: continuous from 65 to 256. </a:t>
            </a:r>
          </a:p>
          <a:p>
            <a:pPr marL="0" indent="0">
              <a:buNone/>
            </a:pPr>
            <a:r>
              <a:rPr lang="en-US" dirty="0"/>
              <a:t>3. make: </a:t>
            </a:r>
          </a:p>
          <a:p>
            <a:pPr marL="0" indent="0">
              <a:buNone/>
            </a:pPr>
            <a:r>
              <a:rPr lang="en-US" dirty="0"/>
              <a:t>alfa-</a:t>
            </a:r>
            <a:r>
              <a:rPr lang="en-US" dirty="0" err="1"/>
              <a:t>romero</a:t>
            </a:r>
            <a:r>
              <a:rPr lang="en-US" dirty="0"/>
              <a:t>, </a:t>
            </a:r>
            <a:r>
              <a:rPr lang="en-US" dirty="0" err="1"/>
              <a:t>audi</a:t>
            </a:r>
            <a:r>
              <a:rPr lang="en-US" dirty="0"/>
              <a:t>, </a:t>
            </a:r>
            <a:r>
              <a:rPr lang="en-US" dirty="0" err="1"/>
              <a:t>bmw</a:t>
            </a:r>
            <a:r>
              <a:rPr lang="en-US" dirty="0"/>
              <a:t>, </a:t>
            </a:r>
            <a:r>
              <a:rPr lang="en-US" dirty="0" err="1"/>
              <a:t>chevrolet</a:t>
            </a:r>
            <a:r>
              <a:rPr lang="en-US" dirty="0"/>
              <a:t>, dodge, </a:t>
            </a:r>
            <a:r>
              <a:rPr lang="en-US" dirty="0" err="1"/>
              <a:t>honda</a:t>
            </a:r>
            <a:r>
              <a:rPr lang="en-US" dirty="0"/>
              <a:t>, </a:t>
            </a:r>
          </a:p>
          <a:p>
            <a:pPr marL="0" indent="0">
              <a:buNone/>
            </a:pPr>
            <a:r>
              <a:rPr lang="en-US" dirty="0" err="1"/>
              <a:t>isuzu</a:t>
            </a:r>
            <a:r>
              <a:rPr lang="en-US" dirty="0"/>
              <a:t>, jaguar, </a:t>
            </a:r>
            <a:r>
              <a:rPr lang="en-US" dirty="0" err="1"/>
              <a:t>mazda</a:t>
            </a:r>
            <a:r>
              <a:rPr lang="en-US" dirty="0"/>
              <a:t>, </a:t>
            </a:r>
            <a:r>
              <a:rPr lang="en-US" dirty="0" err="1"/>
              <a:t>mercedes-benz</a:t>
            </a:r>
            <a:r>
              <a:rPr lang="en-US" dirty="0"/>
              <a:t>, mercury, </a:t>
            </a:r>
          </a:p>
          <a:p>
            <a:pPr marL="0" indent="0">
              <a:buNone/>
            </a:pPr>
            <a:r>
              <a:rPr lang="en-US" dirty="0" err="1"/>
              <a:t>mitsubishi</a:t>
            </a:r>
            <a:r>
              <a:rPr lang="en-US" dirty="0"/>
              <a:t>, </a:t>
            </a:r>
            <a:r>
              <a:rPr lang="en-US" dirty="0" err="1"/>
              <a:t>nissan</a:t>
            </a:r>
            <a:r>
              <a:rPr lang="en-US" dirty="0"/>
              <a:t>, </a:t>
            </a:r>
            <a:r>
              <a:rPr lang="en-US" dirty="0" err="1"/>
              <a:t>peugot</a:t>
            </a:r>
            <a:r>
              <a:rPr lang="en-US" dirty="0"/>
              <a:t>, </a:t>
            </a:r>
            <a:r>
              <a:rPr lang="en-US" dirty="0" err="1"/>
              <a:t>plymouth</a:t>
            </a:r>
            <a:r>
              <a:rPr lang="en-US" dirty="0"/>
              <a:t>, </a:t>
            </a:r>
            <a:r>
              <a:rPr lang="en-US" dirty="0" err="1"/>
              <a:t>porsche</a:t>
            </a:r>
            <a:r>
              <a:rPr lang="en-US" dirty="0"/>
              <a:t>, </a:t>
            </a:r>
          </a:p>
          <a:p>
            <a:pPr marL="0" indent="0">
              <a:buNone/>
            </a:pPr>
            <a:r>
              <a:rPr lang="en-US" dirty="0" err="1"/>
              <a:t>renault</a:t>
            </a:r>
            <a:r>
              <a:rPr lang="en-US" dirty="0"/>
              <a:t>, </a:t>
            </a:r>
            <a:r>
              <a:rPr lang="en-US" dirty="0" err="1"/>
              <a:t>saab</a:t>
            </a:r>
            <a:r>
              <a:rPr lang="en-US" dirty="0"/>
              <a:t>, </a:t>
            </a:r>
            <a:r>
              <a:rPr lang="en-US" dirty="0" err="1"/>
              <a:t>subaru</a:t>
            </a:r>
            <a:r>
              <a:rPr lang="en-US" dirty="0"/>
              <a:t>, </a:t>
            </a:r>
            <a:r>
              <a:rPr lang="en-US" dirty="0" err="1"/>
              <a:t>toyota</a:t>
            </a:r>
            <a:r>
              <a:rPr lang="en-US" dirty="0"/>
              <a:t>, </a:t>
            </a:r>
            <a:r>
              <a:rPr lang="en-US" dirty="0" err="1"/>
              <a:t>volkswagen</a:t>
            </a:r>
            <a:r>
              <a:rPr lang="en-US" dirty="0"/>
              <a:t>, </a:t>
            </a:r>
            <a:r>
              <a:rPr lang="en-US" dirty="0" err="1"/>
              <a:t>volvo</a:t>
            </a:r>
            <a:r>
              <a:rPr lang="en-US" dirty="0"/>
              <a:t> </a:t>
            </a:r>
          </a:p>
          <a:p>
            <a:pPr marL="0" indent="0">
              <a:buNone/>
            </a:pPr>
            <a:r>
              <a:rPr lang="en-US" dirty="0"/>
              <a:t>4. fuel-type: diesel, gas. </a:t>
            </a:r>
          </a:p>
          <a:p>
            <a:pPr marL="0" indent="0">
              <a:buNone/>
            </a:pPr>
            <a:r>
              <a:rPr lang="en-US" dirty="0"/>
              <a:t>5. aspiration: std, turbo. </a:t>
            </a:r>
          </a:p>
          <a:p>
            <a:pPr marL="0" indent="0">
              <a:buNone/>
            </a:pPr>
            <a:r>
              <a:rPr lang="en-US" dirty="0"/>
              <a:t>6. num-of-doors: four, two. </a:t>
            </a:r>
          </a:p>
          <a:p>
            <a:pPr marL="0" indent="0">
              <a:buNone/>
            </a:pPr>
            <a:r>
              <a:rPr lang="en-US" dirty="0"/>
              <a:t>7. body-style: hardtop, wagon, sedan, hatchback, convertible. </a:t>
            </a:r>
          </a:p>
        </p:txBody>
      </p:sp>
    </p:spTree>
    <p:extLst>
      <p:ext uri="{BB962C8B-B14F-4D97-AF65-F5344CB8AC3E}">
        <p14:creationId xmlns:p14="http://schemas.microsoft.com/office/powerpoint/2010/main" val="2856383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C7B64-8E8A-44D1-9688-485FEB7C8E1C}"/>
              </a:ext>
            </a:extLst>
          </p:cNvPr>
          <p:cNvSpPr>
            <a:spLocks noGrp="1"/>
          </p:cNvSpPr>
          <p:nvPr>
            <p:ph type="title"/>
          </p:nvPr>
        </p:nvSpPr>
        <p:spPr>
          <a:xfrm>
            <a:off x="838200" y="365125"/>
            <a:ext cx="10515600" cy="562527"/>
          </a:xfrm>
        </p:spPr>
        <p:txBody>
          <a:bodyPr>
            <a:normAutofit fontScale="90000"/>
          </a:bodyPr>
          <a:lstStyle/>
          <a:p>
            <a:r>
              <a:rPr lang="en-US" dirty="0"/>
              <a:t>Algorithm and Summary</a:t>
            </a:r>
          </a:p>
        </p:txBody>
      </p:sp>
      <p:sp>
        <p:nvSpPr>
          <p:cNvPr id="3" name="Content Placeholder 2">
            <a:extLst>
              <a:ext uri="{FF2B5EF4-FFF2-40B4-BE49-F238E27FC236}">
                <a16:creationId xmlns:a16="http://schemas.microsoft.com/office/drawing/2014/main" id="{9E5014DF-3F93-4E2B-B975-868115387934}"/>
              </a:ext>
            </a:extLst>
          </p:cNvPr>
          <p:cNvSpPr>
            <a:spLocks noGrp="1"/>
          </p:cNvSpPr>
          <p:nvPr>
            <p:ph idx="1"/>
          </p:nvPr>
        </p:nvSpPr>
        <p:spPr>
          <a:xfrm>
            <a:off x="838200" y="927652"/>
            <a:ext cx="10515600" cy="5249311"/>
          </a:xfrm>
        </p:spPr>
        <p:txBody>
          <a:bodyPr>
            <a:normAutofit fontScale="55000" lnSpcReduction="20000"/>
          </a:bodyPr>
          <a:lstStyle/>
          <a:p>
            <a:endParaRPr lang="en-US" dirty="0"/>
          </a:p>
          <a:p>
            <a:r>
              <a:rPr lang="en-US" dirty="0" err="1"/>
              <a:t>model_car_Info_dataset</a:t>
            </a:r>
            <a:r>
              <a:rPr lang="en-US" dirty="0"/>
              <a:t> = </a:t>
            </a:r>
            <a:r>
              <a:rPr lang="en-US" dirty="0" err="1"/>
              <a:t>lm</a:t>
            </a:r>
            <a:r>
              <a:rPr lang="en-US" dirty="0"/>
              <a:t>(car_Info_dataset_scrubbed$V1 ~ car_Info_dataset_scrubbed$V2 + car_Info_dataset_scrubbed$V3 + car_Info_dataset_scrubbed$V4 + car_Info_dataset_scrubbed$V5 + car_Info_dataset_scrubbed$V6 + car_Info_dataset_scrubbed$V7)</a:t>
            </a:r>
          </a:p>
          <a:p>
            <a:r>
              <a:rPr lang="en-US" dirty="0"/>
              <a:t>summary(</a:t>
            </a:r>
            <a:r>
              <a:rPr lang="en-US" dirty="0" err="1"/>
              <a:t>model_car_Info_dataset</a:t>
            </a:r>
            <a:r>
              <a:rPr lang="en-US" dirty="0"/>
              <a:t>)</a:t>
            </a:r>
          </a:p>
          <a:p>
            <a:r>
              <a:rPr lang="en-US" dirty="0"/>
              <a:t>## Call:</a:t>
            </a:r>
          </a:p>
          <a:p>
            <a:r>
              <a:rPr lang="en-US" dirty="0"/>
              <a:t>## </a:t>
            </a:r>
            <a:r>
              <a:rPr lang="en-US" dirty="0" err="1"/>
              <a:t>lm</a:t>
            </a:r>
            <a:r>
              <a:rPr lang="en-US" dirty="0"/>
              <a:t>(formula = car_Info_dataset_scrubbed$V1 ~ car_Info_dataset_scrubbed$V2 + </a:t>
            </a:r>
          </a:p>
          <a:p>
            <a:r>
              <a:rPr lang="en-US" dirty="0"/>
              <a:t>##     car_Info_dataset_scrubbed$V3 + car_Info_dataset_scrubbed$V4 + </a:t>
            </a:r>
          </a:p>
          <a:p>
            <a:r>
              <a:rPr lang="en-US" dirty="0"/>
              <a:t>##     car_Info_dataset_scrubbed$V5 + car_Info_dataset_scrubbed$V6 + </a:t>
            </a:r>
          </a:p>
          <a:p>
            <a:r>
              <a:rPr lang="en-US" dirty="0"/>
              <a:t>##     car_Info_dataset_scrubbed$V7)</a:t>
            </a:r>
          </a:p>
          <a:p>
            <a:r>
              <a:rPr lang="en-US" dirty="0"/>
              <a:t>## </a:t>
            </a:r>
          </a:p>
          <a:p>
            <a:r>
              <a:rPr lang="en-US" dirty="0"/>
              <a:t>## Residuals:</a:t>
            </a:r>
          </a:p>
          <a:p>
            <a:r>
              <a:rPr lang="en-US" dirty="0"/>
              <a:t>##      Min       1Q   Median       3Q      Max </a:t>
            </a:r>
          </a:p>
          <a:p>
            <a:r>
              <a:rPr lang="en-US" dirty="0"/>
              <a:t>## -1.51775 -0.06648  0.00000  0.11599  1.28351 </a:t>
            </a:r>
          </a:p>
          <a:p>
            <a:r>
              <a:rPr lang="en-US" dirty="0"/>
              <a:t>## </a:t>
            </a:r>
          </a:p>
          <a:p>
            <a:r>
              <a:rPr lang="en-US" dirty="0"/>
              <a:t>## Coefficients:</a:t>
            </a:r>
          </a:p>
          <a:p>
            <a:r>
              <a:rPr lang="en-US" dirty="0"/>
              <a:t>##                                           Estimate Std. Error t value</a:t>
            </a:r>
          </a:p>
          <a:p>
            <a:r>
              <a:rPr lang="en-US" dirty="0"/>
              <a:t>## (Intercept)                                1.44785    0.57539   2.516</a:t>
            </a:r>
          </a:p>
          <a:p>
            <a:endParaRPr lang="en-US" dirty="0"/>
          </a:p>
        </p:txBody>
      </p:sp>
    </p:spTree>
    <p:extLst>
      <p:ext uri="{BB962C8B-B14F-4D97-AF65-F5344CB8AC3E}">
        <p14:creationId xmlns:p14="http://schemas.microsoft.com/office/powerpoint/2010/main" val="1482692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A84469-92C8-4040-9D3E-9298F865111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Important Plots in Regression</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a:extLst>
              <a:ext uri="{FF2B5EF4-FFF2-40B4-BE49-F238E27FC236}">
                <a16:creationId xmlns:a16="http://schemas.microsoft.com/office/drawing/2014/main" id="{D5F2F90C-123C-49EC-9533-7E76E40C2E84}"/>
              </a:ext>
            </a:extLst>
          </p:cNvPr>
          <p:cNvPicPr>
            <a:picLocks noGrp="1"/>
          </p:cNvPicPr>
          <p:nvPr>
            <p:ph idx="1"/>
          </p:nvPr>
        </p:nvPicPr>
        <p:blipFill>
          <a:blip r:embed="rId2"/>
          <a:stretch>
            <a:fillRect/>
          </a:stretch>
        </p:blipFill>
        <p:spPr bwMode="auto">
          <a:xfrm>
            <a:off x="5153822" y="811553"/>
            <a:ext cx="6553545" cy="5242836"/>
          </a:xfrm>
          <a:prstGeom prst="rect">
            <a:avLst/>
          </a:prstGeom>
          <a:noFill/>
        </p:spPr>
      </p:pic>
    </p:spTree>
    <p:extLst>
      <p:ext uri="{BB962C8B-B14F-4D97-AF65-F5344CB8AC3E}">
        <p14:creationId xmlns:p14="http://schemas.microsoft.com/office/powerpoint/2010/main" val="2122087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139D1-977C-4746-B425-03E36EE03209}"/>
              </a:ext>
            </a:extLst>
          </p:cNvPr>
          <p:cNvSpPr>
            <a:spLocks noGrp="1"/>
          </p:cNvSpPr>
          <p:nvPr>
            <p:ph type="title"/>
          </p:nvPr>
        </p:nvSpPr>
        <p:spPr/>
        <p:txBody>
          <a:bodyPr/>
          <a:lstStyle/>
          <a:p>
            <a:r>
              <a:rPr lang="en-US" dirty="0"/>
              <a:t>Classification </a:t>
            </a:r>
          </a:p>
        </p:txBody>
      </p:sp>
      <p:sp>
        <p:nvSpPr>
          <p:cNvPr id="3" name="Content Placeholder 2">
            <a:extLst>
              <a:ext uri="{FF2B5EF4-FFF2-40B4-BE49-F238E27FC236}">
                <a16:creationId xmlns:a16="http://schemas.microsoft.com/office/drawing/2014/main" id="{49181F99-63D6-44EA-B442-2EE1F61F0E65}"/>
              </a:ext>
            </a:extLst>
          </p:cNvPr>
          <p:cNvSpPr>
            <a:spLocks noGrp="1"/>
          </p:cNvSpPr>
          <p:nvPr>
            <p:ph idx="1"/>
          </p:nvPr>
        </p:nvSpPr>
        <p:spPr/>
        <p:txBody>
          <a:bodyPr>
            <a:normAutofit fontScale="92500" lnSpcReduction="20000"/>
          </a:bodyPr>
          <a:lstStyle/>
          <a:p>
            <a:r>
              <a:rPr lang="en-US" dirty="0"/>
              <a:t>Attribute Information:</a:t>
            </a:r>
          </a:p>
          <a:p>
            <a:r>
              <a:rPr lang="en-US" dirty="0"/>
              <a:t>Class Values: </a:t>
            </a:r>
          </a:p>
          <a:p>
            <a:r>
              <a:rPr lang="en-US" dirty="0" err="1"/>
              <a:t>unacc</a:t>
            </a:r>
            <a:r>
              <a:rPr lang="en-US" dirty="0"/>
              <a:t>, acc, good, </a:t>
            </a:r>
            <a:r>
              <a:rPr lang="en-US" dirty="0" err="1"/>
              <a:t>vgood</a:t>
            </a:r>
            <a:r>
              <a:rPr lang="en-US" dirty="0"/>
              <a:t> </a:t>
            </a:r>
          </a:p>
          <a:p>
            <a:r>
              <a:rPr lang="en-US" dirty="0"/>
              <a:t>Attributes: </a:t>
            </a:r>
          </a:p>
          <a:p>
            <a:r>
              <a:rPr lang="en-US" dirty="0"/>
              <a:t>buying: </a:t>
            </a:r>
            <a:r>
              <a:rPr lang="en-US" dirty="0" err="1"/>
              <a:t>vhigh</a:t>
            </a:r>
            <a:r>
              <a:rPr lang="en-US" dirty="0"/>
              <a:t>, high, med, low. </a:t>
            </a:r>
          </a:p>
          <a:p>
            <a:r>
              <a:rPr lang="en-US" dirty="0" err="1"/>
              <a:t>maint</a:t>
            </a:r>
            <a:r>
              <a:rPr lang="en-US" dirty="0"/>
              <a:t>: </a:t>
            </a:r>
            <a:r>
              <a:rPr lang="en-US" dirty="0" err="1"/>
              <a:t>vhigh</a:t>
            </a:r>
            <a:r>
              <a:rPr lang="en-US" dirty="0"/>
              <a:t>, high, med, low. </a:t>
            </a:r>
          </a:p>
          <a:p>
            <a:r>
              <a:rPr lang="en-US" dirty="0"/>
              <a:t>doors: 2, 3, 4, 5more. </a:t>
            </a:r>
          </a:p>
          <a:p>
            <a:r>
              <a:rPr lang="en-US" dirty="0"/>
              <a:t>persons: 2, 4, more. </a:t>
            </a:r>
          </a:p>
          <a:p>
            <a:r>
              <a:rPr lang="en-US" dirty="0" err="1"/>
              <a:t>lug_boot</a:t>
            </a:r>
            <a:r>
              <a:rPr lang="en-US" dirty="0"/>
              <a:t>: small, med, big. </a:t>
            </a:r>
          </a:p>
          <a:p>
            <a:r>
              <a:rPr lang="en-US" dirty="0"/>
              <a:t>safety: low, med, high. </a:t>
            </a:r>
          </a:p>
        </p:txBody>
      </p:sp>
    </p:spTree>
    <p:extLst>
      <p:ext uri="{BB962C8B-B14F-4D97-AF65-F5344CB8AC3E}">
        <p14:creationId xmlns:p14="http://schemas.microsoft.com/office/powerpoint/2010/main" val="292049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81269-7BAF-4423-B8A3-57AA51418C37}"/>
              </a:ext>
            </a:extLst>
          </p:cNvPr>
          <p:cNvSpPr>
            <a:spLocks noGrp="1"/>
          </p:cNvSpPr>
          <p:nvPr>
            <p:ph type="title"/>
          </p:nvPr>
        </p:nvSpPr>
        <p:spPr/>
        <p:txBody>
          <a:bodyPr/>
          <a:lstStyle/>
          <a:p>
            <a:r>
              <a:rPr lang="en-US" dirty="0"/>
              <a:t>Regression R Formulas</a:t>
            </a:r>
          </a:p>
        </p:txBody>
      </p:sp>
      <p:sp>
        <p:nvSpPr>
          <p:cNvPr id="3" name="Content Placeholder 2">
            <a:extLst>
              <a:ext uri="{FF2B5EF4-FFF2-40B4-BE49-F238E27FC236}">
                <a16:creationId xmlns:a16="http://schemas.microsoft.com/office/drawing/2014/main" id="{C5668B46-FE76-4960-B403-D8BA2C17F357}"/>
              </a:ext>
            </a:extLst>
          </p:cNvPr>
          <p:cNvSpPr>
            <a:spLocks noGrp="1"/>
          </p:cNvSpPr>
          <p:nvPr>
            <p:ph idx="1"/>
          </p:nvPr>
        </p:nvSpPr>
        <p:spPr/>
        <p:txBody>
          <a:bodyPr>
            <a:normAutofit fontScale="92500" lnSpcReduction="20000"/>
          </a:bodyPr>
          <a:lstStyle/>
          <a:p>
            <a:pPr marL="0" indent="0">
              <a:buNone/>
            </a:pPr>
            <a:r>
              <a:rPr lang="en-US" dirty="0" err="1"/>
              <a:t>car_Eval_dataset</a:t>
            </a:r>
            <a:r>
              <a:rPr lang="en-US" dirty="0"/>
              <a:t> = </a:t>
            </a:r>
            <a:r>
              <a:rPr lang="en-US" b="1" dirty="0"/>
              <a:t>read.csv</a:t>
            </a:r>
            <a:r>
              <a:rPr lang="en-US" dirty="0"/>
              <a:t>(</a:t>
            </a:r>
            <a:r>
              <a:rPr lang="en-US" b="1" dirty="0" err="1"/>
              <a:t>url</a:t>
            </a:r>
            <a:r>
              <a:rPr lang="en-US" dirty="0"/>
              <a:t>("http://mlr.cs.umass.edu/ml/machine-learning-databases/car/</a:t>
            </a:r>
            <a:r>
              <a:rPr lang="en-US" dirty="0" err="1"/>
              <a:t>car.data</a:t>
            </a:r>
            <a:r>
              <a:rPr lang="en-US" dirty="0"/>
              <a:t>"), header=FALSE)</a:t>
            </a:r>
            <a:br>
              <a:rPr lang="en-US" dirty="0"/>
            </a:br>
            <a:br>
              <a:rPr lang="en-US" dirty="0"/>
            </a:br>
            <a:r>
              <a:rPr lang="en-US" b="1" dirty="0" err="1"/>
              <a:t>set.seed</a:t>
            </a:r>
            <a:r>
              <a:rPr lang="en-US" dirty="0"/>
              <a:t>(1728)</a:t>
            </a:r>
            <a:br>
              <a:rPr lang="en-US" dirty="0"/>
            </a:br>
            <a:r>
              <a:rPr lang="en-US" dirty="0" err="1"/>
              <a:t>ind</a:t>
            </a:r>
            <a:r>
              <a:rPr lang="en-US" dirty="0"/>
              <a:t> &lt;- </a:t>
            </a:r>
            <a:r>
              <a:rPr lang="en-US" b="1" dirty="0"/>
              <a:t>sample</a:t>
            </a:r>
            <a:r>
              <a:rPr lang="en-US" dirty="0"/>
              <a:t>(2, </a:t>
            </a:r>
            <a:r>
              <a:rPr lang="en-US" b="1" dirty="0" err="1"/>
              <a:t>nrow</a:t>
            </a:r>
            <a:r>
              <a:rPr lang="en-US" dirty="0"/>
              <a:t>(</a:t>
            </a:r>
            <a:r>
              <a:rPr lang="en-US" dirty="0" err="1"/>
              <a:t>car_Eval_dataset</a:t>
            </a:r>
            <a:r>
              <a:rPr lang="en-US" dirty="0"/>
              <a:t>), replace=T, prob=</a:t>
            </a:r>
            <a:r>
              <a:rPr lang="en-US" b="1" dirty="0"/>
              <a:t>c</a:t>
            </a:r>
            <a:r>
              <a:rPr lang="en-US" dirty="0"/>
              <a:t>(0.7, 0.3))</a:t>
            </a:r>
            <a:br>
              <a:rPr lang="en-US" dirty="0"/>
            </a:br>
            <a:r>
              <a:rPr lang="en-US" dirty="0" err="1"/>
              <a:t>car_Eval_dataset.train</a:t>
            </a:r>
            <a:r>
              <a:rPr lang="en-US" dirty="0"/>
              <a:t> &lt;- </a:t>
            </a:r>
            <a:r>
              <a:rPr lang="en-US" dirty="0" err="1"/>
              <a:t>car_Eval_dataset</a:t>
            </a:r>
            <a:r>
              <a:rPr lang="en-US" dirty="0"/>
              <a:t>[</a:t>
            </a:r>
            <a:r>
              <a:rPr lang="en-US" dirty="0" err="1"/>
              <a:t>ind</a:t>
            </a:r>
            <a:r>
              <a:rPr lang="en-US" b="1" dirty="0"/>
              <a:t>==</a:t>
            </a:r>
            <a:r>
              <a:rPr lang="en-US" dirty="0"/>
              <a:t>1, ]</a:t>
            </a:r>
            <a:br>
              <a:rPr lang="en-US" dirty="0"/>
            </a:br>
            <a:r>
              <a:rPr lang="en-US" dirty="0" err="1"/>
              <a:t>car_Eval_dataset.test</a:t>
            </a:r>
            <a:r>
              <a:rPr lang="en-US" dirty="0"/>
              <a:t> &lt;- </a:t>
            </a:r>
            <a:r>
              <a:rPr lang="en-US" dirty="0" err="1"/>
              <a:t>car_Eval_dataset</a:t>
            </a:r>
            <a:r>
              <a:rPr lang="en-US" dirty="0"/>
              <a:t>[</a:t>
            </a:r>
            <a:r>
              <a:rPr lang="en-US" dirty="0" err="1"/>
              <a:t>ind</a:t>
            </a:r>
            <a:r>
              <a:rPr lang="en-US" b="1" dirty="0"/>
              <a:t>==</a:t>
            </a:r>
            <a:r>
              <a:rPr lang="en-US" dirty="0"/>
              <a:t>2, ]</a:t>
            </a:r>
            <a:br>
              <a:rPr lang="en-US" dirty="0"/>
            </a:br>
            <a:br>
              <a:rPr lang="en-US" dirty="0"/>
            </a:br>
            <a:br>
              <a:rPr lang="en-US" dirty="0"/>
            </a:br>
            <a:r>
              <a:rPr lang="en-US" dirty="0" err="1"/>
              <a:t>car_Eval_dataset.formula</a:t>
            </a:r>
            <a:r>
              <a:rPr lang="en-US" dirty="0"/>
              <a:t> &lt;- car_Eval_dataset</a:t>
            </a:r>
            <a:r>
              <a:rPr lang="en-US" b="1" dirty="0"/>
              <a:t>$</a:t>
            </a:r>
            <a:r>
              <a:rPr lang="en-US" dirty="0"/>
              <a:t>V1 </a:t>
            </a:r>
            <a:r>
              <a:rPr lang="en-US" b="1" dirty="0"/>
              <a:t>~</a:t>
            </a:r>
            <a:r>
              <a:rPr lang="en-US" dirty="0"/>
              <a:t> car_Eval_dataset</a:t>
            </a:r>
            <a:r>
              <a:rPr lang="en-US" b="1" dirty="0"/>
              <a:t>$</a:t>
            </a:r>
            <a:r>
              <a:rPr lang="en-US" dirty="0"/>
              <a:t>V2 </a:t>
            </a:r>
            <a:r>
              <a:rPr lang="en-US" b="1" dirty="0"/>
              <a:t>+</a:t>
            </a:r>
            <a:r>
              <a:rPr lang="en-US" dirty="0"/>
              <a:t> car_Eval_dataset</a:t>
            </a:r>
            <a:r>
              <a:rPr lang="en-US" b="1" dirty="0"/>
              <a:t>$</a:t>
            </a:r>
            <a:r>
              <a:rPr lang="en-US" dirty="0"/>
              <a:t>V3 </a:t>
            </a:r>
            <a:r>
              <a:rPr lang="en-US" b="1" dirty="0"/>
              <a:t>+</a:t>
            </a:r>
            <a:r>
              <a:rPr lang="en-US" dirty="0"/>
              <a:t> car_Eval_dataset</a:t>
            </a:r>
            <a:r>
              <a:rPr lang="en-US" b="1" dirty="0"/>
              <a:t>$</a:t>
            </a:r>
            <a:r>
              <a:rPr lang="en-US" dirty="0"/>
              <a:t>V4 </a:t>
            </a:r>
            <a:r>
              <a:rPr lang="en-US" b="1" dirty="0"/>
              <a:t>+</a:t>
            </a:r>
            <a:r>
              <a:rPr lang="en-US" dirty="0"/>
              <a:t> car_Eval_dataset</a:t>
            </a:r>
            <a:r>
              <a:rPr lang="en-US" b="1" dirty="0"/>
              <a:t>$</a:t>
            </a:r>
            <a:r>
              <a:rPr lang="en-US" dirty="0"/>
              <a:t>V5 </a:t>
            </a:r>
            <a:r>
              <a:rPr lang="en-US" b="1" dirty="0"/>
              <a:t>+</a:t>
            </a:r>
            <a:r>
              <a:rPr lang="en-US" dirty="0"/>
              <a:t> car_Eval_dataset</a:t>
            </a:r>
            <a:r>
              <a:rPr lang="en-US" b="1" dirty="0"/>
              <a:t>$</a:t>
            </a:r>
            <a:r>
              <a:rPr lang="en-US" dirty="0"/>
              <a:t>V6 </a:t>
            </a:r>
            <a:r>
              <a:rPr lang="en-US" b="1" dirty="0"/>
              <a:t>+</a:t>
            </a:r>
            <a:r>
              <a:rPr lang="en-US" dirty="0"/>
              <a:t> car_Eval_dataset</a:t>
            </a:r>
            <a:r>
              <a:rPr lang="en-US" b="1" dirty="0"/>
              <a:t>$</a:t>
            </a:r>
            <a:r>
              <a:rPr lang="en-US" dirty="0"/>
              <a:t>V7</a:t>
            </a:r>
            <a:br>
              <a:rPr lang="en-US" dirty="0"/>
            </a:br>
            <a:r>
              <a:rPr lang="en-US" dirty="0" err="1"/>
              <a:t>car_Eval_dataset.ctree</a:t>
            </a:r>
            <a:r>
              <a:rPr lang="en-US" dirty="0"/>
              <a:t> &lt;- </a:t>
            </a:r>
            <a:r>
              <a:rPr lang="en-US" b="1" dirty="0" err="1"/>
              <a:t>ctree</a:t>
            </a:r>
            <a:r>
              <a:rPr lang="en-US" dirty="0"/>
              <a:t>(</a:t>
            </a:r>
            <a:r>
              <a:rPr lang="en-US" dirty="0" err="1"/>
              <a:t>car_Eval_dataset.formula</a:t>
            </a:r>
            <a:r>
              <a:rPr lang="en-US" dirty="0"/>
              <a:t>, data=</a:t>
            </a:r>
            <a:r>
              <a:rPr lang="en-US" dirty="0" err="1"/>
              <a:t>car_Eval_dataset.train</a:t>
            </a:r>
            <a:r>
              <a:rPr lang="en-US" dirty="0"/>
              <a:t>)</a:t>
            </a:r>
            <a:br>
              <a:rPr lang="en-US" dirty="0"/>
            </a:br>
            <a:r>
              <a:rPr lang="en-US" dirty="0" err="1"/>
              <a:t>car_Eval_dataset.ctree</a:t>
            </a:r>
            <a:endParaRPr lang="en-US" dirty="0"/>
          </a:p>
          <a:p>
            <a:pPr marL="0" indent="0">
              <a:buNone/>
            </a:pPr>
            <a:endParaRPr lang="en-US" dirty="0"/>
          </a:p>
        </p:txBody>
      </p:sp>
    </p:spTree>
    <p:extLst>
      <p:ext uri="{BB962C8B-B14F-4D97-AF65-F5344CB8AC3E}">
        <p14:creationId xmlns:p14="http://schemas.microsoft.com/office/powerpoint/2010/main" val="2569451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C070D1-C047-4CD1-83C4-9077EB00C47B}"/>
              </a:ext>
            </a:extLst>
          </p:cNvPr>
          <p:cNvSpPr/>
          <p:nvPr/>
        </p:nvSpPr>
        <p:spPr>
          <a:xfrm>
            <a:off x="1351722" y="1669774"/>
            <a:ext cx="7792278" cy="2713563"/>
          </a:xfrm>
          <a:prstGeom prst="rect">
            <a:avLst/>
          </a:prstGeom>
        </p:spPr>
        <p:txBody>
          <a:bodyPr wrap="square">
            <a:spAutoFit/>
          </a:bodyPr>
          <a:lstStyle/>
          <a:p>
            <a:pPr latinLnBrk="1">
              <a:spcAft>
                <a:spcPts val="1000"/>
              </a:spcAft>
            </a:pPr>
            <a:r>
              <a:rPr lang="en-US" dirty="0" err="1">
                <a:latin typeface="Cambria" panose="02040503050406030204" pitchFamily="18" charset="0"/>
                <a:ea typeface="Cambria" panose="02040503050406030204" pitchFamily="18" charset="0"/>
                <a:cs typeface="Times New Roman" panose="02020603050405020304" pitchFamily="18" charset="0"/>
              </a:rPr>
              <a:t>pred</a:t>
            </a:r>
            <a:r>
              <a:rPr lang="en-US" dirty="0">
                <a:latin typeface="Cambria" panose="02040503050406030204" pitchFamily="18" charset="0"/>
                <a:ea typeface="Cambria" panose="02040503050406030204" pitchFamily="18" charset="0"/>
                <a:cs typeface="Times New Roman" panose="02020603050405020304" pitchFamily="18" charset="0"/>
              </a:rPr>
              <a:t> &lt;-</a:t>
            </a:r>
            <a:r>
              <a:rPr lang="en-US" dirty="0">
                <a:solidFill>
                  <a:srgbClr val="4E9A06"/>
                </a:solidFill>
                <a:latin typeface="Cambria" panose="02040503050406030204" pitchFamily="18" charset="0"/>
                <a:ea typeface="Cambria" panose="02040503050406030204" pitchFamily="18" charset="0"/>
                <a:cs typeface="Times New Roman" panose="02020603050405020304" pitchFamily="18" charset="0"/>
              </a:rPr>
              <a:t> </a:t>
            </a:r>
            <a:r>
              <a:rPr lang="en-US" b="1" dirty="0">
                <a:solidFill>
                  <a:srgbClr val="204A87"/>
                </a:solidFill>
                <a:latin typeface="Cambria" panose="02040503050406030204" pitchFamily="18" charset="0"/>
                <a:ea typeface="Cambria" panose="02040503050406030204" pitchFamily="18" charset="0"/>
                <a:cs typeface="Times New Roman" panose="02020603050405020304" pitchFamily="18" charset="0"/>
              </a:rPr>
              <a:t>predict</a:t>
            </a:r>
            <a:r>
              <a:rPr lang="en-US" dirty="0">
                <a:latin typeface="Cambria" panose="02040503050406030204" pitchFamily="18" charset="0"/>
                <a:ea typeface="Cambria" panose="02040503050406030204" pitchFamily="18" charset="0"/>
                <a:cs typeface="Times New Roman" panose="02020603050405020304" pitchFamily="18" charset="0"/>
              </a:rPr>
              <a:t>(</a:t>
            </a:r>
            <a:r>
              <a:rPr lang="en-US" dirty="0" err="1">
                <a:latin typeface="Cambria" panose="02040503050406030204" pitchFamily="18" charset="0"/>
                <a:ea typeface="Cambria" panose="02040503050406030204" pitchFamily="18" charset="0"/>
                <a:cs typeface="Times New Roman" panose="02020603050405020304" pitchFamily="18" charset="0"/>
              </a:rPr>
              <a:t>car_Eval_dataset.ctree</a:t>
            </a:r>
            <a:r>
              <a:rPr lang="en-US" dirty="0">
                <a:latin typeface="Cambria" panose="02040503050406030204" pitchFamily="18" charset="0"/>
                <a:ea typeface="Cambria" panose="02040503050406030204" pitchFamily="18" charset="0"/>
                <a:cs typeface="Times New Roman" panose="02020603050405020304" pitchFamily="18" charset="0"/>
              </a:rPr>
              <a:t>, </a:t>
            </a:r>
            <a:r>
              <a:rPr lang="en-US" dirty="0" err="1">
                <a:solidFill>
                  <a:srgbClr val="204A87"/>
                </a:solidFill>
                <a:latin typeface="Cambria" panose="02040503050406030204" pitchFamily="18" charset="0"/>
                <a:ea typeface="Cambria" panose="02040503050406030204" pitchFamily="18" charset="0"/>
                <a:cs typeface="Times New Roman" panose="02020603050405020304" pitchFamily="18" charset="0"/>
              </a:rPr>
              <a:t>newdata</a:t>
            </a:r>
            <a:r>
              <a:rPr lang="en-US" dirty="0">
                <a:solidFill>
                  <a:srgbClr val="204A87"/>
                </a:solidFill>
                <a:latin typeface="Cambria" panose="02040503050406030204" pitchFamily="18" charset="0"/>
                <a:ea typeface="Cambria" panose="02040503050406030204" pitchFamily="18" charset="0"/>
                <a:cs typeface="Times New Roman" panose="02020603050405020304" pitchFamily="18" charset="0"/>
              </a:rPr>
              <a:t> =</a:t>
            </a:r>
            <a:r>
              <a:rPr lang="en-US" dirty="0">
                <a:latin typeface="Cambria" panose="02040503050406030204" pitchFamily="18" charset="0"/>
                <a:ea typeface="Cambria" panose="02040503050406030204" pitchFamily="18" charset="0"/>
                <a:cs typeface="Times New Roman" panose="02020603050405020304" pitchFamily="18" charset="0"/>
              </a:rPr>
              <a:t> </a:t>
            </a:r>
            <a:r>
              <a:rPr lang="en-US" dirty="0" err="1">
                <a:latin typeface="Cambria" panose="02040503050406030204" pitchFamily="18" charset="0"/>
                <a:ea typeface="Cambria" panose="02040503050406030204" pitchFamily="18" charset="0"/>
                <a:cs typeface="Times New Roman" panose="02020603050405020304" pitchFamily="18" charset="0"/>
              </a:rPr>
              <a:t>car_Eval_dataset.test</a:t>
            </a:r>
            <a:r>
              <a:rPr lang="en-US" dirty="0">
                <a:latin typeface="Cambria" panose="02040503050406030204" pitchFamily="18" charset="0"/>
                <a:ea typeface="Cambria" panose="02040503050406030204" pitchFamily="18" charset="0"/>
                <a:cs typeface="Times New Roman" panose="02020603050405020304" pitchFamily="18" charset="0"/>
              </a:rPr>
              <a:t>)</a:t>
            </a:r>
            <a:br>
              <a:rPr lang="en-US" dirty="0">
                <a:latin typeface="Consolas" panose="020B0609020204030204" pitchFamily="49" charset="0"/>
                <a:ea typeface="Cambria" panose="02040503050406030204" pitchFamily="18" charset="0"/>
                <a:cs typeface="Times New Roman" panose="02020603050405020304" pitchFamily="18" charset="0"/>
              </a:rPr>
            </a:br>
            <a:br>
              <a:rPr lang="en-US" dirty="0">
                <a:latin typeface="Consolas" panose="020B0609020204030204" pitchFamily="49" charset="0"/>
                <a:ea typeface="Cambria" panose="02040503050406030204" pitchFamily="18" charset="0"/>
                <a:cs typeface="Times New Roman" panose="02020603050405020304" pitchFamily="18" charset="0"/>
              </a:rPr>
            </a:br>
            <a:r>
              <a:rPr lang="en-US" b="1" dirty="0">
                <a:solidFill>
                  <a:srgbClr val="204A87"/>
                </a:solidFill>
                <a:latin typeface="Cambria" panose="02040503050406030204" pitchFamily="18" charset="0"/>
                <a:ea typeface="Cambria" panose="02040503050406030204" pitchFamily="18" charset="0"/>
                <a:cs typeface="Times New Roman" panose="02020603050405020304" pitchFamily="18" charset="0"/>
              </a:rPr>
              <a:t>table</a:t>
            </a:r>
            <a:r>
              <a:rPr lang="en-US" dirty="0">
                <a:latin typeface="Cambria" panose="02040503050406030204" pitchFamily="18" charset="0"/>
                <a:ea typeface="Cambria" panose="02040503050406030204" pitchFamily="18" charset="0"/>
                <a:cs typeface="Times New Roman" panose="02020603050405020304" pitchFamily="18" charset="0"/>
              </a:rPr>
              <a:t>(</a:t>
            </a:r>
            <a:r>
              <a:rPr lang="en-US" dirty="0" err="1">
                <a:latin typeface="Cambria" panose="02040503050406030204" pitchFamily="18" charset="0"/>
                <a:ea typeface="Cambria" panose="02040503050406030204" pitchFamily="18" charset="0"/>
                <a:cs typeface="Times New Roman" panose="02020603050405020304" pitchFamily="18" charset="0"/>
              </a:rPr>
              <a:t>pred</a:t>
            </a:r>
            <a:r>
              <a:rPr lang="en-US" dirty="0">
                <a:latin typeface="Cambria" panose="02040503050406030204" pitchFamily="18" charset="0"/>
                <a:ea typeface="Cambria" panose="02040503050406030204" pitchFamily="18" charset="0"/>
                <a:cs typeface="Times New Roman" panose="02020603050405020304" pitchFamily="18" charset="0"/>
              </a:rPr>
              <a:t>, car_Eval_dataset</a:t>
            </a:r>
            <a:r>
              <a:rPr lang="en-US" b="1" dirty="0">
                <a:solidFill>
                  <a:srgbClr val="CE5C00"/>
                </a:solidFill>
                <a:latin typeface="Cambria" panose="02040503050406030204" pitchFamily="18" charset="0"/>
                <a:ea typeface="Cambria" panose="02040503050406030204" pitchFamily="18" charset="0"/>
                <a:cs typeface="Times New Roman" panose="02020603050405020304" pitchFamily="18" charset="0"/>
              </a:rPr>
              <a:t>$</a:t>
            </a:r>
            <a:r>
              <a:rPr lang="en-US" dirty="0">
                <a:latin typeface="Cambria" panose="02040503050406030204" pitchFamily="18" charset="0"/>
                <a:ea typeface="Cambria" panose="02040503050406030204" pitchFamily="18" charset="0"/>
                <a:cs typeface="Times New Roman" panose="02020603050405020304" pitchFamily="18" charset="0"/>
              </a:rPr>
              <a:t>V2,</a:t>
            </a:r>
            <a:r>
              <a:rPr lang="en-US" dirty="0">
                <a:solidFill>
                  <a:srgbClr val="204A87"/>
                </a:solidFill>
                <a:latin typeface="Cambria" panose="02040503050406030204" pitchFamily="18" charset="0"/>
                <a:ea typeface="Cambria" panose="02040503050406030204" pitchFamily="18" charset="0"/>
                <a:cs typeface="Times New Roman" panose="02020603050405020304" pitchFamily="18" charset="0"/>
              </a:rPr>
              <a:t>dnn =</a:t>
            </a:r>
            <a:r>
              <a:rPr lang="en-US" dirty="0">
                <a:latin typeface="Cambria" panose="02040503050406030204" pitchFamily="18" charset="0"/>
                <a:ea typeface="Cambria" panose="02040503050406030204" pitchFamily="18" charset="0"/>
                <a:cs typeface="Times New Roman" panose="02020603050405020304" pitchFamily="18" charset="0"/>
              </a:rPr>
              <a:t> </a:t>
            </a:r>
            <a:r>
              <a:rPr lang="en-US" b="1" dirty="0">
                <a:solidFill>
                  <a:srgbClr val="204A87"/>
                </a:solidFill>
                <a:latin typeface="Cambria" panose="02040503050406030204" pitchFamily="18" charset="0"/>
                <a:ea typeface="Cambria" panose="02040503050406030204" pitchFamily="18" charset="0"/>
                <a:cs typeface="Times New Roman" panose="02020603050405020304" pitchFamily="18" charset="0"/>
              </a:rPr>
              <a:t>c</a:t>
            </a:r>
            <a:r>
              <a:rPr lang="en-US" dirty="0">
                <a:latin typeface="Cambria" panose="02040503050406030204" pitchFamily="18" charset="0"/>
                <a:ea typeface="Cambria" panose="02040503050406030204" pitchFamily="18" charset="0"/>
                <a:cs typeface="Times New Roman" panose="02020603050405020304" pitchFamily="18" charset="0"/>
              </a:rPr>
              <a:t>(</a:t>
            </a:r>
            <a:r>
              <a:rPr lang="en-US" dirty="0">
                <a:solidFill>
                  <a:srgbClr val="4E9A06"/>
                </a:solidFill>
                <a:latin typeface="Cambria" panose="02040503050406030204" pitchFamily="18" charset="0"/>
                <a:ea typeface="Cambria" panose="02040503050406030204" pitchFamily="18" charset="0"/>
                <a:cs typeface="Times New Roman" panose="02020603050405020304" pitchFamily="18" charset="0"/>
              </a:rPr>
              <a:t>"</a:t>
            </a:r>
            <a:r>
              <a:rPr lang="en-US" dirty="0" err="1">
                <a:solidFill>
                  <a:srgbClr val="4E9A06"/>
                </a:solidFill>
                <a:latin typeface="Cambria" panose="02040503050406030204" pitchFamily="18" charset="0"/>
                <a:ea typeface="Cambria" panose="02040503050406030204" pitchFamily="18" charset="0"/>
                <a:cs typeface="Times New Roman" panose="02020603050405020304" pitchFamily="18" charset="0"/>
              </a:rPr>
              <a:t>pred</a:t>
            </a:r>
            <a:r>
              <a:rPr lang="en-US" dirty="0">
                <a:solidFill>
                  <a:srgbClr val="4E9A06"/>
                </a:solidFill>
                <a:latin typeface="Cambria" panose="02040503050406030204" pitchFamily="18" charset="0"/>
                <a:ea typeface="Cambria" panose="02040503050406030204" pitchFamily="18" charset="0"/>
                <a:cs typeface="Times New Roman" panose="02020603050405020304" pitchFamily="18" charset="0"/>
              </a:rPr>
              <a:t>"</a:t>
            </a:r>
            <a:r>
              <a:rPr lang="en-US" dirty="0">
                <a:latin typeface="Cambria" panose="02040503050406030204" pitchFamily="18" charset="0"/>
                <a:ea typeface="Cambria" panose="02040503050406030204" pitchFamily="18" charset="0"/>
                <a:cs typeface="Times New Roman" panose="02020603050405020304" pitchFamily="18" charset="0"/>
              </a:rPr>
              <a:t>, </a:t>
            </a:r>
            <a:r>
              <a:rPr lang="en-US" dirty="0">
                <a:solidFill>
                  <a:srgbClr val="4E9A06"/>
                </a:solidFill>
                <a:latin typeface="Cambria" panose="02040503050406030204" pitchFamily="18" charset="0"/>
                <a:ea typeface="Cambria" panose="02040503050406030204" pitchFamily="18" charset="0"/>
                <a:cs typeface="Times New Roman" panose="02020603050405020304" pitchFamily="18" charset="0"/>
              </a:rPr>
              <a:t>"V1"</a:t>
            </a:r>
            <a:r>
              <a:rPr lang="en-US" dirty="0">
                <a:latin typeface="Cambria" panose="02040503050406030204" pitchFamily="18" charset="0"/>
                <a:ea typeface="Cambria" panose="02040503050406030204" pitchFamily="18" charset="0"/>
                <a:cs typeface="Times New Roman" panose="02020603050405020304" pitchFamily="18" charset="0"/>
              </a:rPr>
              <a:t>))</a:t>
            </a:r>
            <a:endParaRPr lang="en-US" dirty="0">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n-US" dirty="0">
                <a:latin typeface="Cambria" panose="02040503050406030204" pitchFamily="18" charset="0"/>
                <a:ea typeface="Cambria" panose="02040503050406030204" pitchFamily="18" charset="0"/>
                <a:cs typeface="Times New Roman" panose="02020603050405020304" pitchFamily="18" charset="0"/>
              </a:rPr>
              <a:t>##        V1</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ambria" panose="02040503050406030204" pitchFamily="18" charset="0"/>
                <a:ea typeface="Cambria" panose="02040503050406030204" pitchFamily="18" charset="0"/>
                <a:cs typeface="Times New Roman" panose="02020603050405020304" pitchFamily="18" charset="0"/>
              </a:rPr>
              <a:t>## </a:t>
            </a:r>
            <a:r>
              <a:rPr lang="en-US" dirty="0" err="1">
                <a:latin typeface="Cambria" panose="02040503050406030204" pitchFamily="18" charset="0"/>
                <a:ea typeface="Cambria" panose="02040503050406030204" pitchFamily="18" charset="0"/>
                <a:cs typeface="Times New Roman" panose="02020603050405020304" pitchFamily="18" charset="0"/>
              </a:rPr>
              <a:t>pred</a:t>
            </a:r>
            <a:r>
              <a:rPr lang="en-US" dirty="0">
                <a:latin typeface="Cambria" panose="02040503050406030204" pitchFamily="18" charset="0"/>
                <a:ea typeface="Cambria" panose="02040503050406030204" pitchFamily="18" charset="0"/>
                <a:cs typeface="Times New Roman" panose="02020603050405020304" pitchFamily="18" charset="0"/>
              </a:rPr>
              <a:t>    high low med </a:t>
            </a:r>
            <a:r>
              <a:rPr lang="en-US" dirty="0" err="1">
                <a:latin typeface="Cambria" panose="02040503050406030204" pitchFamily="18" charset="0"/>
                <a:ea typeface="Cambria" panose="02040503050406030204" pitchFamily="18" charset="0"/>
                <a:cs typeface="Times New Roman" panose="02020603050405020304" pitchFamily="18" charset="0"/>
              </a:rPr>
              <a:t>vhigh</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ambria" panose="02040503050406030204" pitchFamily="18" charset="0"/>
                <a:ea typeface="Cambria" panose="02040503050406030204" pitchFamily="18" charset="0"/>
                <a:cs typeface="Times New Roman" panose="02020603050405020304" pitchFamily="18" charset="0"/>
              </a:rPr>
              <a:t>##   high   296 318 341   240</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ambria" panose="02040503050406030204" pitchFamily="18" charset="0"/>
                <a:ea typeface="Cambria" panose="02040503050406030204" pitchFamily="18" charset="0"/>
                <a:cs typeface="Times New Roman" panose="02020603050405020304" pitchFamily="18" charset="0"/>
              </a:rPr>
              <a:t>##   low     62  86  63    72</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ambria" panose="02040503050406030204" pitchFamily="18" charset="0"/>
                <a:ea typeface="Cambria" panose="02040503050406030204" pitchFamily="18" charset="0"/>
                <a:cs typeface="Times New Roman" panose="02020603050405020304" pitchFamily="18" charset="0"/>
              </a:rPr>
              <a:t>##   med      0   0   0     0</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ambria" panose="02040503050406030204" pitchFamily="18" charset="0"/>
                <a:ea typeface="Cambria" panose="02040503050406030204" pitchFamily="18" charset="0"/>
                <a:cs typeface="Times New Roman" panose="02020603050405020304" pitchFamily="18" charset="0"/>
              </a:rPr>
              <a:t>##   </a:t>
            </a:r>
            <a:r>
              <a:rPr lang="en-US" dirty="0" err="1">
                <a:latin typeface="Cambria" panose="02040503050406030204" pitchFamily="18" charset="0"/>
                <a:ea typeface="Cambria" panose="02040503050406030204" pitchFamily="18" charset="0"/>
                <a:cs typeface="Times New Roman" panose="02020603050405020304" pitchFamily="18" charset="0"/>
              </a:rPr>
              <a:t>vhigh</a:t>
            </a:r>
            <a:r>
              <a:rPr lang="en-US" dirty="0">
                <a:latin typeface="Cambria" panose="02040503050406030204" pitchFamily="18" charset="0"/>
                <a:ea typeface="Cambria" panose="02040503050406030204" pitchFamily="18" charset="0"/>
                <a:cs typeface="Times New Roman" panose="02020603050405020304" pitchFamily="18" charset="0"/>
              </a:rPr>
              <a:t>   74  28  28   120</a:t>
            </a:r>
            <a:endParaRPr lang="en-US" dirty="0">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537884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68DD9-76E1-47AC-9F1E-3E5E982F9E6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D23DCE9-A81D-400D-B635-65E1B3329C4C}"/>
              </a:ext>
            </a:extLst>
          </p:cNvPr>
          <p:cNvSpPr>
            <a:spLocks noGrp="1"/>
          </p:cNvSpPr>
          <p:nvPr>
            <p:ph idx="1"/>
          </p:nvPr>
        </p:nvSpPr>
        <p:spPr/>
        <p:txBody>
          <a:bodyPr/>
          <a:lstStyle/>
          <a:p>
            <a:r>
              <a:rPr lang="en-US" dirty="0"/>
              <a:t>Conclusion: The points in data set used for regression is complex due to that  linear model could not fit all points, I considered both cases of considering single variable and 7 variable cases. In both cases we are getting almost similar values. So, we need to use different algorithm for the regression. In the classification efficiency is coming very low because each class has very less point then actual points. Due to this we need to use  another algorithm for the classification</a:t>
            </a:r>
          </a:p>
        </p:txBody>
      </p:sp>
    </p:spTree>
    <p:extLst>
      <p:ext uri="{BB962C8B-B14F-4D97-AF65-F5344CB8AC3E}">
        <p14:creationId xmlns:p14="http://schemas.microsoft.com/office/powerpoint/2010/main" val="2143902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878</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Cambria</vt:lpstr>
      <vt:lpstr>Consolas</vt:lpstr>
      <vt:lpstr>Times New Roman</vt:lpstr>
      <vt:lpstr>Office Theme</vt:lpstr>
      <vt:lpstr>Regression and Datamining</vt:lpstr>
      <vt:lpstr>Definitions</vt:lpstr>
      <vt:lpstr>Regression Data Set</vt:lpstr>
      <vt:lpstr>Algorithm and Summary</vt:lpstr>
      <vt:lpstr>Important Plots in Regression</vt:lpstr>
      <vt:lpstr>Classification </vt:lpstr>
      <vt:lpstr>Regression R Formulas</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and Datamining</dc:title>
  <dc:creator>Srinivas Narahari</dc:creator>
  <cp:lastModifiedBy>Srinivas Narahari</cp:lastModifiedBy>
  <cp:revision>9</cp:revision>
  <dcterms:created xsi:type="dcterms:W3CDTF">2019-05-20T04:49:24Z</dcterms:created>
  <dcterms:modified xsi:type="dcterms:W3CDTF">2019-05-20T05:15:08Z</dcterms:modified>
</cp:coreProperties>
</file>