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8" r:id="rId7"/>
    <p:sldId id="266" r:id="rId8"/>
    <p:sldId id="260" r:id="rId9"/>
    <p:sldId id="269" r:id="rId10"/>
    <p:sldId id="264" r:id="rId11"/>
    <p:sldId id="261" r:id="rId12"/>
    <p:sldId id="262" r:id="rId13"/>
    <p:sldId id="263" r:id="rId1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46" y="72"/>
      </p:cViewPr>
      <p:guideLst>
        <p:guide orient="horz" pos="2381"/>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7" name="Picture 36"/>
          <p:cNvPicPr/>
          <p:nvPr/>
        </p:nvPicPr>
        <p:blipFill>
          <a:blip r:embed="rId2" cstate="print"/>
          <a:stretch/>
        </p:blipFill>
        <p:spPr>
          <a:xfrm>
            <a:off x="2292120" y="1768680"/>
            <a:ext cx="5495040" cy="4384440"/>
          </a:xfrm>
          <a:prstGeom prst="rect">
            <a:avLst/>
          </a:prstGeom>
          <a:ln>
            <a:noFill/>
          </a:ln>
        </p:spPr>
      </p:pic>
      <p:pic>
        <p:nvPicPr>
          <p:cNvPr id="38" name="Picture 37"/>
          <p:cNvPicPr/>
          <p:nvPr/>
        </p:nvPicPr>
        <p:blipFill>
          <a:blip r:embed="rId2" cstate="print"/>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b="0" strike="noStrike"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45EFA76C-E67E-47C8-8406-3E94759F6FD6}"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p:nvPr/>
        </p:nvPicPr>
        <p:blipFill>
          <a:blip r:embed="rId2" cstate="print"/>
          <a:stretch/>
        </p:blipFill>
        <p:spPr>
          <a:xfrm>
            <a:off x="126698" y="143512"/>
            <a:ext cx="2091240" cy="2091240"/>
          </a:xfrm>
          <a:prstGeom prst="rect">
            <a:avLst/>
          </a:prstGeom>
          <a:ln>
            <a:noFill/>
          </a:ln>
        </p:spPr>
      </p:pic>
      <p:sp>
        <p:nvSpPr>
          <p:cNvPr id="40" name="TextShape 1"/>
          <p:cNvSpPr txBox="1"/>
          <p:nvPr/>
        </p:nvSpPr>
        <p:spPr>
          <a:xfrm>
            <a:off x="1535112" y="169800"/>
            <a:ext cx="9071640" cy="1262160"/>
          </a:xfrm>
          <a:prstGeom prst="rect">
            <a:avLst/>
          </a:prstGeom>
          <a:noFill/>
          <a:ln>
            <a:noFill/>
          </a:ln>
        </p:spPr>
        <p:txBody>
          <a:bodyPr lIns="0" tIns="0" rIns="0" bIns="0" anchor="ctr"/>
          <a:lstStyle/>
          <a:p>
            <a:pPr algn="ctr"/>
            <a:r>
              <a:rPr lang="en-IN" sz="4400" spc="-1" dirty="0">
                <a:solidFill>
                  <a:srgbClr val="000000"/>
                </a:solidFill>
                <a:uFill>
                  <a:solidFill>
                    <a:srgbClr val="FFFFFF"/>
                  </a:solidFill>
                </a:uFill>
                <a:latin typeface="Arial"/>
              </a:rPr>
              <a:t>Smart Shelves for Retail Stores</a:t>
            </a:r>
            <a:endParaRPr lang="en-IN" sz="4400" b="0" strike="noStrike" spc="-1" dirty="0">
              <a:solidFill>
                <a:srgbClr val="000000"/>
              </a:solidFill>
              <a:uFill>
                <a:solidFill>
                  <a:srgbClr val="FFFFFF"/>
                </a:solidFill>
              </a:uFill>
              <a:latin typeface="Arial"/>
            </a:endParaRPr>
          </a:p>
        </p:txBody>
      </p:sp>
      <p:sp>
        <p:nvSpPr>
          <p:cNvPr id="41" name="TextShape 2"/>
          <p:cNvSpPr txBox="1"/>
          <p:nvPr/>
        </p:nvSpPr>
        <p:spPr>
          <a:xfrm>
            <a:off x="468280" y="1636697"/>
            <a:ext cx="9071640" cy="4384440"/>
          </a:xfrm>
          <a:prstGeom prst="rect">
            <a:avLst/>
          </a:prstGeom>
          <a:noFill/>
          <a:ln>
            <a:noFill/>
          </a:ln>
        </p:spPr>
        <p:txBody>
          <a:bodyPr lIns="0" tIns="0" rIns="0" bIns="0" anchor="ctr"/>
          <a:lstStyle/>
          <a:p>
            <a:pPr algn="ctr"/>
            <a:r>
              <a:rPr lang="en-IN" sz="3000" b="0" strike="noStrike" spc="-1" dirty="0">
                <a:solidFill>
                  <a:srgbClr val="000000"/>
                </a:solidFill>
                <a:uFill>
                  <a:solidFill>
                    <a:srgbClr val="FFFFFF"/>
                  </a:solidFill>
                </a:uFill>
                <a:latin typeface="Arial"/>
              </a:rPr>
              <a:t>Presented </a:t>
            </a:r>
          </a:p>
          <a:p>
            <a:pPr algn="ctr"/>
            <a:r>
              <a:rPr lang="en-IN" sz="3000" b="0" strike="noStrike" spc="-1" dirty="0">
                <a:solidFill>
                  <a:srgbClr val="000000"/>
                </a:solidFill>
                <a:uFill>
                  <a:solidFill>
                    <a:srgbClr val="FFFFFF"/>
                  </a:solidFill>
                </a:uFill>
                <a:latin typeface="Arial"/>
              </a:rPr>
              <a:t>by</a:t>
            </a:r>
          </a:p>
          <a:p>
            <a:pPr algn="ctr"/>
            <a:r>
              <a:rPr lang="en-IN" sz="3000" spc="-1" dirty="0">
                <a:solidFill>
                  <a:srgbClr val="000000"/>
                </a:solidFill>
                <a:uFill>
                  <a:solidFill>
                    <a:srgbClr val="FFFFFF"/>
                  </a:solidFill>
                </a:uFill>
                <a:latin typeface="Arial"/>
              </a:rPr>
              <a:t>K Vasuki, 1RV14MCA42</a:t>
            </a:r>
            <a:endParaRPr lang="en-IN" sz="3000" b="0" strike="noStrike" spc="-1" dirty="0">
              <a:solidFill>
                <a:srgbClr val="000000"/>
              </a:solidFill>
              <a:uFill>
                <a:solidFill>
                  <a:srgbClr val="FFFFFF"/>
                </a:solidFill>
              </a:uFill>
              <a:latin typeface="Arial"/>
            </a:endParaRPr>
          </a:p>
          <a:p>
            <a:pPr algn="ctr"/>
            <a:endParaRPr lang="en-IN" sz="3000" b="0" strike="noStrike" spc="-1" dirty="0">
              <a:solidFill>
                <a:srgbClr val="000000"/>
              </a:solidFill>
              <a:uFill>
                <a:solidFill>
                  <a:srgbClr val="FFFFFF"/>
                </a:solidFill>
              </a:uFill>
              <a:latin typeface="Arial"/>
            </a:endParaRPr>
          </a:p>
          <a:p>
            <a:pPr algn="ctr"/>
            <a:r>
              <a:rPr lang="en-IN" sz="3000" b="0" strike="noStrike" spc="-1" dirty="0">
                <a:solidFill>
                  <a:srgbClr val="000000"/>
                </a:solidFill>
                <a:uFill>
                  <a:solidFill>
                    <a:srgbClr val="FFFFFF"/>
                  </a:solidFill>
                </a:uFill>
                <a:latin typeface="Arial"/>
              </a:rPr>
              <a:t>Under the Guidance </a:t>
            </a:r>
          </a:p>
          <a:p>
            <a:pPr algn="ctr"/>
            <a:r>
              <a:rPr lang="en-IN" sz="3000" b="0" strike="noStrike" spc="-1" dirty="0">
                <a:solidFill>
                  <a:srgbClr val="000000"/>
                </a:solidFill>
                <a:uFill>
                  <a:solidFill>
                    <a:srgbClr val="FFFFFF"/>
                  </a:solidFill>
                </a:uFill>
                <a:latin typeface="Arial"/>
              </a:rPr>
              <a:t>of</a:t>
            </a:r>
          </a:p>
          <a:p>
            <a:r>
              <a:rPr lang="en-IN" sz="3000" spc="-1" dirty="0">
                <a:solidFill>
                  <a:srgbClr val="000000"/>
                </a:solidFill>
                <a:uFill>
                  <a:solidFill>
                    <a:srgbClr val="FFFFFF"/>
                  </a:solidFill>
                </a:uFill>
              </a:rPr>
              <a:t>					</a:t>
            </a:r>
          </a:p>
          <a:p>
            <a:endParaRPr lang="en-IN" sz="3000" b="0" strike="noStrike" spc="-1" dirty="0">
              <a:solidFill>
                <a:srgbClr val="000000"/>
              </a:solidFill>
              <a:uFill>
                <a:solidFill>
                  <a:srgbClr val="FFFFFF"/>
                </a:solidFill>
              </a:uFill>
              <a:latin typeface="Arial"/>
            </a:endParaRPr>
          </a:p>
        </p:txBody>
      </p:sp>
      <p:sp>
        <p:nvSpPr>
          <p:cNvPr id="42"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1 </a:t>
            </a:r>
            <a:r>
              <a:rPr lang="en-IN" sz="1800" b="0" strike="noStrike" spc="-1">
                <a:solidFill>
                  <a:srgbClr val="000000"/>
                </a:solidFill>
                <a:uFill>
                  <a:solidFill>
                    <a:srgbClr val="FFFFFF"/>
                  </a:solidFill>
                </a:uFill>
                <a:latin typeface="Arial"/>
              </a:rPr>
              <a:t>/ 13</a:t>
            </a:r>
            <a:endParaRPr lang="en-IN" sz="1800" b="0" strike="noStrike" spc="-1" dirty="0">
              <a:solidFill>
                <a:srgbClr val="000000"/>
              </a:solidFill>
              <a:uFill>
                <a:solidFill>
                  <a:srgbClr val="FFFFFF"/>
                </a:solidFill>
              </a:uFill>
              <a:latin typeface="Arial"/>
            </a:endParaRPr>
          </a:p>
        </p:txBody>
      </p:sp>
      <p:sp>
        <p:nvSpPr>
          <p:cNvPr id="7" name="Rectangle 6"/>
          <p:cNvSpPr/>
          <p:nvPr/>
        </p:nvSpPr>
        <p:spPr>
          <a:xfrm>
            <a:off x="253966" y="5065721"/>
            <a:ext cx="9826659" cy="1692771"/>
          </a:xfrm>
          <a:prstGeom prst="rect">
            <a:avLst/>
          </a:prstGeom>
        </p:spPr>
        <p:txBody>
          <a:bodyPr wrap="square">
            <a:spAutoFit/>
          </a:bodyPr>
          <a:lstStyle/>
          <a:p>
            <a:r>
              <a:rPr lang="en-IN" sz="2800" spc="-1" dirty="0">
                <a:solidFill>
                  <a:srgbClr val="000000"/>
                </a:solidFill>
                <a:uFill>
                  <a:solidFill>
                    <a:srgbClr val="FFFFFF"/>
                  </a:solidFill>
                </a:uFill>
              </a:rPr>
              <a:t>    </a:t>
            </a:r>
            <a:r>
              <a:rPr lang="en-IN" sz="2400" spc="-1" dirty="0">
                <a:solidFill>
                  <a:srgbClr val="000000"/>
                </a:solidFill>
                <a:uFill>
                  <a:solidFill>
                    <a:srgbClr val="FFFFFF"/>
                  </a:solidFill>
                </a:uFill>
              </a:rPr>
              <a:t> Internal Guide 		      		External Guide</a:t>
            </a:r>
          </a:p>
          <a:p>
            <a:r>
              <a:rPr lang="en-IN" sz="2400" dirty="0"/>
              <a:t>Dr. S. </a:t>
            </a:r>
            <a:r>
              <a:rPr lang="en-IN" sz="2400" dirty="0" err="1"/>
              <a:t>Anupama</a:t>
            </a:r>
            <a:r>
              <a:rPr lang="en-IN" sz="2400" dirty="0"/>
              <a:t> Kumar, 	           </a:t>
            </a:r>
            <a:r>
              <a:rPr lang="en-IN" sz="2400" spc="-1" dirty="0" err="1">
                <a:solidFill>
                  <a:srgbClr val="000000"/>
                </a:solidFill>
                <a:uFill>
                  <a:solidFill>
                    <a:srgbClr val="FFFFFF"/>
                  </a:solidFill>
                </a:uFill>
              </a:rPr>
              <a:t>Muthukumar</a:t>
            </a:r>
            <a:r>
              <a:rPr lang="en-IN" sz="2400" spc="-1" dirty="0">
                <a:solidFill>
                  <a:srgbClr val="000000"/>
                </a:solidFill>
                <a:uFill>
                  <a:solidFill>
                    <a:srgbClr val="FFFFFF"/>
                  </a:solidFill>
                </a:uFill>
              </a:rPr>
              <a:t> </a:t>
            </a:r>
            <a:r>
              <a:rPr lang="en-IN" sz="2400" spc="-1" dirty="0" err="1">
                <a:solidFill>
                  <a:srgbClr val="000000"/>
                </a:solidFill>
                <a:uFill>
                  <a:solidFill>
                    <a:srgbClr val="FFFFFF"/>
                  </a:solidFill>
                </a:uFill>
              </a:rPr>
              <a:t>Munuswamy</a:t>
            </a:r>
            <a:r>
              <a:rPr lang="en-IN" sz="2400" spc="-1" dirty="0">
                <a:solidFill>
                  <a:srgbClr val="000000"/>
                </a:solidFill>
                <a:uFill>
                  <a:solidFill>
                    <a:srgbClr val="FFFFFF"/>
                  </a:solidFill>
                </a:uFill>
              </a:rPr>
              <a:t>(Manager),</a:t>
            </a:r>
          </a:p>
          <a:p>
            <a:r>
              <a:rPr lang="en-IN" sz="2400" dirty="0"/>
              <a:t>Associate Professor 		</a:t>
            </a:r>
            <a:r>
              <a:rPr lang="en-IN" sz="2400" spc="-1" dirty="0" err="1">
                <a:solidFill>
                  <a:srgbClr val="000000"/>
                </a:solidFill>
                <a:uFill>
                  <a:solidFill>
                    <a:srgbClr val="FFFFFF"/>
                  </a:solidFill>
                </a:uFill>
              </a:rPr>
              <a:t>Chethan</a:t>
            </a:r>
            <a:r>
              <a:rPr lang="en-IN" sz="2400" spc="-1" dirty="0">
                <a:solidFill>
                  <a:srgbClr val="000000"/>
                </a:solidFill>
                <a:uFill>
                  <a:solidFill>
                    <a:srgbClr val="FFFFFF"/>
                  </a:solidFill>
                </a:uFill>
              </a:rPr>
              <a:t> </a:t>
            </a:r>
            <a:r>
              <a:rPr lang="en-IN" sz="2400" spc="-1" dirty="0" err="1">
                <a:solidFill>
                  <a:srgbClr val="000000"/>
                </a:solidFill>
                <a:uFill>
                  <a:solidFill>
                    <a:srgbClr val="FFFFFF"/>
                  </a:solidFill>
                </a:uFill>
              </a:rPr>
              <a:t>Munikrishna</a:t>
            </a:r>
            <a:r>
              <a:rPr lang="en-IN" sz="2400" spc="-1" dirty="0">
                <a:solidFill>
                  <a:srgbClr val="000000"/>
                </a:solidFill>
                <a:uFill>
                  <a:solidFill>
                    <a:srgbClr val="FFFFFF"/>
                  </a:solidFill>
                </a:uFill>
              </a:rPr>
              <a:t>(IT Architect)</a:t>
            </a:r>
          </a:p>
          <a:p>
            <a:endParaRPr lang="en-IN"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512" y="320946"/>
            <a:ext cx="4733136" cy="1262160"/>
          </a:xfrm>
        </p:spPr>
        <p:txBody>
          <a:bodyPr/>
          <a:lstStyle/>
          <a:p>
            <a:pPr marL="0" marR="0" lvl="0" indent="0" defTabSz="914400" rtl="0" eaLnBrk="1" fontAlgn="auto" latinLnBrk="0" hangingPunct="1">
              <a:lnSpc>
                <a:spcPct val="100000"/>
              </a:lnSpc>
              <a:spcBef>
                <a:spcPts val="0"/>
              </a:spcBef>
              <a:spcAft>
                <a:spcPts val="0"/>
              </a:spcAft>
              <a:tabLst/>
              <a:defRPr/>
            </a:pPr>
            <a:r>
              <a:rPr lang="en-IN" sz="4400" kern="1200" spc="-1" dirty="0">
                <a:solidFill>
                  <a:srgbClr val="000000"/>
                </a:solidFill>
                <a:uFill>
                  <a:solidFill>
                    <a:srgbClr val="FFFFFF"/>
                  </a:solidFill>
                </a:uFill>
                <a:latin typeface="Arial"/>
              </a:rPr>
              <a:t>H/W and S/W for development</a:t>
            </a:r>
            <a:endParaRPr kumimoji="0" lang="en-IN" sz="4400" b="0" i="0" u="none" strike="noStrike" kern="1200" cap="none" spc="-1" normalizeH="0" baseline="0" noProof="0" dirty="0">
              <a:ln>
                <a:noFill/>
              </a:ln>
              <a:solidFill>
                <a:srgbClr val="000000"/>
              </a:solidFill>
              <a:effectLst/>
              <a:uLnTx/>
              <a:uFill>
                <a:solidFill>
                  <a:srgbClr val="FFFFFF"/>
                </a:solidFill>
              </a:uFill>
              <a:latin typeface="Arial"/>
            </a:endParaRPr>
          </a:p>
        </p:txBody>
      </p:sp>
      <p:pic>
        <p:nvPicPr>
          <p:cNvPr id="4" name="Picture 3"/>
          <p:cNvPicPr/>
          <p:nvPr/>
        </p:nvPicPr>
        <p:blipFill>
          <a:blip r:embed="rId2" cstate="print"/>
          <a:stretch/>
        </p:blipFill>
        <p:spPr>
          <a:xfrm>
            <a:off x="253966" y="0"/>
            <a:ext cx="1987312" cy="1924545"/>
          </a:xfrm>
          <a:prstGeom prst="rect">
            <a:avLst/>
          </a:prstGeom>
          <a:ln>
            <a:noFill/>
          </a:ln>
        </p:spPr>
      </p:pic>
      <p:sp>
        <p:nvSpPr>
          <p:cNvPr id="5"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10 / 13</a:t>
            </a:r>
          </a:p>
        </p:txBody>
      </p:sp>
      <p:graphicFrame>
        <p:nvGraphicFramePr>
          <p:cNvPr id="8" name="Table 7"/>
          <p:cNvGraphicFramePr>
            <a:graphicFrameLocks noGrp="1"/>
          </p:cNvGraphicFramePr>
          <p:nvPr/>
        </p:nvGraphicFramePr>
        <p:xfrm>
          <a:off x="611156" y="1922449"/>
          <a:ext cx="8929750" cy="5105400"/>
        </p:xfrm>
        <a:graphic>
          <a:graphicData uri="http://schemas.openxmlformats.org/drawingml/2006/table">
            <a:tbl>
              <a:tblPr firstRow="1" bandRow="1">
                <a:tableStyleId>{5940675A-B579-460E-94D1-54222C63F5DA}</a:tableStyleId>
              </a:tblPr>
              <a:tblGrid>
                <a:gridCol w="4464875">
                  <a:extLst>
                    <a:ext uri="{9D8B030D-6E8A-4147-A177-3AD203B41FA5}">
                      <a16:colId xmlns:a16="http://schemas.microsoft.com/office/drawing/2014/main" val="20000"/>
                    </a:ext>
                  </a:extLst>
                </a:gridCol>
                <a:gridCol w="4464875">
                  <a:extLst>
                    <a:ext uri="{9D8B030D-6E8A-4147-A177-3AD203B41FA5}">
                      <a16:colId xmlns:a16="http://schemas.microsoft.com/office/drawing/2014/main" val="20001"/>
                    </a:ext>
                  </a:extLst>
                </a:gridCol>
              </a:tblGrid>
              <a:tr h="370840">
                <a:tc rowSpan="4">
                  <a:txBody>
                    <a:bodyPr/>
                    <a:lstStyle/>
                    <a:p>
                      <a:r>
                        <a:rPr lang="en-IN" sz="2500" dirty="0">
                          <a:latin typeface="+mn-lt"/>
                        </a:rPr>
                        <a:t>Software Requirements</a:t>
                      </a:r>
                      <a:endParaRPr lang="en-IN" sz="2500" dirty="0"/>
                    </a:p>
                    <a:p>
                      <a:r>
                        <a:rPr lang="en-IN" sz="2500" dirty="0"/>
                        <a:t>   </a:t>
                      </a:r>
                    </a:p>
                  </a:txBody>
                  <a:tcPr/>
                </a:tc>
                <a:tc>
                  <a:txBody>
                    <a:bodyPr/>
                    <a:lstStyle/>
                    <a:p>
                      <a:pPr algn="just"/>
                      <a:r>
                        <a:rPr lang="en-IN" sz="2500" dirty="0">
                          <a:latin typeface="+mn-lt"/>
                        </a:rPr>
                        <a:t>Net Beans (v8.2)</a:t>
                      </a:r>
                      <a:endParaRPr lang="en-IN" sz="2500" dirty="0"/>
                    </a:p>
                  </a:txBody>
                  <a:tcPr/>
                </a:tc>
                <a:extLst>
                  <a:ext uri="{0D108BD9-81ED-4DB2-BD59-A6C34878D82A}">
                    <a16:rowId xmlns:a16="http://schemas.microsoft.com/office/drawing/2014/main" val="10000"/>
                  </a:ext>
                </a:extLst>
              </a:tr>
              <a:tr h="370840">
                <a:tc vMerge="1">
                  <a:txBody>
                    <a:bodyPr/>
                    <a:lstStyle/>
                    <a:p>
                      <a:endParaRPr lang="en-IN" sz="2500" dirty="0"/>
                    </a:p>
                  </a:txBody>
                  <a:tcPr/>
                </a:tc>
                <a:tc>
                  <a:txBody>
                    <a:bodyPr/>
                    <a:lstStyle/>
                    <a:p>
                      <a:pPr algn="just"/>
                      <a:r>
                        <a:rPr lang="en-IN" sz="2500" dirty="0">
                          <a:latin typeface="+mn-lt"/>
                        </a:rPr>
                        <a:t>Node </a:t>
                      </a:r>
                      <a:r>
                        <a:rPr lang="en-IN" sz="2500" dirty="0" err="1">
                          <a:latin typeface="+mn-lt"/>
                        </a:rPr>
                        <a:t>js</a:t>
                      </a:r>
                      <a:r>
                        <a:rPr lang="en-IN" sz="2500" dirty="0">
                          <a:latin typeface="+mn-lt"/>
                        </a:rPr>
                        <a:t> (v6.4.0)</a:t>
                      </a:r>
                      <a:endParaRPr lang="en-IN" sz="2500" dirty="0"/>
                    </a:p>
                  </a:txBody>
                  <a:tcPr/>
                </a:tc>
                <a:extLst>
                  <a:ext uri="{0D108BD9-81ED-4DB2-BD59-A6C34878D82A}">
                    <a16:rowId xmlns:a16="http://schemas.microsoft.com/office/drawing/2014/main" val="10001"/>
                  </a:ext>
                </a:extLst>
              </a:tr>
              <a:tr h="370840">
                <a:tc vMerge="1">
                  <a:txBody>
                    <a:bodyPr/>
                    <a:lstStyle/>
                    <a:p>
                      <a:endParaRPr lang="en-IN" sz="2500" dirty="0"/>
                    </a:p>
                  </a:txBody>
                  <a:tcPr/>
                </a:tc>
                <a:tc>
                  <a:txBody>
                    <a:bodyPr/>
                    <a:lstStyle/>
                    <a:p>
                      <a:pPr algn="just"/>
                      <a:r>
                        <a:rPr lang="en-IN" sz="2500" dirty="0">
                          <a:latin typeface="+mn-lt"/>
                        </a:rPr>
                        <a:t>Mongo DB (v3.2.9)</a:t>
                      </a:r>
                      <a:endParaRPr lang="en-IN" sz="2500" dirty="0"/>
                    </a:p>
                  </a:txBody>
                  <a:tcPr/>
                </a:tc>
                <a:extLst>
                  <a:ext uri="{0D108BD9-81ED-4DB2-BD59-A6C34878D82A}">
                    <a16:rowId xmlns:a16="http://schemas.microsoft.com/office/drawing/2014/main" val="10002"/>
                  </a:ext>
                </a:extLst>
              </a:tr>
              <a:tr h="370840">
                <a:tc vMerge="1">
                  <a:txBody>
                    <a:bodyPr/>
                    <a:lstStyle/>
                    <a:p>
                      <a:endParaRPr lang="en-IN" sz="2500" dirty="0"/>
                    </a:p>
                  </a:txBody>
                  <a:tcPr/>
                </a:tc>
                <a:tc>
                  <a:txBody>
                    <a:bodyPr/>
                    <a:lstStyle/>
                    <a:p>
                      <a:pPr algn="just"/>
                      <a:r>
                        <a:rPr lang="en-IN" sz="2500" dirty="0" err="1"/>
                        <a:t>Impinj</a:t>
                      </a:r>
                      <a:r>
                        <a:rPr lang="en-IN" sz="2500" baseline="0" dirty="0"/>
                        <a:t> Multi Reader (V6.6.16)</a:t>
                      </a:r>
                      <a:endParaRPr lang="en-IN" sz="2500" dirty="0"/>
                    </a:p>
                  </a:txBody>
                  <a:tcPr/>
                </a:tc>
                <a:extLst>
                  <a:ext uri="{0D108BD9-81ED-4DB2-BD59-A6C34878D82A}">
                    <a16:rowId xmlns:a16="http://schemas.microsoft.com/office/drawing/2014/main" val="10003"/>
                  </a:ext>
                </a:extLst>
              </a:tr>
              <a:tr h="370840">
                <a:tc rowSpan="4">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2500" dirty="0">
                          <a:latin typeface="+mn-lt"/>
                        </a:rPr>
                        <a:t>Hardware Requirements</a:t>
                      </a:r>
                    </a:p>
                  </a:txBody>
                  <a:tcPr/>
                </a:tc>
                <a:tc>
                  <a:txBody>
                    <a:bodyPr/>
                    <a:lstStyle/>
                    <a:p>
                      <a:pPr algn="just"/>
                      <a:r>
                        <a:rPr lang="en-IN" sz="2500" dirty="0">
                          <a:latin typeface="+mn-lt"/>
                        </a:rPr>
                        <a:t>RFID tags</a:t>
                      </a:r>
                      <a:endParaRPr lang="en-IN" sz="2500" dirty="0"/>
                    </a:p>
                  </a:txBody>
                  <a:tcPr/>
                </a:tc>
                <a:extLst>
                  <a:ext uri="{0D108BD9-81ED-4DB2-BD59-A6C34878D82A}">
                    <a16:rowId xmlns:a16="http://schemas.microsoft.com/office/drawing/2014/main" val="10004"/>
                  </a:ext>
                </a:extLst>
              </a:tr>
              <a:tr h="370840">
                <a:tc vMerge="1">
                  <a:txBody>
                    <a:bodyPr/>
                    <a:lstStyle/>
                    <a:p>
                      <a:endParaRPr lang="en-IN" sz="2500" dirty="0"/>
                    </a:p>
                  </a:txBody>
                  <a:tcPr/>
                </a:tc>
                <a:tc>
                  <a:txBody>
                    <a:bodyPr/>
                    <a:lstStyle/>
                    <a:p>
                      <a:pPr algn="just"/>
                      <a:r>
                        <a:rPr lang="en-IN" sz="2500" dirty="0">
                          <a:latin typeface="+mn-lt"/>
                        </a:rPr>
                        <a:t>RFID readers</a:t>
                      </a:r>
                      <a:endParaRPr lang="en-IN" sz="2500" dirty="0"/>
                    </a:p>
                  </a:txBody>
                  <a:tcPr/>
                </a:tc>
                <a:extLst>
                  <a:ext uri="{0D108BD9-81ED-4DB2-BD59-A6C34878D82A}">
                    <a16:rowId xmlns:a16="http://schemas.microsoft.com/office/drawing/2014/main" val="10005"/>
                  </a:ext>
                </a:extLst>
              </a:tr>
              <a:tr h="370840">
                <a:tc vMerge="1">
                  <a:txBody>
                    <a:bodyPr/>
                    <a:lstStyle/>
                    <a:p>
                      <a:endParaRPr lang="en-IN" sz="2500" dirty="0"/>
                    </a:p>
                  </a:txBody>
                  <a:tcPr/>
                </a:tc>
                <a:tc>
                  <a:txBody>
                    <a:bodyPr/>
                    <a:lstStyle/>
                    <a:p>
                      <a:pPr algn="just"/>
                      <a:r>
                        <a:rPr lang="en-IN" sz="2500" dirty="0">
                          <a:latin typeface="+mn-lt"/>
                        </a:rPr>
                        <a:t>Antennas</a:t>
                      </a:r>
                      <a:endParaRPr lang="en-IN" sz="2500" dirty="0"/>
                    </a:p>
                  </a:txBody>
                  <a:tcPr/>
                </a:tc>
                <a:extLst>
                  <a:ext uri="{0D108BD9-81ED-4DB2-BD59-A6C34878D82A}">
                    <a16:rowId xmlns:a16="http://schemas.microsoft.com/office/drawing/2014/main" val="10006"/>
                  </a:ext>
                </a:extLst>
              </a:tr>
              <a:tr h="370840">
                <a:tc vMerge="1">
                  <a:txBody>
                    <a:bodyPr/>
                    <a:lstStyle/>
                    <a:p>
                      <a:endParaRPr lang="en-IN" sz="2500" dirty="0"/>
                    </a:p>
                  </a:txBody>
                  <a:tcPr/>
                </a:tc>
                <a:tc>
                  <a:txBody>
                    <a:bodyPr/>
                    <a:lstStyle/>
                    <a:p>
                      <a:pPr algn="just"/>
                      <a:r>
                        <a:rPr lang="en-IN" sz="2500" dirty="0" err="1">
                          <a:latin typeface="+mn-lt"/>
                        </a:rPr>
                        <a:t>Vonets</a:t>
                      </a:r>
                      <a:r>
                        <a:rPr lang="en-IN" sz="2500" dirty="0">
                          <a:latin typeface="+mn-lt"/>
                        </a:rPr>
                        <a:t> </a:t>
                      </a:r>
                      <a:r>
                        <a:rPr lang="en-IN" sz="2500" dirty="0" err="1">
                          <a:latin typeface="+mn-lt"/>
                        </a:rPr>
                        <a:t>WiFi</a:t>
                      </a:r>
                      <a:r>
                        <a:rPr lang="en-IN" sz="2500" baseline="0" dirty="0">
                          <a:latin typeface="+mn-lt"/>
                        </a:rPr>
                        <a:t> Bridge</a:t>
                      </a:r>
                      <a:endParaRPr lang="en-IN" sz="2500" dirty="0"/>
                    </a:p>
                  </a:txBody>
                  <a:tcPr/>
                </a:tc>
                <a:extLst>
                  <a:ext uri="{0D108BD9-81ED-4DB2-BD59-A6C34878D82A}">
                    <a16:rowId xmlns:a16="http://schemas.microsoft.com/office/drawing/2014/main" val="10007"/>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2500" dirty="0">
                          <a:solidFill>
                            <a:schemeClr val="tx1"/>
                          </a:solidFill>
                          <a:latin typeface="+mn-lt"/>
                          <a:ea typeface="+mn-ea"/>
                          <a:cs typeface="+mn-cs"/>
                        </a:rPr>
                        <a:t>Processor</a:t>
                      </a:r>
                    </a:p>
                  </a:txBody>
                  <a:tcPr/>
                </a:tc>
                <a:tc>
                  <a:txBody>
                    <a:bodyPr/>
                    <a:lstStyle/>
                    <a:p>
                      <a:pPr algn="just"/>
                      <a:r>
                        <a:rPr lang="en-IN" sz="2500" dirty="0">
                          <a:solidFill>
                            <a:schemeClr val="tx1"/>
                          </a:solidFill>
                          <a:latin typeface="+mn-lt"/>
                          <a:ea typeface="+mn-ea"/>
                          <a:cs typeface="+mn-cs"/>
                        </a:rPr>
                        <a:t>64-bit, four-core, 2.5 GHz minimum per core(Minimum)</a:t>
                      </a:r>
                    </a:p>
                  </a:txBody>
                  <a:tcPr/>
                </a:tc>
                <a:extLst>
                  <a:ext uri="{0D108BD9-81ED-4DB2-BD59-A6C34878D82A}">
                    <a16:rowId xmlns:a16="http://schemas.microsoft.com/office/drawing/2014/main" val="10008"/>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2500" dirty="0">
                          <a:solidFill>
                            <a:schemeClr val="tx1"/>
                          </a:solidFill>
                          <a:latin typeface="+mn-lt"/>
                          <a:ea typeface="+mn-ea"/>
                          <a:cs typeface="+mn-cs"/>
                        </a:rPr>
                        <a:t>RAM</a:t>
                      </a:r>
                    </a:p>
                  </a:txBody>
                  <a:tcPr/>
                </a:tc>
                <a:tc>
                  <a:txBody>
                    <a:bodyPr/>
                    <a:lstStyle/>
                    <a:p>
                      <a:pPr algn="just"/>
                      <a:r>
                        <a:rPr lang="en-IN" sz="2500" dirty="0">
                          <a:solidFill>
                            <a:schemeClr val="tx1"/>
                          </a:solidFill>
                          <a:latin typeface="+mn-lt"/>
                          <a:ea typeface="+mn-ea"/>
                          <a:cs typeface="+mn-cs"/>
                        </a:rPr>
                        <a:t>16GB(Minimum)</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9172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p:nvPr/>
        </p:nvPicPr>
        <p:blipFill>
          <a:blip r:embed="rId2" cstate="print"/>
          <a:stretch/>
        </p:blipFill>
        <p:spPr>
          <a:xfrm>
            <a:off x="195480" y="112680"/>
            <a:ext cx="2091240" cy="2091240"/>
          </a:xfrm>
          <a:prstGeom prst="rect">
            <a:avLst/>
          </a:prstGeom>
          <a:ln>
            <a:noFill/>
          </a:ln>
        </p:spPr>
      </p:pic>
      <p:sp>
        <p:nvSpPr>
          <p:cNvPr id="6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Training Details </a:t>
            </a:r>
          </a:p>
        </p:txBody>
      </p:sp>
      <p:sp>
        <p:nvSpPr>
          <p:cNvPr id="6"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a:t>
            </a:r>
            <a:r>
              <a:rPr lang="en-IN" spc="-1" dirty="0">
                <a:solidFill>
                  <a:srgbClr val="000000"/>
                </a:solidFill>
                <a:uFill>
                  <a:solidFill>
                    <a:srgbClr val="FFFFFF"/>
                  </a:solidFill>
                </a:uFill>
                <a:latin typeface="Arial"/>
              </a:rPr>
              <a:t>11</a:t>
            </a:r>
            <a:r>
              <a:rPr lang="en-IN" sz="1800" b="0" strike="noStrike" spc="-1" dirty="0">
                <a:solidFill>
                  <a:srgbClr val="000000"/>
                </a:solidFill>
                <a:uFill>
                  <a:solidFill>
                    <a:srgbClr val="FFFFFF"/>
                  </a:solidFill>
                </a:uFill>
                <a:latin typeface="Arial"/>
              </a:rPr>
              <a:t> / 13</a:t>
            </a:r>
          </a:p>
        </p:txBody>
      </p:sp>
      <p:graphicFrame>
        <p:nvGraphicFramePr>
          <p:cNvPr id="7" name="Table 6"/>
          <p:cNvGraphicFramePr>
            <a:graphicFrameLocks noGrp="1"/>
          </p:cNvGraphicFramePr>
          <p:nvPr/>
        </p:nvGraphicFramePr>
        <p:xfrm>
          <a:off x="253966" y="2279639"/>
          <a:ext cx="9572692" cy="3876040"/>
        </p:xfrm>
        <a:graphic>
          <a:graphicData uri="http://schemas.openxmlformats.org/drawingml/2006/table">
            <a:tbl>
              <a:tblPr firstRow="1" bandRow="1">
                <a:tableStyleId>{5C22544A-7EE6-4342-B048-85BDC9FD1C3A}</a:tableStyleId>
              </a:tblPr>
              <a:tblGrid>
                <a:gridCol w="1813010">
                  <a:extLst>
                    <a:ext uri="{9D8B030D-6E8A-4147-A177-3AD203B41FA5}">
                      <a16:colId xmlns:a16="http://schemas.microsoft.com/office/drawing/2014/main" val="20000"/>
                    </a:ext>
                  </a:extLst>
                </a:gridCol>
                <a:gridCol w="1885530">
                  <a:extLst>
                    <a:ext uri="{9D8B030D-6E8A-4147-A177-3AD203B41FA5}">
                      <a16:colId xmlns:a16="http://schemas.microsoft.com/office/drawing/2014/main" val="20001"/>
                    </a:ext>
                  </a:extLst>
                </a:gridCol>
                <a:gridCol w="5874152">
                  <a:extLst>
                    <a:ext uri="{9D8B030D-6E8A-4147-A177-3AD203B41FA5}">
                      <a16:colId xmlns:a16="http://schemas.microsoft.com/office/drawing/2014/main" val="20002"/>
                    </a:ext>
                  </a:extLst>
                </a:gridCol>
              </a:tblGrid>
              <a:tr h="370840">
                <a:tc>
                  <a:txBody>
                    <a:bodyPr/>
                    <a:lstStyle/>
                    <a:p>
                      <a:r>
                        <a:rPr lang="en-IN" dirty="0"/>
                        <a:t>From Date</a:t>
                      </a:r>
                    </a:p>
                  </a:txBody>
                  <a:tcPr/>
                </a:tc>
                <a:tc>
                  <a:txBody>
                    <a:bodyPr/>
                    <a:lstStyle/>
                    <a:p>
                      <a:r>
                        <a:rPr lang="en-IN" dirty="0"/>
                        <a:t>To</a:t>
                      </a:r>
                      <a:r>
                        <a:rPr lang="en-IN" baseline="0" dirty="0"/>
                        <a:t> </a:t>
                      </a:r>
                      <a:r>
                        <a:rPr lang="en-IN" dirty="0"/>
                        <a:t> Date</a:t>
                      </a:r>
                    </a:p>
                  </a:txBody>
                  <a:tcPr/>
                </a:tc>
                <a:tc>
                  <a:txBody>
                    <a:bodyPr/>
                    <a:lstStyle/>
                    <a:p>
                      <a:r>
                        <a:rPr lang="en-IN" dirty="0"/>
                        <a:t>Description of sessions</a:t>
                      </a:r>
                    </a:p>
                  </a:txBody>
                  <a:tcPr/>
                </a:tc>
                <a:extLst>
                  <a:ext uri="{0D108BD9-81ED-4DB2-BD59-A6C34878D82A}">
                    <a16:rowId xmlns:a16="http://schemas.microsoft.com/office/drawing/2014/main" val="10000"/>
                  </a:ext>
                </a:extLst>
              </a:tr>
              <a:tr h="370840">
                <a:tc>
                  <a:txBody>
                    <a:bodyPr/>
                    <a:lstStyle/>
                    <a:p>
                      <a:r>
                        <a:rPr lang="en-IN" dirty="0"/>
                        <a:t>2</a:t>
                      </a:r>
                      <a:r>
                        <a:rPr lang="en-IN" baseline="30000" dirty="0"/>
                        <a:t>nd</a:t>
                      </a:r>
                      <a:r>
                        <a:rPr lang="en-IN" dirty="0"/>
                        <a:t> Jan 2017</a:t>
                      </a:r>
                    </a:p>
                  </a:txBody>
                  <a:tcPr/>
                </a:tc>
                <a:tc>
                  <a:txBody>
                    <a:bodyPr/>
                    <a:lstStyle/>
                    <a:p>
                      <a:r>
                        <a:rPr lang="en-IN" dirty="0"/>
                        <a:t>6</a:t>
                      </a:r>
                      <a:r>
                        <a:rPr lang="en-IN" baseline="30000" dirty="0"/>
                        <a:t>th</a:t>
                      </a:r>
                      <a:r>
                        <a:rPr lang="en-IN" dirty="0"/>
                        <a:t> Jan</a:t>
                      </a:r>
                      <a:r>
                        <a:rPr lang="en-IN" baseline="0" dirty="0"/>
                        <a:t> 2017</a:t>
                      </a:r>
                      <a:endParaRPr lang="en-IN" dirty="0"/>
                    </a:p>
                  </a:txBody>
                  <a:tcPr/>
                </a:tc>
                <a:tc>
                  <a:txBody>
                    <a:bodyPr/>
                    <a:lstStyle/>
                    <a:p>
                      <a:r>
                        <a:rPr lang="en-IN" dirty="0"/>
                        <a:t>Architecture of project and existing systems</a:t>
                      </a:r>
                    </a:p>
                  </a:txBody>
                  <a:tcPr/>
                </a:tc>
                <a:extLst>
                  <a:ext uri="{0D108BD9-81ED-4DB2-BD59-A6C34878D82A}">
                    <a16:rowId xmlns:a16="http://schemas.microsoft.com/office/drawing/2014/main" val="10001"/>
                  </a:ext>
                </a:extLst>
              </a:tr>
              <a:tr h="370840">
                <a:tc>
                  <a:txBody>
                    <a:bodyPr/>
                    <a:lstStyle/>
                    <a:p>
                      <a:r>
                        <a:rPr lang="en-IN" dirty="0"/>
                        <a:t>9</a:t>
                      </a:r>
                      <a:r>
                        <a:rPr lang="en-IN" baseline="30000" dirty="0"/>
                        <a:t>th</a:t>
                      </a:r>
                      <a:r>
                        <a:rPr lang="en-IN" dirty="0"/>
                        <a:t> Jan</a:t>
                      </a:r>
                      <a:r>
                        <a:rPr lang="en-IN" baseline="0" dirty="0"/>
                        <a:t> 2017</a:t>
                      </a:r>
                      <a:endParaRPr lang="en-IN" dirty="0"/>
                    </a:p>
                  </a:txBody>
                  <a:tcPr/>
                </a:tc>
                <a:tc>
                  <a:txBody>
                    <a:bodyPr/>
                    <a:lstStyle/>
                    <a:p>
                      <a:r>
                        <a:rPr lang="en-IN" dirty="0"/>
                        <a:t>13</a:t>
                      </a:r>
                      <a:r>
                        <a:rPr lang="en-IN" baseline="30000" dirty="0"/>
                        <a:t>th</a:t>
                      </a:r>
                      <a:r>
                        <a:rPr lang="en-IN" dirty="0"/>
                        <a:t> Jan</a:t>
                      </a:r>
                      <a:r>
                        <a:rPr lang="en-IN" baseline="0" dirty="0"/>
                        <a:t> 2017</a:t>
                      </a:r>
                      <a:endParaRPr lang="en-IN" dirty="0"/>
                    </a:p>
                  </a:txBody>
                  <a:tcPr/>
                </a:tc>
                <a:tc>
                  <a:txBody>
                    <a:bodyPr/>
                    <a:lstStyle/>
                    <a:p>
                      <a:r>
                        <a:rPr lang="en-IN" dirty="0"/>
                        <a:t>basics of </a:t>
                      </a:r>
                      <a:r>
                        <a:rPr lang="en-IN" dirty="0" err="1"/>
                        <a:t>mongodb</a:t>
                      </a:r>
                      <a:r>
                        <a:rPr lang="en-IN" dirty="0"/>
                        <a:t> and </a:t>
                      </a:r>
                      <a:r>
                        <a:rPr lang="en-IN" dirty="0" err="1"/>
                        <a:t>nodejs</a:t>
                      </a:r>
                      <a:endParaRPr lang="en-IN" dirty="0"/>
                    </a:p>
                  </a:txBody>
                  <a:tcPr/>
                </a:tc>
                <a:extLst>
                  <a:ext uri="{0D108BD9-81ED-4DB2-BD59-A6C34878D82A}">
                    <a16:rowId xmlns:a16="http://schemas.microsoft.com/office/drawing/2014/main" val="10002"/>
                  </a:ext>
                </a:extLst>
              </a:tr>
              <a:tr h="370840">
                <a:tc>
                  <a:txBody>
                    <a:bodyPr/>
                    <a:lstStyle/>
                    <a:p>
                      <a:r>
                        <a:rPr lang="en-IN" dirty="0"/>
                        <a:t>16</a:t>
                      </a:r>
                      <a:r>
                        <a:rPr lang="en-IN" baseline="30000" dirty="0"/>
                        <a:t>th</a:t>
                      </a:r>
                      <a:r>
                        <a:rPr lang="en-IN" dirty="0"/>
                        <a:t> Jan</a:t>
                      </a:r>
                      <a:r>
                        <a:rPr lang="en-IN" baseline="0" dirty="0"/>
                        <a:t> 2017</a:t>
                      </a:r>
                      <a:endParaRPr lang="en-IN" dirty="0"/>
                    </a:p>
                  </a:txBody>
                  <a:tcPr/>
                </a:tc>
                <a:tc>
                  <a:txBody>
                    <a:bodyPr/>
                    <a:lstStyle/>
                    <a:p>
                      <a:r>
                        <a:rPr lang="en-IN" dirty="0"/>
                        <a:t>20</a:t>
                      </a:r>
                      <a:r>
                        <a:rPr lang="en-IN" baseline="30000" dirty="0"/>
                        <a:t>th</a:t>
                      </a:r>
                      <a:r>
                        <a:rPr lang="en-IN" dirty="0"/>
                        <a:t> Jan</a:t>
                      </a:r>
                      <a:r>
                        <a:rPr lang="en-IN" baseline="0" dirty="0"/>
                        <a:t> 2017</a:t>
                      </a:r>
                      <a:endParaRPr lang="en-IN" dirty="0"/>
                    </a:p>
                  </a:txBody>
                  <a:tcPr/>
                </a:tc>
                <a:tc>
                  <a:txBody>
                    <a:bodyPr/>
                    <a:lstStyle/>
                    <a:p>
                      <a:r>
                        <a:rPr lang="en-IN" dirty="0"/>
                        <a:t>Fundamentals of Express Framework</a:t>
                      </a:r>
                    </a:p>
                  </a:txBody>
                  <a:tcPr/>
                </a:tc>
                <a:extLst>
                  <a:ext uri="{0D108BD9-81ED-4DB2-BD59-A6C34878D82A}">
                    <a16:rowId xmlns:a16="http://schemas.microsoft.com/office/drawing/2014/main" val="10003"/>
                  </a:ext>
                </a:extLst>
              </a:tr>
              <a:tr h="370840">
                <a:tc>
                  <a:txBody>
                    <a:bodyPr/>
                    <a:lstStyle/>
                    <a:p>
                      <a:r>
                        <a:rPr lang="en-IN" dirty="0"/>
                        <a:t>23</a:t>
                      </a:r>
                      <a:r>
                        <a:rPr lang="en-IN" baseline="30000" dirty="0"/>
                        <a:t>rd</a:t>
                      </a:r>
                      <a:r>
                        <a:rPr lang="en-IN" dirty="0"/>
                        <a:t> Jan</a:t>
                      </a:r>
                      <a:r>
                        <a:rPr lang="en-IN" baseline="0" dirty="0"/>
                        <a:t> 2017</a:t>
                      </a:r>
                      <a:endParaRPr lang="en-IN" dirty="0"/>
                    </a:p>
                  </a:txBody>
                  <a:tcPr/>
                </a:tc>
                <a:tc>
                  <a:txBody>
                    <a:bodyPr/>
                    <a:lstStyle/>
                    <a:p>
                      <a:r>
                        <a:rPr lang="en-IN" dirty="0"/>
                        <a:t>27</a:t>
                      </a:r>
                      <a:r>
                        <a:rPr lang="en-IN" baseline="30000" dirty="0"/>
                        <a:t>th</a:t>
                      </a:r>
                      <a:r>
                        <a:rPr lang="en-IN" dirty="0"/>
                        <a:t> Jan</a:t>
                      </a:r>
                      <a:r>
                        <a:rPr lang="en-IN" baseline="0" dirty="0"/>
                        <a:t> 2017</a:t>
                      </a:r>
                    </a:p>
                  </a:txBody>
                  <a:tcPr/>
                </a:tc>
                <a:tc>
                  <a:txBody>
                    <a:bodyPr/>
                    <a:lstStyle/>
                    <a:p>
                      <a:r>
                        <a:rPr lang="en-IN" dirty="0"/>
                        <a:t>Basics of </a:t>
                      </a:r>
                      <a:r>
                        <a:rPr lang="en-IN" dirty="0" err="1"/>
                        <a:t>javascript</a:t>
                      </a:r>
                      <a:r>
                        <a:rPr lang="en-IN" baseline="0" dirty="0"/>
                        <a:t> and </a:t>
                      </a:r>
                      <a:r>
                        <a:rPr lang="en-IN" baseline="0" dirty="0" err="1"/>
                        <a:t>knockoutjs</a:t>
                      </a:r>
                      <a:endParaRPr lang="en-IN" dirty="0"/>
                    </a:p>
                  </a:txBody>
                  <a:tcPr/>
                </a:tc>
                <a:extLst>
                  <a:ext uri="{0D108BD9-81ED-4DB2-BD59-A6C34878D82A}">
                    <a16:rowId xmlns:a16="http://schemas.microsoft.com/office/drawing/2014/main" val="10004"/>
                  </a:ext>
                </a:extLst>
              </a:tr>
              <a:tr h="370840">
                <a:tc>
                  <a:txBody>
                    <a:bodyPr/>
                    <a:lstStyle/>
                    <a:p>
                      <a:r>
                        <a:rPr lang="en-IN" dirty="0"/>
                        <a:t>30</a:t>
                      </a:r>
                      <a:r>
                        <a:rPr lang="en-IN" baseline="30000" dirty="0"/>
                        <a:t>th</a:t>
                      </a:r>
                      <a:r>
                        <a:rPr lang="en-IN" dirty="0"/>
                        <a:t> Jan</a:t>
                      </a:r>
                      <a:r>
                        <a:rPr lang="en-IN" baseline="0" dirty="0"/>
                        <a:t> 2017</a:t>
                      </a:r>
                      <a:endParaRPr lang="en-IN" dirty="0"/>
                    </a:p>
                  </a:txBody>
                  <a:tcPr/>
                </a:tc>
                <a:tc>
                  <a:txBody>
                    <a:bodyPr/>
                    <a:lstStyle/>
                    <a:p>
                      <a:r>
                        <a:rPr lang="en-IN" dirty="0"/>
                        <a:t>3</a:t>
                      </a:r>
                      <a:r>
                        <a:rPr lang="en-IN" baseline="30000" dirty="0"/>
                        <a:t>rd</a:t>
                      </a:r>
                      <a:r>
                        <a:rPr lang="en-IN" dirty="0"/>
                        <a:t> Feb</a:t>
                      </a:r>
                      <a:r>
                        <a:rPr lang="en-IN" baseline="0" dirty="0"/>
                        <a:t> 2017</a:t>
                      </a:r>
                      <a:endParaRPr lang="en-IN" dirty="0"/>
                    </a:p>
                  </a:txBody>
                  <a:tcPr/>
                </a:tc>
                <a:tc>
                  <a:txBody>
                    <a:bodyPr/>
                    <a:lstStyle/>
                    <a:p>
                      <a:r>
                        <a:rPr lang="en-IN" dirty="0"/>
                        <a:t>Application development using express framework, </a:t>
                      </a:r>
                      <a:r>
                        <a:rPr lang="en-IN" dirty="0" err="1"/>
                        <a:t>nodejs</a:t>
                      </a:r>
                      <a:r>
                        <a:rPr lang="en-IN" dirty="0"/>
                        <a:t> &amp; </a:t>
                      </a:r>
                      <a:r>
                        <a:rPr lang="en-IN" dirty="0" err="1"/>
                        <a:t>mongodb</a:t>
                      </a:r>
                      <a:endParaRPr lang="en-IN" dirty="0"/>
                    </a:p>
                  </a:txBody>
                  <a:tcPr/>
                </a:tc>
                <a:extLst>
                  <a:ext uri="{0D108BD9-81ED-4DB2-BD59-A6C34878D82A}">
                    <a16:rowId xmlns:a16="http://schemas.microsoft.com/office/drawing/2014/main" val="10005"/>
                  </a:ext>
                </a:extLst>
              </a:tr>
              <a:tr h="370840">
                <a:tc>
                  <a:txBody>
                    <a:bodyPr/>
                    <a:lstStyle/>
                    <a:p>
                      <a:r>
                        <a:rPr lang="en-IN" dirty="0"/>
                        <a:t>6</a:t>
                      </a:r>
                      <a:r>
                        <a:rPr lang="en-IN" baseline="30000" dirty="0"/>
                        <a:t>th</a:t>
                      </a:r>
                      <a:r>
                        <a:rPr lang="en-IN" dirty="0"/>
                        <a:t> Feb</a:t>
                      </a:r>
                      <a:r>
                        <a:rPr lang="en-IN" baseline="0" dirty="0"/>
                        <a:t> 2017</a:t>
                      </a:r>
                      <a:endParaRPr lang="en-IN" dirty="0"/>
                    </a:p>
                  </a:txBody>
                  <a:tcPr/>
                </a:tc>
                <a:tc>
                  <a:txBody>
                    <a:bodyPr/>
                    <a:lstStyle/>
                    <a:p>
                      <a:r>
                        <a:rPr lang="en-IN" dirty="0"/>
                        <a:t>10</a:t>
                      </a:r>
                      <a:r>
                        <a:rPr lang="en-IN" baseline="30000" dirty="0"/>
                        <a:t>th</a:t>
                      </a:r>
                      <a:r>
                        <a:rPr lang="en-IN" dirty="0"/>
                        <a:t> Feb</a:t>
                      </a:r>
                      <a:r>
                        <a:rPr lang="en-IN" baseline="0" dirty="0"/>
                        <a:t> 2017</a:t>
                      </a:r>
                      <a:endParaRPr lang="en-IN" dirty="0"/>
                    </a:p>
                  </a:txBody>
                  <a:tcPr/>
                </a:tc>
                <a:tc>
                  <a:txBody>
                    <a:bodyPr/>
                    <a:lstStyle/>
                    <a:p>
                      <a:r>
                        <a:rPr lang="en-IN" dirty="0"/>
                        <a:t>Data collection from</a:t>
                      </a:r>
                      <a:r>
                        <a:rPr lang="en-IN" baseline="0" dirty="0"/>
                        <a:t> the RFID Readers using Java</a:t>
                      </a:r>
                      <a:endParaRPr lang="en-IN" dirty="0"/>
                    </a:p>
                  </a:txBody>
                  <a:tcPr/>
                </a:tc>
                <a:extLst>
                  <a:ext uri="{0D108BD9-81ED-4DB2-BD59-A6C34878D82A}">
                    <a16:rowId xmlns:a16="http://schemas.microsoft.com/office/drawing/2014/main" val="10006"/>
                  </a:ext>
                </a:extLst>
              </a:tr>
              <a:tr h="370840">
                <a:tc>
                  <a:txBody>
                    <a:bodyPr/>
                    <a:lstStyle/>
                    <a:p>
                      <a:r>
                        <a:rPr lang="en-IN" dirty="0"/>
                        <a:t>13</a:t>
                      </a:r>
                      <a:r>
                        <a:rPr lang="en-IN" baseline="30000" dirty="0"/>
                        <a:t>th</a:t>
                      </a:r>
                      <a:r>
                        <a:rPr lang="en-IN" dirty="0"/>
                        <a:t> Feb</a:t>
                      </a:r>
                      <a:r>
                        <a:rPr lang="en-IN" baseline="0" dirty="0"/>
                        <a:t> 2017</a:t>
                      </a:r>
                      <a:endParaRPr lang="en-IN" dirty="0"/>
                    </a:p>
                  </a:txBody>
                  <a:tcPr/>
                </a:tc>
                <a:tc>
                  <a:txBody>
                    <a:bodyPr/>
                    <a:lstStyle/>
                    <a:p>
                      <a:r>
                        <a:rPr lang="en-IN" dirty="0"/>
                        <a:t>17</a:t>
                      </a:r>
                      <a:r>
                        <a:rPr lang="en-IN" baseline="30000" dirty="0"/>
                        <a:t>th</a:t>
                      </a:r>
                      <a:r>
                        <a:rPr lang="en-IN" dirty="0"/>
                        <a:t> Feb</a:t>
                      </a:r>
                      <a:r>
                        <a:rPr lang="en-IN" baseline="0" dirty="0"/>
                        <a:t> 2017</a:t>
                      </a:r>
                      <a:endParaRPr lang="en-IN" dirty="0"/>
                    </a:p>
                  </a:txBody>
                  <a:tcPr/>
                </a:tc>
                <a:tc>
                  <a:txBody>
                    <a:bodyPr/>
                    <a:lstStyle/>
                    <a:p>
                      <a:r>
                        <a:rPr lang="en-IN" dirty="0"/>
                        <a:t>API development to store the data in </a:t>
                      </a:r>
                      <a:r>
                        <a:rPr lang="en-IN" dirty="0" err="1"/>
                        <a:t>mongodb</a:t>
                      </a:r>
                      <a:endParaRPr lang="en-IN" dirty="0"/>
                    </a:p>
                  </a:txBody>
                  <a:tcPr/>
                </a:tc>
                <a:extLst>
                  <a:ext uri="{0D108BD9-81ED-4DB2-BD59-A6C34878D82A}">
                    <a16:rowId xmlns:a16="http://schemas.microsoft.com/office/drawing/2014/main" val="10007"/>
                  </a:ext>
                </a:extLst>
              </a:tr>
              <a:tr h="370840">
                <a:tc>
                  <a:txBody>
                    <a:bodyPr/>
                    <a:lstStyle/>
                    <a:p>
                      <a:r>
                        <a:rPr lang="en-IN" dirty="0"/>
                        <a:t>20</a:t>
                      </a:r>
                      <a:r>
                        <a:rPr lang="en-IN" baseline="30000" dirty="0"/>
                        <a:t>th</a:t>
                      </a:r>
                      <a:r>
                        <a:rPr lang="en-IN" baseline="0" dirty="0"/>
                        <a:t> </a:t>
                      </a:r>
                      <a:r>
                        <a:rPr lang="en-IN" dirty="0"/>
                        <a:t>Feb</a:t>
                      </a:r>
                      <a:r>
                        <a:rPr lang="en-IN" baseline="0" dirty="0"/>
                        <a:t> 2017</a:t>
                      </a:r>
                      <a:endParaRPr lang="en-IN" dirty="0"/>
                    </a:p>
                  </a:txBody>
                  <a:tcPr/>
                </a:tc>
                <a:tc>
                  <a:txBody>
                    <a:bodyPr/>
                    <a:lstStyle/>
                    <a:p>
                      <a:r>
                        <a:rPr lang="en-IN" dirty="0"/>
                        <a:t>24</a:t>
                      </a:r>
                      <a:r>
                        <a:rPr lang="en-IN" baseline="30000" dirty="0"/>
                        <a:t>th</a:t>
                      </a:r>
                      <a:r>
                        <a:rPr lang="en-IN" dirty="0"/>
                        <a:t> Feb</a:t>
                      </a:r>
                      <a:r>
                        <a:rPr lang="en-IN" baseline="0" dirty="0"/>
                        <a:t> 2017</a:t>
                      </a:r>
                      <a:endParaRPr lang="en-IN" dirty="0"/>
                    </a:p>
                  </a:txBody>
                  <a:tcPr/>
                </a:tc>
                <a:tc>
                  <a:txBody>
                    <a:bodyPr/>
                    <a:lstStyle/>
                    <a:p>
                      <a:r>
                        <a:rPr lang="en-IN" dirty="0"/>
                        <a:t>Participated in “Innovation week” organized by </a:t>
                      </a:r>
                      <a:r>
                        <a:rPr lang="en-IN" dirty="0" err="1"/>
                        <a:t>mercedes</a:t>
                      </a:r>
                      <a:r>
                        <a:rPr lang="en-IN" dirty="0"/>
                        <a:t> </a:t>
                      </a:r>
                      <a:r>
                        <a:rPr lang="en-IN" dirty="0" err="1"/>
                        <a:t>benz</a:t>
                      </a:r>
                      <a:r>
                        <a:rPr lang="en-IN" dirty="0"/>
                        <a:t> research and development. </a:t>
                      </a:r>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p:cNvPicPr/>
          <p:nvPr/>
        </p:nvPicPr>
        <p:blipFill>
          <a:blip r:embed="rId2" cstate="print"/>
          <a:stretch/>
        </p:blipFill>
        <p:spPr>
          <a:xfrm>
            <a:off x="195480" y="112680"/>
            <a:ext cx="2091240" cy="2091240"/>
          </a:xfrm>
          <a:prstGeom prst="rect">
            <a:avLst/>
          </a:prstGeom>
          <a:ln>
            <a:noFill/>
          </a:ln>
        </p:spPr>
      </p:pic>
      <p:sp>
        <p:nvSpPr>
          <p:cNvPr id="64"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Work Progress</a:t>
            </a:r>
          </a:p>
        </p:txBody>
      </p:sp>
      <p:sp>
        <p:nvSpPr>
          <p:cNvPr id="65" name="TextShape 2"/>
          <p:cNvSpPr txBox="1"/>
          <p:nvPr/>
        </p:nvSpPr>
        <p:spPr>
          <a:xfrm>
            <a:off x="325404" y="1993887"/>
            <a:ext cx="9071640" cy="4384440"/>
          </a:xfrm>
          <a:prstGeom prst="rect">
            <a:avLst/>
          </a:prstGeom>
          <a:noFill/>
          <a:ln>
            <a:noFill/>
          </a:ln>
        </p:spPr>
        <p:txBody>
          <a:bodyPr lIns="0" tIns="0" rIns="0" bIns="0" anchor="ctr"/>
          <a:lstStyle/>
          <a:p>
            <a:pPr marL="457200" indent="-457200">
              <a:buClr>
                <a:srgbClr val="000000"/>
              </a:buClr>
              <a:buSzPct val="45000"/>
              <a:buFont typeface="Arial" pitchFamily="34" charset="0"/>
              <a:buChar char="●"/>
            </a:pPr>
            <a:r>
              <a:rPr lang="en-IN" sz="2400" b="0" strike="noStrike" spc="-1" dirty="0">
                <a:solidFill>
                  <a:srgbClr val="000000"/>
                </a:solidFill>
                <a:uFill>
                  <a:solidFill>
                    <a:srgbClr val="FFFFFF"/>
                  </a:solidFill>
                </a:uFill>
                <a:latin typeface="Arial"/>
              </a:rPr>
              <a:t>Instructed to build a generic solution as base and</a:t>
            </a:r>
            <a:r>
              <a:rPr lang="en-IN" sz="2400" spc="-1" dirty="0">
                <a:solidFill>
                  <a:srgbClr val="000000"/>
                </a:solidFill>
                <a:uFill>
                  <a:solidFill>
                    <a:srgbClr val="FFFFFF"/>
                  </a:solidFill>
                </a:uFill>
                <a:latin typeface="Arial"/>
              </a:rPr>
              <a:t> use case at the end of next month</a:t>
            </a:r>
          </a:p>
          <a:p>
            <a:pPr marL="457200" indent="-457200">
              <a:buClr>
                <a:srgbClr val="000000"/>
              </a:buClr>
              <a:buSzPct val="45000"/>
            </a:pPr>
            <a:endParaRPr lang="en-IN" sz="2400" spc="-1" dirty="0">
              <a:solidFill>
                <a:srgbClr val="000000"/>
              </a:solidFill>
              <a:uFill>
                <a:solidFill>
                  <a:srgbClr val="FFFFFF"/>
                </a:solidFill>
              </a:uFill>
              <a:latin typeface="Arial"/>
            </a:endParaRPr>
          </a:p>
          <a:p>
            <a:pPr marL="457200" indent="-457200">
              <a:buClr>
                <a:srgbClr val="000000"/>
              </a:buClr>
              <a:buSzPct val="45000"/>
              <a:buFont typeface="Arial" pitchFamily="34" charset="0"/>
              <a:buChar char="●"/>
            </a:pPr>
            <a:r>
              <a:rPr lang="en-IN" sz="2400" b="0" strike="noStrike" spc="-1" dirty="0">
                <a:solidFill>
                  <a:srgbClr val="000000"/>
                </a:solidFill>
                <a:uFill>
                  <a:solidFill>
                    <a:srgbClr val="FFFFFF"/>
                  </a:solidFill>
                </a:uFill>
                <a:latin typeface="Arial"/>
              </a:rPr>
              <a:t>Data is collected from the readers and Rest API generated to push the data into database.</a:t>
            </a:r>
          </a:p>
          <a:p>
            <a:pPr marL="457200" indent="-457200">
              <a:buClr>
                <a:srgbClr val="000000"/>
              </a:buClr>
              <a:buSzPct val="45000"/>
            </a:pPr>
            <a:endParaRPr lang="en-IN" sz="2400" b="0" strike="noStrike" spc="-1" dirty="0">
              <a:solidFill>
                <a:srgbClr val="000000"/>
              </a:solidFill>
              <a:uFill>
                <a:solidFill>
                  <a:srgbClr val="FFFFFF"/>
                </a:solidFill>
              </a:uFill>
              <a:latin typeface="Arial"/>
            </a:endParaRPr>
          </a:p>
          <a:p>
            <a:pPr marL="457200" indent="-457200">
              <a:buClr>
                <a:srgbClr val="000000"/>
              </a:buClr>
              <a:buSzPct val="45000"/>
              <a:buFont typeface="Arial" pitchFamily="34" charset="0"/>
              <a:buChar char="●"/>
            </a:pPr>
            <a:r>
              <a:rPr lang="en-IN" sz="2400" spc="-1" dirty="0">
                <a:solidFill>
                  <a:srgbClr val="000000"/>
                </a:solidFill>
                <a:uFill>
                  <a:solidFill>
                    <a:srgbClr val="FFFFFF"/>
                  </a:solidFill>
                </a:uFill>
                <a:latin typeface="Arial"/>
              </a:rPr>
              <a:t>Data collection with RFID and Beacons accomplished.</a:t>
            </a:r>
          </a:p>
          <a:p>
            <a:pPr marL="457200" indent="-457200">
              <a:buClr>
                <a:srgbClr val="000000"/>
              </a:buClr>
              <a:buSzPct val="45000"/>
            </a:pPr>
            <a:endParaRPr lang="en-IN" sz="2400" spc="-1" dirty="0">
              <a:solidFill>
                <a:srgbClr val="000000"/>
              </a:solidFill>
              <a:uFill>
                <a:solidFill>
                  <a:srgbClr val="FFFFFF"/>
                </a:solidFill>
              </a:uFill>
              <a:latin typeface="Arial"/>
            </a:endParaRPr>
          </a:p>
          <a:p>
            <a:pPr marL="457200" indent="-457200">
              <a:buClr>
                <a:srgbClr val="000000"/>
              </a:buClr>
              <a:buSzPct val="45000"/>
              <a:buFont typeface="Arial" pitchFamily="34" charset="0"/>
              <a:buChar char="●"/>
            </a:pPr>
            <a:r>
              <a:rPr lang="en-IN" sz="2400" b="0" strike="noStrike" spc="-1" dirty="0">
                <a:solidFill>
                  <a:srgbClr val="000000"/>
                </a:solidFill>
                <a:uFill>
                  <a:solidFill>
                    <a:srgbClr val="FFFFFF"/>
                  </a:solidFill>
                </a:uFill>
                <a:latin typeface="Arial"/>
              </a:rPr>
              <a:t>UI for generic solution </a:t>
            </a:r>
            <a:r>
              <a:rPr lang="en-IN" sz="2400" spc="-1" dirty="0">
                <a:solidFill>
                  <a:srgbClr val="000000"/>
                </a:solidFill>
                <a:uFill>
                  <a:solidFill>
                    <a:srgbClr val="FFFFFF"/>
                  </a:solidFill>
                </a:uFill>
                <a:latin typeface="Arial"/>
              </a:rPr>
              <a:t>on process</a:t>
            </a:r>
          </a:p>
        </p:txBody>
      </p:sp>
      <p:sp>
        <p:nvSpPr>
          <p:cNvPr id="6"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12 / 13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p:cNvPicPr/>
          <p:nvPr/>
        </p:nvPicPr>
        <p:blipFill>
          <a:blip r:embed="rId2" cstate="print"/>
          <a:stretch/>
        </p:blipFill>
        <p:spPr>
          <a:xfrm>
            <a:off x="195480" y="112680"/>
            <a:ext cx="2091240" cy="2091240"/>
          </a:xfrm>
          <a:prstGeom prst="rect">
            <a:avLst/>
          </a:prstGeom>
          <a:ln>
            <a:noFill/>
          </a:ln>
        </p:spPr>
      </p:pic>
      <p:sp>
        <p:nvSpPr>
          <p:cNvPr id="68" name="TextShape 1"/>
          <p:cNvSpPr txBox="1"/>
          <p:nvPr/>
        </p:nvSpPr>
        <p:spPr>
          <a:xfrm>
            <a:off x="396842" y="2994019"/>
            <a:ext cx="9071640" cy="1262160"/>
          </a:xfrm>
          <a:prstGeom prst="rect">
            <a:avLst/>
          </a:prstGeom>
          <a:noFill/>
          <a:ln>
            <a:noFill/>
          </a:ln>
        </p:spPr>
        <p:txBody>
          <a:bodyPr lIns="0" tIns="0" rIns="0" bIns="0" anchor="ctr"/>
          <a:lstStyle/>
          <a:p>
            <a:pPr algn="ctr"/>
            <a:r>
              <a:rPr lang="en-IN" sz="4400" b="0" strike="noStrike" spc="-1" dirty="0">
                <a:solidFill>
                  <a:srgbClr val="000000"/>
                </a:solidFill>
                <a:uFill>
                  <a:solidFill>
                    <a:srgbClr val="FFFFFF"/>
                  </a:solidFill>
                </a:uFill>
                <a:latin typeface="Arial"/>
              </a:rPr>
              <a:t>Thank You</a:t>
            </a:r>
          </a:p>
        </p:txBody>
      </p:sp>
      <p:sp>
        <p:nvSpPr>
          <p:cNvPr id="69" name="TextShape 2"/>
          <p:cNvSpPr txBox="1"/>
          <p:nvPr/>
        </p:nvSpPr>
        <p:spPr>
          <a:xfrm>
            <a:off x="432360" y="1454760"/>
            <a:ext cx="9071640" cy="4384440"/>
          </a:xfrm>
          <a:prstGeom prst="rect">
            <a:avLst/>
          </a:prstGeom>
          <a:noFill/>
          <a:ln>
            <a:noFill/>
          </a:ln>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
        <p:nvSpPr>
          <p:cNvPr id="6"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13 / 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p:nvPr/>
        </p:nvPicPr>
        <p:blipFill>
          <a:blip r:embed="rId2" cstate="print"/>
          <a:stretch/>
        </p:blipFill>
        <p:spPr>
          <a:xfrm>
            <a:off x="182528" y="0"/>
            <a:ext cx="2091240" cy="2091240"/>
          </a:xfrm>
          <a:prstGeom prst="rect">
            <a:avLst/>
          </a:prstGeom>
          <a:ln>
            <a:noFill/>
          </a:ln>
        </p:spPr>
      </p:pic>
      <p:sp>
        <p:nvSpPr>
          <p:cNvPr id="44"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Agenda</a:t>
            </a:r>
          </a:p>
        </p:txBody>
      </p:sp>
      <p:sp>
        <p:nvSpPr>
          <p:cNvPr id="45" name="TextShape 2"/>
          <p:cNvSpPr txBox="1"/>
          <p:nvPr/>
        </p:nvSpPr>
        <p:spPr>
          <a:xfrm>
            <a:off x="1008985" y="2279639"/>
            <a:ext cx="9071640" cy="4384440"/>
          </a:xfrm>
          <a:prstGeom prst="rect">
            <a:avLst/>
          </a:prstGeom>
          <a:noFill/>
          <a:ln>
            <a:noFill/>
          </a:ln>
        </p:spPr>
        <p:txBody>
          <a:bodyPr lIns="0" tIns="0" rIns="0" bIns="0" anchor="ctr"/>
          <a:lstStyle/>
          <a:p>
            <a:pPr marL="216000" indent="-216000" algn="just">
              <a:buClr>
                <a:srgbClr val="000000"/>
              </a:buClr>
              <a:buSzPct val="40000"/>
              <a:buFont typeface="Wingdings" charset="2"/>
              <a:buChar char=""/>
            </a:pPr>
            <a:r>
              <a:rPr lang="en-IN" sz="2500" b="0" strike="noStrike" dirty="0">
                <a:solidFill>
                  <a:srgbClr val="000000"/>
                </a:solidFill>
                <a:uFill>
                  <a:solidFill>
                    <a:srgbClr val="FFFFFF"/>
                  </a:solidFill>
                </a:uFill>
                <a:latin typeface="Arial"/>
              </a:rPr>
              <a:t> Synopsis</a:t>
            </a:r>
          </a:p>
          <a:p>
            <a:pPr marL="216000" indent="-216000" algn="just">
              <a:buClr>
                <a:srgbClr val="000000"/>
              </a:buClr>
              <a:buSzPct val="40000"/>
            </a:pPr>
            <a:endParaRPr lang="en-IN" sz="2500" b="0" strike="noStrike"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IN" sz="2500" b="0" strike="noStrike" dirty="0">
                <a:solidFill>
                  <a:srgbClr val="000000"/>
                </a:solidFill>
                <a:uFill>
                  <a:solidFill>
                    <a:srgbClr val="FFFFFF"/>
                  </a:solidFill>
                </a:uFill>
                <a:latin typeface="Arial"/>
              </a:rPr>
              <a:t> Introduction</a:t>
            </a:r>
          </a:p>
          <a:p>
            <a:pPr marL="216000" indent="-216000">
              <a:buClr>
                <a:srgbClr val="000000"/>
              </a:buClr>
              <a:buSzPct val="45000"/>
            </a:pPr>
            <a:endParaRPr lang="en-IN" sz="2500" b="0" strike="noStrike"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IN" sz="2500" b="0" strike="noStrike" dirty="0">
                <a:solidFill>
                  <a:srgbClr val="000000"/>
                </a:solidFill>
                <a:uFill>
                  <a:solidFill>
                    <a:srgbClr val="FFFFFF"/>
                  </a:solidFill>
                </a:uFill>
                <a:latin typeface="Arial"/>
              </a:rPr>
              <a:t> Literature Survey</a:t>
            </a:r>
          </a:p>
          <a:p>
            <a:pPr marL="216000" indent="-216000">
              <a:buClr>
                <a:srgbClr val="000000"/>
              </a:buClr>
              <a:buSzPct val="45000"/>
            </a:pPr>
            <a:endParaRPr lang="en-IN" sz="2500" b="0" strike="noStrike"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IN" sz="2500" b="0" strike="noStrike" dirty="0">
                <a:solidFill>
                  <a:srgbClr val="000000"/>
                </a:solidFill>
                <a:uFill>
                  <a:solidFill>
                    <a:srgbClr val="FFFFFF"/>
                  </a:solidFill>
                </a:uFill>
                <a:latin typeface="Arial"/>
              </a:rPr>
              <a:t> H/W &amp; S/W for Development</a:t>
            </a:r>
          </a:p>
          <a:p>
            <a:pPr marL="216000" indent="-216000">
              <a:buClr>
                <a:srgbClr val="000000"/>
              </a:buClr>
              <a:buSzPct val="45000"/>
            </a:pPr>
            <a:endParaRPr lang="en-IN" sz="2500" b="0" strike="noStrike"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IN" sz="2500" b="0" strike="noStrike" dirty="0">
                <a:solidFill>
                  <a:srgbClr val="000000"/>
                </a:solidFill>
                <a:uFill>
                  <a:solidFill>
                    <a:srgbClr val="FFFFFF"/>
                  </a:solidFill>
                </a:uFill>
                <a:latin typeface="Arial"/>
              </a:rPr>
              <a:t> Training Details</a:t>
            </a:r>
          </a:p>
          <a:p>
            <a:pPr marL="216000" indent="-216000">
              <a:buClr>
                <a:srgbClr val="000000"/>
              </a:buClr>
              <a:buSzPct val="45000"/>
            </a:pPr>
            <a:endParaRPr lang="en-IN" sz="2500" b="0" strike="noStrike"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IN" sz="2500" b="0" strike="noStrike" dirty="0">
                <a:solidFill>
                  <a:srgbClr val="000000"/>
                </a:solidFill>
                <a:uFill>
                  <a:solidFill>
                    <a:srgbClr val="FFFFFF"/>
                  </a:solidFill>
                </a:uFill>
                <a:latin typeface="Arial"/>
              </a:rPr>
              <a:t> Work Progress</a:t>
            </a:r>
          </a:p>
          <a:p>
            <a:pPr marL="216000" indent="-216000">
              <a:buClr>
                <a:srgbClr val="000000"/>
              </a:buClr>
              <a:buSzPct val="45000"/>
            </a:pPr>
            <a:endParaRPr lang="en-IN" sz="2500" b="0" strike="noStrike"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IN" sz="2500" b="0" strike="noStrike" dirty="0">
                <a:solidFill>
                  <a:srgbClr val="000000"/>
                </a:solidFill>
                <a:uFill>
                  <a:solidFill>
                    <a:srgbClr val="FFFFFF"/>
                  </a:solidFill>
                </a:uFill>
                <a:latin typeface="Arial"/>
              </a:rPr>
              <a:t> References</a:t>
            </a:r>
          </a:p>
        </p:txBody>
      </p:sp>
      <p:sp>
        <p:nvSpPr>
          <p:cNvPr id="6"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a:t>
            </a:r>
            <a:r>
              <a:rPr lang="en-IN" spc="-1" dirty="0">
                <a:solidFill>
                  <a:srgbClr val="000000"/>
                </a:solidFill>
                <a:uFill>
                  <a:solidFill>
                    <a:srgbClr val="FFFFFF"/>
                  </a:solidFill>
                </a:uFill>
                <a:latin typeface="Arial"/>
              </a:rPr>
              <a:t>2</a:t>
            </a:r>
            <a:r>
              <a:rPr lang="en-IN" sz="1800" b="0" strike="noStrike" spc="-1" dirty="0">
                <a:solidFill>
                  <a:srgbClr val="000000"/>
                </a:solidFill>
                <a:uFill>
                  <a:solidFill>
                    <a:srgbClr val="FFFFFF"/>
                  </a:solidFill>
                </a:uFill>
                <a:latin typeface="Arial"/>
              </a:rPr>
              <a:t> / 13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p:cNvPicPr/>
          <p:nvPr/>
        </p:nvPicPr>
        <p:blipFill>
          <a:blip r:embed="rId2" cstate="print"/>
          <a:stretch/>
        </p:blipFill>
        <p:spPr>
          <a:xfrm>
            <a:off x="195480" y="112680"/>
            <a:ext cx="2091240" cy="2091240"/>
          </a:xfrm>
          <a:prstGeom prst="rect">
            <a:avLst/>
          </a:prstGeom>
          <a:ln>
            <a:noFill/>
          </a:ln>
        </p:spPr>
      </p:pic>
      <p:sp>
        <p:nvSpPr>
          <p:cNvPr id="4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Synopsis</a:t>
            </a:r>
          </a:p>
        </p:txBody>
      </p:sp>
      <p:sp>
        <p:nvSpPr>
          <p:cNvPr id="6" name="Rectangle 5"/>
          <p:cNvSpPr/>
          <p:nvPr/>
        </p:nvSpPr>
        <p:spPr>
          <a:xfrm>
            <a:off x="539718" y="2208201"/>
            <a:ext cx="9286941" cy="3939540"/>
          </a:xfrm>
          <a:prstGeom prst="rect">
            <a:avLst/>
          </a:prstGeom>
        </p:spPr>
        <p:txBody>
          <a:bodyPr wrap="square">
            <a:spAutoFit/>
          </a:bodyPr>
          <a:lstStyle/>
          <a:p>
            <a:pPr>
              <a:buFont typeface="Arial" pitchFamily="34" charset="0"/>
              <a:buChar char="•"/>
            </a:pPr>
            <a:endParaRPr lang="en-US" sz="2500" spc="-1" dirty="0">
              <a:solidFill>
                <a:srgbClr val="000000"/>
              </a:solidFill>
              <a:uFill>
                <a:solidFill>
                  <a:srgbClr val="FFFFFF"/>
                </a:solidFill>
              </a:uFill>
            </a:endParaRPr>
          </a:p>
          <a:p>
            <a:pPr>
              <a:buFont typeface="Arial" pitchFamily="34" charset="0"/>
              <a:buChar char="•"/>
            </a:pPr>
            <a:r>
              <a:rPr lang="en-US" sz="2500" spc="-1" dirty="0">
                <a:solidFill>
                  <a:srgbClr val="000000"/>
                </a:solidFill>
                <a:uFill>
                  <a:solidFill>
                    <a:srgbClr val="FFFFFF"/>
                  </a:solidFill>
                </a:uFill>
              </a:rPr>
              <a:t> Digital transformation and E retailers urge the  need to selling experience</a:t>
            </a:r>
          </a:p>
          <a:p>
            <a:endParaRPr lang="en-IN" sz="2500" spc="-1" dirty="0">
              <a:solidFill>
                <a:srgbClr val="000000"/>
              </a:solidFill>
              <a:uFill>
                <a:solidFill>
                  <a:srgbClr val="FFFFFF"/>
                </a:solidFill>
              </a:uFill>
            </a:endParaRPr>
          </a:p>
          <a:p>
            <a:pPr>
              <a:buFont typeface="Arial" pitchFamily="34" charset="0"/>
              <a:buChar char="•"/>
            </a:pPr>
            <a:r>
              <a:rPr lang="en-US" sz="2500" spc="-1" dirty="0">
                <a:solidFill>
                  <a:srgbClr val="000000"/>
                </a:solidFill>
                <a:uFill>
                  <a:solidFill>
                    <a:srgbClr val="FFFFFF"/>
                  </a:solidFill>
                </a:uFill>
              </a:rPr>
              <a:t> Automate shelves to keep track of the inventory in a retail establishment</a:t>
            </a:r>
          </a:p>
          <a:p>
            <a:endParaRPr lang="en-US" sz="2500" spc="-1" dirty="0">
              <a:solidFill>
                <a:srgbClr val="000000"/>
              </a:solidFill>
              <a:uFill>
                <a:solidFill>
                  <a:srgbClr val="FFFFFF"/>
                </a:solidFill>
              </a:uFill>
            </a:endParaRPr>
          </a:p>
          <a:p>
            <a:pPr>
              <a:buFont typeface="Arial" pitchFamily="34" charset="0"/>
              <a:buChar char="•"/>
            </a:pPr>
            <a:r>
              <a:rPr lang="en-US" sz="2500" spc="-1" dirty="0">
                <a:solidFill>
                  <a:srgbClr val="000000"/>
                </a:solidFill>
                <a:uFill>
                  <a:solidFill>
                    <a:srgbClr val="FFFFFF"/>
                  </a:solidFill>
                </a:uFill>
              </a:rPr>
              <a:t> Cope up with in-store experience failures.</a:t>
            </a:r>
          </a:p>
          <a:p>
            <a:endParaRPr lang="en-US" sz="2500" spc="-1" dirty="0">
              <a:solidFill>
                <a:srgbClr val="000000"/>
              </a:solidFill>
              <a:uFill>
                <a:solidFill>
                  <a:srgbClr val="FFFFFF"/>
                </a:solidFill>
              </a:uFill>
            </a:endParaRPr>
          </a:p>
          <a:p>
            <a:pPr>
              <a:buFont typeface="Arial" pitchFamily="34" charset="0"/>
              <a:buChar char="•"/>
            </a:pPr>
            <a:r>
              <a:rPr lang="en-US" sz="2500" spc="-1" dirty="0">
                <a:solidFill>
                  <a:srgbClr val="000000"/>
                </a:solidFill>
                <a:uFill>
                  <a:solidFill>
                    <a:srgbClr val="FFFFFF"/>
                  </a:solidFill>
                </a:uFill>
              </a:rPr>
              <a:t> Auto tracking and remote monitoring.</a:t>
            </a:r>
          </a:p>
        </p:txBody>
      </p:sp>
      <p:sp>
        <p:nvSpPr>
          <p:cNvPr id="7"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a:t>
            </a:r>
            <a:r>
              <a:rPr lang="en-IN" spc="-1" dirty="0">
                <a:solidFill>
                  <a:srgbClr val="000000"/>
                </a:solidFill>
                <a:uFill>
                  <a:solidFill>
                    <a:srgbClr val="FFFFFF"/>
                  </a:solidFill>
                </a:uFill>
                <a:latin typeface="Arial"/>
              </a:rPr>
              <a:t>3</a:t>
            </a:r>
            <a:r>
              <a:rPr lang="en-IN" sz="1800" b="0" strike="noStrike" spc="-1" dirty="0">
                <a:solidFill>
                  <a:srgbClr val="000000"/>
                </a:solidFill>
                <a:uFill>
                  <a:solidFill>
                    <a:srgbClr val="FFFFFF"/>
                  </a:solidFill>
                </a:uFill>
                <a:latin typeface="Arial"/>
              </a:rPr>
              <a:t> / 13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p:nvPr/>
        </p:nvPicPr>
        <p:blipFill>
          <a:blip r:embed="rId2" cstate="print"/>
          <a:stretch/>
        </p:blipFill>
        <p:spPr>
          <a:xfrm>
            <a:off x="195480" y="112680"/>
            <a:ext cx="2091240" cy="2091240"/>
          </a:xfrm>
          <a:prstGeom prst="rect">
            <a:avLst/>
          </a:prstGeom>
          <a:ln>
            <a:noFill/>
          </a:ln>
        </p:spPr>
      </p:pic>
      <p:sp>
        <p:nvSpPr>
          <p:cNvPr id="5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dirty="0">
                <a:solidFill>
                  <a:srgbClr val="000000"/>
                </a:solidFill>
                <a:uFill>
                  <a:solidFill>
                    <a:srgbClr val="FFFFFF"/>
                  </a:solidFill>
                </a:uFill>
                <a:latin typeface="+mj-lt"/>
              </a:rPr>
              <a:t>Introduction</a:t>
            </a:r>
          </a:p>
        </p:txBody>
      </p:sp>
      <p:sp>
        <p:nvSpPr>
          <p:cNvPr id="2" name="Rectangle 1"/>
          <p:cNvSpPr/>
          <p:nvPr/>
        </p:nvSpPr>
        <p:spPr>
          <a:xfrm>
            <a:off x="682594" y="2136763"/>
            <a:ext cx="10255287" cy="4708981"/>
          </a:xfrm>
          <a:prstGeom prst="rect">
            <a:avLst/>
          </a:prstGeom>
        </p:spPr>
        <p:txBody>
          <a:bodyPr wrap="square">
            <a:spAutoFit/>
          </a:bodyPr>
          <a:lstStyle/>
          <a:p>
            <a:pPr marL="285750" indent="-285750">
              <a:buFont typeface="Arial" panose="020B0604020202020204" pitchFamily="34" charset="0"/>
              <a:buChar char="•"/>
            </a:pPr>
            <a:r>
              <a:rPr lang="en-IN" sz="2500" dirty="0"/>
              <a:t>‘</a:t>
            </a:r>
            <a:r>
              <a:rPr lang="en-IN" sz="2500" spc="-1" dirty="0">
                <a:solidFill>
                  <a:srgbClr val="000000"/>
                </a:solidFill>
                <a:uFill>
                  <a:solidFill>
                    <a:srgbClr val="FFFFFF"/>
                  </a:solidFill>
                </a:uFill>
              </a:rPr>
              <a:t>Out of Stock’ Challenge in Physical Stores</a:t>
            </a:r>
          </a:p>
          <a:p>
            <a:pPr marL="285750" indent="-285750"/>
            <a:endParaRPr lang="en-IN" sz="2500" spc="-1" dirty="0">
              <a:solidFill>
                <a:srgbClr val="000000"/>
              </a:solidFill>
              <a:uFill>
                <a:solidFill>
                  <a:srgbClr val="FFFFFF"/>
                </a:solidFill>
              </a:uFill>
            </a:endParaRPr>
          </a:p>
          <a:p>
            <a:pPr marL="285750" indent="-285750">
              <a:buFont typeface="Arial" panose="020B0604020202020204" pitchFamily="34" charset="0"/>
              <a:buChar char="•"/>
            </a:pPr>
            <a:r>
              <a:rPr lang="en-IN" sz="2500" spc="-1" dirty="0">
                <a:solidFill>
                  <a:srgbClr val="000000"/>
                </a:solidFill>
                <a:uFill>
                  <a:solidFill>
                    <a:srgbClr val="FFFFFF"/>
                  </a:solidFill>
                </a:uFill>
              </a:rPr>
              <a:t>Dissatisfaction of the customers due to out of stock items</a:t>
            </a:r>
          </a:p>
          <a:p>
            <a:pPr marL="285750" indent="-285750"/>
            <a:endParaRPr lang="en-IN" sz="2500" spc="-1" dirty="0">
              <a:solidFill>
                <a:srgbClr val="000000"/>
              </a:solidFill>
              <a:uFill>
                <a:solidFill>
                  <a:srgbClr val="FFFFFF"/>
                </a:solidFill>
              </a:uFill>
            </a:endParaRPr>
          </a:p>
          <a:p>
            <a:pPr marL="285750" indent="-285750">
              <a:buFont typeface="Arial" panose="020B0604020202020204" pitchFamily="34" charset="0"/>
              <a:buChar char="•"/>
            </a:pPr>
            <a:r>
              <a:rPr lang="en-IN" sz="2500" spc="-1" dirty="0">
                <a:solidFill>
                  <a:srgbClr val="000000"/>
                </a:solidFill>
                <a:uFill>
                  <a:solidFill>
                    <a:srgbClr val="FFFFFF"/>
                  </a:solidFill>
                </a:uFill>
              </a:rPr>
              <a:t>Refill stocks from stock room on depletion</a:t>
            </a:r>
          </a:p>
          <a:p>
            <a:pPr marL="285750" indent="-285750"/>
            <a:endParaRPr lang="en-IN" sz="2500" spc="-1" dirty="0">
              <a:solidFill>
                <a:srgbClr val="000000"/>
              </a:solidFill>
              <a:uFill>
                <a:solidFill>
                  <a:srgbClr val="FFFFFF"/>
                </a:solidFill>
              </a:uFill>
            </a:endParaRPr>
          </a:p>
          <a:p>
            <a:pPr marL="285750" indent="-285750">
              <a:buFont typeface="Arial" panose="020B0604020202020204" pitchFamily="34" charset="0"/>
              <a:buChar char="•"/>
            </a:pPr>
            <a:r>
              <a:rPr lang="en-IN" sz="2500" spc="-1" dirty="0">
                <a:solidFill>
                  <a:srgbClr val="000000"/>
                </a:solidFill>
                <a:uFill>
                  <a:solidFill>
                    <a:srgbClr val="FFFFFF"/>
                  </a:solidFill>
                </a:uFill>
              </a:rPr>
              <a:t>Intimate the buying group regarding demand and Out of stock situation </a:t>
            </a:r>
          </a:p>
          <a:p>
            <a:pPr marL="285750" indent="-285750"/>
            <a:endParaRPr lang="en-IN" sz="2500" spc="-1" dirty="0">
              <a:solidFill>
                <a:srgbClr val="000000"/>
              </a:solidFill>
              <a:uFill>
                <a:solidFill>
                  <a:srgbClr val="FFFFFF"/>
                </a:solidFill>
              </a:uFill>
            </a:endParaRPr>
          </a:p>
          <a:p>
            <a:pPr marL="285750" indent="-285750">
              <a:buFont typeface="Arial" panose="020B0604020202020204" pitchFamily="34" charset="0"/>
              <a:buChar char="•"/>
            </a:pPr>
            <a:r>
              <a:rPr lang="en-IN" sz="2500" spc="-1" dirty="0">
                <a:solidFill>
                  <a:srgbClr val="000000"/>
                </a:solidFill>
                <a:uFill>
                  <a:solidFill>
                    <a:srgbClr val="FFFFFF"/>
                  </a:solidFill>
                </a:uFill>
              </a:rPr>
              <a:t>Information to warehouse for immediate replenishment</a:t>
            </a:r>
          </a:p>
          <a:p>
            <a:pPr marL="285750" indent="-285750"/>
            <a:endParaRPr lang="en-IN" sz="2500" spc="-1" dirty="0">
              <a:solidFill>
                <a:srgbClr val="000000"/>
              </a:solidFill>
              <a:uFill>
                <a:solidFill>
                  <a:srgbClr val="FFFFFF"/>
                </a:solidFill>
              </a:uFill>
            </a:endParaRPr>
          </a:p>
          <a:p>
            <a:pPr marL="285750" indent="-285750">
              <a:buFont typeface="Arial" panose="020B0604020202020204" pitchFamily="34" charset="0"/>
              <a:buChar char="•"/>
            </a:pPr>
            <a:r>
              <a:rPr lang="en-IN" sz="2500" spc="-1" dirty="0">
                <a:solidFill>
                  <a:srgbClr val="000000"/>
                </a:solidFill>
                <a:uFill>
                  <a:solidFill>
                    <a:srgbClr val="FFFFFF"/>
                  </a:solidFill>
                </a:uFill>
              </a:rPr>
              <a:t>How Smart Shelves in Physical Stores Work</a:t>
            </a:r>
          </a:p>
        </p:txBody>
      </p:sp>
      <p:sp>
        <p:nvSpPr>
          <p:cNvPr id="6"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a:t>
            </a:r>
            <a:r>
              <a:rPr lang="en-IN" spc="-1" dirty="0">
                <a:solidFill>
                  <a:srgbClr val="000000"/>
                </a:solidFill>
                <a:uFill>
                  <a:solidFill>
                    <a:srgbClr val="FFFFFF"/>
                  </a:solidFill>
                </a:uFill>
                <a:latin typeface="Arial"/>
              </a:rPr>
              <a:t>4</a:t>
            </a:r>
            <a:r>
              <a:rPr lang="en-IN" sz="1800" b="0" strike="noStrike" spc="-1" dirty="0">
                <a:solidFill>
                  <a:srgbClr val="000000"/>
                </a:solidFill>
                <a:uFill>
                  <a:solidFill>
                    <a:srgbClr val="FFFFFF"/>
                  </a:solidFill>
                </a:uFill>
                <a:latin typeface="Arial"/>
              </a:rPr>
              <a:t> / 13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9718" y="1136631"/>
            <a:ext cx="9160969" cy="5653087"/>
          </a:xfrm>
          <a:prstGeom prst="rect">
            <a:avLst/>
          </a:prstGeom>
        </p:spPr>
      </p:pic>
      <p:pic>
        <p:nvPicPr>
          <p:cNvPr id="4" name="Picture 3"/>
          <p:cNvPicPr/>
          <p:nvPr/>
        </p:nvPicPr>
        <p:blipFill>
          <a:blip r:embed="rId3" cstate="print"/>
          <a:stretch/>
        </p:blipFill>
        <p:spPr>
          <a:xfrm>
            <a:off x="195480" y="112680"/>
            <a:ext cx="2091240" cy="2091240"/>
          </a:xfrm>
          <a:prstGeom prst="rect">
            <a:avLst/>
          </a:prstGeom>
          <a:ln>
            <a:noFill/>
          </a:ln>
        </p:spPr>
      </p:pic>
      <p:sp>
        <p:nvSpPr>
          <p:cNvPr id="5"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a:t>
            </a:r>
            <a:r>
              <a:rPr lang="en-IN" spc="-1" dirty="0">
                <a:solidFill>
                  <a:srgbClr val="000000"/>
                </a:solidFill>
                <a:uFill>
                  <a:solidFill>
                    <a:srgbClr val="FFFFFF"/>
                  </a:solidFill>
                </a:uFill>
                <a:latin typeface="Arial"/>
              </a:rPr>
              <a:t>5</a:t>
            </a:r>
            <a:r>
              <a:rPr lang="en-IN" sz="1800" b="0" strike="noStrike" spc="-1" dirty="0">
                <a:solidFill>
                  <a:srgbClr val="000000"/>
                </a:solidFill>
                <a:uFill>
                  <a:solidFill>
                    <a:srgbClr val="FFFFFF"/>
                  </a:solidFill>
                </a:uFill>
                <a:latin typeface="Arial"/>
              </a:rPr>
              <a:t> / 13</a:t>
            </a:r>
          </a:p>
        </p:txBody>
      </p:sp>
    </p:spTree>
    <p:extLst>
      <p:ext uri="{BB962C8B-B14F-4D97-AF65-F5344CB8AC3E}">
        <p14:creationId xmlns:p14="http://schemas.microsoft.com/office/powerpoint/2010/main" val="173324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5668" y="2136763"/>
            <a:ext cx="7019956" cy="3939540"/>
          </a:xfrm>
          <a:prstGeom prst="rect">
            <a:avLst/>
          </a:prstGeom>
        </p:spPr>
        <p:txBody>
          <a:bodyPr wrap="square">
            <a:spAutoFit/>
          </a:bodyPr>
          <a:lstStyle/>
          <a:p>
            <a:endParaRPr lang="en-IN" sz="2500" dirty="0"/>
          </a:p>
          <a:p>
            <a:pPr marL="285750" indent="-285750">
              <a:buFont typeface="Arial" panose="020B0604020202020204" pitchFamily="34" charset="0"/>
              <a:buChar char="•"/>
            </a:pPr>
            <a:r>
              <a:rPr lang="en-US" sz="2500" dirty="0"/>
              <a:t>Inventory Automation</a:t>
            </a:r>
          </a:p>
          <a:p>
            <a:pPr marL="285750" indent="-285750"/>
            <a:endParaRPr lang="en-US" sz="2500" dirty="0"/>
          </a:p>
          <a:p>
            <a:pPr marL="285750" indent="-285750">
              <a:buFont typeface="Arial" panose="020B0604020202020204" pitchFamily="34" charset="0"/>
              <a:buChar char="•"/>
            </a:pPr>
            <a:r>
              <a:rPr lang="en-US" sz="2500" dirty="0"/>
              <a:t>Real time Inventory Management</a:t>
            </a:r>
          </a:p>
          <a:p>
            <a:pPr marL="285750" indent="-285750"/>
            <a:endParaRPr lang="en-US" sz="2500" dirty="0"/>
          </a:p>
          <a:p>
            <a:pPr marL="285750" indent="-285750">
              <a:buFont typeface="Arial" panose="020B0604020202020204" pitchFamily="34" charset="0"/>
              <a:buChar char="•"/>
            </a:pPr>
            <a:r>
              <a:rPr lang="en-US" sz="2500" dirty="0"/>
              <a:t>Remote Monitoring Provision</a:t>
            </a:r>
          </a:p>
          <a:p>
            <a:pPr marL="285750" indent="-285750"/>
            <a:endParaRPr lang="en-US" sz="2500" dirty="0"/>
          </a:p>
          <a:p>
            <a:pPr marL="285750" indent="-285750">
              <a:buFont typeface="Arial" panose="020B0604020202020204" pitchFamily="34" charset="0"/>
              <a:buChar char="•"/>
            </a:pPr>
            <a:r>
              <a:rPr lang="en-US" sz="2500" dirty="0"/>
              <a:t>Stock Availability Assessment</a:t>
            </a:r>
          </a:p>
          <a:p>
            <a:pPr marL="285750" indent="-285750"/>
            <a:endParaRPr lang="en-US" sz="2500" dirty="0"/>
          </a:p>
          <a:p>
            <a:pPr marL="285750" indent="-285750">
              <a:buFont typeface="Arial" panose="020B0604020202020204" pitchFamily="34" charset="0"/>
              <a:buChar char="•"/>
            </a:pPr>
            <a:r>
              <a:rPr lang="en-US" sz="2500" dirty="0"/>
              <a:t>Hardware Compatibility</a:t>
            </a:r>
          </a:p>
        </p:txBody>
      </p:sp>
      <p:pic>
        <p:nvPicPr>
          <p:cNvPr id="3" name="Picture 2"/>
          <p:cNvPicPr/>
          <p:nvPr/>
        </p:nvPicPr>
        <p:blipFill>
          <a:blip r:embed="rId2" cstate="print"/>
          <a:stretch/>
        </p:blipFill>
        <p:spPr>
          <a:xfrm>
            <a:off x="195480" y="112680"/>
            <a:ext cx="2091240" cy="2091240"/>
          </a:xfrm>
          <a:prstGeom prst="rect">
            <a:avLst/>
          </a:prstGeom>
          <a:ln>
            <a:noFill/>
          </a:ln>
        </p:spPr>
      </p:pic>
      <p:sp>
        <p:nvSpPr>
          <p:cNvPr id="5" name="Rectangle 4"/>
          <p:cNvSpPr/>
          <p:nvPr/>
        </p:nvSpPr>
        <p:spPr>
          <a:xfrm>
            <a:off x="4040180" y="1136631"/>
            <a:ext cx="2412840" cy="769441"/>
          </a:xfrm>
          <a:prstGeom prst="rect">
            <a:avLst/>
          </a:prstGeom>
        </p:spPr>
        <p:txBody>
          <a:bodyPr wrap="none">
            <a:spAutoFit/>
          </a:bodyPr>
          <a:lstStyle/>
          <a:p>
            <a:r>
              <a:rPr lang="en-IN" sz="4400" dirty="0">
                <a:latin typeface="+mj-lt"/>
              </a:rPr>
              <a:t>Features</a:t>
            </a:r>
          </a:p>
        </p:txBody>
      </p:sp>
      <p:sp>
        <p:nvSpPr>
          <p:cNvPr id="7"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a:t>
            </a:r>
            <a:r>
              <a:rPr lang="en-IN" spc="-1" dirty="0">
                <a:solidFill>
                  <a:srgbClr val="000000"/>
                </a:solidFill>
                <a:uFill>
                  <a:solidFill>
                    <a:srgbClr val="FFFFFF"/>
                  </a:solidFill>
                </a:uFill>
                <a:latin typeface="Arial"/>
              </a:rPr>
              <a:t>6</a:t>
            </a:r>
            <a:r>
              <a:rPr lang="en-IN" sz="1800" b="0" strike="noStrike" spc="-1" dirty="0">
                <a:solidFill>
                  <a:srgbClr val="000000"/>
                </a:solidFill>
                <a:uFill>
                  <a:solidFill>
                    <a:srgbClr val="FFFFFF"/>
                  </a:solidFill>
                </a:uFill>
                <a:latin typeface="Arial"/>
              </a:rPr>
              <a:t> / 13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222" y="1065193"/>
            <a:ext cx="9929882" cy="5863144"/>
          </a:xfrm>
          <a:prstGeom prst="rect">
            <a:avLst/>
          </a:prstGeom>
        </p:spPr>
        <p:txBody>
          <a:bodyPr wrap="square">
            <a:spAutoFit/>
          </a:bodyPr>
          <a:lstStyle/>
          <a:p>
            <a:endParaRPr lang="en-IN" sz="2500" dirty="0"/>
          </a:p>
          <a:p>
            <a:pPr marL="285750" indent="-285750"/>
            <a:endParaRPr lang="en-US" sz="2500" dirty="0"/>
          </a:p>
          <a:p>
            <a:endParaRPr lang="en-US" sz="2500" dirty="0"/>
          </a:p>
          <a:p>
            <a:r>
              <a:rPr lang="en-IN" sz="2500" dirty="0"/>
              <a:t>• Reduction of ‘out-of-stock’ products </a:t>
            </a:r>
          </a:p>
          <a:p>
            <a:endParaRPr lang="en-IN" sz="2500" dirty="0"/>
          </a:p>
          <a:p>
            <a:r>
              <a:rPr lang="en-IN" sz="2500" dirty="0"/>
              <a:t>• Locate products easy and fast </a:t>
            </a:r>
          </a:p>
          <a:p>
            <a:endParaRPr lang="en-IN" sz="2500" dirty="0"/>
          </a:p>
          <a:p>
            <a:r>
              <a:rPr lang="en-IN" sz="2500" dirty="0"/>
              <a:t>• Store space optimization and better utilization of </a:t>
            </a:r>
          </a:p>
          <a:p>
            <a:r>
              <a:rPr lang="en-IN" sz="2500" dirty="0"/>
              <a:t>in-store human resources </a:t>
            </a:r>
          </a:p>
          <a:p>
            <a:r>
              <a:rPr lang="en-IN" sz="2500" dirty="0"/>
              <a:t> </a:t>
            </a:r>
          </a:p>
          <a:p>
            <a:r>
              <a:rPr lang="en-IN" sz="2500" dirty="0"/>
              <a:t>• Control and monitor the usage of high value items  </a:t>
            </a:r>
          </a:p>
          <a:p>
            <a:endParaRPr lang="en-IN" sz="2500" dirty="0"/>
          </a:p>
          <a:p>
            <a:r>
              <a:rPr lang="en-IN" sz="2500" dirty="0"/>
              <a:t>• Increase operational efficiency and store effectiveness </a:t>
            </a:r>
          </a:p>
          <a:p>
            <a:endParaRPr lang="en-IN" sz="2500" dirty="0"/>
          </a:p>
          <a:p>
            <a:pPr>
              <a:buFont typeface="Arial" pitchFamily="34" charset="0"/>
              <a:buChar char="•"/>
            </a:pPr>
            <a:r>
              <a:rPr lang="en-IN" sz="2500" dirty="0"/>
              <a:t> Enhanced customer experience </a:t>
            </a:r>
            <a:endParaRPr lang="en-US" sz="2500" dirty="0"/>
          </a:p>
        </p:txBody>
      </p:sp>
      <p:pic>
        <p:nvPicPr>
          <p:cNvPr id="3" name="Picture 2"/>
          <p:cNvPicPr/>
          <p:nvPr/>
        </p:nvPicPr>
        <p:blipFill>
          <a:blip r:embed="rId2" cstate="print"/>
          <a:stretch/>
        </p:blipFill>
        <p:spPr>
          <a:xfrm>
            <a:off x="195480" y="112680"/>
            <a:ext cx="2091240" cy="2091240"/>
          </a:xfrm>
          <a:prstGeom prst="rect">
            <a:avLst/>
          </a:prstGeom>
          <a:ln>
            <a:noFill/>
          </a:ln>
        </p:spPr>
      </p:pic>
      <p:sp>
        <p:nvSpPr>
          <p:cNvPr id="4" name="Rectangle 3"/>
          <p:cNvSpPr/>
          <p:nvPr/>
        </p:nvSpPr>
        <p:spPr>
          <a:xfrm>
            <a:off x="3682990" y="922317"/>
            <a:ext cx="4673074" cy="769441"/>
          </a:xfrm>
          <a:prstGeom prst="rect">
            <a:avLst/>
          </a:prstGeom>
        </p:spPr>
        <p:txBody>
          <a:bodyPr wrap="none">
            <a:spAutoFit/>
          </a:bodyPr>
          <a:lstStyle/>
          <a:p>
            <a:r>
              <a:rPr lang="en-US" sz="4400" dirty="0">
                <a:latin typeface="+mj-lt"/>
              </a:rPr>
              <a:t>Business Benefits</a:t>
            </a:r>
            <a:endParaRPr lang="en-IN" sz="4400" dirty="0">
              <a:latin typeface="+mj-lt"/>
            </a:endParaRPr>
          </a:p>
        </p:txBody>
      </p:sp>
      <p:sp>
        <p:nvSpPr>
          <p:cNvPr id="5"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a:t>
            </a:r>
            <a:r>
              <a:rPr lang="en-IN" spc="-1" dirty="0">
                <a:solidFill>
                  <a:srgbClr val="000000"/>
                </a:solidFill>
                <a:uFill>
                  <a:solidFill>
                    <a:srgbClr val="FFFFFF"/>
                  </a:solidFill>
                </a:uFill>
                <a:latin typeface="Arial"/>
              </a:rPr>
              <a:t>7</a:t>
            </a:r>
            <a:r>
              <a:rPr lang="en-IN" sz="1800" b="0" strike="noStrike" spc="-1" dirty="0">
                <a:solidFill>
                  <a:srgbClr val="000000"/>
                </a:solidFill>
                <a:uFill>
                  <a:solidFill>
                    <a:srgbClr val="FFFFFF"/>
                  </a:solidFill>
                </a:uFill>
                <a:latin typeface="Arial"/>
              </a:rPr>
              <a:t> / 13</a:t>
            </a:r>
          </a:p>
        </p:txBody>
      </p:sp>
    </p:spTree>
    <p:extLst>
      <p:ext uri="{BB962C8B-B14F-4D97-AF65-F5344CB8AC3E}">
        <p14:creationId xmlns:p14="http://schemas.microsoft.com/office/powerpoint/2010/main" val="316370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p:nvPr/>
        </p:nvPicPr>
        <p:blipFill>
          <a:blip r:embed="rId2" cstate="print"/>
          <a:stretch/>
        </p:blipFill>
        <p:spPr>
          <a:xfrm>
            <a:off x="198548" y="121973"/>
            <a:ext cx="1820496" cy="1808459"/>
          </a:xfrm>
          <a:prstGeom prst="rect">
            <a:avLst/>
          </a:prstGeom>
          <a:ln>
            <a:noFill/>
          </a:ln>
        </p:spPr>
      </p:pic>
      <p:sp>
        <p:nvSpPr>
          <p:cNvPr id="56" name="TextShape 1"/>
          <p:cNvSpPr txBox="1"/>
          <p:nvPr/>
        </p:nvSpPr>
        <p:spPr>
          <a:xfrm>
            <a:off x="767217" y="395123"/>
            <a:ext cx="9071640" cy="1262160"/>
          </a:xfrm>
          <a:prstGeom prst="rect">
            <a:avLst/>
          </a:prstGeom>
          <a:noFill/>
          <a:ln>
            <a:noFill/>
          </a:ln>
        </p:spPr>
        <p:txBody>
          <a:bodyPr lIns="0" tIns="0" rIns="0" bIns="0" anchor="ctr"/>
          <a:lstStyle/>
          <a:p>
            <a:pPr algn="ctr"/>
            <a:r>
              <a:rPr lang="en-IN" sz="4400" b="0" strike="noStrike" spc="-1" dirty="0">
                <a:solidFill>
                  <a:srgbClr val="000000"/>
                </a:solidFill>
                <a:uFill>
                  <a:solidFill>
                    <a:srgbClr val="FFFFFF"/>
                  </a:solidFill>
                </a:uFill>
                <a:latin typeface="Arial"/>
              </a:rPr>
              <a:t>Literature Survey</a:t>
            </a:r>
          </a:p>
        </p:txBody>
      </p:sp>
      <p:sp>
        <p:nvSpPr>
          <p:cNvPr id="6"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a:t>
            </a:r>
            <a:r>
              <a:rPr lang="en-IN" spc="-1" dirty="0">
                <a:solidFill>
                  <a:srgbClr val="000000"/>
                </a:solidFill>
                <a:uFill>
                  <a:solidFill>
                    <a:srgbClr val="FFFFFF"/>
                  </a:solidFill>
                </a:uFill>
                <a:latin typeface="Arial"/>
              </a:rPr>
              <a:t>8</a:t>
            </a:r>
            <a:r>
              <a:rPr lang="en-IN" sz="1800" b="0" strike="noStrike" spc="-1" dirty="0">
                <a:solidFill>
                  <a:srgbClr val="000000"/>
                </a:solidFill>
                <a:uFill>
                  <a:solidFill>
                    <a:srgbClr val="FFFFFF"/>
                  </a:solidFill>
                </a:uFill>
                <a:latin typeface="Arial"/>
              </a:rPr>
              <a:t> / 13</a:t>
            </a:r>
          </a:p>
        </p:txBody>
      </p:sp>
      <p:graphicFrame>
        <p:nvGraphicFramePr>
          <p:cNvPr id="8" name="Table 7"/>
          <p:cNvGraphicFramePr>
            <a:graphicFrameLocks noGrp="1"/>
          </p:cNvGraphicFramePr>
          <p:nvPr>
            <p:extLst>
              <p:ext uri="{D42A27DB-BD31-4B8C-83A1-F6EECF244321}">
                <p14:modId xmlns:p14="http://schemas.microsoft.com/office/powerpoint/2010/main" val="1182951532"/>
              </p:ext>
            </p:extLst>
          </p:nvPr>
        </p:nvGraphicFramePr>
        <p:xfrm>
          <a:off x="287784" y="1849826"/>
          <a:ext cx="9360848" cy="5303520"/>
        </p:xfrm>
        <a:graphic>
          <a:graphicData uri="http://schemas.openxmlformats.org/drawingml/2006/table">
            <a:tbl>
              <a:tblPr firstRow="1" bandRow="1">
                <a:tableStyleId>{5C22544A-7EE6-4342-B048-85BDC9FD1C3A}</a:tableStyleId>
              </a:tblPr>
              <a:tblGrid>
                <a:gridCol w="647880">
                  <a:extLst>
                    <a:ext uri="{9D8B030D-6E8A-4147-A177-3AD203B41FA5}">
                      <a16:colId xmlns:a16="http://schemas.microsoft.com/office/drawing/2014/main" val="2905340781"/>
                    </a:ext>
                  </a:extLst>
                </a:gridCol>
                <a:gridCol w="2232248">
                  <a:extLst>
                    <a:ext uri="{9D8B030D-6E8A-4147-A177-3AD203B41FA5}">
                      <a16:colId xmlns:a16="http://schemas.microsoft.com/office/drawing/2014/main" val="268085383"/>
                    </a:ext>
                  </a:extLst>
                </a:gridCol>
                <a:gridCol w="2376264">
                  <a:extLst>
                    <a:ext uri="{9D8B030D-6E8A-4147-A177-3AD203B41FA5}">
                      <a16:colId xmlns:a16="http://schemas.microsoft.com/office/drawing/2014/main" val="3305377831"/>
                    </a:ext>
                  </a:extLst>
                </a:gridCol>
                <a:gridCol w="4104456">
                  <a:extLst>
                    <a:ext uri="{9D8B030D-6E8A-4147-A177-3AD203B41FA5}">
                      <a16:colId xmlns:a16="http://schemas.microsoft.com/office/drawing/2014/main" val="1870898434"/>
                    </a:ext>
                  </a:extLst>
                </a:gridCol>
              </a:tblGrid>
              <a:tr h="611959">
                <a:tc>
                  <a:txBody>
                    <a:bodyPr/>
                    <a:lstStyle/>
                    <a:p>
                      <a:pPr algn="ctr"/>
                      <a:r>
                        <a:rPr lang="en-US" sz="1800" dirty="0" err="1"/>
                        <a:t>Sl</a:t>
                      </a:r>
                      <a:r>
                        <a:rPr lang="en-US" sz="1800" dirty="0"/>
                        <a:t> No</a:t>
                      </a:r>
                    </a:p>
                  </a:txBody>
                  <a:tcPr/>
                </a:tc>
                <a:tc>
                  <a:txBody>
                    <a:bodyPr/>
                    <a:lstStyle/>
                    <a:p>
                      <a:pPr algn="ctr"/>
                      <a:r>
                        <a:rPr lang="en-US" sz="1800" dirty="0"/>
                        <a:t>Author</a:t>
                      </a:r>
                    </a:p>
                  </a:txBody>
                  <a:tcPr/>
                </a:tc>
                <a:tc>
                  <a:txBody>
                    <a:bodyPr/>
                    <a:lstStyle/>
                    <a:p>
                      <a:pPr algn="ctr"/>
                      <a:r>
                        <a:rPr lang="en-US" sz="1800" dirty="0"/>
                        <a:t>Title</a:t>
                      </a:r>
                    </a:p>
                  </a:txBody>
                  <a:tcPr/>
                </a:tc>
                <a:tc>
                  <a:txBody>
                    <a:bodyPr/>
                    <a:lstStyle/>
                    <a:p>
                      <a:pPr algn="ctr"/>
                      <a:r>
                        <a:rPr lang="en-US" sz="1800" dirty="0"/>
                        <a:t>Outcome</a:t>
                      </a:r>
                    </a:p>
                  </a:txBody>
                  <a:tcPr/>
                </a:tc>
                <a:extLst>
                  <a:ext uri="{0D108BD9-81ED-4DB2-BD59-A6C34878D82A}">
                    <a16:rowId xmlns:a16="http://schemas.microsoft.com/office/drawing/2014/main" val="4378117"/>
                  </a:ext>
                </a:extLst>
              </a:tr>
              <a:tr h="1136495">
                <a:tc>
                  <a:txBody>
                    <a:bodyPr/>
                    <a:lstStyle/>
                    <a:p>
                      <a:r>
                        <a:rPr lang="en-US" sz="1800" dirty="0"/>
                        <a:t>1</a:t>
                      </a:r>
                    </a:p>
                  </a:txBody>
                  <a:tcPr/>
                </a:tc>
                <a:tc>
                  <a:txBody>
                    <a:bodyPr/>
                    <a:lstStyle/>
                    <a:p>
                      <a:r>
                        <a:rPr lang="en-IN" sz="1800" b="0" i="0" u="none" strike="noStrike" dirty="0">
                          <a:solidFill>
                            <a:schemeClr val="dk1"/>
                          </a:solidFill>
                          <a:effectLst/>
                          <a:latin typeface="+mn-lt"/>
                          <a:ea typeface="+mn-ea"/>
                          <a:cs typeface="+mn-cs"/>
                        </a:rPr>
                        <a:t>X</a:t>
                      </a:r>
                      <a:r>
                        <a:rPr lang="en-US" sz="1800" b="0" i="0" u="none" strike="noStrike" dirty="0" err="1">
                          <a:solidFill>
                            <a:schemeClr val="dk1"/>
                          </a:solidFill>
                          <a:effectLst/>
                          <a:latin typeface="+mn-lt"/>
                          <a:ea typeface="+mn-ea"/>
                          <a:cs typeface="+mn-cs"/>
                        </a:rPr>
                        <a:t>ianming</a:t>
                      </a:r>
                      <a:r>
                        <a:rPr lang="en-US" sz="1800" b="0" i="0" u="none" strike="noStrike" dirty="0">
                          <a:solidFill>
                            <a:schemeClr val="dk1"/>
                          </a:solidFill>
                          <a:effectLst/>
                          <a:latin typeface="+mn-lt"/>
                          <a:ea typeface="+mn-ea"/>
                          <a:cs typeface="+mn-cs"/>
                        </a:rPr>
                        <a:t> Qing</a:t>
                      </a:r>
                    </a:p>
                  </a:txBody>
                  <a:tcPr/>
                </a:tc>
                <a:tc>
                  <a:txBody>
                    <a:bodyPr/>
                    <a:lstStyle/>
                    <a:p>
                      <a:r>
                        <a:rPr lang="en-US" sz="1800" b="0" i="0" dirty="0">
                          <a:solidFill>
                            <a:schemeClr val="dk1"/>
                          </a:solidFill>
                          <a:effectLst/>
                          <a:latin typeface="+mn-lt"/>
                          <a:ea typeface="+mn-ea"/>
                          <a:cs typeface="+mn-cs"/>
                        </a:rPr>
                        <a:t>Multiloop antenna for High Frequency RFID smart shelf Application</a:t>
                      </a:r>
                    </a:p>
                  </a:txBody>
                  <a:tcPr/>
                </a:tc>
                <a:tc>
                  <a:txBody>
                    <a:bodyPr/>
                    <a:lstStyle/>
                    <a:p>
                      <a:r>
                        <a:rPr lang="en-IN" b="0" i="0" dirty="0">
                          <a:solidFill>
                            <a:schemeClr val="dk1"/>
                          </a:solidFill>
                          <a:effectLst/>
                          <a:latin typeface="+mn-lt"/>
                          <a:ea typeface="+mn-ea"/>
                          <a:cs typeface="+mn-cs"/>
                        </a:rPr>
                        <a:t>The proposed antenna prototype has been able to generate magnetic field with uniform magnitude for a larger interrogation region.</a:t>
                      </a:r>
                      <a:endParaRPr lang="en-US" sz="1800" dirty="0"/>
                    </a:p>
                  </a:txBody>
                  <a:tcPr/>
                </a:tc>
                <a:extLst>
                  <a:ext uri="{0D108BD9-81ED-4DB2-BD59-A6C34878D82A}">
                    <a16:rowId xmlns:a16="http://schemas.microsoft.com/office/drawing/2014/main" val="1168083354"/>
                  </a:ext>
                </a:extLst>
              </a:tr>
              <a:tr h="1398762">
                <a:tc>
                  <a:txBody>
                    <a:bodyPr/>
                    <a:lstStyle/>
                    <a:p>
                      <a:r>
                        <a:rPr lang="en-IN" sz="1800" dirty="0"/>
                        <a:t>2</a:t>
                      </a:r>
                      <a:endParaRPr lang="en-US" sz="1800" dirty="0"/>
                    </a:p>
                  </a:txBody>
                  <a:tcPr/>
                </a:tc>
                <a:tc>
                  <a:txBody>
                    <a:bodyPr/>
                    <a:lstStyle/>
                    <a:p>
                      <a:r>
                        <a:rPr lang="pt-BR" b="0" i="0" u="none" strike="noStrike" dirty="0">
                          <a:solidFill>
                            <a:schemeClr val="dk1"/>
                          </a:solidFill>
                          <a:effectLst/>
                          <a:latin typeface="+mn-lt"/>
                          <a:ea typeface="+mn-ea"/>
                          <a:cs typeface="+mn-cs"/>
                        </a:rPr>
                        <a:t>Carla R. Medeiros </a:t>
                      </a:r>
                    </a:p>
                    <a:p>
                      <a:r>
                        <a:rPr lang="pt-BR" b="0" i="0" u="none" strike="noStrike" dirty="0">
                          <a:solidFill>
                            <a:schemeClr val="dk1"/>
                          </a:solidFill>
                          <a:effectLst/>
                          <a:latin typeface="+mn-lt"/>
                          <a:ea typeface="+mn-ea"/>
                          <a:cs typeface="+mn-cs"/>
                        </a:rPr>
                        <a:t>Jorge R. Costa </a:t>
                      </a:r>
                    </a:p>
                    <a:p>
                      <a:r>
                        <a:rPr lang="pt-BR" b="0" i="0" u="none" strike="noStrike" dirty="0">
                          <a:solidFill>
                            <a:schemeClr val="dk1"/>
                          </a:solidFill>
                          <a:effectLst/>
                          <a:latin typeface="+mn-lt"/>
                          <a:ea typeface="+mn-ea"/>
                          <a:cs typeface="+mn-cs"/>
                        </a:rPr>
                        <a:t>Carlos A. Fernandes</a:t>
                      </a:r>
                      <a:endParaRPr lang="en-US" sz="1800" b="0" dirty="0"/>
                    </a:p>
                  </a:txBody>
                  <a:tcPr/>
                </a:tc>
                <a:tc>
                  <a:txBody>
                    <a:bodyPr/>
                    <a:lstStyle/>
                    <a:p>
                      <a:r>
                        <a:rPr lang="en-IN" b="0" i="0" dirty="0">
                          <a:solidFill>
                            <a:schemeClr val="dk1"/>
                          </a:solidFill>
                          <a:effectLst/>
                          <a:latin typeface="+mn-lt"/>
                          <a:ea typeface="+mn-ea"/>
                          <a:cs typeface="+mn-cs"/>
                        </a:rPr>
                        <a:t>RFID Smart Shelf With Confined Detection Volume at UHF</a:t>
                      </a:r>
                    </a:p>
                    <a:p>
                      <a:endParaRPr lang="en-US" sz="1800" b="0" i="0" dirty="0">
                        <a:solidFill>
                          <a:schemeClr val="dk1"/>
                        </a:solidFill>
                        <a:effectLst/>
                        <a:latin typeface="+mn-lt"/>
                        <a:ea typeface="+mn-ea"/>
                        <a:cs typeface="+mn-cs"/>
                      </a:endParaRPr>
                    </a:p>
                  </a:txBody>
                  <a:tcPr/>
                </a:tc>
                <a:tc>
                  <a:txBody>
                    <a:bodyPr/>
                    <a:lstStyle/>
                    <a:p>
                      <a:r>
                        <a:rPr lang="en-IN" b="0" i="0" dirty="0">
                          <a:solidFill>
                            <a:schemeClr val="dk1"/>
                          </a:solidFill>
                          <a:effectLst/>
                          <a:latin typeface="+mn-lt"/>
                          <a:ea typeface="+mn-ea"/>
                          <a:cs typeface="+mn-cs"/>
                        </a:rPr>
                        <a:t>The working frequency band covers simultaneously the three world assigned RFID </a:t>
                      </a:r>
                      <a:r>
                        <a:rPr lang="en-IN" b="0" i="0" dirty="0" err="1">
                          <a:solidFill>
                            <a:schemeClr val="dk1"/>
                          </a:solidFill>
                          <a:effectLst/>
                          <a:latin typeface="+mn-lt"/>
                          <a:ea typeface="+mn-ea"/>
                          <a:cs typeface="+mn-cs"/>
                        </a:rPr>
                        <a:t>subbands</a:t>
                      </a:r>
                      <a:r>
                        <a:rPr lang="en-IN" b="0" i="0" dirty="0">
                          <a:solidFill>
                            <a:schemeClr val="dk1"/>
                          </a:solidFill>
                          <a:effectLst/>
                          <a:latin typeface="+mn-lt"/>
                          <a:ea typeface="+mn-ea"/>
                          <a:cs typeface="+mn-cs"/>
                        </a:rPr>
                        <a:t> at ultrahigh frequency (UHF).</a:t>
                      </a:r>
                      <a:endParaRPr lang="en-US" sz="1800" dirty="0"/>
                    </a:p>
                  </a:txBody>
                  <a:tcPr/>
                </a:tc>
                <a:extLst>
                  <a:ext uri="{0D108BD9-81ED-4DB2-BD59-A6C34878D82A}">
                    <a16:rowId xmlns:a16="http://schemas.microsoft.com/office/drawing/2014/main" val="3314200643"/>
                  </a:ext>
                </a:extLst>
              </a:tr>
              <a:tr h="1923298">
                <a:tc>
                  <a:txBody>
                    <a:bodyPr/>
                    <a:lstStyle/>
                    <a:p>
                      <a:r>
                        <a:rPr lang="en-IN" sz="1800" dirty="0"/>
                        <a:t>3</a:t>
                      </a:r>
                      <a:endParaRPr lang="en-US" sz="1800" dirty="0"/>
                    </a:p>
                  </a:txBody>
                  <a:tcPr/>
                </a:tc>
                <a:tc>
                  <a:txBody>
                    <a:bodyPr/>
                    <a:lstStyle/>
                    <a:p>
                      <a:pPr marL="0" indent="0">
                        <a:buNone/>
                      </a:pPr>
                      <a:r>
                        <a:rPr lang="en-US" b="0" i="0" u="none" strike="noStrike" dirty="0">
                          <a:solidFill>
                            <a:schemeClr val="dk1"/>
                          </a:solidFill>
                          <a:effectLst/>
                          <a:latin typeface="+mn-lt"/>
                          <a:ea typeface="+mn-ea"/>
                          <a:cs typeface="+mn-cs"/>
                        </a:rPr>
                        <a:t>Khan </a:t>
                      </a:r>
                      <a:r>
                        <a:rPr lang="en-US" b="0" i="0" u="none" strike="noStrike" dirty="0" err="1">
                          <a:solidFill>
                            <a:schemeClr val="dk1"/>
                          </a:solidFill>
                          <a:effectLst/>
                          <a:latin typeface="+mn-lt"/>
                          <a:ea typeface="+mn-ea"/>
                          <a:cs typeface="+mn-cs"/>
                        </a:rPr>
                        <a:t>Nishiyama</a:t>
                      </a:r>
                      <a:endParaRPr lang="en-US" sz="1800" b="0" u="none" dirty="0"/>
                    </a:p>
                  </a:txBody>
                  <a:tcPr/>
                </a:tc>
                <a:tc>
                  <a:txBody>
                    <a:bodyPr/>
                    <a:lstStyle/>
                    <a:p>
                      <a:r>
                        <a:rPr lang="en-IN" b="0" i="0" dirty="0">
                          <a:solidFill>
                            <a:schemeClr val="dk1"/>
                          </a:solidFill>
                          <a:effectLst/>
                          <a:latin typeface="+mn-lt"/>
                          <a:ea typeface="+mn-ea"/>
                          <a:cs typeface="+mn-cs"/>
                        </a:rPr>
                        <a:t>A smart shelf, an efficient object identification system  with battery less passive low frequency RFID tag</a:t>
                      </a:r>
                    </a:p>
                    <a:p>
                      <a:endParaRPr lang="en-US" sz="1800" b="0" i="0" dirty="0">
                        <a:solidFill>
                          <a:schemeClr val="dk1"/>
                        </a:solidFill>
                        <a:effectLst/>
                        <a:latin typeface="+mn-lt"/>
                        <a:ea typeface="+mn-ea"/>
                        <a:cs typeface="+mn-cs"/>
                      </a:endParaRPr>
                    </a:p>
                  </a:txBody>
                  <a:tcPr/>
                </a:tc>
                <a:tc>
                  <a:txBody>
                    <a:bodyPr/>
                    <a:lstStyle/>
                    <a:p>
                      <a:r>
                        <a:rPr lang="en-IN" b="0" i="0" dirty="0">
                          <a:solidFill>
                            <a:schemeClr val="dk1"/>
                          </a:solidFill>
                          <a:effectLst/>
                          <a:latin typeface="+mn-lt"/>
                          <a:ea typeface="+mn-ea"/>
                          <a:cs typeface="+mn-cs"/>
                        </a:rPr>
                        <a:t>describes a system that uses an RFID module to harvest energy from an incoming radio signal both to power the circuitry in order to identify the object and to power an indicator LED.</a:t>
                      </a:r>
                      <a:endParaRPr lang="en-US" sz="1800" dirty="0"/>
                    </a:p>
                  </a:txBody>
                  <a:tcPr/>
                </a:tc>
                <a:extLst>
                  <a:ext uri="{0D108BD9-81ED-4DB2-BD59-A6C34878D82A}">
                    <a16:rowId xmlns:a16="http://schemas.microsoft.com/office/drawing/2014/main" val="2452873587"/>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p:blipFill>
        <p:spPr>
          <a:xfrm>
            <a:off x="287784" y="78464"/>
            <a:ext cx="1745420" cy="1750995"/>
          </a:xfrm>
          <a:prstGeom prst="rect">
            <a:avLst/>
          </a:prstGeom>
          <a:ln>
            <a:noFill/>
          </a:ln>
        </p:spPr>
      </p:pic>
      <p:sp>
        <p:nvSpPr>
          <p:cNvPr id="3" name="TextShape 1"/>
          <p:cNvSpPr txBox="1"/>
          <p:nvPr/>
        </p:nvSpPr>
        <p:spPr>
          <a:xfrm>
            <a:off x="767217" y="395123"/>
            <a:ext cx="9071640" cy="1262160"/>
          </a:xfrm>
          <a:prstGeom prst="rect">
            <a:avLst/>
          </a:prstGeom>
          <a:noFill/>
          <a:ln>
            <a:noFill/>
          </a:ln>
        </p:spPr>
        <p:txBody>
          <a:bodyPr lIns="0" tIns="0" rIns="0" bIns="0" anchor="ctr"/>
          <a:lstStyle/>
          <a:p>
            <a:pPr algn="ctr"/>
            <a:r>
              <a:rPr lang="en-IN" sz="4400" b="0" strike="noStrike" spc="-1" dirty="0">
                <a:solidFill>
                  <a:srgbClr val="000000"/>
                </a:solidFill>
                <a:uFill>
                  <a:solidFill>
                    <a:srgbClr val="FFFFFF"/>
                  </a:solidFill>
                </a:uFill>
                <a:latin typeface="Arial"/>
              </a:rPr>
              <a:t>Literature Survey</a:t>
            </a:r>
          </a:p>
        </p:txBody>
      </p:sp>
      <p:sp>
        <p:nvSpPr>
          <p:cNvPr id="4" name="TextShape 3"/>
          <p:cNvSpPr txBox="1"/>
          <p:nvPr/>
        </p:nvSpPr>
        <p:spPr>
          <a:xfrm>
            <a:off x="143999" y="7092000"/>
            <a:ext cx="9936625" cy="346320"/>
          </a:xfrm>
          <a:prstGeom prst="rect">
            <a:avLst/>
          </a:prstGeom>
          <a:noFill/>
          <a:ln>
            <a:noFill/>
          </a:ln>
        </p:spPr>
        <p:txBody>
          <a:bodyPr lIns="90000" tIns="45000" rIns="90000" bIns="45000"/>
          <a:lstStyle/>
          <a:p>
            <a:r>
              <a:rPr lang="en-IN" sz="1800" b="0" strike="noStrike" spc="-1" dirty="0">
                <a:solidFill>
                  <a:srgbClr val="000000"/>
                </a:solidFill>
                <a:uFill>
                  <a:solidFill>
                    <a:srgbClr val="FFFFFF"/>
                  </a:solidFill>
                </a:uFill>
                <a:latin typeface="Arial"/>
              </a:rPr>
              <a:t>Date:25 </a:t>
            </a:r>
            <a:r>
              <a:rPr lang="en-IN" spc="-1" dirty="0">
                <a:solidFill>
                  <a:srgbClr val="000000"/>
                </a:solidFill>
                <a:uFill>
                  <a:solidFill>
                    <a:srgbClr val="FFFFFF"/>
                  </a:solidFill>
                </a:uFill>
                <a:latin typeface="Arial"/>
              </a:rPr>
              <a:t>F</a:t>
            </a:r>
            <a:r>
              <a:rPr lang="en-IN" sz="1800" b="0" strike="noStrike" spc="-1" dirty="0">
                <a:solidFill>
                  <a:srgbClr val="000000"/>
                </a:solidFill>
                <a:uFill>
                  <a:solidFill>
                    <a:srgbClr val="FFFFFF"/>
                  </a:solidFill>
                </a:uFill>
                <a:latin typeface="Arial"/>
              </a:rPr>
              <a:t>eb’2017                       Department of MCA,RVCE                                                 9 / 13</a:t>
            </a:r>
          </a:p>
        </p:txBody>
      </p:sp>
      <p:graphicFrame>
        <p:nvGraphicFramePr>
          <p:cNvPr id="5" name="Table 4"/>
          <p:cNvGraphicFramePr>
            <a:graphicFrameLocks noGrp="1"/>
          </p:cNvGraphicFramePr>
          <p:nvPr>
            <p:extLst>
              <p:ext uri="{D42A27DB-BD31-4B8C-83A1-F6EECF244321}">
                <p14:modId xmlns:p14="http://schemas.microsoft.com/office/powerpoint/2010/main" val="3396572110"/>
              </p:ext>
            </p:extLst>
          </p:nvPr>
        </p:nvGraphicFramePr>
        <p:xfrm>
          <a:off x="287784" y="1849826"/>
          <a:ext cx="9360848" cy="5163321"/>
        </p:xfrm>
        <a:graphic>
          <a:graphicData uri="http://schemas.openxmlformats.org/drawingml/2006/table">
            <a:tbl>
              <a:tblPr firstRow="1" bandRow="1">
                <a:tableStyleId>{5C22544A-7EE6-4342-B048-85BDC9FD1C3A}</a:tableStyleId>
              </a:tblPr>
              <a:tblGrid>
                <a:gridCol w="647880">
                  <a:extLst>
                    <a:ext uri="{9D8B030D-6E8A-4147-A177-3AD203B41FA5}">
                      <a16:colId xmlns:a16="http://schemas.microsoft.com/office/drawing/2014/main" val="2905340781"/>
                    </a:ext>
                  </a:extLst>
                </a:gridCol>
                <a:gridCol w="2088424">
                  <a:extLst>
                    <a:ext uri="{9D8B030D-6E8A-4147-A177-3AD203B41FA5}">
                      <a16:colId xmlns:a16="http://schemas.microsoft.com/office/drawing/2014/main" val="268085383"/>
                    </a:ext>
                  </a:extLst>
                </a:gridCol>
                <a:gridCol w="2520088">
                  <a:extLst>
                    <a:ext uri="{9D8B030D-6E8A-4147-A177-3AD203B41FA5}">
                      <a16:colId xmlns:a16="http://schemas.microsoft.com/office/drawing/2014/main" val="3305377831"/>
                    </a:ext>
                  </a:extLst>
                </a:gridCol>
                <a:gridCol w="4104456">
                  <a:extLst>
                    <a:ext uri="{9D8B030D-6E8A-4147-A177-3AD203B41FA5}">
                      <a16:colId xmlns:a16="http://schemas.microsoft.com/office/drawing/2014/main" val="1870898434"/>
                    </a:ext>
                  </a:extLst>
                </a:gridCol>
              </a:tblGrid>
              <a:tr h="605206">
                <a:tc>
                  <a:txBody>
                    <a:bodyPr/>
                    <a:lstStyle/>
                    <a:p>
                      <a:pPr algn="ctr"/>
                      <a:r>
                        <a:rPr lang="en-US" sz="1800" b="0" dirty="0" err="1"/>
                        <a:t>Sl</a:t>
                      </a:r>
                      <a:r>
                        <a:rPr lang="en-US" sz="1800" b="0" dirty="0"/>
                        <a:t> No</a:t>
                      </a:r>
                    </a:p>
                  </a:txBody>
                  <a:tcPr/>
                </a:tc>
                <a:tc>
                  <a:txBody>
                    <a:bodyPr/>
                    <a:lstStyle/>
                    <a:p>
                      <a:pPr algn="ctr"/>
                      <a:r>
                        <a:rPr lang="en-US" sz="1800" b="0" dirty="0"/>
                        <a:t>Author</a:t>
                      </a:r>
                    </a:p>
                  </a:txBody>
                  <a:tcPr/>
                </a:tc>
                <a:tc>
                  <a:txBody>
                    <a:bodyPr/>
                    <a:lstStyle/>
                    <a:p>
                      <a:pPr algn="ctr"/>
                      <a:r>
                        <a:rPr lang="en-US" sz="1800" b="0" dirty="0"/>
                        <a:t>Title</a:t>
                      </a:r>
                    </a:p>
                  </a:txBody>
                  <a:tcPr/>
                </a:tc>
                <a:tc>
                  <a:txBody>
                    <a:bodyPr/>
                    <a:lstStyle/>
                    <a:p>
                      <a:pPr algn="ctr"/>
                      <a:r>
                        <a:rPr lang="en-US" sz="1800" b="0" dirty="0"/>
                        <a:t>Outcome</a:t>
                      </a:r>
                    </a:p>
                  </a:txBody>
                  <a:tcPr/>
                </a:tc>
                <a:extLst>
                  <a:ext uri="{0D108BD9-81ED-4DB2-BD59-A6C34878D82A}">
                    <a16:rowId xmlns:a16="http://schemas.microsoft.com/office/drawing/2014/main" val="4378117"/>
                  </a:ext>
                </a:extLst>
              </a:tr>
              <a:tr h="1383329">
                <a:tc>
                  <a:txBody>
                    <a:bodyPr/>
                    <a:lstStyle/>
                    <a:p>
                      <a:r>
                        <a:rPr lang="en-IN" sz="1800" b="0" dirty="0"/>
                        <a:t>4</a:t>
                      </a:r>
                      <a:endParaRPr lang="en-US" sz="1800" b="0" dirty="0"/>
                    </a:p>
                  </a:txBody>
                  <a:tcPr/>
                </a:tc>
                <a:tc>
                  <a:txBody>
                    <a:bodyPr/>
                    <a:lstStyle/>
                    <a:p>
                      <a:pPr marL="0" indent="0">
                        <a:buNone/>
                      </a:pPr>
                      <a:r>
                        <a:rPr lang="it-IT" b="0" i="0" u="none" strike="noStrike" dirty="0">
                          <a:solidFill>
                            <a:schemeClr val="dk1"/>
                          </a:solidFill>
                          <a:effectLst/>
                          <a:latin typeface="+mn-lt"/>
                          <a:ea typeface="+mn-ea"/>
                          <a:cs typeface="+mn-cs"/>
                        </a:rPr>
                        <a:t>D'Alessandro </a:t>
                      </a:r>
                    </a:p>
                    <a:p>
                      <a:pPr marL="0" indent="0">
                        <a:buNone/>
                      </a:pPr>
                      <a:r>
                        <a:rPr lang="it-IT" b="0" i="0" u="none" strike="noStrike" dirty="0">
                          <a:solidFill>
                            <a:schemeClr val="dk1"/>
                          </a:solidFill>
                          <a:effectLst/>
                          <a:latin typeface="+mn-lt"/>
                          <a:ea typeface="+mn-ea"/>
                          <a:cs typeface="+mn-cs"/>
                        </a:rPr>
                        <a:t>A. Buffi </a:t>
                      </a:r>
                    </a:p>
                    <a:p>
                      <a:pPr marL="0" indent="0">
                        <a:buNone/>
                      </a:pPr>
                      <a:r>
                        <a:rPr lang="it-IT" b="0" i="0" u="none" strike="noStrike" dirty="0">
                          <a:solidFill>
                            <a:schemeClr val="dk1"/>
                          </a:solidFill>
                          <a:effectLst/>
                          <a:latin typeface="+mn-lt"/>
                          <a:ea typeface="+mn-ea"/>
                          <a:cs typeface="+mn-cs"/>
                        </a:rPr>
                        <a:t>P. Nepa </a:t>
                      </a:r>
                    </a:p>
                    <a:p>
                      <a:pPr marL="0" indent="0">
                        <a:buNone/>
                      </a:pPr>
                      <a:r>
                        <a:rPr lang="it-IT" b="0" i="0" u="none" strike="noStrike" dirty="0">
                          <a:solidFill>
                            <a:schemeClr val="dk1"/>
                          </a:solidFill>
                          <a:effectLst/>
                          <a:latin typeface="+mn-lt"/>
                          <a:ea typeface="+mn-ea"/>
                          <a:cs typeface="+mn-cs"/>
                        </a:rPr>
                        <a:t>G. Isola</a:t>
                      </a:r>
                      <a:endParaRPr lang="en-US" sz="1800" b="0" i="0" u="none" strike="noStrike" dirty="0">
                        <a:solidFill>
                          <a:schemeClr val="dk1"/>
                        </a:solidFill>
                        <a:effectLst/>
                        <a:latin typeface="+mn-lt"/>
                        <a:ea typeface="+mn-ea"/>
                        <a:cs typeface="+mn-cs"/>
                      </a:endParaRPr>
                    </a:p>
                  </a:txBody>
                  <a:tcPr/>
                </a:tc>
                <a:tc>
                  <a:txBody>
                    <a:bodyPr/>
                    <a:lstStyle/>
                    <a:p>
                      <a:r>
                        <a:rPr lang="en-US" b="0" i="0" dirty="0">
                          <a:solidFill>
                            <a:schemeClr val="dk1"/>
                          </a:solidFill>
                          <a:effectLst/>
                          <a:latin typeface="+mn-lt"/>
                          <a:ea typeface="+mn-ea"/>
                          <a:cs typeface="+mn-cs"/>
                        </a:rPr>
                        <a:t>RFID-Based Smart Shelving Storage Systems</a:t>
                      </a:r>
                    </a:p>
                  </a:txBody>
                  <a:tcPr/>
                </a:tc>
                <a:tc>
                  <a:txBody>
                    <a:bodyPr/>
                    <a:lstStyle/>
                    <a:p>
                      <a:r>
                        <a:rPr lang="en-IN" b="0" i="0" dirty="0">
                          <a:solidFill>
                            <a:schemeClr val="dk1"/>
                          </a:solidFill>
                          <a:effectLst/>
                          <a:latin typeface="+mn-lt"/>
                          <a:ea typeface="+mn-ea"/>
                          <a:cs typeface="+mn-cs"/>
                        </a:rPr>
                        <a:t>A RFID-Based Smart Shelving Storage System in UHF band is presented for localization of tagged items with specific reference to a pharmacy drawer for drug storage</a:t>
                      </a:r>
                      <a:endParaRPr lang="en-US" sz="1800" b="0" dirty="0"/>
                    </a:p>
                  </a:txBody>
                  <a:tcPr/>
                </a:tc>
                <a:extLst>
                  <a:ext uri="{0D108BD9-81ED-4DB2-BD59-A6C34878D82A}">
                    <a16:rowId xmlns:a16="http://schemas.microsoft.com/office/drawing/2014/main" val="1168083354"/>
                  </a:ext>
                </a:extLst>
              </a:tr>
              <a:tr h="1383329">
                <a:tc>
                  <a:txBody>
                    <a:bodyPr/>
                    <a:lstStyle/>
                    <a:p>
                      <a:r>
                        <a:rPr lang="en-IN" sz="1800" b="0" dirty="0"/>
                        <a:t>5</a:t>
                      </a:r>
                      <a:endParaRPr lang="en-US" sz="1800" b="0" dirty="0"/>
                    </a:p>
                  </a:txBody>
                  <a:tcPr/>
                </a:tc>
                <a:tc>
                  <a:txBody>
                    <a:bodyPr/>
                    <a:lstStyle/>
                    <a:p>
                      <a:r>
                        <a:rPr lang="en-US" b="0" i="0" u="none" strike="noStrike" dirty="0" err="1">
                          <a:solidFill>
                            <a:schemeClr val="dk1"/>
                          </a:solidFill>
                          <a:effectLst/>
                          <a:latin typeface="+mn-lt"/>
                          <a:ea typeface="+mn-ea"/>
                          <a:cs typeface="+mn-cs"/>
                        </a:rPr>
                        <a:t>Soheyl</a:t>
                      </a:r>
                      <a:r>
                        <a:rPr lang="en-US" b="0" i="0" u="none" strike="noStrike" dirty="0">
                          <a:solidFill>
                            <a:schemeClr val="dk1"/>
                          </a:solidFill>
                          <a:effectLst/>
                          <a:latin typeface="+mn-lt"/>
                          <a:ea typeface="+mn-ea"/>
                          <a:cs typeface="+mn-cs"/>
                        </a:rPr>
                        <a:t> </a:t>
                      </a:r>
                      <a:r>
                        <a:rPr lang="en-US" b="0" i="0" u="none" strike="noStrike" dirty="0" err="1">
                          <a:solidFill>
                            <a:schemeClr val="dk1"/>
                          </a:solidFill>
                          <a:effectLst/>
                          <a:latin typeface="+mn-lt"/>
                          <a:ea typeface="+mn-ea"/>
                          <a:cs typeface="+mn-cs"/>
                        </a:rPr>
                        <a:t>Soodmand</a:t>
                      </a:r>
                      <a:endParaRPr lang="en-US" b="0" i="0" u="none" strike="noStrike" dirty="0">
                        <a:solidFill>
                          <a:schemeClr val="dk1"/>
                        </a:solidFill>
                        <a:effectLst/>
                        <a:latin typeface="+mn-lt"/>
                        <a:ea typeface="+mn-ea"/>
                        <a:cs typeface="+mn-cs"/>
                      </a:endParaRPr>
                    </a:p>
                    <a:p>
                      <a:r>
                        <a:rPr lang="en-US" b="0" i="0" u="none" strike="noStrike" dirty="0">
                          <a:solidFill>
                            <a:schemeClr val="dk1"/>
                          </a:solidFill>
                          <a:effectLst/>
                          <a:latin typeface="+mn-lt"/>
                          <a:ea typeface="+mn-ea"/>
                          <a:cs typeface="+mn-cs"/>
                        </a:rPr>
                        <a:t>Tim W. C. Brown</a:t>
                      </a:r>
                    </a:p>
                    <a:p>
                      <a:r>
                        <a:rPr lang="en-US" b="0" i="0" u="none" strike="noStrike" dirty="0">
                          <a:solidFill>
                            <a:schemeClr val="dk1"/>
                          </a:solidFill>
                          <a:effectLst/>
                          <a:latin typeface="+mn-lt"/>
                          <a:ea typeface="+mn-ea"/>
                          <a:cs typeface="+mn-cs"/>
                        </a:rPr>
                        <a:t>Alexander </a:t>
                      </a:r>
                      <a:r>
                        <a:rPr lang="en-US" b="0" i="0" u="none" strike="noStrike" dirty="0" err="1">
                          <a:solidFill>
                            <a:schemeClr val="dk1"/>
                          </a:solidFill>
                          <a:effectLst/>
                          <a:latin typeface="+mn-lt"/>
                          <a:ea typeface="+mn-ea"/>
                          <a:cs typeface="+mn-cs"/>
                        </a:rPr>
                        <a:t>Gluhak</a:t>
                      </a:r>
                      <a:endParaRPr lang="en-US" sz="1800" b="0" dirty="0"/>
                    </a:p>
                  </a:txBody>
                  <a:tcPr/>
                </a:tc>
                <a:tc>
                  <a:txBody>
                    <a:bodyPr/>
                    <a:lstStyle/>
                    <a:p>
                      <a:r>
                        <a:rPr lang="en-IN" b="0" i="0" dirty="0">
                          <a:solidFill>
                            <a:schemeClr val="dk1"/>
                          </a:solidFill>
                          <a:effectLst/>
                          <a:latin typeface="+mn-lt"/>
                          <a:ea typeface="+mn-ea"/>
                          <a:cs typeface="+mn-cs"/>
                        </a:rPr>
                        <a:t>Evaluation of HF band NFC/RFID antennas for smart shelf applications</a:t>
                      </a:r>
                    </a:p>
                    <a:p>
                      <a:endParaRPr lang="en-US" sz="1800" b="0" i="0" dirty="0">
                        <a:solidFill>
                          <a:schemeClr val="dk1"/>
                        </a:solidFill>
                        <a:effectLst/>
                        <a:latin typeface="+mn-lt"/>
                        <a:ea typeface="+mn-ea"/>
                        <a:cs typeface="+mn-cs"/>
                      </a:endParaRPr>
                    </a:p>
                  </a:txBody>
                  <a:tcPr/>
                </a:tc>
                <a:tc>
                  <a:txBody>
                    <a:bodyPr/>
                    <a:lstStyle/>
                    <a:p>
                      <a:r>
                        <a:rPr lang="en-IN" b="0" i="0" dirty="0">
                          <a:solidFill>
                            <a:schemeClr val="dk1"/>
                          </a:solidFill>
                          <a:effectLst/>
                          <a:latin typeface="+mn-lt"/>
                          <a:ea typeface="+mn-ea"/>
                          <a:cs typeface="+mn-cs"/>
                        </a:rPr>
                        <a:t>a new theoretical approach is presented to increase bandwidth of RFID reader antennas operating at HF band to improve the reception of the backscattered RFID response</a:t>
                      </a:r>
                      <a:endParaRPr lang="en-US" sz="1800" b="0" dirty="0"/>
                    </a:p>
                  </a:txBody>
                  <a:tcPr/>
                </a:tc>
                <a:extLst>
                  <a:ext uri="{0D108BD9-81ED-4DB2-BD59-A6C34878D82A}">
                    <a16:rowId xmlns:a16="http://schemas.microsoft.com/office/drawing/2014/main" val="3314200643"/>
                  </a:ext>
                </a:extLst>
              </a:tr>
              <a:tr h="1597161">
                <a:tc>
                  <a:txBody>
                    <a:bodyPr/>
                    <a:lstStyle/>
                    <a:p>
                      <a:r>
                        <a:rPr lang="en-IN" sz="1800" b="0" u="none" dirty="0"/>
                        <a:t>6</a:t>
                      </a:r>
                      <a:endParaRPr lang="en-US" sz="1800" b="0" u="none" dirty="0"/>
                    </a:p>
                  </a:txBody>
                  <a:tcPr/>
                </a:tc>
                <a:tc>
                  <a:txBody>
                    <a:bodyPr/>
                    <a:lstStyle/>
                    <a:p>
                      <a:pPr marL="0" indent="0">
                        <a:buNone/>
                      </a:pPr>
                      <a:r>
                        <a:rPr lang="en-US" b="0" i="0" u="none" dirty="0">
                          <a:solidFill>
                            <a:schemeClr val="dk1"/>
                          </a:solidFill>
                          <a:effectLst/>
                          <a:latin typeface="+mn-lt"/>
                          <a:ea typeface="+mn-ea"/>
                          <a:cs typeface="+mn-cs"/>
                        </a:rPr>
                        <a:t>Andrey S. </a:t>
                      </a:r>
                      <a:r>
                        <a:rPr lang="en-US" b="0" i="0" u="none" dirty="0" err="1">
                          <a:solidFill>
                            <a:schemeClr val="dk1"/>
                          </a:solidFill>
                          <a:effectLst/>
                          <a:latin typeface="+mn-lt"/>
                          <a:ea typeface="+mn-ea"/>
                          <a:cs typeface="+mn-cs"/>
                        </a:rPr>
                        <a:t>Andrenk</a:t>
                      </a:r>
                      <a:r>
                        <a:rPr lang="en-US" b="0" i="0" u="none" dirty="0" err="1">
                          <a:solidFill>
                            <a:schemeClr val="dk1"/>
                          </a:solidFill>
                          <a:effectLst/>
                          <a:latin typeface="+mn-lt"/>
                          <a:ea typeface="+mn-ea"/>
                          <a:cs typeface="+mn-cs"/>
                        </a:rPr>
                        <a:t>o</a:t>
                      </a:r>
                      <a:endParaRPr lang="en-US" sz="1800" b="0" u="none" dirty="0"/>
                    </a:p>
                  </a:txBody>
                  <a:tcPr/>
                </a:tc>
                <a:tc>
                  <a:txBody>
                    <a:bodyPr/>
                    <a:lstStyle/>
                    <a:p>
                      <a:r>
                        <a:rPr lang="en-IN" b="0" i="0" dirty="0">
                          <a:solidFill>
                            <a:schemeClr val="dk1"/>
                          </a:solidFill>
                          <a:effectLst/>
                          <a:latin typeface="+mn-lt"/>
                          <a:ea typeface="+mn-ea"/>
                          <a:cs typeface="+mn-cs"/>
                        </a:rPr>
                        <a:t>Optimized near-field antenna for UHF RFID smart shelf applications</a:t>
                      </a:r>
                    </a:p>
                    <a:p>
                      <a:endParaRPr lang="en-US" sz="1800" b="0" i="0" dirty="0">
                        <a:solidFill>
                          <a:schemeClr val="dk1"/>
                        </a:solidFill>
                        <a:effectLst/>
                        <a:latin typeface="+mn-lt"/>
                        <a:ea typeface="+mn-ea"/>
                        <a:cs typeface="+mn-cs"/>
                      </a:endParaRPr>
                    </a:p>
                  </a:txBody>
                  <a:tcPr/>
                </a:tc>
                <a:tc>
                  <a:txBody>
                    <a:bodyPr/>
                    <a:lstStyle/>
                    <a:p>
                      <a:r>
                        <a:rPr lang="en-IN" b="0" i="0" dirty="0">
                          <a:solidFill>
                            <a:schemeClr val="dk1"/>
                          </a:solidFill>
                          <a:effectLst/>
                          <a:latin typeface="+mn-lt"/>
                          <a:ea typeface="+mn-ea"/>
                          <a:cs typeface="+mn-cs"/>
                        </a:rPr>
                        <a:t>The proposed antenna demonstrates excellent ability to provide strong and uniform E-field distribution at the distances up to 50 cm form the antenna surface.</a:t>
                      </a:r>
                      <a:endParaRPr lang="en-US" sz="1800" b="0" dirty="0"/>
                    </a:p>
                  </a:txBody>
                  <a:tcPr/>
                </a:tc>
                <a:extLst>
                  <a:ext uri="{0D108BD9-81ED-4DB2-BD59-A6C34878D82A}">
                    <a16:rowId xmlns:a16="http://schemas.microsoft.com/office/drawing/2014/main" val="2452873587"/>
                  </a:ext>
                </a:extLst>
              </a:tr>
            </a:tbl>
          </a:graphicData>
        </a:graphic>
      </p:graphicFrame>
    </p:spTree>
    <p:extLst>
      <p:ext uri="{BB962C8B-B14F-4D97-AF65-F5344CB8AC3E}">
        <p14:creationId xmlns:p14="http://schemas.microsoft.com/office/powerpoint/2010/main" val="93378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1768</TotalTime>
  <Words>838</Words>
  <Application>Microsoft Office PowerPoint</Application>
  <PresentationFormat>Custom</PresentationFormat>
  <Paragraphs>180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DejaVu Sans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H/W and S/W for development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67</cp:revision>
  <dcterms:created xsi:type="dcterms:W3CDTF">2016-03-10T06:55:15Z</dcterms:created>
  <dcterms:modified xsi:type="dcterms:W3CDTF">2017-02-24T21:25:42Z</dcterms:modified>
  <dc:language>en-US</dc:language>
</cp:coreProperties>
</file>