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2" r:id="rId5"/>
    <p:sldId id="260" r:id="rId6"/>
    <p:sldId id="273" r:id="rId7"/>
    <p:sldId id="261" r:id="rId8"/>
    <p:sldId id="264" r:id="rId9"/>
    <p:sldId id="270" r:id="rId10"/>
    <p:sldId id="266" r:id="rId11"/>
    <p:sldId id="269" r:id="rId12"/>
    <p:sldId id="279" r:id="rId13"/>
    <p:sldId id="280" r:id="rId14"/>
    <p:sldId id="276" r:id="rId15"/>
    <p:sldId id="277" r:id="rId16"/>
    <p:sldId id="281" r:id="rId17"/>
    <p:sldId id="284" r:id="rId18"/>
    <p:sldId id="263" r:id="rId19"/>
  </p:sldIdLst>
  <p:sldSz cx="10080625" cy="7559675"/>
  <p:notesSz cx="7559675" cy="10691813"/>
  <p:defaultTextStyle>
    <a:defPPr>
      <a:defRPr lang="en-US"/>
    </a:defPPr>
    <a:lvl1pPr algn="l" rtl="0" fontAlgn="base">
      <a:spcBef>
        <a:spcPct val="0"/>
      </a:spcBef>
      <a:spcAft>
        <a:spcPct val="0"/>
      </a:spcAft>
      <a:defRPr kern="1200">
        <a:solidFill>
          <a:schemeClr val="tx1"/>
        </a:solidFill>
        <a:latin typeface="Arial" pitchFamily="34" charset="0"/>
        <a:ea typeface="DejaVu Sans"/>
        <a:cs typeface="DejaVu Sans"/>
      </a:defRPr>
    </a:lvl1pPr>
    <a:lvl2pPr marL="457200" algn="l" rtl="0" fontAlgn="base">
      <a:spcBef>
        <a:spcPct val="0"/>
      </a:spcBef>
      <a:spcAft>
        <a:spcPct val="0"/>
      </a:spcAft>
      <a:defRPr kern="1200">
        <a:solidFill>
          <a:schemeClr val="tx1"/>
        </a:solidFill>
        <a:latin typeface="Arial" pitchFamily="34" charset="0"/>
        <a:ea typeface="DejaVu Sans"/>
        <a:cs typeface="DejaVu Sans"/>
      </a:defRPr>
    </a:lvl2pPr>
    <a:lvl3pPr marL="914400" algn="l" rtl="0" fontAlgn="base">
      <a:spcBef>
        <a:spcPct val="0"/>
      </a:spcBef>
      <a:spcAft>
        <a:spcPct val="0"/>
      </a:spcAft>
      <a:defRPr kern="1200">
        <a:solidFill>
          <a:schemeClr val="tx1"/>
        </a:solidFill>
        <a:latin typeface="Arial" pitchFamily="34" charset="0"/>
        <a:ea typeface="DejaVu Sans"/>
        <a:cs typeface="DejaVu Sans"/>
      </a:defRPr>
    </a:lvl3pPr>
    <a:lvl4pPr marL="1371600" algn="l" rtl="0" fontAlgn="base">
      <a:spcBef>
        <a:spcPct val="0"/>
      </a:spcBef>
      <a:spcAft>
        <a:spcPct val="0"/>
      </a:spcAft>
      <a:defRPr kern="1200">
        <a:solidFill>
          <a:schemeClr val="tx1"/>
        </a:solidFill>
        <a:latin typeface="Arial" pitchFamily="34" charset="0"/>
        <a:ea typeface="DejaVu Sans"/>
        <a:cs typeface="DejaVu Sans"/>
      </a:defRPr>
    </a:lvl4pPr>
    <a:lvl5pPr marL="1828800" algn="l" rtl="0" fontAlgn="base">
      <a:spcBef>
        <a:spcPct val="0"/>
      </a:spcBef>
      <a:spcAft>
        <a:spcPct val="0"/>
      </a:spcAft>
      <a:defRPr kern="1200">
        <a:solidFill>
          <a:schemeClr val="tx1"/>
        </a:solidFill>
        <a:latin typeface="Arial" pitchFamily="34" charset="0"/>
        <a:ea typeface="DejaVu Sans"/>
        <a:cs typeface="DejaVu Sans"/>
      </a:defRPr>
    </a:lvl5pPr>
    <a:lvl6pPr marL="2286000" algn="l" defTabSz="914400" rtl="0" eaLnBrk="1" latinLnBrk="0" hangingPunct="1">
      <a:defRPr kern="1200">
        <a:solidFill>
          <a:schemeClr val="tx1"/>
        </a:solidFill>
        <a:latin typeface="Arial" pitchFamily="34" charset="0"/>
        <a:ea typeface="DejaVu Sans"/>
        <a:cs typeface="DejaVu Sans"/>
      </a:defRPr>
    </a:lvl6pPr>
    <a:lvl7pPr marL="2743200" algn="l" defTabSz="914400" rtl="0" eaLnBrk="1" latinLnBrk="0" hangingPunct="1">
      <a:defRPr kern="1200">
        <a:solidFill>
          <a:schemeClr val="tx1"/>
        </a:solidFill>
        <a:latin typeface="Arial" pitchFamily="34" charset="0"/>
        <a:ea typeface="DejaVu Sans"/>
        <a:cs typeface="DejaVu Sans"/>
      </a:defRPr>
    </a:lvl7pPr>
    <a:lvl8pPr marL="3200400" algn="l" defTabSz="914400" rtl="0" eaLnBrk="1" latinLnBrk="0" hangingPunct="1">
      <a:defRPr kern="1200">
        <a:solidFill>
          <a:schemeClr val="tx1"/>
        </a:solidFill>
        <a:latin typeface="Arial" pitchFamily="34" charset="0"/>
        <a:ea typeface="DejaVu Sans"/>
        <a:cs typeface="DejaVu Sans"/>
      </a:defRPr>
    </a:lvl8pPr>
    <a:lvl9pPr marL="3657600" algn="l" defTabSz="914400" rtl="0" eaLnBrk="1" latinLnBrk="0" hangingPunct="1">
      <a:defRPr kern="1200">
        <a:solidFill>
          <a:schemeClr val="tx1"/>
        </a:solidFill>
        <a:latin typeface="Arial" pitchFamily="34" charset="0"/>
        <a:ea typeface="DejaVu Sans"/>
        <a:cs typeface="DejaVu Sans"/>
      </a:defRPr>
    </a:lvl9pPr>
  </p:defaultTextStyle>
  <p:extLst>
    <p:ext uri="{EFAFB233-063F-42B5-8137-9DF3F51BA10A}">
      <p15:sldGuideLst xmlns:p15="http://schemas.microsoft.com/office/powerpoint/2012/main">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6" autoAdjust="0"/>
    <p:restoredTop sz="94660"/>
  </p:normalViewPr>
  <p:slideViewPr>
    <p:cSldViewPr>
      <p:cViewPr varScale="1">
        <p:scale>
          <a:sx n="62" d="100"/>
          <a:sy n="62" d="100"/>
        </p:scale>
        <p:origin x="1434" y="72"/>
      </p:cViewPr>
      <p:guideLst>
        <p:guide orient="horz" pos="2381"/>
        <p:guide pos="317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a:lstStyle/>
          <a:p>
            <a:endParaRPr lang="en-IN"/>
          </a:p>
        </p:txBody>
      </p:sp>
      <p:sp>
        <p:nvSpPr>
          <p:cNvPr id="27" name="PlaceHolder 2"/>
          <p:cNvSpPr>
            <a:spLocks noGrp="1"/>
          </p:cNvSpPr>
          <p:nvPr>
            <p:ph type="body"/>
          </p:nvPr>
        </p:nvSpPr>
        <p:spPr>
          <a:xfrm>
            <a:off x="504000" y="1769040"/>
            <a:ext cx="9071640" cy="2091240"/>
          </a:xfrm>
          <a:prstGeom prst="rect">
            <a:avLst/>
          </a:prstGeom>
        </p:spPr>
        <p:txBody>
          <a:bodyPr/>
          <a:lstStyle/>
          <a:p>
            <a:endParaRPr lang="en-IN"/>
          </a:p>
        </p:txBody>
      </p:sp>
      <p:sp>
        <p:nvSpPr>
          <p:cNvPr id="28" name="PlaceHolder 3"/>
          <p:cNvSpPr>
            <a:spLocks noGrp="1"/>
          </p:cNvSpPr>
          <p:nvPr>
            <p:ph type="body"/>
          </p:nvPr>
        </p:nvSpPr>
        <p:spPr>
          <a:xfrm>
            <a:off x="504000" y="4059360"/>
            <a:ext cx="9071640" cy="2091240"/>
          </a:xfrm>
          <a:prstGeom prst="rect">
            <a:avLst/>
          </a:prstGeom>
        </p:spPr>
        <p:txBody>
          <a:bodyPr/>
          <a:lstStyle/>
          <a:p>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a:lstStyle/>
          <a:p>
            <a:endParaRPr lang="en-IN"/>
          </a:p>
        </p:txBody>
      </p:sp>
      <p:sp>
        <p:nvSpPr>
          <p:cNvPr id="30" name="PlaceHolder 2"/>
          <p:cNvSpPr>
            <a:spLocks noGrp="1"/>
          </p:cNvSpPr>
          <p:nvPr>
            <p:ph type="body"/>
          </p:nvPr>
        </p:nvSpPr>
        <p:spPr>
          <a:xfrm>
            <a:off x="504000" y="1769040"/>
            <a:ext cx="4426920" cy="2091240"/>
          </a:xfrm>
          <a:prstGeom prst="rect">
            <a:avLst/>
          </a:prstGeom>
        </p:spPr>
        <p:txBody>
          <a:bodyPr/>
          <a:lstStyle/>
          <a:p>
            <a:endParaRPr lang="en-IN"/>
          </a:p>
        </p:txBody>
      </p:sp>
      <p:sp>
        <p:nvSpPr>
          <p:cNvPr id="31" name="PlaceHolder 3"/>
          <p:cNvSpPr>
            <a:spLocks noGrp="1"/>
          </p:cNvSpPr>
          <p:nvPr>
            <p:ph type="body"/>
          </p:nvPr>
        </p:nvSpPr>
        <p:spPr>
          <a:xfrm>
            <a:off x="5152680" y="1769040"/>
            <a:ext cx="4426920" cy="2091240"/>
          </a:xfrm>
          <a:prstGeom prst="rect">
            <a:avLst/>
          </a:prstGeom>
        </p:spPr>
        <p:txBody>
          <a:bodyPr/>
          <a:lstStyle/>
          <a:p>
            <a:endParaRPr lang="en-IN"/>
          </a:p>
        </p:txBody>
      </p:sp>
      <p:sp>
        <p:nvSpPr>
          <p:cNvPr id="32" name="PlaceHolder 4"/>
          <p:cNvSpPr>
            <a:spLocks noGrp="1"/>
          </p:cNvSpPr>
          <p:nvPr>
            <p:ph type="body"/>
          </p:nvPr>
        </p:nvSpPr>
        <p:spPr>
          <a:xfrm>
            <a:off x="5152680" y="4059360"/>
            <a:ext cx="4426920" cy="2091240"/>
          </a:xfrm>
          <a:prstGeom prst="rect">
            <a:avLst/>
          </a:prstGeom>
        </p:spPr>
        <p:txBody>
          <a:bodyPr/>
          <a:lstStyle/>
          <a:p>
            <a:endParaRPr lang="en-IN"/>
          </a:p>
        </p:txBody>
      </p:sp>
      <p:sp>
        <p:nvSpPr>
          <p:cNvPr id="33" name="PlaceHolder 5"/>
          <p:cNvSpPr>
            <a:spLocks noGrp="1"/>
          </p:cNvSpPr>
          <p:nvPr>
            <p:ph type="body"/>
          </p:nvPr>
        </p:nvSpPr>
        <p:spPr>
          <a:xfrm>
            <a:off x="504000" y="4059360"/>
            <a:ext cx="4426920" cy="2091240"/>
          </a:xfrm>
          <a:prstGeom prst="rect">
            <a:avLst/>
          </a:prstGeom>
        </p:spPr>
        <p:txBody>
          <a:bodyPr/>
          <a:lstStyle/>
          <a:p>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pic>
        <p:nvPicPr>
          <p:cNvPr id="5" name="Picture 6"/>
          <p:cNvPicPr>
            <a:picLocks noChangeAspect="1" noChangeArrowheads="1"/>
          </p:cNvPicPr>
          <p:nvPr/>
        </p:nvPicPr>
        <p:blipFill>
          <a:blip r:embed="rId2"/>
          <a:srcRect/>
          <a:stretch>
            <a:fillRect/>
          </a:stretch>
        </p:blipFill>
        <p:spPr bwMode="auto">
          <a:xfrm>
            <a:off x="2292350" y="1768475"/>
            <a:ext cx="5494338" cy="4384675"/>
          </a:xfrm>
          <a:prstGeom prst="rect">
            <a:avLst/>
          </a:prstGeom>
          <a:noFill/>
          <a:ln w="9525">
            <a:noFill/>
            <a:miter lim="800000"/>
            <a:headEnd/>
            <a:tailEnd/>
          </a:ln>
        </p:spPr>
      </p:pic>
      <p:pic>
        <p:nvPicPr>
          <p:cNvPr id="6" name="Picture 7"/>
          <p:cNvPicPr>
            <a:picLocks noChangeAspect="1" noChangeArrowheads="1"/>
          </p:cNvPicPr>
          <p:nvPr/>
        </p:nvPicPr>
        <p:blipFill>
          <a:blip r:embed="rId2"/>
          <a:srcRect/>
          <a:stretch>
            <a:fillRect/>
          </a:stretch>
        </p:blipFill>
        <p:spPr bwMode="auto">
          <a:xfrm>
            <a:off x="2292350" y="1768475"/>
            <a:ext cx="5494338" cy="4384675"/>
          </a:xfrm>
          <a:prstGeom prst="rect">
            <a:avLst/>
          </a:prstGeom>
          <a:noFill/>
          <a:ln w="9525">
            <a:noFill/>
            <a:miter lim="800000"/>
            <a:headEnd/>
            <a:tailEnd/>
          </a:ln>
        </p:spPr>
      </p:pic>
      <p:sp>
        <p:nvSpPr>
          <p:cNvPr id="34" name="PlaceHolder 1"/>
          <p:cNvSpPr>
            <a:spLocks noGrp="1"/>
          </p:cNvSpPr>
          <p:nvPr>
            <p:ph type="title"/>
          </p:nvPr>
        </p:nvSpPr>
        <p:spPr>
          <a:xfrm>
            <a:off x="504000" y="301320"/>
            <a:ext cx="9071640" cy="1262160"/>
          </a:xfrm>
          <a:prstGeom prst="rect">
            <a:avLst/>
          </a:prstGeom>
        </p:spPr>
        <p:txBody>
          <a:bodyPr/>
          <a:lstStyle/>
          <a:p>
            <a:endParaRPr lang="en-IN"/>
          </a:p>
        </p:txBody>
      </p:sp>
      <p:sp>
        <p:nvSpPr>
          <p:cNvPr id="35" name="PlaceHolder 2"/>
          <p:cNvSpPr>
            <a:spLocks noGrp="1"/>
          </p:cNvSpPr>
          <p:nvPr>
            <p:ph type="body"/>
          </p:nvPr>
        </p:nvSpPr>
        <p:spPr>
          <a:xfrm>
            <a:off x="504000" y="1769040"/>
            <a:ext cx="9071640" cy="4384440"/>
          </a:xfrm>
          <a:prstGeom prst="rect">
            <a:avLst/>
          </a:prstGeom>
        </p:spPr>
        <p:txBody>
          <a:bodyPr/>
          <a:lstStyle/>
          <a:p>
            <a:endParaRPr lang="en-IN"/>
          </a:p>
        </p:txBody>
      </p:sp>
      <p:sp>
        <p:nvSpPr>
          <p:cNvPr id="36" name="PlaceHolder 3"/>
          <p:cNvSpPr>
            <a:spLocks noGrp="1"/>
          </p:cNvSpPr>
          <p:nvPr>
            <p:ph type="body"/>
          </p:nvPr>
        </p:nvSpPr>
        <p:spPr>
          <a:xfrm>
            <a:off x="504000" y="1769040"/>
            <a:ext cx="9071640" cy="4384440"/>
          </a:xfrm>
          <a:prstGeom prst="rect">
            <a:avLst/>
          </a:prstGeom>
        </p:spPr>
        <p:txBody>
          <a:bodyPr/>
          <a:lstStyle/>
          <a:p>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a:lstStyle/>
          <a:p>
            <a:endParaRPr lang="en-IN"/>
          </a:p>
        </p:txBody>
      </p:sp>
      <p:sp>
        <p:nvSpPr>
          <p:cNvPr id="6" name="PlaceHolder 2"/>
          <p:cNvSpPr>
            <a:spLocks noGrp="1"/>
          </p:cNvSpPr>
          <p:nvPr>
            <p:ph type="subTitle"/>
          </p:nvPr>
        </p:nvSpPr>
        <p:spPr>
          <a:xfrm>
            <a:off x="504000" y="1769040"/>
            <a:ext cx="9071640" cy="4384440"/>
          </a:xfrm>
          <a:prstGeom prst="rect">
            <a:avLst/>
          </a:prstGeom>
        </p:spPr>
        <p:txBody>
          <a:bodyPr anchor="ctr"/>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a:lstStyle/>
          <a:p>
            <a:endParaRPr lang="en-IN"/>
          </a:p>
        </p:txBody>
      </p:sp>
      <p:sp>
        <p:nvSpPr>
          <p:cNvPr id="8" name="PlaceHolder 2"/>
          <p:cNvSpPr>
            <a:spLocks noGrp="1"/>
          </p:cNvSpPr>
          <p:nvPr>
            <p:ph type="body"/>
          </p:nvPr>
        </p:nvSpPr>
        <p:spPr>
          <a:xfrm>
            <a:off x="504000" y="1769040"/>
            <a:ext cx="9071640" cy="4384440"/>
          </a:xfrm>
          <a:prstGeom prst="rect">
            <a:avLst/>
          </a:prstGeom>
        </p:spPr>
        <p:txBody>
          <a:bodyPr/>
          <a:lstStyle/>
          <a:p>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a:lstStyle/>
          <a:p>
            <a:endParaRPr lang="en-IN"/>
          </a:p>
        </p:txBody>
      </p:sp>
      <p:sp>
        <p:nvSpPr>
          <p:cNvPr id="10" name="PlaceHolder 2"/>
          <p:cNvSpPr>
            <a:spLocks noGrp="1"/>
          </p:cNvSpPr>
          <p:nvPr>
            <p:ph type="body"/>
          </p:nvPr>
        </p:nvSpPr>
        <p:spPr>
          <a:xfrm>
            <a:off x="504000" y="1769040"/>
            <a:ext cx="4426920" cy="4384440"/>
          </a:xfrm>
          <a:prstGeom prst="rect">
            <a:avLst/>
          </a:prstGeom>
        </p:spPr>
        <p:txBody>
          <a:bodyPr/>
          <a:lstStyle/>
          <a:p>
            <a:endParaRPr lang="en-IN"/>
          </a:p>
        </p:txBody>
      </p:sp>
      <p:sp>
        <p:nvSpPr>
          <p:cNvPr id="11" name="PlaceHolder 3"/>
          <p:cNvSpPr>
            <a:spLocks noGrp="1"/>
          </p:cNvSpPr>
          <p:nvPr>
            <p:ph type="body"/>
          </p:nvPr>
        </p:nvSpPr>
        <p:spPr>
          <a:xfrm>
            <a:off x="5152680" y="1769040"/>
            <a:ext cx="4426920" cy="4384440"/>
          </a:xfrm>
          <a:prstGeom prst="rect">
            <a:avLst/>
          </a:prstGeom>
        </p:spPr>
        <p:txBody>
          <a:bodyPr/>
          <a:lstStyle/>
          <a:p>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anchor="ct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a:lstStyle/>
          <a:p>
            <a:endParaRPr lang="en-IN"/>
          </a:p>
        </p:txBody>
      </p:sp>
      <p:sp>
        <p:nvSpPr>
          <p:cNvPr id="15" name="PlaceHolder 2"/>
          <p:cNvSpPr>
            <a:spLocks noGrp="1"/>
          </p:cNvSpPr>
          <p:nvPr>
            <p:ph type="body"/>
          </p:nvPr>
        </p:nvSpPr>
        <p:spPr>
          <a:xfrm>
            <a:off x="504000" y="1769040"/>
            <a:ext cx="4426920" cy="2091240"/>
          </a:xfrm>
          <a:prstGeom prst="rect">
            <a:avLst/>
          </a:prstGeom>
        </p:spPr>
        <p:txBody>
          <a:bodyPr/>
          <a:lstStyle/>
          <a:p>
            <a:endParaRPr lang="en-IN"/>
          </a:p>
        </p:txBody>
      </p:sp>
      <p:sp>
        <p:nvSpPr>
          <p:cNvPr id="16" name="PlaceHolder 3"/>
          <p:cNvSpPr>
            <a:spLocks noGrp="1"/>
          </p:cNvSpPr>
          <p:nvPr>
            <p:ph type="body"/>
          </p:nvPr>
        </p:nvSpPr>
        <p:spPr>
          <a:xfrm>
            <a:off x="504000" y="4059360"/>
            <a:ext cx="4426920" cy="2091240"/>
          </a:xfrm>
          <a:prstGeom prst="rect">
            <a:avLst/>
          </a:prstGeom>
        </p:spPr>
        <p:txBody>
          <a:bodyPr/>
          <a:lstStyle/>
          <a:p>
            <a:endParaRPr lang="en-IN"/>
          </a:p>
        </p:txBody>
      </p:sp>
      <p:sp>
        <p:nvSpPr>
          <p:cNvPr id="17" name="PlaceHolder 4"/>
          <p:cNvSpPr>
            <a:spLocks noGrp="1"/>
          </p:cNvSpPr>
          <p:nvPr>
            <p:ph type="body"/>
          </p:nvPr>
        </p:nvSpPr>
        <p:spPr>
          <a:xfrm>
            <a:off x="5152680" y="1769040"/>
            <a:ext cx="4426920" cy="4384440"/>
          </a:xfrm>
          <a:prstGeom prst="rect">
            <a:avLst/>
          </a:prstGeom>
        </p:spPr>
        <p:txBody>
          <a:bodyPr/>
          <a:lstStyle/>
          <a:p>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a:lstStyle/>
          <a:p>
            <a:endParaRPr lang="en-IN"/>
          </a:p>
        </p:txBody>
      </p:sp>
      <p:sp>
        <p:nvSpPr>
          <p:cNvPr id="19" name="PlaceHolder 2"/>
          <p:cNvSpPr>
            <a:spLocks noGrp="1"/>
          </p:cNvSpPr>
          <p:nvPr>
            <p:ph type="body"/>
          </p:nvPr>
        </p:nvSpPr>
        <p:spPr>
          <a:xfrm>
            <a:off x="504000" y="1769040"/>
            <a:ext cx="4426920" cy="4384440"/>
          </a:xfrm>
          <a:prstGeom prst="rect">
            <a:avLst/>
          </a:prstGeom>
        </p:spPr>
        <p:txBody>
          <a:bodyPr/>
          <a:lstStyle/>
          <a:p>
            <a:endParaRPr lang="en-IN"/>
          </a:p>
        </p:txBody>
      </p:sp>
      <p:sp>
        <p:nvSpPr>
          <p:cNvPr id="20" name="PlaceHolder 3"/>
          <p:cNvSpPr>
            <a:spLocks noGrp="1"/>
          </p:cNvSpPr>
          <p:nvPr>
            <p:ph type="body"/>
          </p:nvPr>
        </p:nvSpPr>
        <p:spPr>
          <a:xfrm>
            <a:off x="5152680" y="1769040"/>
            <a:ext cx="4426920" cy="2091240"/>
          </a:xfrm>
          <a:prstGeom prst="rect">
            <a:avLst/>
          </a:prstGeom>
        </p:spPr>
        <p:txBody>
          <a:bodyPr/>
          <a:lstStyle/>
          <a:p>
            <a:endParaRPr lang="en-IN"/>
          </a:p>
        </p:txBody>
      </p:sp>
      <p:sp>
        <p:nvSpPr>
          <p:cNvPr id="21" name="PlaceHolder 4"/>
          <p:cNvSpPr>
            <a:spLocks noGrp="1"/>
          </p:cNvSpPr>
          <p:nvPr>
            <p:ph type="body"/>
          </p:nvPr>
        </p:nvSpPr>
        <p:spPr>
          <a:xfrm>
            <a:off x="5152680" y="4059360"/>
            <a:ext cx="4426920" cy="2091240"/>
          </a:xfrm>
          <a:prstGeom prst="rect">
            <a:avLst/>
          </a:prstGeom>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a:lstStyle/>
          <a:p>
            <a:endParaRPr lang="en-IN"/>
          </a:p>
        </p:txBody>
      </p:sp>
      <p:sp>
        <p:nvSpPr>
          <p:cNvPr id="23" name="PlaceHolder 2"/>
          <p:cNvSpPr>
            <a:spLocks noGrp="1"/>
          </p:cNvSpPr>
          <p:nvPr>
            <p:ph type="body"/>
          </p:nvPr>
        </p:nvSpPr>
        <p:spPr>
          <a:xfrm>
            <a:off x="504000" y="1769040"/>
            <a:ext cx="4426920" cy="2091240"/>
          </a:xfrm>
          <a:prstGeom prst="rect">
            <a:avLst/>
          </a:prstGeom>
        </p:spPr>
        <p:txBody>
          <a:bodyPr/>
          <a:lstStyle/>
          <a:p>
            <a:endParaRPr lang="en-IN"/>
          </a:p>
        </p:txBody>
      </p:sp>
      <p:sp>
        <p:nvSpPr>
          <p:cNvPr id="24" name="PlaceHolder 3"/>
          <p:cNvSpPr>
            <a:spLocks noGrp="1"/>
          </p:cNvSpPr>
          <p:nvPr>
            <p:ph type="body"/>
          </p:nvPr>
        </p:nvSpPr>
        <p:spPr>
          <a:xfrm>
            <a:off x="5152680" y="1769040"/>
            <a:ext cx="4426920" cy="2091240"/>
          </a:xfrm>
          <a:prstGeom prst="rect">
            <a:avLst/>
          </a:prstGeom>
        </p:spPr>
        <p:txBody>
          <a:bodyPr/>
          <a:lstStyle/>
          <a:p>
            <a:endParaRPr lang="en-IN"/>
          </a:p>
        </p:txBody>
      </p:sp>
      <p:sp>
        <p:nvSpPr>
          <p:cNvPr id="25" name="PlaceHolder 4"/>
          <p:cNvSpPr>
            <a:spLocks noGrp="1"/>
          </p:cNvSpPr>
          <p:nvPr>
            <p:ph type="body"/>
          </p:nvPr>
        </p:nvSpPr>
        <p:spPr>
          <a:xfrm>
            <a:off x="504000" y="4059360"/>
            <a:ext cx="9071640" cy="2091240"/>
          </a:xfrm>
          <a:prstGeom prst="rect">
            <a:avLst/>
          </a:prstGeo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PlaceHolder 1"/>
          <p:cNvSpPr>
            <a:spLocks noGrp="1"/>
          </p:cNvSpPr>
          <p:nvPr>
            <p:ph type="title"/>
          </p:nvPr>
        </p:nvSpPr>
        <p:spPr bwMode="auto">
          <a:xfrm>
            <a:off x="503238" y="301625"/>
            <a:ext cx="9072562" cy="1262063"/>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IN"/>
              <a:t>Click to edit the title text format</a:t>
            </a:r>
          </a:p>
        </p:txBody>
      </p:sp>
      <p:sp>
        <p:nvSpPr>
          <p:cNvPr id="6" name="PlaceHolder 2"/>
          <p:cNvSpPr>
            <a:spLocks noGrp="1"/>
          </p:cNvSpPr>
          <p:nvPr>
            <p:ph type="body"/>
          </p:nvPr>
        </p:nvSpPr>
        <p:spPr>
          <a:xfrm>
            <a:off x="503238" y="1768475"/>
            <a:ext cx="9072562" cy="4384675"/>
          </a:xfrm>
          <a:prstGeom prst="rect">
            <a:avLst/>
          </a:prstGeom>
        </p:spPr>
        <p:txBody>
          <a:bodyPr lIns="0" tIns="0" rIns="0" bIns="0"/>
          <a:lstStyle/>
          <a:p>
            <a:r>
              <a:rPr lang="en-IN"/>
              <a:t>Click to edit the outline text format</a:t>
            </a:r>
          </a:p>
          <a:p>
            <a:pPr lvl="1"/>
            <a:r>
              <a:rPr lang="en-IN"/>
              <a:t>Second Outline Level</a:t>
            </a:r>
          </a:p>
          <a:p>
            <a:pPr lvl="2"/>
            <a:r>
              <a:rPr lang="en-IN"/>
              <a:t>Third Outline Level</a:t>
            </a:r>
          </a:p>
          <a:p>
            <a:pPr lvl="3"/>
            <a:r>
              <a:rPr lang="en-IN"/>
              <a:t>Fourth Outline Level</a:t>
            </a:r>
          </a:p>
          <a:p>
            <a:pPr lvl="4"/>
            <a:r>
              <a:rPr lang="en-IN"/>
              <a:t>Fifth Outline Level</a:t>
            </a:r>
          </a:p>
          <a:p>
            <a:pPr lvl="5"/>
            <a:r>
              <a:rPr lang="en-IN"/>
              <a:t>Sixth Outline Level</a:t>
            </a:r>
          </a:p>
          <a:p>
            <a:pPr lvl="6"/>
            <a:r>
              <a:rPr lang="en-IN"/>
              <a:t>Seventh Outline Level</a:t>
            </a:r>
          </a:p>
        </p:txBody>
      </p:sp>
      <p:sp>
        <p:nvSpPr>
          <p:cNvPr id="2" name="PlaceHolder 3"/>
          <p:cNvSpPr>
            <a:spLocks noGrp="1"/>
          </p:cNvSpPr>
          <p:nvPr>
            <p:ph type="dt"/>
          </p:nvPr>
        </p:nvSpPr>
        <p:spPr>
          <a:xfrm>
            <a:off x="503238" y="6886575"/>
            <a:ext cx="2349500" cy="522288"/>
          </a:xfrm>
          <a:prstGeom prst="rect">
            <a:avLst/>
          </a:prstGeom>
        </p:spPr>
        <p:txBody>
          <a:bodyPr lIns="0" tIns="0" rIns="0" bIns="0"/>
          <a:lstStyle>
            <a:lvl1pPr fontAlgn="auto">
              <a:spcBef>
                <a:spcPts val="0"/>
              </a:spcBef>
              <a:spcAft>
                <a:spcPts val="0"/>
              </a:spcAft>
              <a:defRPr sz="1400" spc="-1">
                <a:solidFill>
                  <a:srgbClr val="000000"/>
                </a:solidFill>
                <a:uFill>
                  <a:solidFill>
                    <a:srgbClr val="FFFFFF"/>
                  </a:solidFill>
                </a:uFill>
                <a:latin typeface="Times New Roman"/>
                <a:ea typeface="+mn-ea"/>
                <a:cs typeface="+mn-cs"/>
              </a:defRPr>
            </a:lvl1pPr>
          </a:lstStyle>
          <a:p>
            <a:pPr>
              <a:defRPr/>
            </a:pPr>
            <a:r>
              <a:rPr lang="en-IN"/>
              <a:t>&lt;date/time&gt;</a:t>
            </a:r>
          </a:p>
        </p:txBody>
      </p:sp>
      <p:sp>
        <p:nvSpPr>
          <p:cNvPr id="3" name="PlaceHolder 4"/>
          <p:cNvSpPr>
            <a:spLocks noGrp="1"/>
          </p:cNvSpPr>
          <p:nvPr>
            <p:ph type="ftr"/>
          </p:nvPr>
        </p:nvSpPr>
        <p:spPr>
          <a:xfrm>
            <a:off x="3448050" y="6886575"/>
            <a:ext cx="3194050" cy="522288"/>
          </a:xfrm>
          <a:prstGeom prst="rect">
            <a:avLst/>
          </a:prstGeom>
        </p:spPr>
        <p:txBody>
          <a:bodyPr lIns="0" tIns="0" rIns="0" bIns="0"/>
          <a:lstStyle>
            <a:lvl1pPr algn="ctr" fontAlgn="auto">
              <a:spcBef>
                <a:spcPts val="0"/>
              </a:spcBef>
              <a:spcAft>
                <a:spcPts val="0"/>
              </a:spcAft>
              <a:defRPr sz="1400" spc="-1">
                <a:solidFill>
                  <a:srgbClr val="000000"/>
                </a:solidFill>
                <a:uFill>
                  <a:solidFill>
                    <a:srgbClr val="FFFFFF"/>
                  </a:solidFill>
                </a:uFill>
                <a:latin typeface="Times New Roman"/>
                <a:ea typeface="+mn-ea"/>
                <a:cs typeface="+mn-cs"/>
              </a:defRPr>
            </a:lvl1pPr>
          </a:lstStyle>
          <a:p>
            <a:pPr>
              <a:defRPr/>
            </a:pPr>
            <a:r>
              <a:rPr lang="en-IN"/>
              <a:t>&lt;footer&gt;</a:t>
            </a:r>
          </a:p>
        </p:txBody>
      </p:sp>
      <p:sp>
        <p:nvSpPr>
          <p:cNvPr id="4" name="PlaceHolder 5"/>
          <p:cNvSpPr>
            <a:spLocks noGrp="1"/>
          </p:cNvSpPr>
          <p:nvPr>
            <p:ph type="sldNum"/>
          </p:nvPr>
        </p:nvSpPr>
        <p:spPr>
          <a:xfrm>
            <a:off x="7227888" y="6886575"/>
            <a:ext cx="2347912" cy="522288"/>
          </a:xfrm>
          <a:prstGeom prst="rect">
            <a:avLst/>
          </a:prstGeom>
        </p:spPr>
        <p:txBody>
          <a:bodyPr lIns="0" tIns="0" rIns="0" bIns="0"/>
          <a:lstStyle>
            <a:lvl1pPr algn="r" fontAlgn="auto">
              <a:spcBef>
                <a:spcPts val="0"/>
              </a:spcBef>
              <a:spcAft>
                <a:spcPts val="0"/>
              </a:spcAft>
              <a:defRPr sz="1400" spc="-1">
                <a:solidFill>
                  <a:srgbClr val="000000"/>
                </a:solidFill>
                <a:uFill>
                  <a:solidFill>
                    <a:srgbClr val="FFFFFF"/>
                  </a:solidFill>
                </a:uFill>
                <a:latin typeface="Times New Roman"/>
                <a:ea typeface="+mn-ea"/>
                <a:cs typeface="+mn-cs"/>
              </a:defRPr>
            </a:lvl1pPr>
          </a:lstStyle>
          <a:p>
            <a:pPr>
              <a:defRPr/>
            </a:pPr>
            <a:fld id="{835FAF45-6E56-4E8E-9AAD-3D98E4DDC939}"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txStyles>
    <p:titleStyle>
      <a:lvl1pPr algn="ctr" rtl="0" eaLnBrk="0" fontAlgn="base" hangingPunct="0">
        <a:spcBef>
          <a:spcPct val="0"/>
        </a:spcBef>
        <a:spcAft>
          <a:spcPct val="0"/>
        </a:spcAft>
        <a:defRPr sz="4400">
          <a:solidFill>
            <a:schemeClr val="tx2"/>
          </a:solidFill>
          <a:latin typeface="Arial" pitchFamily="34" charset="0"/>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eaLnBrk="0" fontAlgn="base" hangingPunct="0">
        <a:spcBef>
          <a:spcPct val="0"/>
        </a:spcBef>
        <a:spcAft>
          <a:spcPct val="0"/>
        </a:spcAft>
        <a:defRPr sz="4400">
          <a:solidFill>
            <a:schemeClr val="tx2"/>
          </a:solidFill>
          <a:latin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pitchFamily="34" charset="0"/>
        </a:defRPr>
      </a:lvl1pPr>
      <a:lvl2pPr marL="742950" indent="-285750" algn="l" rtl="0" eaLnBrk="0" fontAlgn="base" hangingPunct="0">
        <a:spcBef>
          <a:spcPct val="20000"/>
        </a:spcBef>
        <a:spcAft>
          <a:spcPct val="0"/>
        </a:spcAft>
        <a:buChar char="–"/>
        <a:defRPr sz="2800">
          <a:solidFill>
            <a:schemeClr val="tx1"/>
          </a:solidFill>
          <a:latin typeface="Arial" pitchFamily="34" charset="0"/>
        </a:defRPr>
      </a:lvl2pPr>
      <a:lvl3pPr marL="1143000" indent="-228600" algn="l" rtl="0" eaLnBrk="0" fontAlgn="base" hangingPunct="0">
        <a:spcBef>
          <a:spcPct val="20000"/>
        </a:spcBef>
        <a:spcAft>
          <a:spcPct val="0"/>
        </a:spcAft>
        <a:buChar char="•"/>
        <a:defRPr sz="2400">
          <a:solidFill>
            <a:schemeClr val="tx1"/>
          </a:solidFill>
          <a:latin typeface="Arial" pitchFamily="34" charset="0"/>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eaLnBrk="0" fontAlgn="base" hangingPunct="0">
        <a:spcBef>
          <a:spcPct val="20000"/>
        </a:spcBef>
        <a:spcAft>
          <a:spcPct val="0"/>
        </a:spcAft>
        <a:buChar char="»"/>
        <a:defRPr sz="2000">
          <a:solidFill>
            <a:schemeClr val="tx1"/>
          </a:solidFill>
          <a:latin typeface="Arial" pitchFamily="34" charset="0"/>
        </a:defRPr>
      </a:lvl6pPr>
      <a:lvl7pPr marL="2971800" indent="-228600" algn="l" rtl="0" eaLnBrk="0" fontAlgn="base" hangingPunct="0">
        <a:spcBef>
          <a:spcPct val="20000"/>
        </a:spcBef>
        <a:spcAft>
          <a:spcPct val="0"/>
        </a:spcAft>
        <a:buChar char="»"/>
        <a:defRPr sz="2000">
          <a:solidFill>
            <a:schemeClr val="tx1"/>
          </a:solidFill>
          <a:latin typeface="Arial" pitchFamily="34" charset="0"/>
        </a:defRPr>
      </a:lvl7pPr>
      <a:lvl8pPr marL="3429000" indent="-228600" algn="l" rtl="0" eaLnBrk="0" fontAlgn="base" hangingPunct="0">
        <a:spcBef>
          <a:spcPct val="20000"/>
        </a:spcBef>
        <a:spcAft>
          <a:spcPct val="0"/>
        </a:spcAft>
        <a:buChar char="»"/>
        <a:defRPr sz="2000">
          <a:solidFill>
            <a:schemeClr val="tx1"/>
          </a:solidFill>
          <a:latin typeface="Arial" pitchFamily="34" charset="0"/>
        </a:defRPr>
      </a:lvl8pPr>
      <a:lvl9pPr marL="3886200" indent="-228600" algn="l" rtl="0" eaLnBrk="0" fontAlgn="base" hangingPunct="0">
        <a:spcBef>
          <a:spcPct val="20000"/>
        </a:spcBef>
        <a:spcAft>
          <a:spcPct val="0"/>
        </a:spcAft>
        <a:buChar char="»"/>
        <a:defRPr sz="2000">
          <a:solidFill>
            <a:schemeClr val="tx1"/>
          </a:solidFill>
          <a:latin typeface="Arial" pitchFamily="34" charset="0"/>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Shape 1"/>
          <p:cNvSpPr txBox="1"/>
          <p:nvPr/>
        </p:nvSpPr>
        <p:spPr>
          <a:xfrm>
            <a:off x="1535113" y="274638"/>
            <a:ext cx="9070975" cy="1262062"/>
          </a:xfrm>
          <a:prstGeom prst="rect">
            <a:avLst/>
          </a:prstGeom>
          <a:noFill/>
          <a:ln>
            <a:noFill/>
          </a:ln>
        </p:spPr>
        <p:txBody>
          <a:bodyPr lIns="0" tIns="0" rIns="0" bIns="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IN" sz="4400" spc="-1" dirty="0">
                <a:solidFill>
                  <a:srgbClr val="000000"/>
                </a:solidFill>
                <a:uFill>
                  <a:solidFill>
                    <a:srgbClr val="FFFFFF"/>
                  </a:solidFill>
                </a:uFill>
              </a:rPr>
              <a:t>Smart Shelves for Retail Stores</a:t>
            </a:r>
          </a:p>
        </p:txBody>
      </p:sp>
      <p:sp>
        <p:nvSpPr>
          <p:cNvPr id="13" name="TextShape 2"/>
          <p:cNvSpPr txBox="1"/>
          <p:nvPr/>
        </p:nvSpPr>
        <p:spPr>
          <a:xfrm>
            <a:off x="468313" y="1646238"/>
            <a:ext cx="9070975" cy="4384675"/>
          </a:xfrm>
          <a:prstGeom prst="rect">
            <a:avLst/>
          </a:prstGeom>
          <a:noFill/>
          <a:ln>
            <a:noFill/>
          </a:ln>
        </p:spPr>
        <p:txBody>
          <a:bodyPr lIns="0" tIns="0" rIns="0" bIns="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IN" sz="3000" spc="-1" dirty="0">
                <a:solidFill>
                  <a:srgbClr val="000000"/>
                </a:solidFill>
                <a:uFill>
                  <a:solidFill>
                    <a:srgbClr val="FFFFFF"/>
                  </a:solidFill>
                </a:uFill>
              </a:rPr>
              <a:t>Presented </a:t>
            </a:r>
          </a:p>
          <a:p>
            <a:pPr algn="ctr">
              <a:defRPr/>
            </a:pPr>
            <a:r>
              <a:rPr lang="en-IN" sz="3000" spc="-1" dirty="0">
                <a:solidFill>
                  <a:srgbClr val="000000"/>
                </a:solidFill>
                <a:uFill>
                  <a:solidFill>
                    <a:srgbClr val="FFFFFF"/>
                  </a:solidFill>
                </a:uFill>
              </a:rPr>
              <a:t>by</a:t>
            </a:r>
          </a:p>
          <a:p>
            <a:pPr algn="ctr">
              <a:defRPr/>
            </a:pPr>
            <a:r>
              <a:rPr lang="en-IN" sz="3000" spc="-1" dirty="0">
                <a:solidFill>
                  <a:srgbClr val="000000"/>
                </a:solidFill>
                <a:uFill>
                  <a:solidFill>
                    <a:srgbClr val="FFFFFF"/>
                  </a:solidFill>
                </a:uFill>
              </a:rPr>
              <a:t>Ms. K Vasuki, 1RV14MCA42</a:t>
            </a:r>
          </a:p>
          <a:p>
            <a:pPr algn="ctr">
              <a:defRPr/>
            </a:pPr>
            <a:endParaRPr lang="en-IN" sz="3000" spc="-1" dirty="0">
              <a:solidFill>
                <a:srgbClr val="000000"/>
              </a:solidFill>
              <a:uFill>
                <a:solidFill>
                  <a:srgbClr val="FFFFFF"/>
                </a:solidFill>
              </a:uFill>
            </a:endParaRPr>
          </a:p>
          <a:p>
            <a:pPr algn="ctr">
              <a:defRPr/>
            </a:pPr>
            <a:r>
              <a:rPr lang="en-IN" sz="3000" spc="-1" dirty="0">
                <a:solidFill>
                  <a:srgbClr val="000000"/>
                </a:solidFill>
                <a:uFill>
                  <a:solidFill>
                    <a:srgbClr val="FFFFFF"/>
                  </a:solidFill>
                </a:uFill>
              </a:rPr>
              <a:t>Under the Guidance </a:t>
            </a:r>
          </a:p>
          <a:p>
            <a:pPr algn="ctr">
              <a:defRPr/>
            </a:pPr>
            <a:r>
              <a:rPr lang="en-IN" sz="3000" spc="-1" dirty="0">
                <a:solidFill>
                  <a:srgbClr val="000000"/>
                </a:solidFill>
                <a:uFill>
                  <a:solidFill>
                    <a:srgbClr val="FFFFFF"/>
                  </a:solidFill>
                </a:uFill>
              </a:rPr>
              <a:t>of</a:t>
            </a:r>
          </a:p>
          <a:p>
            <a:pPr>
              <a:defRPr/>
            </a:pPr>
            <a:r>
              <a:rPr lang="en-IN" sz="3000" spc="-1" dirty="0">
                <a:solidFill>
                  <a:srgbClr val="000000"/>
                </a:solidFill>
                <a:uFill>
                  <a:solidFill>
                    <a:srgbClr val="FFFFFF"/>
                  </a:solidFill>
                </a:uFill>
              </a:rPr>
              <a:t>					</a:t>
            </a:r>
          </a:p>
          <a:p>
            <a:pPr>
              <a:defRPr/>
            </a:pPr>
            <a:endParaRPr lang="en-IN" sz="3000" spc="-1" dirty="0">
              <a:solidFill>
                <a:srgbClr val="000000"/>
              </a:solidFill>
              <a:uFill>
                <a:solidFill>
                  <a:srgbClr val="FFFFFF"/>
                </a:solidFill>
              </a:uFill>
            </a:endParaRPr>
          </a:p>
        </p:txBody>
      </p:sp>
      <p:sp>
        <p:nvSpPr>
          <p:cNvPr id="14" name="TextShape 3"/>
          <p:cNvSpPr txBox="1"/>
          <p:nvPr/>
        </p:nvSpPr>
        <p:spPr>
          <a:xfrm>
            <a:off x="0" y="7056438"/>
            <a:ext cx="9936163" cy="346075"/>
          </a:xfrm>
          <a:prstGeom prst="rect">
            <a:avLst/>
          </a:prstGeom>
          <a:noFill/>
          <a:ln>
            <a:noFill/>
          </a:ln>
        </p:spPr>
        <p:txBody>
          <a:bodyPr lIns="90000" tIns="45000" rIns="90000" bIns="450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IN" spc="-1" dirty="0">
                <a:solidFill>
                  <a:srgbClr val="000000"/>
                </a:solidFill>
                <a:uFill>
                  <a:solidFill>
                    <a:srgbClr val="FFFFFF"/>
                  </a:solidFill>
                </a:uFill>
              </a:rPr>
              <a:t>Date:22 March ’2017                       Department of MCA,RVCE                                             1 /18</a:t>
            </a:r>
          </a:p>
        </p:txBody>
      </p:sp>
      <p:sp>
        <p:nvSpPr>
          <p:cNvPr id="15" name="Rectangle 14"/>
          <p:cNvSpPr/>
          <p:nvPr/>
        </p:nvSpPr>
        <p:spPr>
          <a:xfrm>
            <a:off x="254000" y="5075238"/>
            <a:ext cx="9826625" cy="1692275"/>
          </a:xfrm>
          <a:prstGeom prst="rect">
            <a:avLst/>
          </a:prstGeom>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IN" sz="2400" spc="-1" dirty="0">
                <a:solidFill>
                  <a:srgbClr val="000000"/>
                </a:solidFill>
                <a:uFill>
                  <a:solidFill>
                    <a:srgbClr val="FFFFFF"/>
                  </a:solidFill>
                </a:uFill>
              </a:rPr>
              <a:t>Internal Guide 		      	External Guide</a:t>
            </a:r>
          </a:p>
          <a:p>
            <a:pPr>
              <a:defRPr/>
            </a:pPr>
            <a:r>
              <a:rPr lang="en-IN" sz="2400" dirty="0"/>
              <a:t>Dr. S. </a:t>
            </a:r>
            <a:r>
              <a:rPr lang="en-IN" sz="2400" dirty="0" err="1"/>
              <a:t>Anupama</a:t>
            </a:r>
            <a:r>
              <a:rPr lang="en-IN" sz="2400" dirty="0"/>
              <a:t> Kumar, 	           Mr. </a:t>
            </a:r>
            <a:r>
              <a:rPr lang="en-IN" sz="2400" spc="-1" dirty="0" err="1">
                <a:solidFill>
                  <a:srgbClr val="000000"/>
                </a:solidFill>
                <a:uFill>
                  <a:solidFill>
                    <a:srgbClr val="FFFFFF"/>
                  </a:solidFill>
                </a:uFill>
              </a:rPr>
              <a:t>Muthukumar</a:t>
            </a:r>
            <a:r>
              <a:rPr lang="en-IN" sz="2400" spc="-1" dirty="0">
                <a:solidFill>
                  <a:srgbClr val="000000"/>
                </a:solidFill>
                <a:uFill>
                  <a:solidFill>
                    <a:srgbClr val="FFFFFF"/>
                  </a:solidFill>
                </a:uFill>
              </a:rPr>
              <a:t> M (Manager),</a:t>
            </a:r>
          </a:p>
          <a:p>
            <a:pPr>
              <a:defRPr/>
            </a:pPr>
            <a:r>
              <a:rPr lang="en-IN" sz="2400" dirty="0"/>
              <a:t>Associate Professor 		Mr. </a:t>
            </a:r>
            <a:r>
              <a:rPr lang="en-IN" sz="2400" spc="-1" dirty="0" err="1">
                <a:solidFill>
                  <a:srgbClr val="000000"/>
                </a:solidFill>
                <a:uFill>
                  <a:solidFill>
                    <a:srgbClr val="FFFFFF"/>
                  </a:solidFill>
                </a:uFill>
              </a:rPr>
              <a:t>Chethan</a:t>
            </a:r>
            <a:r>
              <a:rPr lang="en-IN" sz="2400" spc="-1" dirty="0">
                <a:solidFill>
                  <a:srgbClr val="000000"/>
                </a:solidFill>
                <a:uFill>
                  <a:solidFill>
                    <a:srgbClr val="FFFFFF"/>
                  </a:solidFill>
                </a:uFill>
              </a:rPr>
              <a:t> M (IT Architect)</a:t>
            </a:r>
          </a:p>
          <a:p>
            <a:pPr>
              <a:defRPr/>
            </a:pPr>
            <a:endParaRPr lang="en-IN" sz="2800" dirty="0"/>
          </a:p>
        </p:txBody>
      </p:sp>
      <p:pic>
        <p:nvPicPr>
          <p:cNvPr id="14342" name="Picture 15"/>
          <p:cNvPicPr>
            <a:picLocks noChangeAspect="1" noChangeArrowheads="1"/>
          </p:cNvPicPr>
          <p:nvPr/>
        </p:nvPicPr>
        <p:blipFill>
          <a:blip r:embed="rId2"/>
          <a:srcRect/>
          <a:stretch>
            <a:fillRect/>
          </a:stretch>
        </p:blipFill>
        <p:spPr bwMode="auto">
          <a:xfrm>
            <a:off x="239713" y="198438"/>
            <a:ext cx="1611312" cy="1646237"/>
          </a:xfrm>
          <a:prstGeom prst="rect">
            <a:avLst/>
          </a:prstGeom>
          <a:noFill/>
          <a:ln w="9525">
            <a:noFill/>
            <a:miter lim="800000"/>
            <a:headEnd/>
            <a:tailEnd/>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Shape 1"/>
          <p:cNvSpPr txBox="1"/>
          <p:nvPr/>
        </p:nvSpPr>
        <p:spPr>
          <a:xfrm>
            <a:off x="503238" y="301625"/>
            <a:ext cx="9072562" cy="1262063"/>
          </a:xfrm>
          <a:prstGeom prst="rect">
            <a:avLst/>
          </a:prstGeom>
          <a:noFill/>
          <a:ln>
            <a:noFill/>
          </a:ln>
        </p:spPr>
        <p:txBody>
          <a:bodyPr lIns="0" tIns="0" rIns="0" bIns="0" anchor="ctr"/>
          <a:lstStyle/>
          <a:p>
            <a:pPr algn="ctr" fontAlgn="auto">
              <a:spcBef>
                <a:spcPts val="0"/>
              </a:spcBef>
              <a:spcAft>
                <a:spcPts val="0"/>
              </a:spcAft>
              <a:defRPr/>
            </a:pPr>
            <a:r>
              <a:rPr lang="en-IN" sz="4400" spc="-1" dirty="0">
                <a:solidFill>
                  <a:srgbClr val="000000"/>
                </a:solidFill>
                <a:uFill>
                  <a:solidFill>
                    <a:srgbClr val="FFFFFF"/>
                  </a:solidFill>
                </a:uFill>
                <a:latin typeface="Arial"/>
                <a:ea typeface="+mn-ea"/>
                <a:cs typeface="+mn-cs"/>
              </a:rPr>
              <a:t>System Architecture</a:t>
            </a:r>
          </a:p>
        </p:txBody>
      </p:sp>
      <p:sp>
        <p:nvSpPr>
          <p:cNvPr id="61" name="TextShape 2"/>
          <p:cNvSpPr txBox="1"/>
          <p:nvPr/>
        </p:nvSpPr>
        <p:spPr>
          <a:xfrm>
            <a:off x="431800" y="1454150"/>
            <a:ext cx="9072563" cy="4384675"/>
          </a:xfrm>
          <a:prstGeom prst="rect">
            <a:avLst/>
          </a:prstGeom>
          <a:noFill/>
          <a:ln>
            <a:noFill/>
          </a:ln>
        </p:spPr>
        <p:txBody>
          <a:bodyPr lIns="0" tIns="0" rIns="0" bIns="0" anchor="ctr"/>
          <a:lstStyle/>
          <a:p>
            <a:pPr marL="216000" indent="-216000" fontAlgn="auto">
              <a:spcBef>
                <a:spcPts val="0"/>
              </a:spcBef>
              <a:spcAft>
                <a:spcPts val="0"/>
              </a:spcAft>
              <a:buClr>
                <a:srgbClr val="000000"/>
              </a:buClr>
              <a:buSzPct val="45000"/>
              <a:buFont typeface="Wingdings" charset="2"/>
              <a:buChar char=""/>
              <a:defRPr/>
            </a:pPr>
            <a:endParaRPr lang="en-IN" sz="3200" spc="-1" dirty="0">
              <a:solidFill>
                <a:srgbClr val="000000"/>
              </a:solidFill>
              <a:uFill>
                <a:solidFill>
                  <a:srgbClr val="FFFFFF"/>
                </a:solidFill>
              </a:uFill>
              <a:latin typeface="Arial"/>
              <a:ea typeface="+mn-ea"/>
              <a:cs typeface="+mn-cs"/>
            </a:endParaRPr>
          </a:p>
        </p:txBody>
      </p:sp>
      <p:pic>
        <p:nvPicPr>
          <p:cNvPr id="23557" name="Picture 7"/>
          <p:cNvPicPr>
            <a:picLocks noChangeAspect="1" noChangeArrowheads="1"/>
          </p:cNvPicPr>
          <p:nvPr/>
        </p:nvPicPr>
        <p:blipFill>
          <a:blip r:embed="rId2"/>
          <a:srcRect/>
          <a:stretch>
            <a:fillRect/>
          </a:stretch>
        </p:blipFill>
        <p:spPr bwMode="auto">
          <a:xfrm>
            <a:off x="163512" y="0"/>
            <a:ext cx="1611312" cy="1646237"/>
          </a:xfrm>
          <a:prstGeom prst="rect">
            <a:avLst/>
          </a:prstGeom>
          <a:noFill/>
          <a:ln w="9525">
            <a:noFill/>
            <a:miter lim="800000"/>
            <a:headEnd/>
            <a:tailEnd/>
          </a:ln>
        </p:spPr>
      </p:pic>
      <p:pic>
        <p:nvPicPr>
          <p:cNvPr id="6" name="Picture 5" descr="Untitled.png"/>
          <p:cNvPicPr>
            <a:picLocks noChangeAspect="1"/>
          </p:cNvPicPr>
          <p:nvPr/>
        </p:nvPicPr>
        <p:blipFill>
          <a:blip r:embed="rId3"/>
          <a:stretch>
            <a:fillRect/>
          </a:stretch>
        </p:blipFill>
        <p:spPr>
          <a:xfrm>
            <a:off x="1154112" y="1570037"/>
            <a:ext cx="8009315" cy="5563082"/>
          </a:xfrm>
          <a:prstGeom prst="rect">
            <a:avLst/>
          </a:prstGeom>
        </p:spPr>
      </p:pic>
      <p:cxnSp>
        <p:nvCxnSpPr>
          <p:cNvPr id="9" name="Straight Arrow Connector 8"/>
          <p:cNvCxnSpPr/>
          <p:nvPr/>
        </p:nvCxnSpPr>
        <p:spPr>
          <a:xfrm>
            <a:off x="4506912" y="2484437"/>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4545012" y="3360737"/>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897312" y="4846637"/>
            <a:ext cx="2209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4849812" y="4732337"/>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5954712" y="4999037"/>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3744912" y="4999037"/>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a:off x="3744912" y="5761037"/>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5992812" y="5799137"/>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202112" y="6523037"/>
            <a:ext cx="1595309" cy="369332"/>
          </a:xfrm>
          <a:prstGeom prst="rect">
            <a:avLst/>
          </a:prstGeom>
          <a:noFill/>
        </p:spPr>
        <p:txBody>
          <a:bodyPr wrap="none" rtlCol="0">
            <a:spAutoFit/>
          </a:bodyPr>
          <a:lstStyle/>
          <a:p>
            <a:r>
              <a:rPr lang="en-IN" dirty="0">
                <a:latin typeface="Times New Roman" pitchFamily="18" charset="0"/>
                <a:cs typeface="Times New Roman" pitchFamily="18" charset="0"/>
              </a:rPr>
              <a:t>Alert</a:t>
            </a:r>
            <a:r>
              <a:rPr lang="en-IN" dirty="0"/>
              <a:t> </a:t>
            </a:r>
            <a:r>
              <a:rPr lang="en-IN" dirty="0">
                <a:latin typeface="Times New Roman" pitchFamily="18" charset="0"/>
                <a:cs typeface="Times New Roman" pitchFamily="18" charset="0"/>
              </a:rPr>
              <a:t>messages</a:t>
            </a:r>
          </a:p>
        </p:txBody>
      </p:sp>
      <p:sp>
        <p:nvSpPr>
          <p:cNvPr id="16" name="TextShape 3"/>
          <p:cNvSpPr txBox="1"/>
          <p:nvPr/>
        </p:nvSpPr>
        <p:spPr>
          <a:xfrm>
            <a:off x="0" y="7056438"/>
            <a:ext cx="9936163" cy="346075"/>
          </a:xfrm>
          <a:prstGeom prst="rect">
            <a:avLst/>
          </a:prstGeom>
          <a:noFill/>
          <a:ln>
            <a:noFill/>
          </a:ln>
        </p:spPr>
        <p:txBody>
          <a:bodyPr lIns="90000" tIns="45000" rIns="90000" bIns="450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IN" spc="-1" dirty="0">
                <a:solidFill>
                  <a:srgbClr val="000000"/>
                </a:solidFill>
                <a:uFill>
                  <a:solidFill>
                    <a:srgbClr val="FFFFFF"/>
                  </a:solidFill>
                </a:uFill>
              </a:rPr>
              <a:t>Date:22 March ’2017                       Department of MCA,RVCE			              10 /18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Shape 1"/>
          <p:cNvSpPr txBox="1"/>
          <p:nvPr/>
        </p:nvSpPr>
        <p:spPr>
          <a:xfrm>
            <a:off x="503238" y="301625"/>
            <a:ext cx="9072562" cy="1262063"/>
          </a:xfrm>
          <a:prstGeom prst="rect">
            <a:avLst/>
          </a:prstGeom>
          <a:noFill/>
          <a:ln>
            <a:noFill/>
          </a:ln>
        </p:spPr>
        <p:txBody>
          <a:bodyPr lIns="0" tIns="0" rIns="0" bIns="0" anchor="ctr"/>
          <a:lstStyle/>
          <a:p>
            <a:pPr algn="ctr" fontAlgn="auto">
              <a:spcBef>
                <a:spcPts val="0"/>
              </a:spcBef>
              <a:spcAft>
                <a:spcPts val="0"/>
              </a:spcAft>
              <a:defRPr/>
            </a:pPr>
            <a:r>
              <a:rPr lang="en-IN" sz="4400" spc="-1" dirty="0">
                <a:solidFill>
                  <a:srgbClr val="000000"/>
                </a:solidFill>
                <a:uFill>
                  <a:solidFill>
                    <a:srgbClr val="FFFFFF"/>
                  </a:solidFill>
                </a:uFill>
                <a:latin typeface="Arial"/>
                <a:ea typeface="+mn-ea"/>
                <a:cs typeface="+mn-cs"/>
              </a:rPr>
              <a:t>System Models</a:t>
            </a:r>
          </a:p>
        </p:txBody>
      </p:sp>
      <p:sp>
        <p:nvSpPr>
          <p:cNvPr id="61" name="TextShape 2"/>
          <p:cNvSpPr txBox="1"/>
          <p:nvPr/>
        </p:nvSpPr>
        <p:spPr>
          <a:xfrm>
            <a:off x="431800" y="1454150"/>
            <a:ext cx="9072563" cy="1030287"/>
          </a:xfrm>
          <a:prstGeom prst="rect">
            <a:avLst/>
          </a:prstGeom>
          <a:noFill/>
          <a:ln>
            <a:noFill/>
          </a:ln>
        </p:spPr>
        <p:txBody>
          <a:bodyPr lIns="0" tIns="0" rIns="0" bIns="0" anchor="ctr"/>
          <a:lstStyle/>
          <a:p>
            <a:pPr marL="216000" indent="-216000" fontAlgn="auto">
              <a:spcBef>
                <a:spcPts val="0"/>
              </a:spcBef>
              <a:spcAft>
                <a:spcPts val="0"/>
              </a:spcAft>
              <a:buClr>
                <a:srgbClr val="000000"/>
              </a:buClr>
              <a:buSzPct val="45000"/>
              <a:buFont typeface="Wingdings" charset="2"/>
              <a:buChar char=""/>
              <a:defRPr/>
            </a:pPr>
            <a:endParaRPr lang="en-IN" sz="3200" spc="-1" dirty="0">
              <a:solidFill>
                <a:srgbClr val="000000"/>
              </a:solidFill>
              <a:uFill>
                <a:solidFill>
                  <a:srgbClr val="FFFFFF"/>
                </a:solidFill>
              </a:uFill>
              <a:latin typeface="Arial"/>
              <a:ea typeface="+mn-ea"/>
              <a:cs typeface="+mn-cs"/>
            </a:endParaRPr>
          </a:p>
        </p:txBody>
      </p:sp>
      <p:sp>
        <p:nvSpPr>
          <p:cNvPr id="24580" name="Rectangle 5"/>
          <p:cNvSpPr>
            <a:spLocks noChangeArrowheads="1"/>
          </p:cNvSpPr>
          <p:nvPr/>
        </p:nvSpPr>
        <p:spPr bwMode="auto">
          <a:xfrm>
            <a:off x="468312" y="1341437"/>
            <a:ext cx="8991600" cy="1815882"/>
          </a:xfrm>
          <a:prstGeom prst="rect">
            <a:avLst/>
          </a:prstGeom>
          <a:noFill/>
          <a:ln w="9525">
            <a:noFill/>
            <a:miter lim="800000"/>
            <a:headEnd/>
            <a:tailEnd/>
          </a:ln>
        </p:spPr>
        <p:txBody>
          <a:bodyPr>
            <a:spAutoFit/>
          </a:bodyPr>
          <a:lstStyle/>
          <a:p>
            <a:pPr algn="ctr"/>
            <a:r>
              <a:rPr lang="en-US" sz="2800" dirty="0">
                <a:latin typeface="Times New Roman" pitchFamily="18" charset="0"/>
                <a:cs typeface="Times New Roman" pitchFamily="18" charset="0"/>
              </a:rPr>
              <a:t>Contextual Model</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b="1"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pic>
        <p:nvPicPr>
          <p:cNvPr id="24582" name="Picture 8"/>
          <p:cNvPicPr>
            <a:picLocks noChangeAspect="1" noChangeArrowheads="1"/>
          </p:cNvPicPr>
          <p:nvPr/>
        </p:nvPicPr>
        <p:blipFill>
          <a:blip r:embed="rId2"/>
          <a:srcRect/>
          <a:stretch>
            <a:fillRect/>
          </a:stretch>
        </p:blipFill>
        <p:spPr bwMode="auto">
          <a:xfrm>
            <a:off x="239713" y="274638"/>
            <a:ext cx="1611312" cy="1646237"/>
          </a:xfrm>
          <a:prstGeom prst="rect">
            <a:avLst/>
          </a:prstGeom>
          <a:noFill/>
          <a:ln w="9525">
            <a:noFill/>
            <a:miter lim="800000"/>
            <a:headEnd/>
            <a:tailEnd/>
          </a:ln>
        </p:spPr>
      </p:pic>
      <p:sp>
        <p:nvSpPr>
          <p:cNvPr id="7" name="Oval 6"/>
          <p:cNvSpPr/>
          <p:nvPr/>
        </p:nvSpPr>
        <p:spPr>
          <a:xfrm>
            <a:off x="2220912" y="4465637"/>
            <a:ext cx="16002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Smart Shelves in retail store</a:t>
            </a:r>
          </a:p>
        </p:txBody>
      </p:sp>
      <p:sp>
        <p:nvSpPr>
          <p:cNvPr id="9" name="Rectangle 8"/>
          <p:cNvSpPr/>
          <p:nvPr/>
        </p:nvSpPr>
        <p:spPr>
          <a:xfrm>
            <a:off x="2144712" y="2941637"/>
            <a:ext cx="1371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customers</a:t>
            </a:r>
          </a:p>
        </p:txBody>
      </p:sp>
      <p:sp>
        <p:nvSpPr>
          <p:cNvPr id="11" name="Rectangle 10"/>
          <p:cNvSpPr/>
          <p:nvPr/>
        </p:nvSpPr>
        <p:spPr>
          <a:xfrm>
            <a:off x="5878512" y="2560637"/>
            <a:ext cx="1905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Store keeper</a:t>
            </a:r>
          </a:p>
        </p:txBody>
      </p:sp>
      <p:sp>
        <p:nvSpPr>
          <p:cNvPr id="12" name="Rectangle 11"/>
          <p:cNvSpPr/>
          <p:nvPr/>
        </p:nvSpPr>
        <p:spPr>
          <a:xfrm>
            <a:off x="5268912" y="5989637"/>
            <a:ext cx="1905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Stock clerk</a:t>
            </a:r>
          </a:p>
        </p:txBody>
      </p:sp>
      <p:cxnSp>
        <p:nvCxnSpPr>
          <p:cNvPr id="14" name="Elbow Connector 13"/>
          <p:cNvCxnSpPr>
            <a:stCxn id="9" idx="2"/>
          </p:cNvCxnSpPr>
          <p:nvPr/>
        </p:nvCxnSpPr>
        <p:spPr>
          <a:xfrm rot="5400000">
            <a:off x="2411412" y="4046537"/>
            <a:ext cx="838200"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535112" y="3779837"/>
            <a:ext cx="1236236" cy="369332"/>
          </a:xfrm>
          <a:prstGeom prst="rect">
            <a:avLst/>
          </a:prstGeom>
          <a:noFill/>
        </p:spPr>
        <p:txBody>
          <a:bodyPr wrap="none" rtlCol="0">
            <a:spAutoFit/>
          </a:bodyPr>
          <a:lstStyle/>
          <a:p>
            <a:r>
              <a:rPr lang="en-IN" dirty="0"/>
              <a:t>Pick items</a:t>
            </a:r>
          </a:p>
        </p:txBody>
      </p:sp>
      <p:cxnSp>
        <p:nvCxnSpPr>
          <p:cNvPr id="17" name="Straight Arrow Connector 16"/>
          <p:cNvCxnSpPr>
            <a:endCxn id="7" idx="0"/>
          </p:cNvCxnSpPr>
          <p:nvPr/>
        </p:nvCxnSpPr>
        <p:spPr>
          <a:xfrm rot="5400000">
            <a:off x="2621756" y="4026693"/>
            <a:ext cx="838200" cy="396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135312" y="3703637"/>
            <a:ext cx="1223412" cy="646331"/>
          </a:xfrm>
          <a:prstGeom prst="rect">
            <a:avLst/>
          </a:prstGeom>
          <a:noFill/>
        </p:spPr>
        <p:txBody>
          <a:bodyPr wrap="none" rtlCol="0">
            <a:spAutoFit/>
          </a:bodyPr>
          <a:lstStyle/>
          <a:p>
            <a:r>
              <a:rPr lang="en-IN" dirty="0"/>
              <a:t>Misplaced</a:t>
            </a:r>
          </a:p>
          <a:p>
            <a:r>
              <a:rPr lang="en-IN" dirty="0"/>
              <a:t>items</a:t>
            </a:r>
          </a:p>
        </p:txBody>
      </p:sp>
      <p:sp>
        <p:nvSpPr>
          <p:cNvPr id="23" name="TextBox 22"/>
          <p:cNvSpPr txBox="1"/>
          <p:nvPr/>
        </p:nvSpPr>
        <p:spPr>
          <a:xfrm>
            <a:off x="4354512" y="4541837"/>
            <a:ext cx="1454244" cy="646331"/>
          </a:xfrm>
          <a:prstGeom prst="rect">
            <a:avLst/>
          </a:prstGeom>
          <a:noFill/>
        </p:spPr>
        <p:txBody>
          <a:bodyPr wrap="none" rtlCol="0">
            <a:spAutoFit/>
          </a:bodyPr>
          <a:lstStyle/>
          <a:p>
            <a:r>
              <a:rPr lang="en-IN" dirty="0"/>
              <a:t>Update </a:t>
            </a:r>
          </a:p>
          <a:p>
            <a:r>
              <a:rPr lang="en-IN" dirty="0"/>
              <a:t>stock details</a:t>
            </a:r>
          </a:p>
        </p:txBody>
      </p:sp>
      <p:cxnSp>
        <p:nvCxnSpPr>
          <p:cNvPr id="34" name="Elbow Connector 33"/>
          <p:cNvCxnSpPr/>
          <p:nvPr/>
        </p:nvCxnSpPr>
        <p:spPr>
          <a:xfrm>
            <a:off x="2982912" y="5761037"/>
            <a:ext cx="2286000" cy="609600"/>
          </a:xfrm>
          <a:prstGeom prst="bentConnector3">
            <a:avLst>
              <a:gd name="adj1" fmla="val 38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p:nvPr/>
        </p:nvCxnSpPr>
        <p:spPr>
          <a:xfrm>
            <a:off x="2601912" y="5761037"/>
            <a:ext cx="2667000" cy="838200"/>
          </a:xfrm>
          <a:prstGeom prst="bentConnector3">
            <a:avLst>
              <a:gd name="adj1" fmla="val 52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hape 41"/>
          <p:cNvCxnSpPr>
            <a:stCxn id="12" idx="0"/>
          </p:cNvCxnSpPr>
          <p:nvPr/>
        </p:nvCxnSpPr>
        <p:spPr>
          <a:xfrm rot="16200000" flipV="1">
            <a:off x="4716462" y="4484687"/>
            <a:ext cx="533400" cy="2476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rot="10800000">
            <a:off x="3363912" y="5761037"/>
            <a:ext cx="2286000" cy="228600"/>
          </a:xfrm>
          <a:prstGeom prst="bentConnector3">
            <a:avLst>
              <a:gd name="adj1" fmla="val 99620"/>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754312" y="6599237"/>
            <a:ext cx="2582758" cy="369332"/>
          </a:xfrm>
          <a:prstGeom prst="rect">
            <a:avLst/>
          </a:prstGeom>
          <a:noFill/>
        </p:spPr>
        <p:txBody>
          <a:bodyPr wrap="none" rtlCol="0">
            <a:spAutoFit/>
          </a:bodyPr>
          <a:lstStyle/>
          <a:p>
            <a:r>
              <a:rPr lang="en-IN" dirty="0"/>
              <a:t>Alert on misplaced item</a:t>
            </a:r>
          </a:p>
        </p:txBody>
      </p:sp>
      <p:sp>
        <p:nvSpPr>
          <p:cNvPr id="47" name="TextBox 46"/>
          <p:cNvSpPr txBox="1"/>
          <p:nvPr/>
        </p:nvSpPr>
        <p:spPr>
          <a:xfrm>
            <a:off x="2982912" y="6065837"/>
            <a:ext cx="2223686" cy="369332"/>
          </a:xfrm>
          <a:prstGeom prst="rect">
            <a:avLst/>
          </a:prstGeom>
          <a:noFill/>
        </p:spPr>
        <p:txBody>
          <a:bodyPr wrap="none" rtlCol="0">
            <a:spAutoFit/>
          </a:bodyPr>
          <a:lstStyle/>
          <a:p>
            <a:r>
              <a:rPr lang="en-IN" dirty="0"/>
              <a:t>Alert on out of stock</a:t>
            </a:r>
          </a:p>
        </p:txBody>
      </p:sp>
      <p:sp>
        <p:nvSpPr>
          <p:cNvPr id="48" name="TextBox 47"/>
          <p:cNvSpPr txBox="1"/>
          <p:nvPr/>
        </p:nvSpPr>
        <p:spPr>
          <a:xfrm>
            <a:off x="3516312" y="5684837"/>
            <a:ext cx="2300630" cy="369332"/>
          </a:xfrm>
          <a:prstGeom prst="rect">
            <a:avLst/>
          </a:prstGeom>
          <a:noFill/>
        </p:spPr>
        <p:txBody>
          <a:bodyPr wrap="none" rtlCol="0">
            <a:spAutoFit/>
          </a:bodyPr>
          <a:lstStyle/>
          <a:p>
            <a:r>
              <a:rPr lang="en-IN" dirty="0"/>
              <a:t>Replenish new stock</a:t>
            </a:r>
          </a:p>
        </p:txBody>
      </p:sp>
      <p:sp>
        <p:nvSpPr>
          <p:cNvPr id="49" name="TextBox 48"/>
          <p:cNvSpPr txBox="1"/>
          <p:nvPr/>
        </p:nvSpPr>
        <p:spPr>
          <a:xfrm>
            <a:off x="3973512" y="5151437"/>
            <a:ext cx="1223412" cy="646331"/>
          </a:xfrm>
          <a:prstGeom prst="rect">
            <a:avLst/>
          </a:prstGeom>
          <a:noFill/>
        </p:spPr>
        <p:txBody>
          <a:bodyPr wrap="none" rtlCol="0">
            <a:spAutoFit/>
          </a:bodyPr>
          <a:lstStyle/>
          <a:p>
            <a:r>
              <a:rPr lang="en-IN" dirty="0"/>
              <a:t>Put back </a:t>
            </a:r>
          </a:p>
          <a:p>
            <a:r>
              <a:rPr lang="en-IN" dirty="0"/>
              <a:t>misplaced</a:t>
            </a:r>
          </a:p>
        </p:txBody>
      </p:sp>
      <p:sp>
        <p:nvSpPr>
          <p:cNvPr id="50" name="Rectangle 49"/>
          <p:cNvSpPr/>
          <p:nvPr/>
        </p:nvSpPr>
        <p:spPr>
          <a:xfrm>
            <a:off x="6107112" y="4465637"/>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storage</a:t>
            </a:r>
          </a:p>
        </p:txBody>
      </p:sp>
      <p:cxnSp>
        <p:nvCxnSpPr>
          <p:cNvPr id="52" name="Straight Arrow Connector 51"/>
          <p:cNvCxnSpPr>
            <a:endCxn id="50" idx="1"/>
          </p:cNvCxnSpPr>
          <p:nvPr/>
        </p:nvCxnSpPr>
        <p:spPr>
          <a:xfrm flipV="1">
            <a:off x="3744912" y="4808537"/>
            <a:ext cx="23622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3592512" y="3322637"/>
            <a:ext cx="22860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11" idx="1"/>
          </p:cNvCxnSpPr>
          <p:nvPr/>
        </p:nvCxnSpPr>
        <p:spPr>
          <a:xfrm flipV="1">
            <a:off x="3440112" y="2979737"/>
            <a:ext cx="2438400" cy="1638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4354512" y="2484437"/>
            <a:ext cx="1364476" cy="646331"/>
          </a:xfrm>
          <a:prstGeom prst="rect">
            <a:avLst/>
          </a:prstGeom>
        </p:spPr>
        <p:txBody>
          <a:bodyPr wrap="none">
            <a:spAutoFit/>
          </a:bodyPr>
          <a:lstStyle/>
          <a:p>
            <a:r>
              <a:rPr lang="en-IN" dirty="0"/>
              <a:t>Alert on </a:t>
            </a:r>
          </a:p>
          <a:p>
            <a:r>
              <a:rPr lang="en-IN" dirty="0"/>
              <a:t>out of stock</a:t>
            </a:r>
          </a:p>
        </p:txBody>
      </p:sp>
      <p:sp>
        <p:nvSpPr>
          <p:cNvPr id="64" name="Rectangle 63"/>
          <p:cNvSpPr/>
          <p:nvPr/>
        </p:nvSpPr>
        <p:spPr>
          <a:xfrm>
            <a:off x="5345112" y="3551237"/>
            <a:ext cx="1287532" cy="923330"/>
          </a:xfrm>
          <a:prstGeom prst="rect">
            <a:avLst/>
          </a:prstGeom>
        </p:spPr>
        <p:txBody>
          <a:bodyPr wrap="none">
            <a:spAutoFit/>
          </a:bodyPr>
          <a:lstStyle/>
          <a:p>
            <a:r>
              <a:rPr lang="en-IN" dirty="0"/>
              <a:t>Alert on </a:t>
            </a:r>
          </a:p>
          <a:p>
            <a:r>
              <a:rPr lang="en-IN" dirty="0"/>
              <a:t>misplaced </a:t>
            </a:r>
          </a:p>
          <a:p>
            <a:r>
              <a:rPr lang="en-IN" dirty="0"/>
              <a:t>item</a:t>
            </a:r>
          </a:p>
        </p:txBody>
      </p:sp>
      <p:cxnSp>
        <p:nvCxnSpPr>
          <p:cNvPr id="72" name="Elbow Connector 71"/>
          <p:cNvCxnSpPr>
            <a:stCxn id="50" idx="3"/>
            <a:endCxn id="11" idx="3"/>
          </p:cNvCxnSpPr>
          <p:nvPr/>
        </p:nvCxnSpPr>
        <p:spPr>
          <a:xfrm flipH="1" flipV="1">
            <a:off x="7783512" y="2979737"/>
            <a:ext cx="152400" cy="1828800"/>
          </a:xfrm>
          <a:prstGeom prst="bentConnector3">
            <a:avLst>
              <a:gd name="adj1" fmla="val -1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Elbow Connector 79"/>
          <p:cNvCxnSpPr/>
          <p:nvPr/>
        </p:nvCxnSpPr>
        <p:spPr>
          <a:xfrm rot="5400000">
            <a:off x="6831012" y="3513137"/>
            <a:ext cx="1676400" cy="228600"/>
          </a:xfrm>
          <a:prstGeom prst="bentConnector3">
            <a:avLst>
              <a:gd name="adj1" fmla="val 86594"/>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6411912" y="3398837"/>
            <a:ext cx="1454244" cy="646331"/>
          </a:xfrm>
          <a:prstGeom prst="rect">
            <a:avLst/>
          </a:prstGeom>
          <a:noFill/>
        </p:spPr>
        <p:txBody>
          <a:bodyPr wrap="none" rtlCol="0">
            <a:spAutoFit/>
          </a:bodyPr>
          <a:lstStyle/>
          <a:p>
            <a:r>
              <a:rPr lang="en-IN" dirty="0"/>
              <a:t>Request </a:t>
            </a:r>
          </a:p>
          <a:p>
            <a:r>
              <a:rPr lang="en-IN" dirty="0"/>
              <a:t>stock details</a:t>
            </a:r>
          </a:p>
        </p:txBody>
      </p:sp>
      <p:sp>
        <p:nvSpPr>
          <p:cNvPr id="84" name="TextBox 83"/>
          <p:cNvSpPr txBox="1"/>
          <p:nvPr/>
        </p:nvSpPr>
        <p:spPr>
          <a:xfrm>
            <a:off x="8240712" y="3551237"/>
            <a:ext cx="1454244" cy="646331"/>
          </a:xfrm>
          <a:prstGeom prst="rect">
            <a:avLst/>
          </a:prstGeom>
          <a:noFill/>
        </p:spPr>
        <p:txBody>
          <a:bodyPr wrap="none" rtlCol="0">
            <a:spAutoFit/>
          </a:bodyPr>
          <a:lstStyle/>
          <a:p>
            <a:r>
              <a:rPr lang="en-IN" dirty="0"/>
              <a:t>Return </a:t>
            </a:r>
          </a:p>
          <a:p>
            <a:r>
              <a:rPr lang="en-IN" dirty="0"/>
              <a:t>stock details</a:t>
            </a:r>
          </a:p>
        </p:txBody>
      </p:sp>
      <p:sp>
        <p:nvSpPr>
          <p:cNvPr id="35" name="TextShape 3"/>
          <p:cNvSpPr txBox="1"/>
          <p:nvPr/>
        </p:nvSpPr>
        <p:spPr>
          <a:xfrm>
            <a:off x="0" y="7056438"/>
            <a:ext cx="9936163" cy="346075"/>
          </a:xfrm>
          <a:prstGeom prst="rect">
            <a:avLst/>
          </a:prstGeom>
          <a:noFill/>
          <a:ln>
            <a:noFill/>
          </a:ln>
        </p:spPr>
        <p:txBody>
          <a:bodyPr lIns="90000" tIns="45000" rIns="90000" bIns="450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IN" spc="-1" dirty="0">
                <a:solidFill>
                  <a:srgbClr val="000000"/>
                </a:solidFill>
                <a:uFill>
                  <a:solidFill>
                    <a:srgbClr val="FFFFFF"/>
                  </a:solidFill>
                </a:uFill>
              </a:rPr>
              <a:t>Date:22 March ’2017                       Department of MCA,RVCE			              11/18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p:cNvSpPr txBox="1"/>
          <p:nvPr/>
        </p:nvSpPr>
        <p:spPr>
          <a:xfrm>
            <a:off x="503238" y="301625"/>
            <a:ext cx="9072562" cy="1262063"/>
          </a:xfrm>
          <a:prstGeom prst="rect">
            <a:avLst/>
          </a:prstGeom>
          <a:noFill/>
          <a:ln>
            <a:noFill/>
          </a:ln>
        </p:spPr>
        <p:txBody>
          <a:bodyPr lIns="0" tIns="0" rIns="0" bIns="0" anchor="ctr"/>
          <a:lstStyle/>
          <a:p>
            <a:pPr algn="ctr" fontAlgn="auto">
              <a:spcBef>
                <a:spcPts val="0"/>
              </a:spcBef>
              <a:spcAft>
                <a:spcPts val="0"/>
              </a:spcAft>
              <a:defRPr/>
            </a:pPr>
            <a:r>
              <a:rPr lang="en-IN" sz="4400" spc="-1" dirty="0">
                <a:solidFill>
                  <a:srgbClr val="000000"/>
                </a:solidFill>
                <a:uFill>
                  <a:solidFill>
                    <a:srgbClr val="FFFFFF"/>
                  </a:solidFill>
                </a:uFill>
                <a:latin typeface="Arial"/>
                <a:ea typeface="+mn-ea"/>
                <a:cs typeface="+mn-cs"/>
              </a:rPr>
              <a:t>System Models</a:t>
            </a:r>
          </a:p>
        </p:txBody>
      </p:sp>
      <p:sp>
        <p:nvSpPr>
          <p:cNvPr id="3" name="Rectangle 5"/>
          <p:cNvSpPr>
            <a:spLocks noChangeArrowheads="1"/>
          </p:cNvSpPr>
          <p:nvPr/>
        </p:nvSpPr>
        <p:spPr bwMode="auto">
          <a:xfrm>
            <a:off x="503238" y="1157611"/>
            <a:ext cx="8991600" cy="1815882"/>
          </a:xfrm>
          <a:prstGeom prst="rect">
            <a:avLst/>
          </a:prstGeom>
          <a:noFill/>
          <a:ln w="9525">
            <a:noFill/>
            <a:miter lim="800000"/>
            <a:headEnd/>
            <a:tailEnd/>
          </a:ln>
        </p:spPr>
        <p:txBody>
          <a:bodyPr>
            <a:spAutoFit/>
          </a:bodyPr>
          <a:lstStyle/>
          <a:p>
            <a:pPr algn="ctr"/>
            <a:r>
              <a:rPr lang="en-IN" sz="2800" dirty="0">
                <a:latin typeface="Times New Roman" pitchFamily="18" charset="0"/>
                <a:cs typeface="Times New Roman" pitchFamily="18" charset="0"/>
              </a:rPr>
              <a:t>0</a:t>
            </a:r>
            <a:r>
              <a:rPr lang="en-US" sz="2800" dirty="0">
                <a:latin typeface="Times New Roman" pitchFamily="18" charset="0"/>
                <a:cs typeface="Times New Roman" pitchFamily="18" charset="0"/>
              </a:rPr>
              <a:t>-level DFD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b="1" dirty="0">
              <a:latin typeface="Times New Roman" pitchFamily="18" charset="0"/>
              <a:cs typeface="Times New Roman" pitchFamily="18" charset="0"/>
            </a:endParaRPr>
          </a:p>
          <a:p>
            <a:r>
              <a:rPr lang="en-IN" sz="2800" dirty="0">
                <a:latin typeface="Times New Roman" pitchFamily="18" charset="0"/>
                <a:cs typeface="Times New Roman" pitchFamily="18" charset="0"/>
              </a:rPr>
              <a:t>Out of stock process</a:t>
            </a:r>
            <a:endParaRPr lang="en-US" sz="2800" dirty="0">
              <a:latin typeface="Times New Roman" pitchFamily="18" charset="0"/>
              <a:cs typeface="Times New Roman" pitchFamily="18" charset="0"/>
            </a:endParaRPr>
          </a:p>
        </p:txBody>
      </p:sp>
      <p:pic>
        <p:nvPicPr>
          <p:cNvPr id="4" name="Picture 8"/>
          <p:cNvPicPr>
            <a:picLocks noChangeAspect="1" noChangeArrowheads="1"/>
          </p:cNvPicPr>
          <p:nvPr/>
        </p:nvPicPr>
        <p:blipFill>
          <a:blip r:embed="rId2"/>
          <a:srcRect/>
          <a:stretch>
            <a:fillRect/>
          </a:stretch>
        </p:blipFill>
        <p:spPr bwMode="auto">
          <a:xfrm>
            <a:off x="239713" y="274638"/>
            <a:ext cx="1611312" cy="1646237"/>
          </a:xfrm>
          <a:prstGeom prst="rect">
            <a:avLst/>
          </a:prstGeom>
          <a:noFill/>
          <a:ln w="9525">
            <a:noFill/>
            <a:miter lim="800000"/>
            <a:headEnd/>
            <a:tailEnd/>
          </a:ln>
        </p:spPr>
      </p:pic>
      <p:sp>
        <p:nvSpPr>
          <p:cNvPr id="5" name="TextShape 3"/>
          <p:cNvSpPr txBox="1"/>
          <p:nvPr/>
        </p:nvSpPr>
        <p:spPr>
          <a:xfrm>
            <a:off x="0" y="7056438"/>
            <a:ext cx="9936163" cy="346075"/>
          </a:xfrm>
          <a:prstGeom prst="rect">
            <a:avLst/>
          </a:prstGeom>
          <a:noFill/>
          <a:ln>
            <a:noFill/>
          </a:ln>
        </p:spPr>
        <p:txBody>
          <a:bodyPr lIns="90000" tIns="45000" rIns="90000" bIns="450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IN" spc="-1" dirty="0">
                <a:solidFill>
                  <a:srgbClr val="000000"/>
                </a:solidFill>
                <a:uFill>
                  <a:solidFill>
                    <a:srgbClr val="FFFFFF"/>
                  </a:solidFill>
                </a:uFill>
              </a:rPr>
              <a:t>Date:22 March ’2017                       Department of MCA,RVCE			              12/18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913" y="3032019"/>
            <a:ext cx="7467600" cy="2430787"/>
          </a:xfrm>
          <a:prstGeom prst="rect">
            <a:avLst/>
          </a:prstGeom>
        </p:spPr>
      </p:pic>
      <p:cxnSp>
        <p:nvCxnSpPr>
          <p:cNvPr id="9" name="Straight Arrow Connector 8"/>
          <p:cNvCxnSpPr/>
          <p:nvPr/>
        </p:nvCxnSpPr>
        <p:spPr>
          <a:xfrm>
            <a:off x="2373312" y="4084637"/>
            <a:ext cx="1295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040312" y="4084637"/>
            <a:ext cx="1219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44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p:cNvSpPr txBox="1"/>
          <p:nvPr/>
        </p:nvSpPr>
        <p:spPr>
          <a:xfrm>
            <a:off x="503238" y="301625"/>
            <a:ext cx="9072562" cy="1262063"/>
          </a:xfrm>
          <a:prstGeom prst="rect">
            <a:avLst/>
          </a:prstGeom>
          <a:noFill/>
          <a:ln>
            <a:noFill/>
          </a:ln>
        </p:spPr>
        <p:txBody>
          <a:bodyPr lIns="0" tIns="0" rIns="0" bIns="0" anchor="ctr"/>
          <a:lstStyle/>
          <a:p>
            <a:pPr algn="ctr" fontAlgn="auto">
              <a:spcBef>
                <a:spcPts val="0"/>
              </a:spcBef>
              <a:spcAft>
                <a:spcPts val="0"/>
              </a:spcAft>
              <a:defRPr/>
            </a:pPr>
            <a:r>
              <a:rPr lang="en-IN" sz="4400" spc="-1" dirty="0">
                <a:solidFill>
                  <a:srgbClr val="000000"/>
                </a:solidFill>
                <a:uFill>
                  <a:solidFill>
                    <a:srgbClr val="FFFFFF"/>
                  </a:solidFill>
                </a:uFill>
                <a:latin typeface="Arial"/>
                <a:ea typeface="+mn-ea"/>
                <a:cs typeface="+mn-cs"/>
              </a:rPr>
              <a:t>System Models</a:t>
            </a:r>
          </a:p>
        </p:txBody>
      </p:sp>
      <p:sp>
        <p:nvSpPr>
          <p:cNvPr id="3" name="Rectangle 5"/>
          <p:cNvSpPr>
            <a:spLocks noChangeArrowheads="1"/>
          </p:cNvSpPr>
          <p:nvPr/>
        </p:nvSpPr>
        <p:spPr bwMode="auto">
          <a:xfrm>
            <a:off x="503238" y="1157611"/>
            <a:ext cx="8991600" cy="1815882"/>
          </a:xfrm>
          <a:prstGeom prst="rect">
            <a:avLst/>
          </a:prstGeom>
          <a:noFill/>
          <a:ln w="9525">
            <a:noFill/>
            <a:miter lim="800000"/>
            <a:headEnd/>
            <a:tailEnd/>
          </a:ln>
        </p:spPr>
        <p:txBody>
          <a:bodyPr>
            <a:spAutoFit/>
          </a:bodyPr>
          <a:lstStyle/>
          <a:p>
            <a:pPr algn="ctr"/>
            <a:r>
              <a:rPr lang="en-IN" sz="2800" dirty="0">
                <a:latin typeface="Times New Roman" pitchFamily="18" charset="0"/>
                <a:cs typeface="Times New Roman" pitchFamily="18" charset="0"/>
              </a:rPr>
              <a:t>0</a:t>
            </a:r>
            <a:r>
              <a:rPr lang="en-US" sz="2800" dirty="0">
                <a:latin typeface="Times New Roman" pitchFamily="18" charset="0"/>
                <a:cs typeface="Times New Roman" pitchFamily="18" charset="0"/>
              </a:rPr>
              <a:t>-level DFD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b="1" dirty="0">
              <a:latin typeface="Times New Roman" pitchFamily="18" charset="0"/>
              <a:cs typeface="Times New Roman" pitchFamily="18" charset="0"/>
            </a:endParaRPr>
          </a:p>
          <a:p>
            <a:r>
              <a:rPr lang="en-IN" sz="2800" dirty="0">
                <a:latin typeface="Times New Roman" pitchFamily="18" charset="0"/>
                <a:cs typeface="Times New Roman" pitchFamily="18" charset="0"/>
              </a:rPr>
              <a:t>Misplaced item identification</a:t>
            </a:r>
            <a:endParaRPr lang="en-US" sz="2800" dirty="0">
              <a:latin typeface="Times New Roman" pitchFamily="18" charset="0"/>
              <a:cs typeface="Times New Roman" pitchFamily="18" charset="0"/>
            </a:endParaRPr>
          </a:p>
        </p:txBody>
      </p:sp>
      <p:pic>
        <p:nvPicPr>
          <p:cNvPr id="4" name="Picture 8"/>
          <p:cNvPicPr>
            <a:picLocks noChangeAspect="1" noChangeArrowheads="1"/>
          </p:cNvPicPr>
          <p:nvPr/>
        </p:nvPicPr>
        <p:blipFill>
          <a:blip r:embed="rId2"/>
          <a:srcRect/>
          <a:stretch>
            <a:fillRect/>
          </a:stretch>
        </p:blipFill>
        <p:spPr bwMode="auto">
          <a:xfrm>
            <a:off x="239713" y="274638"/>
            <a:ext cx="1611312" cy="1646237"/>
          </a:xfrm>
          <a:prstGeom prst="rect">
            <a:avLst/>
          </a:prstGeom>
          <a:noFill/>
          <a:ln w="9525">
            <a:noFill/>
            <a:miter lim="800000"/>
            <a:headEnd/>
            <a:tailEnd/>
          </a:ln>
        </p:spPr>
      </p:pic>
      <p:sp>
        <p:nvSpPr>
          <p:cNvPr id="5" name="TextShape 3"/>
          <p:cNvSpPr txBox="1"/>
          <p:nvPr/>
        </p:nvSpPr>
        <p:spPr>
          <a:xfrm>
            <a:off x="0" y="7056438"/>
            <a:ext cx="9936163" cy="346075"/>
          </a:xfrm>
          <a:prstGeom prst="rect">
            <a:avLst/>
          </a:prstGeom>
          <a:noFill/>
          <a:ln>
            <a:noFill/>
          </a:ln>
        </p:spPr>
        <p:txBody>
          <a:bodyPr lIns="90000" tIns="45000" rIns="90000" bIns="450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IN" spc="-1" dirty="0">
                <a:solidFill>
                  <a:srgbClr val="000000"/>
                </a:solidFill>
                <a:uFill>
                  <a:solidFill>
                    <a:srgbClr val="FFFFFF"/>
                  </a:solidFill>
                </a:uFill>
              </a:rPr>
              <a:t>Date:22 March ’2017                       Department of MCA,RVCE			              13/18                                             </a:t>
            </a:r>
          </a:p>
        </p:txBody>
      </p:sp>
      <p:cxnSp>
        <p:nvCxnSpPr>
          <p:cNvPr id="9" name="Straight Arrow Connector 8"/>
          <p:cNvCxnSpPr/>
          <p:nvPr/>
        </p:nvCxnSpPr>
        <p:spPr>
          <a:xfrm>
            <a:off x="2373312" y="4084637"/>
            <a:ext cx="1295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040312" y="4084637"/>
            <a:ext cx="1219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437" y="3094037"/>
            <a:ext cx="7162800" cy="2477215"/>
          </a:xfrm>
          <a:prstGeom prst="rect">
            <a:avLst/>
          </a:prstGeom>
        </p:spPr>
      </p:pic>
      <p:cxnSp>
        <p:nvCxnSpPr>
          <p:cNvPr id="12" name="Straight Arrow Connector 11"/>
          <p:cNvCxnSpPr/>
          <p:nvPr/>
        </p:nvCxnSpPr>
        <p:spPr>
          <a:xfrm>
            <a:off x="2373312" y="4084637"/>
            <a:ext cx="1143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887912" y="4237037"/>
            <a:ext cx="1219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314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p:cNvPicPr>
            <a:picLocks noChangeAspect="1" noChangeArrowheads="1"/>
          </p:cNvPicPr>
          <p:nvPr/>
        </p:nvPicPr>
        <p:blipFill>
          <a:blip r:embed="rId2"/>
          <a:srcRect/>
          <a:stretch>
            <a:fillRect/>
          </a:stretch>
        </p:blipFill>
        <p:spPr bwMode="auto">
          <a:xfrm>
            <a:off x="239713" y="274638"/>
            <a:ext cx="1611312" cy="1646237"/>
          </a:xfrm>
          <a:prstGeom prst="rect">
            <a:avLst/>
          </a:prstGeom>
          <a:noFill/>
          <a:ln w="9525">
            <a:noFill/>
            <a:miter lim="800000"/>
            <a:headEnd/>
            <a:tailEnd/>
          </a:ln>
        </p:spPr>
      </p:pic>
      <p:sp>
        <p:nvSpPr>
          <p:cNvPr id="4" name="TextShape 1"/>
          <p:cNvSpPr txBox="1"/>
          <p:nvPr/>
        </p:nvSpPr>
        <p:spPr>
          <a:xfrm>
            <a:off x="503238" y="301625"/>
            <a:ext cx="9072562" cy="1262063"/>
          </a:xfrm>
          <a:prstGeom prst="rect">
            <a:avLst/>
          </a:prstGeom>
          <a:noFill/>
          <a:ln>
            <a:noFill/>
          </a:ln>
        </p:spPr>
        <p:txBody>
          <a:bodyPr lIns="0" tIns="0" rIns="0" bIns="0" anchor="ctr"/>
          <a:lstStyle/>
          <a:p>
            <a:pPr algn="ctr" fontAlgn="auto">
              <a:spcBef>
                <a:spcPts val="0"/>
              </a:spcBef>
              <a:spcAft>
                <a:spcPts val="0"/>
              </a:spcAft>
              <a:defRPr/>
            </a:pPr>
            <a:r>
              <a:rPr lang="en-IN" sz="4400" spc="-1" dirty="0">
                <a:solidFill>
                  <a:srgbClr val="000000"/>
                </a:solidFill>
                <a:uFill>
                  <a:solidFill>
                    <a:srgbClr val="FFFFFF"/>
                  </a:solidFill>
                </a:uFill>
                <a:latin typeface="Arial"/>
                <a:ea typeface="+mn-ea"/>
                <a:cs typeface="+mn-cs"/>
              </a:rPr>
              <a:t>System Models</a:t>
            </a:r>
          </a:p>
        </p:txBody>
      </p:sp>
      <p:sp>
        <p:nvSpPr>
          <p:cNvPr id="5" name="Rectangle 4"/>
          <p:cNvSpPr/>
          <p:nvPr/>
        </p:nvSpPr>
        <p:spPr>
          <a:xfrm>
            <a:off x="3059112" y="1646237"/>
            <a:ext cx="4328429" cy="1323439"/>
          </a:xfrm>
          <a:prstGeom prst="rect">
            <a:avLst/>
          </a:prstGeom>
        </p:spPr>
        <p:txBody>
          <a:bodyPr wrap="none">
            <a:spAutoFit/>
          </a:bodyPr>
          <a:lstStyle/>
          <a:p>
            <a:r>
              <a:rPr lang="en-US" sz="2800" dirty="0">
                <a:latin typeface="Times New Roman" pitchFamily="18" charset="0"/>
                <a:cs typeface="Times New Roman" pitchFamily="18" charset="0"/>
              </a:rPr>
              <a:t>Data  Definition / Dictionary</a:t>
            </a:r>
          </a:p>
          <a:p>
            <a:endParaRPr lang="en-US" sz="28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8" name="Rectangle 7"/>
          <p:cNvSpPr/>
          <p:nvPr/>
        </p:nvSpPr>
        <p:spPr>
          <a:xfrm>
            <a:off x="1306512" y="2484437"/>
            <a:ext cx="1806905" cy="523220"/>
          </a:xfrm>
          <a:prstGeom prst="rect">
            <a:avLst/>
          </a:prstGeom>
        </p:spPr>
        <p:txBody>
          <a:bodyPr wrap="none">
            <a:spAutoFit/>
          </a:bodyPr>
          <a:lstStyle/>
          <a:p>
            <a:r>
              <a:rPr lang="en-US" sz="2800" dirty="0">
                <a:latin typeface="Times New Roman" pitchFamily="18" charset="0"/>
                <a:cs typeface="Times New Roman" pitchFamily="18" charset="0"/>
              </a:rPr>
              <a:t>Event table</a:t>
            </a:r>
            <a:endParaRPr lang="en-IN" sz="2800" dirty="0"/>
          </a:p>
        </p:txBody>
      </p:sp>
      <p:graphicFrame>
        <p:nvGraphicFramePr>
          <p:cNvPr id="9" name="Table 8"/>
          <p:cNvGraphicFramePr>
            <a:graphicFrameLocks noGrp="1"/>
          </p:cNvGraphicFramePr>
          <p:nvPr/>
        </p:nvGraphicFramePr>
        <p:xfrm>
          <a:off x="1306512" y="3017837"/>
          <a:ext cx="6720418" cy="29667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672418">
                  <a:extLst>
                    <a:ext uri="{9D8B030D-6E8A-4147-A177-3AD203B41FA5}">
                      <a16:colId xmlns:a16="http://schemas.microsoft.com/office/drawing/2014/main" val="20001"/>
                    </a:ext>
                  </a:extLst>
                </a:gridCol>
              </a:tblGrid>
              <a:tr h="370840">
                <a:tc>
                  <a:txBody>
                    <a:bodyPr/>
                    <a:lstStyle/>
                    <a:p>
                      <a:pPr algn="l"/>
                      <a:r>
                        <a:rPr lang="en-IN" dirty="0"/>
                        <a:t>Field name</a:t>
                      </a:r>
                    </a:p>
                  </a:txBody>
                  <a:tcPr/>
                </a:tc>
                <a:tc>
                  <a:txBody>
                    <a:bodyPr/>
                    <a:lstStyle/>
                    <a:p>
                      <a:pPr algn="l"/>
                      <a:r>
                        <a:rPr lang="en-IN" dirty="0"/>
                        <a:t>Type</a:t>
                      </a:r>
                    </a:p>
                  </a:txBody>
                  <a:tcPr/>
                </a:tc>
                <a:extLst>
                  <a:ext uri="{0D108BD9-81ED-4DB2-BD59-A6C34878D82A}">
                    <a16:rowId xmlns:a16="http://schemas.microsoft.com/office/drawing/2014/main" val="10000"/>
                  </a:ext>
                </a:extLst>
              </a:tr>
              <a:tr h="370840">
                <a:tc>
                  <a:txBody>
                    <a:bodyPr/>
                    <a:lstStyle/>
                    <a:p>
                      <a:pPr algn="l"/>
                      <a:r>
                        <a:rPr lang="en-IN" dirty="0"/>
                        <a:t>UUID		</a:t>
                      </a:r>
                    </a:p>
                  </a:txBody>
                  <a:tcPr/>
                </a:tc>
                <a:tc>
                  <a:txBody>
                    <a:bodyPr/>
                    <a:lstStyle/>
                    <a:p>
                      <a:pPr algn="l"/>
                      <a:r>
                        <a:rPr lang="en-IN" dirty="0"/>
                        <a:t>VARCHAR2(35 BYTE)</a:t>
                      </a:r>
                    </a:p>
                  </a:txBody>
                  <a:tcPr/>
                </a:tc>
                <a:extLst>
                  <a:ext uri="{0D108BD9-81ED-4DB2-BD59-A6C34878D82A}">
                    <a16:rowId xmlns:a16="http://schemas.microsoft.com/office/drawing/2014/main" val="10001"/>
                  </a:ext>
                </a:extLst>
              </a:tr>
              <a:tr h="370840">
                <a:tc>
                  <a:txBody>
                    <a:bodyPr/>
                    <a:lstStyle/>
                    <a:p>
                      <a:pPr algn="l"/>
                      <a:r>
                        <a:rPr lang="en-IN" dirty="0"/>
                        <a:t>READER</a:t>
                      </a:r>
                    </a:p>
                  </a:txBody>
                  <a:tcPr/>
                </a:tc>
                <a:tc>
                  <a:txBody>
                    <a:bodyPr/>
                    <a:lstStyle/>
                    <a:p>
                      <a:pPr algn="l"/>
                      <a:r>
                        <a:rPr lang="en-IN" dirty="0"/>
                        <a:t>VARCHAR2(30 BYTE)</a:t>
                      </a:r>
                    </a:p>
                  </a:txBody>
                  <a:tcPr/>
                </a:tc>
                <a:extLst>
                  <a:ext uri="{0D108BD9-81ED-4DB2-BD59-A6C34878D82A}">
                    <a16:rowId xmlns:a16="http://schemas.microsoft.com/office/drawing/2014/main" val="10002"/>
                  </a:ext>
                </a:extLst>
              </a:tr>
              <a:tr h="370840">
                <a:tc>
                  <a:txBody>
                    <a:bodyPr/>
                    <a:lstStyle/>
                    <a:p>
                      <a:pPr algn="l"/>
                      <a:r>
                        <a:rPr lang="en-IN" dirty="0"/>
                        <a:t>ANTENNA</a:t>
                      </a:r>
                    </a:p>
                  </a:txBody>
                  <a:tcPr/>
                </a:tc>
                <a:tc>
                  <a:txBody>
                    <a:bodyPr/>
                    <a:lstStyle/>
                    <a:p>
                      <a:pPr algn="l"/>
                      <a:r>
                        <a:rPr lang="en-IN" dirty="0"/>
                        <a:t>VARCHAR2(20 BYTE)</a:t>
                      </a:r>
                    </a:p>
                  </a:txBody>
                  <a:tcPr/>
                </a:tc>
                <a:extLst>
                  <a:ext uri="{0D108BD9-81ED-4DB2-BD59-A6C34878D82A}">
                    <a16:rowId xmlns:a16="http://schemas.microsoft.com/office/drawing/2014/main" val="10003"/>
                  </a:ext>
                </a:extLst>
              </a:tr>
              <a:tr h="370840">
                <a:tc>
                  <a:txBody>
                    <a:bodyPr/>
                    <a:lstStyle/>
                    <a:p>
                      <a:pPr algn="l"/>
                      <a:r>
                        <a:rPr lang="en-IN" dirty="0"/>
                        <a:t>READ_TIME</a:t>
                      </a:r>
                    </a:p>
                  </a:txBody>
                  <a:tcPr/>
                </a:tc>
                <a:tc>
                  <a:txBody>
                    <a:bodyPr/>
                    <a:lstStyle/>
                    <a:p>
                      <a:pPr algn="l"/>
                      <a:r>
                        <a:rPr lang="en-IN" dirty="0"/>
                        <a:t>NUMBER</a:t>
                      </a:r>
                    </a:p>
                  </a:txBody>
                  <a:tcPr/>
                </a:tc>
                <a:extLst>
                  <a:ext uri="{0D108BD9-81ED-4DB2-BD59-A6C34878D82A}">
                    <a16:rowId xmlns:a16="http://schemas.microsoft.com/office/drawing/2014/main" val="10004"/>
                  </a:ext>
                </a:extLst>
              </a:tr>
              <a:tr h="370840">
                <a:tc>
                  <a:txBody>
                    <a:bodyPr/>
                    <a:lstStyle/>
                    <a:p>
                      <a:pPr algn="l"/>
                      <a:r>
                        <a:rPr lang="en-IN" dirty="0"/>
                        <a:t>LOC_ID</a:t>
                      </a:r>
                    </a:p>
                  </a:txBody>
                  <a:tcPr/>
                </a:tc>
                <a:tc>
                  <a:txBody>
                    <a:bodyPr/>
                    <a:lstStyle/>
                    <a:p>
                      <a:pPr algn="l"/>
                      <a:r>
                        <a:rPr lang="en-IN" dirty="0"/>
                        <a:t>VARCHAR2(10 BYTE)</a:t>
                      </a:r>
                    </a:p>
                  </a:txBody>
                  <a:tcPr/>
                </a:tc>
                <a:extLst>
                  <a:ext uri="{0D108BD9-81ED-4DB2-BD59-A6C34878D82A}">
                    <a16:rowId xmlns:a16="http://schemas.microsoft.com/office/drawing/2014/main" val="10005"/>
                  </a:ext>
                </a:extLst>
              </a:tr>
              <a:tr h="370840">
                <a:tc>
                  <a:txBody>
                    <a:bodyPr/>
                    <a:lstStyle/>
                    <a:p>
                      <a:pPr algn="l"/>
                      <a:r>
                        <a:rPr lang="en-IN" dirty="0"/>
                        <a:t>PREV_READ_TIME</a:t>
                      </a:r>
                    </a:p>
                  </a:txBody>
                  <a:tcPr/>
                </a:tc>
                <a:tc>
                  <a:txBody>
                    <a:bodyPr/>
                    <a:lstStyle/>
                    <a:p>
                      <a:pPr algn="l"/>
                      <a:r>
                        <a:rPr lang="en-IN" dirty="0"/>
                        <a:t>NUMBER</a:t>
                      </a:r>
                    </a:p>
                  </a:txBody>
                  <a:tcPr/>
                </a:tc>
                <a:extLst>
                  <a:ext uri="{0D108BD9-81ED-4DB2-BD59-A6C34878D82A}">
                    <a16:rowId xmlns:a16="http://schemas.microsoft.com/office/drawing/2014/main" val="10006"/>
                  </a:ext>
                </a:extLst>
              </a:tr>
              <a:tr h="370840">
                <a:tc>
                  <a:txBody>
                    <a:bodyPr/>
                    <a:lstStyle/>
                    <a:p>
                      <a:pPr algn="l"/>
                      <a:r>
                        <a:rPr lang="en-IN" dirty="0"/>
                        <a:t>PREV_LOC_ID</a:t>
                      </a:r>
                    </a:p>
                  </a:txBody>
                  <a:tcPr/>
                </a:tc>
                <a:tc>
                  <a:txBody>
                    <a:bodyPr/>
                    <a:lstStyle/>
                    <a:p>
                      <a:pPr algn="l"/>
                      <a:r>
                        <a:rPr lang="en-IN" dirty="0"/>
                        <a:t>VARCHAR2(10 BYTE)</a:t>
                      </a:r>
                    </a:p>
                  </a:txBody>
                  <a:tcPr/>
                </a:tc>
                <a:extLst>
                  <a:ext uri="{0D108BD9-81ED-4DB2-BD59-A6C34878D82A}">
                    <a16:rowId xmlns:a16="http://schemas.microsoft.com/office/drawing/2014/main" val="10007"/>
                  </a:ext>
                </a:extLst>
              </a:tr>
            </a:tbl>
          </a:graphicData>
        </a:graphic>
      </p:graphicFrame>
      <p:sp>
        <p:nvSpPr>
          <p:cNvPr id="10" name="TextShape 3"/>
          <p:cNvSpPr txBox="1"/>
          <p:nvPr/>
        </p:nvSpPr>
        <p:spPr>
          <a:xfrm>
            <a:off x="0" y="7056438"/>
            <a:ext cx="9936163" cy="346075"/>
          </a:xfrm>
          <a:prstGeom prst="rect">
            <a:avLst/>
          </a:prstGeom>
          <a:noFill/>
          <a:ln>
            <a:noFill/>
          </a:ln>
        </p:spPr>
        <p:txBody>
          <a:bodyPr lIns="90000" tIns="45000" rIns="90000" bIns="450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IN" spc="-1" dirty="0">
                <a:solidFill>
                  <a:srgbClr val="000000"/>
                </a:solidFill>
                <a:uFill>
                  <a:solidFill>
                    <a:srgbClr val="FFFFFF"/>
                  </a:solidFill>
                </a:uFill>
              </a:rPr>
              <a:t>Date:22 March ’2017                       Department of MCA,RVCE			              14 /18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p:cNvPicPr>
            <a:picLocks noChangeAspect="1" noChangeArrowheads="1"/>
          </p:cNvPicPr>
          <p:nvPr/>
        </p:nvPicPr>
        <p:blipFill>
          <a:blip r:embed="rId2"/>
          <a:srcRect/>
          <a:stretch>
            <a:fillRect/>
          </a:stretch>
        </p:blipFill>
        <p:spPr bwMode="auto">
          <a:xfrm>
            <a:off x="239713" y="274638"/>
            <a:ext cx="1611312" cy="1646237"/>
          </a:xfrm>
          <a:prstGeom prst="rect">
            <a:avLst/>
          </a:prstGeom>
          <a:noFill/>
          <a:ln w="9525">
            <a:noFill/>
            <a:miter lim="800000"/>
            <a:headEnd/>
            <a:tailEnd/>
          </a:ln>
        </p:spPr>
      </p:pic>
      <p:sp>
        <p:nvSpPr>
          <p:cNvPr id="4" name="TextShape 1"/>
          <p:cNvSpPr txBox="1"/>
          <p:nvPr/>
        </p:nvSpPr>
        <p:spPr>
          <a:xfrm>
            <a:off x="503238" y="301625"/>
            <a:ext cx="9072562" cy="1262063"/>
          </a:xfrm>
          <a:prstGeom prst="rect">
            <a:avLst/>
          </a:prstGeom>
          <a:noFill/>
          <a:ln>
            <a:noFill/>
          </a:ln>
        </p:spPr>
        <p:txBody>
          <a:bodyPr lIns="0" tIns="0" rIns="0" bIns="0" anchor="ctr"/>
          <a:lstStyle/>
          <a:p>
            <a:pPr algn="ctr" fontAlgn="auto">
              <a:spcBef>
                <a:spcPts val="0"/>
              </a:spcBef>
              <a:spcAft>
                <a:spcPts val="0"/>
              </a:spcAft>
              <a:defRPr/>
            </a:pPr>
            <a:r>
              <a:rPr lang="en-IN" sz="4400" spc="-1" dirty="0">
                <a:solidFill>
                  <a:srgbClr val="000000"/>
                </a:solidFill>
                <a:uFill>
                  <a:solidFill>
                    <a:srgbClr val="FFFFFF"/>
                  </a:solidFill>
                </a:uFill>
                <a:latin typeface="Arial"/>
                <a:ea typeface="+mn-ea"/>
                <a:cs typeface="+mn-cs"/>
              </a:rPr>
              <a:t>System Models</a:t>
            </a:r>
          </a:p>
        </p:txBody>
      </p:sp>
      <p:graphicFrame>
        <p:nvGraphicFramePr>
          <p:cNvPr id="5" name="Table 4"/>
          <p:cNvGraphicFramePr>
            <a:graphicFrameLocks noGrp="1"/>
          </p:cNvGraphicFramePr>
          <p:nvPr/>
        </p:nvGraphicFramePr>
        <p:xfrm>
          <a:off x="1687512" y="2179637"/>
          <a:ext cx="6720418" cy="3200400"/>
        </p:xfrm>
        <a:graphic>
          <a:graphicData uri="http://schemas.openxmlformats.org/drawingml/2006/table">
            <a:tbl>
              <a:tblPr firstRow="1" bandRow="1">
                <a:tableStyleId>{5C22544A-7EE6-4342-B048-85BDC9FD1C3A}</a:tableStyleId>
              </a:tblPr>
              <a:tblGrid>
                <a:gridCol w="3360209">
                  <a:extLst>
                    <a:ext uri="{9D8B030D-6E8A-4147-A177-3AD203B41FA5}">
                      <a16:colId xmlns:a16="http://schemas.microsoft.com/office/drawing/2014/main" val="20000"/>
                    </a:ext>
                  </a:extLst>
                </a:gridCol>
                <a:gridCol w="3360209">
                  <a:extLst>
                    <a:ext uri="{9D8B030D-6E8A-4147-A177-3AD203B41FA5}">
                      <a16:colId xmlns:a16="http://schemas.microsoft.com/office/drawing/2014/main" val="20001"/>
                    </a:ext>
                  </a:extLst>
                </a:gridCol>
              </a:tblGrid>
              <a:tr h="352777">
                <a:tc>
                  <a:txBody>
                    <a:bodyPr/>
                    <a:lstStyle/>
                    <a:p>
                      <a:r>
                        <a:rPr lang="en-IN" dirty="0"/>
                        <a:t>Field name </a:t>
                      </a:r>
                    </a:p>
                  </a:txBody>
                  <a:tcPr/>
                </a:tc>
                <a:tc>
                  <a:txBody>
                    <a:bodyPr/>
                    <a:lstStyle/>
                    <a:p>
                      <a:r>
                        <a:rPr lang="en-IN" dirty="0"/>
                        <a:t>Type</a:t>
                      </a:r>
                    </a:p>
                  </a:txBody>
                  <a:tcPr/>
                </a:tc>
                <a:extLst>
                  <a:ext uri="{0D108BD9-81ED-4DB2-BD59-A6C34878D82A}">
                    <a16:rowId xmlns:a16="http://schemas.microsoft.com/office/drawing/2014/main" val="10000"/>
                  </a:ext>
                </a:extLst>
              </a:tr>
              <a:tr h="352777">
                <a:tc>
                  <a:txBody>
                    <a:bodyPr/>
                    <a:lstStyle/>
                    <a:p>
                      <a:r>
                        <a:rPr lang="en-IN" dirty="0"/>
                        <a:t>ITEM_ID	</a:t>
                      </a:r>
                    </a:p>
                  </a:txBody>
                  <a:tcPr/>
                </a:tc>
                <a:tc>
                  <a:txBody>
                    <a:bodyPr/>
                    <a:lstStyle/>
                    <a:p>
                      <a:r>
                        <a:rPr lang="en-IN" dirty="0"/>
                        <a:t>VARCHAR2(20 BYTE)</a:t>
                      </a:r>
                    </a:p>
                  </a:txBody>
                  <a:tcPr/>
                </a:tc>
                <a:extLst>
                  <a:ext uri="{0D108BD9-81ED-4DB2-BD59-A6C34878D82A}">
                    <a16:rowId xmlns:a16="http://schemas.microsoft.com/office/drawing/2014/main" val="10001"/>
                  </a:ext>
                </a:extLst>
              </a:tr>
              <a:tr h="352777">
                <a:tc>
                  <a:txBody>
                    <a:bodyPr/>
                    <a:lstStyle/>
                    <a:p>
                      <a:r>
                        <a:rPr lang="en-IN" dirty="0"/>
                        <a:t>ITEM_NAME</a:t>
                      </a:r>
                    </a:p>
                  </a:txBody>
                  <a:tcPr/>
                </a:tc>
                <a:tc>
                  <a:txBody>
                    <a:bodyPr/>
                    <a:lstStyle/>
                    <a:p>
                      <a:r>
                        <a:rPr lang="en-IN" dirty="0"/>
                        <a:t>VARCHAR2(20 BYTE)</a:t>
                      </a:r>
                    </a:p>
                  </a:txBody>
                  <a:tcPr/>
                </a:tc>
                <a:extLst>
                  <a:ext uri="{0D108BD9-81ED-4DB2-BD59-A6C34878D82A}">
                    <a16:rowId xmlns:a16="http://schemas.microsoft.com/office/drawing/2014/main" val="10002"/>
                  </a:ext>
                </a:extLst>
              </a:tr>
              <a:tr h="352777">
                <a:tc>
                  <a:txBody>
                    <a:bodyPr/>
                    <a:lstStyle/>
                    <a:p>
                      <a:r>
                        <a:rPr lang="en-IN" dirty="0"/>
                        <a:t>ITEM_CATEGORY</a:t>
                      </a:r>
                    </a:p>
                  </a:txBody>
                  <a:tcPr/>
                </a:tc>
                <a:tc>
                  <a:txBody>
                    <a:bodyPr/>
                    <a:lstStyle/>
                    <a:p>
                      <a:r>
                        <a:rPr lang="en-IN" dirty="0"/>
                        <a:t>VARCHAR2(40 BYTE)</a:t>
                      </a:r>
                    </a:p>
                  </a:txBody>
                  <a:tcPr/>
                </a:tc>
                <a:extLst>
                  <a:ext uri="{0D108BD9-81ED-4DB2-BD59-A6C34878D82A}">
                    <a16:rowId xmlns:a16="http://schemas.microsoft.com/office/drawing/2014/main" val="10003"/>
                  </a:ext>
                </a:extLst>
              </a:tr>
              <a:tr h="352777">
                <a:tc>
                  <a:txBody>
                    <a:bodyPr/>
                    <a:lstStyle/>
                    <a:p>
                      <a:r>
                        <a:rPr lang="en-IN" dirty="0"/>
                        <a:t>ITEM_TYPE</a:t>
                      </a:r>
                    </a:p>
                  </a:txBody>
                  <a:tcPr/>
                </a:tc>
                <a:tc>
                  <a:txBody>
                    <a:bodyPr/>
                    <a:lstStyle/>
                    <a:p>
                      <a:r>
                        <a:rPr lang="en-IN" dirty="0"/>
                        <a:t>VARCHAR2(40 BYTE)</a:t>
                      </a:r>
                    </a:p>
                  </a:txBody>
                  <a:tcPr/>
                </a:tc>
                <a:extLst>
                  <a:ext uri="{0D108BD9-81ED-4DB2-BD59-A6C34878D82A}">
                    <a16:rowId xmlns:a16="http://schemas.microsoft.com/office/drawing/2014/main" val="10004"/>
                  </a:ext>
                </a:extLst>
              </a:tr>
              <a:tr h="352777">
                <a:tc>
                  <a:txBody>
                    <a:bodyPr/>
                    <a:lstStyle/>
                    <a:p>
                      <a:r>
                        <a:rPr lang="en-IN" dirty="0"/>
                        <a:t>BASE_LOC_ID</a:t>
                      </a:r>
                    </a:p>
                  </a:txBody>
                  <a:tcPr/>
                </a:tc>
                <a:tc>
                  <a:txBody>
                    <a:bodyPr/>
                    <a:lstStyle/>
                    <a:p>
                      <a:r>
                        <a:rPr lang="en-IN" dirty="0"/>
                        <a:t>VARCHAR2(20 BYTE)</a:t>
                      </a:r>
                    </a:p>
                  </a:txBody>
                  <a:tcPr/>
                </a:tc>
                <a:extLst>
                  <a:ext uri="{0D108BD9-81ED-4DB2-BD59-A6C34878D82A}">
                    <a16:rowId xmlns:a16="http://schemas.microsoft.com/office/drawing/2014/main" val="10005"/>
                  </a:ext>
                </a:extLst>
              </a:tr>
              <a:tr h="352777">
                <a:tc>
                  <a:txBody>
                    <a:bodyPr/>
                    <a:lstStyle/>
                    <a:p>
                      <a:r>
                        <a:rPr lang="en-IN" dirty="0"/>
                        <a:t>LOC_ID</a:t>
                      </a:r>
                    </a:p>
                  </a:txBody>
                  <a:tcPr/>
                </a:tc>
                <a:tc>
                  <a:txBody>
                    <a:bodyPr/>
                    <a:lstStyle/>
                    <a:p>
                      <a:r>
                        <a:rPr lang="en-IN" dirty="0"/>
                        <a:t>VARCHAR2(20 BYTE)</a:t>
                      </a:r>
                    </a:p>
                  </a:txBody>
                  <a:tcPr/>
                </a:tc>
                <a:extLst>
                  <a:ext uri="{0D108BD9-81ED-4DB2-BD59-A6C34878D82A}">
                    <a16:rowId xmlns:a16="http://schemas.microsoft.com/office/drawing/2014/main" val="10006"/>
                  </a:ext>
                </a:extLst>
              </a:tr>
              <a:tr h="608902">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IN" dirty="0"/>
                        <a:t>STATUS	</a:t>
                      </a:r>
                    </a:p>
                    <a:p>
                      <a:endParaRPr lang="en-IN" dirty="0"/>
                    </a:p>
                  </a:txBody>
                  <a:tcPr/>
                </a:tc>
                <a:tc>
                  <a:txBody>
                    <a:bodyPr/>
                    <a:lstStyle/>
                    <a:p>
                      <a:r>
                        <a:rPr lang="en-IN" dirty="0"/>
                        <a:t>VARCHAR2(20 BYTE)</a:t>
                      </a:r>
                    </a:p>
                  </a:txBody>
                  <a:tcPr/>
                </a:tc>
                <a:extLst>
                  <a:ext uri="{0D108BD9-81ED-4DB2-BD59-A6C34878D82A}">
                    <a16:rowId xmlns:a16="http://schemas.microsoft.com/office/drawing/2014/main" val="10007"/>
                  </a:ext>
                </a:extLst>
              </a:tr>
            </a:tbl>
          </a:graphicData>
        </a:graphic>
      </p:graphicFrame>
      <p:sp>
        <p:nvSpPr>
          <p:cNvPr id="6" name="TextBox 5"/>
          <p:cNvSpPr txBox="1"/>
          <p:nvPr/>
        </p:nvSpPr>
        <p:spPr>
          <a:xfrm>
            <a:off x="1839912" y="1570037"/>
            <a:ext cx="1716047" cy="523220"/>
          </a:xfrm>
          <a:prstGeom prst="rect">
            <a:avLst/>
          </a:prstGeom>
          <a:noFill/>
        </p:spPr>
        <p:txBody>
          <a:bodyPr wrap="none" rtlCol="0">
            <a:spAutoFit/>
          </a:bodyPr>
          <a:lstStyle/>
          <a:p>
            <a:r>
              <a:rPr lang="en-IN" sz="2800" dirty="0">
                <a:latin typeface="Times New Roman" pitchFamily="18" charset="0"/>
                <a:cs typeface="Times New Roman" pitchFamily="18" charset="0"/>
              </a:rPr>
              <a:t>Item Table</a:t>
            </a:r>
          </a:p>
        </p:txBody>
      </p:sp>
      <p:sp>
        <p:nvSpPr>
          <p:cNvPr id="7" name="TextBox 6"/>
          <p:cNvSpPr txBox="1"/>
          <p:nvPr/>
        </p:nvSpPr>
        <p:spPr>
          <a:xfrm>
            <a:off x="1763712" y="5913437"/>
            <a:ext cx="6199133" cy="523220"/>
          </a:xfrm>
          <a:prstGeom prst="rect">
            <a:avLst/>
          </a:prstGeom>
          <a:noFill/>
        </p:spPr>
        <p:txBody>
          <a:bodyPr wrap="none" rtlCol="0">
            <a:spAutoFit/>
          </a:bodyPr>
          <a:lstStyle/>
          <a:p>
            <a:pPr>
              <a:buFont typeface="Arial" pitchFamily="34" charset="0"/>
              <a:buChar char="•"/>
            </a:pPr>
            <a:r>
              <a:rPr lang="en-IN" sz="2800" dirty="0">
                <a:latin typeface="Times New Roman" pitchFamily="18" charset="0"/>
                <a:cs typeface="Times New Roman" pitchFamily="18" charset="0"/>
              </a:rPr>
              <a:t> Location table, tag table, appliance table</a:t>
            </a:r>
          </a:p>
        </p:txBody>
      </p:sp>
      <p:sp>
        <p:nvSpPr>
          <p:cNvPr id="8" name="TextShape 3"/>
          <p:cNvSpPr txBox="1"/>
          <p:nvPr/>
        </p:nvSpPr>
        <p:spPr>
          <a:xfrm>
            <a:off x="0" y="7056438"/>
            <a:ext cx="9936163" cy="346075"/>
          </a:xfrm>
          <a:prstGeom prst="rect">
            <a:avLst/>
          </a:prstGeom>
          <a:noFill/>
          <a:ln>
            <a:noFill/>
          </a:ln>
        </p:spPr>
        <p:txBody>
          <a:bodyPr lIns="90000" tIns="45000" rIns="90000" bIns="450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IN" spc="-1" dirty="0">
                <a:solidFill>
                  <a:srgbClr val="000000"/>
                </a:solidFill>
                <a:uFill>
                  <a:solidFill>
                    <a:srgbClr val="FFFFFF"/>
                  </a:solidFill>
                </a:uFill>
              </a:rPr>
              <a:t>Date:22 March ’2017                       Department of MCA,RVCE			              15 /18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Picture 54"/>
          <p:cNvPicPr/>
          <p:nvPr/>
        </p:nvPicPr>
        <p:blipFill>
          <a:blip r:embed="rId2" cstate="print"/>
          <a:stretch/>
        </p:blipFill>
        <p:spPr>
          <a:xfrm>
            <a:off x="198548" y="121973"/>
            <a:ext cx="1820496" cy="1808459"/>
          </a:xfrm>
          <a:prstGeom prst="rect">
            <a:avLst/>
          </a:prstGeom>
          <a:ln>
            <a:noFill/>
          </a:ln>
        </p:spPr>
      </p:pic>
      <p:sp>
        <p:nvSpPr>
          <p:cNvPr id="56" name="TextShape 1"/>
          <p:cNvSpPr txBox="1"/>
          <p:nvPr/>
        </p:nvSpPr>
        <p:spPr>
          <a:xfrm>
            <a:off x="767217" y="395123"/>
            <a:ext cx="9071640" cy="1262160"/>
          </a:xfrm>
          <a:prstGeom prst="rect">
            <a:avLst/>
          </a:prstGeom>
          <a:noFill/>
          <a:ln>
            <a:noFill/>
          </a:ln>
        </p:spPr>
        <p:txBody>
          <a:bodyPr lIns="0" tIns="0" rIns="0" bIns="0" anchor="ctr"/>
          <a:lstStyle/>
          <a:p>
            <a:pPr algn="ctr"/>
            <a:r>
              <a:rPr lang="en-IN" sz="4400" b="0" strike="noStrike" spc="-1" dirty="0">
                <a:solidFill>
                  <a:srgbClr val="000000"/>
                </a:solidFill>
                <a:uFill>
                  <a:solidFill>
                    <a:srgbClr val="FFFFFF"/>
                  </a:solidFill>
                </a:uFill>
                <a:latin typeface="Arial"/>
              </a:rPr>
              <a:t>Literature Survey</a:t>
            </a:r>
          </a:p>
        </p:txBody>
      </p:sp>
      <p:graphicFrame>
        <p:nvGraphicFramePr>
          <p:cNvPr id="8" name="Table 7"/>
          <p:cNvGraphicFramePr>
            <a:graphicFrameLocks noGrp="1"/>
          </p:cNvGraphicFramePr>
          <p:nvPr>
            <p:extLst/>
          </p:nvPr>
        </p:nvGraphicFramePr>
        <p:xfrm>
          <a:off x="287784" y="1849826"/>
          <a:ext cx="9360848" cy="5303520"/>
        </p:xfrm>
        <a:graphic>
          <a:graphicData uri="http://schemas.openxmlformats.org/drawingml/2006/table">
            <a:tbl>
              <a:tblPr firstRow="1" bandRow="1">
                <a:tableStyleId>{5C22544A-7EE6-4342-B048-85BDC9FD1C3A}</a:tableStyleId>
              </a:tblPr>
              <a:tblGrid>
                <a:gridCol w="647880">
                  <a:extLst>
                    <a:ext uri="{9D8B030D-6E8A-4147-A177-3AD203B41FA5}">
                      <a16:colId xmlns:a16="http://schemas.microsoft.com/office/drawing/2014/main" val="2905340781"/>
                    </a:ext>
                  </a:extLst>
                </a:gridCol>
                <a:gridCol w="2232248">
                  <a:extLst>
                    <a:ext uri="{9D8B030D-6E8A-4147-A177-3AD203B41FA5}">
                      <a16:colId xmlns:a16="http://schemas.microsoft.com/office/drawing/2014/main" val="268085383"/>
                    </a:ext>
                  </a:extLst>
                </a:gridCol>
                <a:gridCol w="2376264">
                  <a:extLst>
                    <a:ext uri="{9D8B030D-6E8A-4147-A177-3AD203B41FA5}">
                      <a16:colId xmlns:a16="http://schemas.microsoft.com/office/drawing/2014/main" val="3305377831"/>
                    </a:ext>
                  </a:extLst>
                </a:gridCol>
                <a:gridCol w="4104456">
                  <a:extLst>
                    <a:ext uri="{9D8B030D-6E8A-4147-A177-3AD203B41FA5}">
                      <a16:colId xmlns:a16="http://schemas.microsoft.com/office/drawing/2014/main" val="1870898434"/>
                    </a:ext>
                  </a:extLst>
                </a:gridCol>
              </a:tblGrid>
              <a:tr h="611959">
                <a:tc>
                  <a:txBody>
                    <a:bodyPr/>
                    <a:lstStyle/>
                    <a:p>
                      <a:pPr algn="ctr"/>
                      <a:r>
                        <a:rPr lang="en-US" sz="1800" dirty="0" err="1"/>
                        <a:t>Sl</a:t>
                      </a:r>
                      <a:r>
                        <a:rPr lang="en-US" sz="1800" dirty="0"/>
                        <a:t> No</a:t>
                      </a:r>
                    </a:p>
                  </a:txBody>
                  <a:tcPr/>
                </a:tc>
                <a:tc>
                  <a:txBody>
                    <a:bodyPr/>
                    <a:lstStyle/>
                    <a:p>
                      <a:pPr algn="ctr"/>
                      <a:r>
                        <a:rPr lang="en-US" sz="1800" dirty="0"/>
                        <a:t>Author</a:t>
                      </a:r>
                    </a:p>
                  </a:txBody>
                  <a:tcPr/>
                </a:tc>
                <a:tc>
                  <a:txBody>
                    <a:bodyPr/>
                    <a:lstStyle/>
                    <a:p>
                      <a:pPr algn="ctr"/>
                      <a:r>
                        <a:rPr lang="en-US" sz="1800" dirty="0"/>
                        <a:t>Title</a:t>
                      </a:r>
                    </a:p>
                  </a:txBody>
                  <a:tcPr/>
                </a:tc>
                <a:tc>
                  <a:txBody>
                    <a:bodyPr/>
                    <a:lstStyle/>
                    <a:p>
                      <a:pPr algn="ctr"/>
                      <a:r>
                        <a:rPr lang="en-US" sz="1800" dirty="0"/>
                        <a:t>Outcome</a:t>
                      </a:r>
                    </a:p>
                  </a:txBody>
                  <a:tcPr/>
                </a:tc>
                <a:extLst>
                  <a:ext uri="{0D108BD9-81ED-4DB2-BD59-A6C34878D82A}">
                    <a16:rowId xmlns:a16="http://schemas.microsoft.com/office/drawing/2014/main" val="4378117"/>
                  </a:ext>
                </a:extLst>
              </a:tr>
              <a:tr h="1136495">
                <a:tc>
                  <a:txBody>
                    <a:bodyPr/>
                    <a:lstStyle/>
                    <a:p>
                      <a:r>
                        <a:rPr lang="en-US" sz="1800" dirty="0"/>
                        <a:t>1</a:t>
                      </a:r>
                    </a:p>
                  </a:txBody>
                  <a:tcPr/>
                </a:tc>
                <a:tc>
                  <a:txBody>
                    <a:bodyPr/>
                    <a:lstStyle/>
                    <a:p>
                      <a:r>
                        <a:rPr lang="en-IN" sz="1800" b="0" i="0" u="none" strike="noStrike" dirty="0">
                          <a:solidFill>
                            <a:schemeClr val="dk1"/>
                          </a:solidFill>
                          <a:effectLst/>
                          <a:latin typeface="+mn-lt"/>
                          <a:ea typeface="+mn-ea"/>
                          <a:cs typeface="+mn-cs"/>
                        </a:rPr>
                        <a:t>X</a:t>
                      </a:r>
                      <a:r>
                        <a:rPr lang="en-US" sz="1800" b="0" i="0" u="none" strike="noStrike" dirty="0" err="1">
                          <a:solidFill>
                            <a:schemeClr val="dk1"/>
                          </a:solidFill>
                          <a:effectLst/>
                          <a:latin typeface="+mn-lt"/>
                          <a:ea typeface="+mn-ea"/>
                          <a:cs typeface="+mn-cs"/>
                        </a:rPr>
                        <a:t>ianming</a:t>
                      </a:r>
                      <a:r>
                        <a:rPr lang="en-US" sz="1800" b="0" i="0" u="none" strike="noStrike" dirty="0">
                          <a:solidFill>
                            <a:schemeClr val="dk1"/>
                          </a:solidFill>
                          <a:effectLst/>
                          <a:latin typeface="+mn-lt"/>
                          <a:ea typeface="+mn-ea"/>
                          <a:cs typeface="+mn-cs"/>
                        </a:rPr>
                        <a:t> Qing</a:t>
                      </a:r>
                    </a:p>
                  </a:txBody>
                  <a:tcPr/>
                </a:tc>
                <a:tc>
                  <a:txBody>
                    <a:bodyPr/>
                    <a:lstStyle/>
                    <a:p>
                      <a:r>
                        <a:rPr lang="en-US" sz="1800" b="0" i="0" dirty="0">
                          <a:solidFill>
                            <a:schemeClr val="dk1"/>
                          </a:solidFill>
                          <a:effectLst/>
                          <a:latin typeface="+mn-lt"/>
                          <a:ea typeface="+mn-ea"/>
                          <a:cs typeface="+mn-cs"/>
                        </a:rPr>
                        <a:t>Multiloop antenna for High Frequency RFID smart shelf Application</a:t>
                      </a:r>
                    </a:p>
                  </a:txBody>
                  <a:tcPr/>
                </a:tc>
                <a:tc>
                  <a:txBody>
                    <a:bodyPr/>
                    <a:lstStyle/>
                    <a:p>
                      <a:r>
                        <a:rPr lang="en-IN" b="0" i="0" dirty="0">
                          <a:solidFill>
                            <a:schemeClr val="dk1"/>
                          </a:solidFill>
                          <a:effectLst/>
                          <a:latin typeface="+mn-lt"/>
                          <a:ea typeface="+mn-ea"/>
                          <a:cs typeface="+mn-cs"/>
                        </a:rPr>
                        <a:t>The proposed antenna prototype has been able to generate magnetic field with uniform magnitude for a larger interrogation region.</a:t>
                      </a:r>
                      <a:endParaRPr lang="en-US" sz="1800" dirty="0"/>
                    </a:p>
                  </a:txBody>
                  <a:tcPr/>
                </a:tc>
                <a:extLst>
                  <a:ext uri="{0D108BD9-81ED-4DB2-BD59-A6C34878D82A}">
                    <a16:rowId xmlns:a16="http://schemas.microsoft.com/office/drawing/2014/main" val="1168083354"/>
                  </a:ext>
                </a:extLst>
              </a:tr>
              <a:tr h="1398762">
                <a:tc>
                  <a:txBody>
                    <a:bodyPr/>
                    <a:lstStyle/>
                    <a:p>
                      <a:r>
                        <a:rPr lang="en-IN" sz="1800" dirty="0"/>
                        <a:t>2</a:t>
                      </a:r>
                      <a:endParaRPr lang="en-US" sz="1800" dirty="0"/>
                    </a:p>
                  </a:txBody>
                  <a:tcPr/>
                </a:tc>
                <a:tc>
                  <a:txBody>
                    <a:bodyPr/>
                    <a:lstStyle/>
                    <a:p>
                      <a:r>
                        <a:rPr lang="pt-BR" b="0" i="0" u="none" strike="noStrike" dirty="0">
                          <a:solidFill>
                            <a:schemeClr val="dk1"/>
                          </a:solidFill>
                          <a:effectLst/>
                          <a:latin typeface="+mn-lt"/>
                          <a:ea typeface="+mn-ea"/>
                          <a:cs typeface="+mn-cs"/>
                        </a:rPr>
                        <a:t>Carla R. Medeiros </a:t>
                      </a:r>
                    </a:p>
                    <a:p>
                      <a:r>
                        <a:rPr lang="pt-BR" b="0" i="0" u="none" strike="noStrike" dirty="0">
                          <a:solidFill>
                            <a:schemeClr val="dk1"/>
                          </a:solidFill>
                          <a:effectLst/>
                          <a:latin typeface="+mn-lt"/>
                          <a:ea typeface="+mn-ea"/>
                          <a:cs typeface="+mn-cs"/>
                        </a:rPr>
                        <a:t>Jorge R. Costa </a:t>
                      </a:r>
                    </a:p>
                    <a:p>
                      <a:r>
                        <a:rPr lang="pt-BR" b="0" i="0" u="none" strike="noStrike" dirty="0">
                          <a:solidFill>
                            <a:schemeClr val="dk1"/>
                          </a:solidFill>
                          <a:effectLst/>
                          <a:latin typeface="+mn-lt"/>
                          <a:ea typeface="+mn-ea"/>
                          <a:cs typeface="+mn-cs"/>
                        </a:rPr>
                        <a:t>Carlos A. Fernandes</a:t>
                      </a:r>
                      <a:endParaRPr lang="en-US" sz="1800" b="0" dirty="0"/>
                    </a:p>
                  </a:txBody>
                  <a:tcPr/>
                </a:tc>
                <a:tc>
                  <a:txBody>
                    <a:bodyPr/>
                    <a:lstStyle/>
                    <a:p>
                      <a:r>
                        <a:rPr lang="en-IN" b="0" i="0" dirty="0">
                          <a:solidFill>
                            <a:schemeClr val="dk1"/>
                          </a:solidFill>
                          <a:effectLst/>
                          <a:latin typeface="+mn-lt"/>
                          <a:ea typeface="+mn-ea"/>
                          <a:cs typeface="+mn-cs"/>
                        </a:rPr>
                        <a:t>RFID Smart Shelf With Confined Detection Volume at UHF</a:t>
                      </a:r>
                    </a:p>
                    <a:p>
                      <a:endParaRPr lang="en-US" sz="1800" b="0" i="0" dirty="0">
                        <a:solidFill>
                          <a:schemeClr val="dk1"/>
                        </a:solidFill>
                        <a:effectLst/>
                        <a:latin typeface="+mn-lt"/>
                        <a:ea typeface="+mn-ea"/>
                        <a:cs typeface="+mn-cs"/>
                      </a:endParaRPr>
                    </a:p>
                  </a:txBody>
                  <a:tcPr/>
                </a:tc>
                <a:tc>
                  <a:txBody>
                    <a:bodyPr/>
                    <a:lstStyle/>
                    <a:p>
                      <a:r>
                        <a:rPr lang="en-IN" b="0" i="0" dirty="0">
                          <a:solidFill>
                            <a:schemeClr val="dk1"/>
                          </a:solidFill>
                          <a:effectLst/>
                          <a:latin typeface="+mn-lt"/>
                          <a:ea typeface="+mn-ea"/>
                          <a:cs typeface="+mn-cs"/>
                        </a:rPr>
                        <a:t>The working frequency band covers simultaneously the three world assigned RFID </a:t>
                      </a:r>
                      <a:r>
                        <a:rPr lang="en-IN" b="0" i="0" dirty="0" err="1">
                          <a:solidFill>
                            <a:schemeClr val="dk1"/>
                          </a:solidFill>
                          <a:effectLst/>
                          <a:latin typeface="+mn-lt"/>
                          <a:ea typeface="+mn-ea"/>
                          <a:cs typeface="+mn-cs"/>
                        </a:rPr>
                        <a:t>subbands</a:t>
                      </a:r>
                      <a:r>
                        <a:rPr lang="en-IN" b="0" i="0" dirty="0">
                          <a:solidFill>
                            <a:schemeClr val="dk1"/>
                          </a:solidFill>
                          <a:effectLst/>
                          <a:latin typeface="+mn-lt"/>
                          <a:ea typeface="+mn-ea"/>
                          <a:cs typeface="+mn-cs"/>
                        </a:rPr>
                        <a:t> at ultrahigh frequency (UHF).</a:t>
                      </a:r>
                      <a:endParaRPr lang="en-US" sz="1800" dirty="0"/>
                    </a:p>
                  </a:txBody>
                  <a:tcPr/>
                </a:tc>
                <a:extLst>
                  <a:ext uri="{0D108BD9-81ED-4DB2-BD59-A6C34878D82A}">
                    <a16:rowId xmlns:a16="http://schemas.microsoft.com/office/drawing/2014/main" val="3314200643"/>
                  </a:ext>
                </a:extLst>
              </a:tr>
              <a:tr h="1923298">
                <a:tc>
                  <a:txBody>
                    <a:bodyPr/>
                    <a:lstStyle/>
                    <a:p>
                      <a:r>
                        <a:rPr lang="en-IN" sz="1800" dirty="0"/>
                        <a:t>3</a:t>
                      </a:r>
                      <a:endParaRPr lang="en-US" sz="1800" dirty="0"/>
                    </a:p>
                  </a:txBody>
                  <a:tcPr/>
                </a:tc>
                <a:tc>
                  <a:txBody>
                    <a:bodyPr/>
                    <a:lstStyle/>
                    <a:p>
                      <a:pPr marL="0" indent="0">
                        <a:buNone/>
                      </a:pPr>
                      <a:r>
                        <a:rPr lang="en-US" b="0" i="0" u="none" strike="noStrike" dirty="0">
                          <a:solidFill>
                            <a:schemeClr val="dk1"/>
                          </a:solidFill>
                          <a:effectLst/>
                          <a:latin typeface="+mn-lt"/>
                          <a:ea typeface="+mn-ea"/>
                          <a:cs typeface="+mn-cs"/>
                        </a:rPr>
                        <a:t>Khan </a:t>
                      </a:r>
                      <a:r>
                        <a:rPr lang="en-US" b="0" i="0" u="none" strike="noStrike" dirty="0" err="1">
                          <a:solidFill>
                            <a:schemeClr val="dk1"/>
                          </a:solidFill>
                          <a:effectLst/>
                          <a:latin typeface="+mn-lt"/>
                          <a:ea typeface="+mn-ea"/>
                          <a:cs typeface="+mn-cs"/>
                        </a:rPr>
                        <a:t>Nishiyama</a:t>
                      </a:r>
                      <a:endParaRPr lang="en-US" sz="1800" b="0" u="none" dirty="0"/>
                    </a:p>
                  </a:txBody>
                  <a:tcPr/>
                </a:tc>
                <a:tc>
                  <a:txBody>
                    <a:bodyPr/>
                    <a:lstStyle/>
                    <a:p>
                      <a:r>
                        <a:rPr lang="en-IN" b="0" i="0" dirty="0">
                          <a:solidFill>
                            <a:schemeClr val="dk1"/>
                          </a:solidFill>
                          <a:effectLst/>
                          <a:latin typeface="+mn-lt"/>
                          <a:ea typeface="+mn-ea"/>
                          <a:cs typeface="+mn-cs"/>
                        </a:rPr>
                        <a:t>A smart shelf, an efficient object identification system  with battery less passive low frequency RFID tag</a:t>
                      </a:r>
                    </a:p>
                    <a:p>
                      <a:endParaRPr lang="en-US" sz="1800" b="0" i="0" dirty="0">
                        <a:solidFill>
                          <a:schemeClr val="dk1"/>
                        </a:solidFill>
                        <a:effectLst/>
                        <a:latin typeface="+mn-lt"/>
                        <a:ea typeface="+mn-ea"/>
                        <a:cs typeface="+mn-cs"/>
                      </a:endParaRPr>
                    </a:p>
                  </a:txBody>
                  <a:tcPr/>
                </a:tc>
                <a:tc>
                  <a:txBody>
                    <a:bodyPr/>
                    <a:lstStyle/>
                    <a:p>
                      <a:r>
                        <a:rPr lang="en-IN" b="0" i="0" dirty="0">
                          <a:solidFill>
                            <a:schemeClr val="dk1"/>
                          </a:solidFill>
                          <a:effectLst/>
                          <a:latin typeface="+mn-lt"/>
                          <a:ea typeface="+mn-ea"/>
                          <a:cs typeface="+mn-cs"/>
                        </a:rPr>
                        <a:t>describes a system that uses an RFID module to harvest energy from an incoming radio signal both to power the circuitry in order to identify the object and to power an indicator LED.</a:t>
                      </a:r>
                      <a:endParaRPr lang="en-US" sz="1800" dirty="0"/>
                    </a:p>
                  </a:txBody>
                  <a:tcPr/>
                </a:tc>
                <a:extLst>
                  <a:ext uri="{0D108BD9-81ED-4DB2-BD59-A6C34878D82A}">
                    <a16:rowId xmlns:a16="http://schemas.microsoft.com/office/drawing/2014/main" val="2452873587"/>
                  </a:ext>
                </a:extLst>
              </a:tr>
            </a:tbl>
          </a:graphicData>
        </a:graphic>
      </p:graphicFrame>
      <p:sp>
        <p:nvSpPr>
          <p:cNvPr id="7" name="TextShape 3"/>
          <p:cNvSpPr txBox="1"/>
          <p:nvPr/>
        </p:nvSpPr>
        <p:spPr>
          <a:xfrm>
            <a:off x="0" y="7056438"/>
            <a:ext cx="9936163" cy="346075"/>
          </a:xfrm>
          <a:prstGeom prst="rect">
            <a:avLst/>
          </a:prstGeom>
          <a:noFill/>
          <a:ln>
            <a:noFill/>
          </a:ln>
        </p:spPr>
        <p:txBody>
          <a:bodyPr lIns="90000" tIns="45000" rIns="90000" bIns="450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IN" spc="-1" dirty="0">
                <a:solidFill>
                  <a:srgbClr val="000000"/>
                </a:solidFill>
                <a:uFill>
                  <a:solidFill>
                    <a:srgbClr val="FFFFFF"/>
                  </a:solidFill>
                </a:uFill>
              </a:rPr>
              <a:t>Date:22 March ’2017                       Department of MCA,RVCE			              16 /18                                             </a:t>
            </a:r>
          </a:p>
        </p:txBody>
      </p:sp>
    </p:spTree>
    <p:extLst>
      <p:ext uri="{BB962C8B-B14F-4D97-AF65-F5344CB8AC3E}">
        <p14:creationId xmlns:p14="http://schemas.microsoft.com/office/powerpoint/2010/main" val="343799877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tretch/>
        </p:blipFill>
        <p:spPr>
          <a:xfrm>
            <a:off x="287784" y="78464"/>
            <a:ext cx="1745420" cy="1750995"/>
          </a:xfrm>
          <a:prstGeom prst="rect">
            <a:avLst/>
          </a:prstGeom>
          <a:ln>
            <a:noFill/>
          </a:ln>
        </p:spPr>
      </p:pic>
      <p:sp>
        <p:nvSpPr>
          <p:cNvPr id="3" name="TextShape 1"/>
          <p:cNvSpPr txBox="1"/>
          <p:nvPr/>
        </p:nvSpPr>
        <p:spPr>
          <a:xfrm>
            <a:off x="767217" y="395123"/>
            <a:ext cx="9071640" cy="1262160"/>
          </a:xfrm>
          <a:prstGeom prst="rect">
            <a:avLst/>
          </a:prstGeom>
          <a:noFill/>
          <a:ln>
            <a:noFill/>
          </a:ln>
        </p:spPr>
        <p:txBody>
          <a:bodyPr lIns="0" tIns="0" rIns="0" bIns="0" anchor="ctr"/>
          <a:lstStyle/>
          <a:p>
            <a:pPr algn="ctr"/>
            <a:r>
              <a:rPr lang="en-IN" sz="4400" b="0" strike="noStrike" spc="-1" dirty="0">
                <a:solidFill>
                  <a:srgbClr val="000000"/>
                </a:solidFill>
                <a:uFill>
                  <a:solidFill>
                    <a:srgbClr val="FFFFFF"/>
                  </a:solidFill>
                </a:uFill>
                <a:latin typeface="Arial"/>
              </a:rPr>
              <a:t>Literature Survey</a:t>
            </a:r>
          </a:p>
        </p:txBody>
      </p:sp>
      <p:graphicFrame>
        <p:nvGraphicFramePr>
          <p:cNvPr id="5" name="Table 4"/>
          <p:cNvGraphicFramePr>
            <a:graphicFrameLocks noGrp="1"/>
          </p:cNvGraphicFramePr>
          <p:nvPr>
            <p:extLst/>
          </p:nvPr>
        </p:nvGraphicFramePr>
        <p:xfrm>
          <a:off x="287784" y="1849826"/>
          <a:ext cx="9360848" cy="5163321"/>
        </p:xfrm>
        <a:graphic>
          <a:graphicData uri="http://schemas.openxmlformats.org/drawingml/2006/table">
            <a:tbl>
              <a:tblPr firstRow="1" bandRow="1">
                <a:tableStyleId>{5C22544A-7EE6-4342-B048-85BDC9FD1C3A}</a:tableStyleId>
              </a:tblPr>
              <a:tblGrid>
                <a:gridCol w="647880">
                  <a:extLst>
                    <a:ext uri="{9D8B030D-6E8A-4147-A177-3AD203B41FA5}">
                      <a16:colId xmlns:a16="http://schemas.microsoft.com/office/drawing/2014/main" val="2905340781"/>
                    </a:ext>
                  </a:extLst>
                </a:gridCol>
                <a:gridCol w="2088424">
                  <a:extLst>
                    <a:ext uri="{9D8B030D-6E8A-4147-A177-3AD203B41FA5}">
                      <a16:colId xmlns:a16="http://schemas.microsoft.com/office/drawing/2014/main" val="268085383"/>
                    </a:ext>
                  </a:extLst>
                </a:gridCol>
                <a:gridCol w="2520088">
                  <a:extLst>
                    <a:ext uri="{9D8B030D-6E8A-4147-A177-3AD203B41FA5}">
                      <a16:colId xmlns:a16="http://schemas.microsoft.com/office/drawing/2014/main" val="3305377831"/>
                    </a:ext>
                  </a:extLst>
                </a:gridCol>
                <a:gridCol w="4104456">
                  <a:extLst>
                    <a:ext uri="{9D8B030D-6E8A-4147-A177-3AD203B41FA5}">
                      <a16:colId xmlns:a16="http://schemas.microsoft.com/office/drawing/2014/main" val="1870898434"/>
                    </a:ext>
                  </a:extLst>
                </a:gridCol>
              </a:tblGrid>
              <a:tr h="605206">
                <a:tc>
                  <a:txBody>
                    <a:bodyPr/>
                    <a:lstStyle/>
                    <a:p>
                      <a:pPr algn="ctr"/>
                      <a:r>
                        <a:rPr lang="en-US" sz="1800" b="0" dirty="0" err="1"/>
                        <a:t>Sl</a:t>
                      </a:r>
                      <a:r>
                        <a:rPr lang="en-US" sz="1800" b="0" dirty="0"/>
                        <a:t> No</a:t>
                      </a:r>
                    </a:p>
                  </a:txBody>
                  <a:tcPr/>
                </a:tc>
                <a:tc>
                  <a:txBody>
                    <a:bodyPr/>
                    <a:lstStyle/>
                    <a:p>
                      <a:pPr algn="ctr"/>
                      <a:r>
                        <a:rPr lang="en-US" sz="1800" b="0" dirty="0"/>
                        <a:t>Author</a:t>
                      </a:r>
                    </a:p>
                  </a:txBody>
                  <a:tcPr/>
                </a:tc>
                <a:tc>
                  <a:txBody>
                    <a:bodyPr/>
                    <a:lstStyle/>
                    <a:p>
                      <a:pPr algn="ctr"/>
                      <a:r>
                        <a:rPr lang="en-US" sz="1800" b="0" dirty="0"/>
                        <a:t>Title</a:t>
                      </a:r>
                    </a:p>
                  </a:txBody>
                  <a:tcPr/>
                </a:tc>
                <a:tc>
                  <a:txBody>
                    <a:bodyPr/>
                    <a:lstStyle/>
                    <a:p>
                      <a:pPr algn="ctr"/>
                      <a:r>
                        <a:rPr lang="en-US" sz="1800" b="0" dirty="0"/>
                        <a:t>Outcome</a:t>
                      </a:r>
                    </a:p>
                  </a:txBody>
                  <a:tcPr/>
                </a:tc>
                <a:extLst>
                  <a:ext uri="{0D108BD9-81ED-4DB2-BD59-A6C34878D82A}">
                    <a16:rowId xmlns:a16="http://schemas.microsoft.com/office/drawing/2014/main" val="4378117"/>
                  </a:ext>
                </a:extLst>
              </a:tr>
              <a:tr h="1383329">
                <a:tc>
                  <a:txBody>
                    <a:bodyPr/>
                    <a:lstStyle/>
                    <a:p>
                      <a:r>
                        <a:rPr lang="en-IN" sz="1800" b="0" dirty="0"/>
                        <a:t>4</a:t>
                      </a:r>
                      <a:endParaRPr lang="en-US" sz="1800" b="0" dirty="0"/>
                    </a:p>
                  </a:txBody>
                  <a:tcPr/>
                </a:tc>
                <a:tc>
                  <a:txBody>
                    <a:bodyPr/>
                    <a:lstStyle/>
                    <a:p>
                      <a:pPr marL="0" indent="0">
                        <a:buNone/>
                      </a:pPr>
                      <a:r>
                        <a:rPr lang="it-IT" b="0" i="0" u="none" strike="noStrike" dirty="0">
                          <a:solidFill>
                            <a:schemeClr val="dk1"/>
                          </a:solidFill>
                          <a:effectLst/>
                          <a:latin typeface="+mn-lt"/>
                          <a:ea typeface="+mn-ea"/>
                          <a:cs typeface="+mn-cs"/>
                        </a:rPr>
                        <a:t>D'Alessandro </a:t>
                      </a:r>
                    </a:p>
                    <a:p>
                      <a:pPr marL="0" indent="0">
                        <a:buNone/>
                      </a:pPr>
                      <a:r>
                        <a:rPr lang="it-IT" b="0" i="0" u="none" strike="noStrike" dirty="0">
                          <a:solidFill>
                            <a:schemeClr val="dk1"/>
                          </a:solidFill>
                          <a:effectLst/>
                          <a:latin typeface="+mn-lt"/>
                          <a:ea typeface="+mn-ea"/>
                          <a:cs typeface="+mn-cs"/>
                        </a:rPr>
                        <a:t>A. Buffi </a:t>
                      </a:r>
                    </a:p>
                    <a:p>
                      <a:pPr marL="0" indent="0">
                        <a:buNone/>
                      </a:pPr>
                      <a:r>
                        <a:rPr lang="it-IT" b="0" i="0" u="none" strike="noStrike" dirty="0">
                          <a:solidFill>
                            <a:schemeClr val="dk1"/>
                          </a:solidFill>
                          <a:effectLst/>
                          <a:latin typeface="+mn-lt"/>
                          <a:ea typeface="+mn-ea"/>
                          <a:cs typeface="+mn-cs"/>
                        </a:rPr>
                        <a:t>P. Nepa </a:t>
                      </a:r>
                    </a:p>
                    <a:p>
                      <a:pPr marL="0" indent="0">
                        <a:buNone/>
                      </a:pPr>
                      <a:r>
                        <a:rPr lang="it-IT" b="0" i="0" u="none" strike="noStrike" dirty="0">
                          <a:solidFill>
                            <a:schemeClr val="dk1"/>
                          </a:solidFill>
                          <a:effectLst/>
                          <a:latin typeface="+mn-lt"/>
                          <a:ea typeface="+mn-ea"/>
                          <a:cs typeface="+mn-cs"/>
                        </a:rPr>
                        <a:t>G. Isola</a:t>
                      </a:r>
                      <a:endParaRPr lang="en-US" sz="1800" b="0" i="0" u="none" strike="noStrike" dirty="0">
                        <a:solidFill>
                          <a:schemeClr val="dk1"/>
                        </a:solidFill>
                        <a:effectLst/>
                        <a:latin typeface="+mn-lt"/>
                        <a:ea typeface="+mn-ea"/>
                        <a:cs typeface="+mn-cs"/>
                      </a:endParaRPr>
                    </a:p>
                  </a:txBody>
                  <a:tcPr/>
                </a:tc>
                <a:tc>
                  <a:txBody>
                    <a:bodyPr/>
                    <a:lstStyle/>
                    <a:p>
                      <a:r>
                        <a:rPr lang="en-US" b="0" i="0" dirty="0">
                          <a:solidFill>
                            <a:schemeClr val="dk1"/>
                          </a:solidFill>
                          <a:effectLst/>
                          <a:latin typeface="+mn-lt"/>
                          <a:ea typeface="+mn-ea"/>
                          <a:cs typeface="+mn-cs"/>
                        </a:rPr>
                        <a:t>RFID-Based Smart Shelving Storage Systems</a:t>
                      </a:r>
                    </a:p>
                  </a:txBody>
                  <a:tcPr/>
                </a:tc>
                <a:tc>
                  <a:txBody>
                    <a:bodyPr/>
                    <a:lstStyle/>
                    <a:p>
                      <a:r>
                        <a:rPr lang="en-IN" b="0" i="0" dirty="0">
                          <a:solidFill>
                            <a:schemeClr val="dk1"/>
                          </a:solidFill>
                          <a:effectLst/>
                          <a:latin typeface="+mn-lt"/>
                          <a:ea typeface="+mn-ea"/>
                          <a:cs typeface="+mn-cs"/>
                        </a:rPr>
                        <a:t>A RFID-Based Smart Shelving Storage System in UHF band is presented for localization of tagged items with specific reference to a pharmacy drawer for drug storage</a:t>
                      </a:r>
                      <a:endParaRPr lang="en-US" sz="1800" b="0" dirty="0"/>
                    </a:p>
                  </a:txBody>
                  <a:tcPr/>
                </a:tc>
                <a:extLst>
                  <a:ext uri="{0D108BD9-81ED-4DB2-BD59-A6C34878D82A}">
                    <a16:rowId xmlns:a16="http://schemas.microsoft.com/office/drawing/2014/main" val="1168083354"/>
                  </a:ext>
                </a:extLst>
              </a:tr>
              <a:tr h="1383329">
                <a:tc>
                  <a:txBody>
                    <a:bodyPr/>
                    <a:lstStyle/>
                    <a:p>
                      <a:r>
                        <a:rPr lang="en-IN" sz="1800" b="0" dirty="0"/>
                        <a:t>5</a:t>
                      </a:r>
                      <a:endParaRPr lang="en-US" sz="1800" b="0" dirty="0"/>
                    </a:p>
                  </a:txBody>
                  <a:tcPr/>
                </a:tc>
                <a:tc>
                  <a:txBody>
                    <a:bodyPr/>
                    <a:lstStyle/>
                    <a:p>
                      <a:r>
                        <a:rPr lang="en-US" b="0" i="0" u="none" strike="noStrike" dirty="0" err="1">
                          <a:solidFill>
                            <a:schemeClr val="dk1"/>
                          </a:solidFill>
                          <a:effectLst/>
                          <a:latin typeface="+mn-lt"/>
                          <a:ea typeface="+mn-ea"/>
                          <a:cs typeface="+mn-cs"/>
                        </a:rPr>
                        <a:t>Soheyl</a:t>
                      </a:r>
                      <a:r>
                        <a:rPr lang="en-US" b="0" i="0" u="none" strike="noStrike" dirty="0">
                          <a:solidFill>
                            <a:schemeClr val="dk1"/>
                          </a:solidFill>
                          <a:effectLst/>
                          <a:latin typeface="+mn-lt"/>
                          <a:ea typeface="+mn-ea"/>
                          <a:cs typeface="+mn-cs"/>
                        </a:rPr>
                        <a:t> </a:t>
                      </a:r>
                      <a:r>
                        <a:rPr lang="en-US" b="0" i="0" u="none" strike="noStrike" dirty="0" err="1">
                          <a:solidFill>
                            <a:schemeClr val="dk1"/>
                          </a:solidFill>
                          <a:effectLst/>
                          <a:latin typeface="+mn-lt"/>
                          <a:ea typeface="+mn-ea"/>
                          <a:cs typeface="+mn-cs"/>
                        </a:rPr>
                        <a:t>Soodmand</a:t>
                      </a:r>
                      <a:endParaRPr lang="en-US" b="0" i="0" u="none" strike="noStrike" dirty="0">
                        <a:solidFill>
                          <a:schemeClr val="dk1"/>
                        </a:solidFill>
                        <a:effectLst/>
                        <a:latin typeface="+mn-lt"/>
                        <a:ea typeface="+mn-ea"/>
                        <a:cs typeface="+mn-cs"/>
                      </a:endParaRPr>
                    </a:p>
                    <a:p>
                      <a:r>
                        <a:rPr lang="en-US" b="0" i="0" u="none" strike="noStrike" dirty="0">
                          <a:solidFill>
                            <a:schemeClr val="dk1"/>
                          </a:solidFill>
                          <a:effectLst/>
                          <a:latin typeface="+mn-lt"/>
                          <a:ea typeface="+mn-ea"/>
                          <a:cs typeface="+mn-cs"/>
                        </a:rPr>
                        <a:t>Tim W. C. Brown</a:t>
                      </a:r>
                    </a:p>
                    <a:p>
                      <a:r>
                        <a:rPr lang="en-US" b="0" i="0" u="none" strike="noStrike" dirty="0">
                          <a:solidFill>
                            <a:schemeClr val="dk1"/>
                          </a:solidFill>
                          <a:effectLst/>
                          <a:latin typeface="+mn-lt"/>
                          <a:ea typeface="+mn-ea"/>
                          <a:cs typeface="+mn-cs"/>
                        </a:rPr>
                        <a:t>Alexander </a:t>
                      </a:r>
                      <a:r>
                        <a:rPr lang="en-US" b="0" i="0" u="none" strike="noStrike" dirty="0" err="1">
                          <a:solidFill>
                            <a:schemeClr val="dk1"/>
                          </a:solidFill>
                          <a:effectLst/>
                          <a:latin typeface="+mn-lt"/>
                          <a:ea typeface="+mn-ea"/>
                          <a:cs typeface="+mn-cs"/>
                        </a:rPr>
                        <a:t>Gluhak</a:t>
                      </a:r>
                      <a:endParaRPr lang="en-US" sz="1800" b="0" dirty="0"/>
                    </a:p>
                  </a:txBody>
                  <a:tcPr/>
                </a:tc>
                <a:tc>
                  <a:txBody>
                    <a:bodyPr/>
                    <a:lstStyle/>
                    <a:p>
                      <a:r>
                        <a:rPr lang="en-IN" b="0" i="0" dirty="0">
                          <a:solidFill>
                            <a:schemeClr val="dk1"/>
                          </a:solidFill>
                          <a:effectLst/>
                          <a:latin typeface="+mn-lt"/>
                          <a:ea typeface="+mn-ea"/>
                          <a:cs typeface="+mn-cs"/>
                        </a:rPr>
                        <a:t>Evaluation of HF band NFC/RFID antennas for smart shelf applications</a:t>
                      </a:r>
                    </a:p>
                    <a:p>
                      <a:endParaRPr lang="en-US" sz="1800" b="0" i="0" dirty="0">
                        <a:solidFill>
                          <a:schemeClr val="dk1"/>
                        </a:solidFill>
                        <a:effectLst/>
                        <a:latin typeface="+mn-lt"/>
                        <a:ea typeface="+mn-ea"/>
                        <a:cs typeface="+mn-cs"/>
                      </a:endParaRPr>
                    </a:p>
                  </a:txBody>
                  <a:tcPr/>
                </a:tc>
                <a:tc>
                  <a:txBody>
                    <a:bodyPr/>
                    <a:lstStyle/>
                    <a:p>
                      <a:r>
                        <a:rPr lang="en-IN" b="0" i="0" dirty="0">
                          <a:solidFill>
                            <a:schemeClr val="dk1"/>
                          </a:solidFill>
                          <a:effectLst/>
                          <a:latin typeface="+mn-lt"/>
                          <a:ea typeface="+mn-ea"/>
                          <a:cs typeface="+mn-cs"/>
                        </a:rPr>
                        <a:t>a new theoretical approach is presented to increase bandwidth of RFID reader antennas operating at HF band to improve the reception of the backscattered RFID response</a:t>
                      </a:r>
                      <a:endParaRPr lang="en-US" sz="1800" b="0" dirty="0"/>
                    </a:p>
                  </a:txBody>
                  <a:tcPr/>
                </a:tc>
                <a:extLst>
                  <a:ext uri="{0D108BD9-81ED-4DB2-BD59-A6C34878D82A}">
                    <a16:rowId xmlns:a16="http://schemas.microsoft.com/office/drawing/2014/main" val="3314200643"/>
                  </a:ext>
                </a:extLst>
              </a:tr>
              <a:tr h="1597161">
                <a:tc>
                  <a:txBody>
                    <a:bodyPr/>
                    <a:lstStyle/>
                    <a:p>
                      <a:r>
                        <a:rPr lang="en-IN" sz="1800" b="0" u="none" dirty="0"/>
                        <a:t>6</a:t>
                      </a:r>
                      <a:endParaRPr lang="en-US" sz="1800" b="0" u="none" dirty="0"/>
                    </a:p>
                  </a:txBody>
                  <a:tcPr/>
                </a:tc>
                <a:tc>
                  <a:txBody>
                    <a:bodyPr/>
                    <a:lstStyle/>
                    <a:p>
                      <a:pPr marL="0" indent="0">
                        <a:buNone/>
                      </a:pPr>
                      <a:r>
                        <a:rPr lang="en-US" b="0" i="0" u="none" dirty="0">
                          <a:solidFill>
                            <a:schemeClr val="dk1"/>
                          </a:solidFill>
                          <a:effectLst/>
                          <a:latin typeface="+mn-lt"/>
                          <a:ea typeface="+mn-ea"/>
                          <a:cs typeface="+mn-cs"/>
                        </a:rPr>
                        <a:t>Andrey S. </a:t>
                      </a:r>
                      <a:r>
                        <a:rPr lang="en-US" b="0" i="0" u="none" dirty="0" err="1">
                          <a:solidFill>
                            <a:schemeClr val="dk1"/>
                          </a:solidFill>
                          <a:effectLst/>
                          <a:latin typeface="+mn-lt"/>
                          <a:ea typeface="+mn-ea"/>
                          <a:cs typeface="+mn-cs"/>
                        </a:rPr>
                        <a:t>Andrenko</a:t>
                      </a:r>
                      <a:endParaRPr lang="en-US" sz="1800" b="0" u="none" dirty="0"/>
                    </a:p>
                  </a:txBody>
                  <a:tcPr/>
                </a:tc>
                <a:tc>
                  <a:txBody>
                    <a:bodyPr/>
                    <a:lstStyle/>
                    <a:p>
                      <a:r>
                        <a:rPr lang="en-IN" b="0" i="0" dirty="0">
                          <a:solidFill>
                            <a:schemeClr val="dk1"/>
                          </a:solidFill>
                          <a:effectLst/>
                          <a:latin typeface="+mn-lt"/>
                          <a:ea typeface="+mn-ea"/>
                          <a:cs typeface="+mn-cs"/>
                        </a:rPr>
                        <a:t>Optimized near-field antenna for UHF RFID smart shelf applications</a:t>
                      </a:r>
                    </a:p>
                    <a:p>
                      <a:endParaRPr lang="en-US" sz="1800" b="0" i="0" dirty="0">
                        <a:solidFill>
                          <a:schemeClr val="dk1"/>
                        </a:solidFill>
                        <a:effectLst/>
                        <a:latin typeface="+mn-lt"/>
                        <a:ea typeface="+mn-ea"/>
                        <a:cs typeface="+mn-cs"/>
                      </a:endParaRPr>
                    </a:p>
                  </a:txBody>
                  <a:tcPr/>
                </a:tc>
                <a:tc>
                  <a:txBody>
                    <a:bodyPr/>
                    <a:lstStyle/>
                    <a:p>
                      <a:r>
                        <a:rPr lang="en-IN" b="0" i="0" dirty="0">
                          <a:solidFill>
                            <a:schemeClr val="dk1"/>
                          </a:solidFill>
                          <a:effectLst/>
                          <a:latin typeface="+mn-lt"/>
                          <a:ea typeface="+mn-ea"/>
                          <a:cs typeface="+mn-cs"/>
                        </a:rPr>
                        <a:t>The proposed antenna demonstrates excellent ability to provide strong and uniform E-field distribution at the distances up to 50 cm form the antenna surface.</a:t>
                      </a:r>
                      <a:endParaRPr lang="en-US" sz="1800" b="0" dirty="0"/>
                    </a:p>
                  </a:txBody>
                  <a:tcPr/>
                </a:tc>
                <a:extLst>
                  <a:ext uri="{0D108BD9-81ED-4DB2-BD59-A6C34878D82A}">
                    <a16:rowId xmlns:a16="http://schemas.microsoft.com/office/drawing/2014/main" val="2452873587"/>
                  </a:ext>
                </a:extLst>
              </a:tr>
            </a:tbl>
          </a:graphicData>
        </a:graphic>
      </p:graphicFrame>
      <p:sp>
        <p:nvSpPr>
          <p:cNvPr id="6" name="TextShape 3"/>
          <p:cNvSpPr txBox="1"/>
          <p:nvPr/>
        </p:nvSpPr>
        <p:spPr>
          <a:xfrm>
            <a:off x="0" y="7056438"/>
            <a:ext cx="9936163" cy="346075"/>
          </a:xfrm>
          <a:prstGeom prst="rect">
            <a:avLst/>
          </a:prstGeom>
          <a:noFill/>
          <a:ln>
            <a:noFill/>
          </a:ln>
        </p:spPr>
        <p:txBody>
          <a:bodyPr lIns="90000" tIns="45000" rIns="90000" bIns="450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IN" spc="-1" dirty="0">
                <a:solidFill>
                  <a:srgbClr val="000000"/>
                </a:solidFill>
                <a:uFill>
                  <a:solidFill>
                    <a:srgbClr val="FFFFFF"/>
                  </a:solidFill>
                </a:uFill>
              </a:rPr>
              <a:t>Date:22 March ’2017                       Department of MCA,RVCE			              17 /18                                             </a:t>
            </a:r>
          </a:p>
        </p:txBody>
      </p:sp>
    </p:spTree>
    <p:extLst>
      <p:ext uri="{BB962C8B-B14F-4D97-AF65-F5344CB8AC3E}">
        <p14:creationId xmlns:p14="http://schemas.microsoft.com/office/powerpoint/2010/main" val="1096878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Shape 1"/>
          <p:cNvSpPr txBox="1"/>
          <p:nvPr/>
        </p:nvSpPr>
        <p:spPr>
          <a:xfrm>
            <a:off x="544513" y="3017838"/>
            <a:ext cx="9072562" cy="1262062"/>
          </a:xfrm>
          <a:prstGeom prst="rect">
            <a:avLst/>
          </a:prstGeom>
          <a:noFill/>
          <a:ln>
            <a:noFill/>
          </a:ln>
        </p:spPr>
        <p:txBody>
          <a:bodyPr lIns="0" tIns="0" rIns="0" bIns="0" anchor="ctr"/>
          <a:lstStyle/>
          <a:p>
            <a:pPr algn="ctr" fontAlgn="auto">
              <a:spcBef>
                <a:spcPts val="0"/>
              </a:spcBef>
              <a:spcAft>
                <a:spcPts val="0"/>
              </a:spcAft>
              <a:defRPr/>
            </a:pPr>
            <a:r>
              <a:rPr lang="en-IN" sz="4400" spc="-1" dirty="0">
                <a:solidFill>
                  <a:srgbClr val="000000"/>
                </a:solidFill>
                <a:uFill>
                  <a:solidFill>
                    <a:srgbClr val="FFFFFF"/>
                  </a:solidFill>
                </a:uFill>
                <a:latin typeface="Arial"/>
                <a:ea typeface="+mn-ea"/>
                <a:cs typeface="+mn-cs"/>
              </a:rPr>
              <a:t>Thank You</a:t>
            </a:r>
          </a:p>
        </p:txBody>
      </p:sp>
      <p:sp>
        <p:nvSpPr>
          <p:cNvPr id="69" name="TextShape 2"/>
          <p:cNvSpPr txBox="1"/>
          <p:nvPr/>
        </p:nvSpPr>
        <p:spPr>
          <a:xfrm>
            <a:off x="431800" y="1454150"/>
            <a:ext cx="9072563" cy="4384675"/>
          </a:xfrm>
          <a:prstGeom prst="rect">
            <a:avLst/>
          </a:prstGeom>
          <a:noFill/>
          <a:ln>
            <a:noFill/>
          </a:ln>
        </p:spPr>
        <p:txBody>
          <a:bodyPr lIns="0" tIns="0" rIns="0" bIns="0" anchor="ctr"/>
          <a:lstStyle/>
          <a:p>
            <a:pPr algn="ctr" fontAlgn="auto">
              <a:spcBef>
                <a:spcPts val="0"/>
              </a:spcBef>
              <a:spcAft>
                <a:spcPts val="0"/>
              </a:spcAft>
              <a:defRPr/>
            </a:pPr>
            <a:endParaRPr lang="en-IN" sz="3200" spc="-1">
              <a:solidFill>
                <a:srgbClr val="000000"/>
              </a:solidFill>
              <a:uFill>
                <a:solidFill>
                  <a:srgbClr val="FFFFFF"/>
                </a:solidFill>
              </a:uFill>
              <a:latin typeface="Arial"/>
              <a:ea typeface="+mn-ea"/>
              <a:cs typeface="+mn-cs"/>
            </a:endParaRPr>
          </a:p>
        </p:txBody>
      </p:sp>
      <p:pic>
        <p:nvPicPr>
          <p:cNvPr id="26629" name="Picture 6"/>
          <p:cNvPicPr>
            <a:picLocks noChangeAspect="1" noChangeArrowheads="1"/>
          </p:cNvPicPr>
          <p:nvPr/>
        </p:nvPicPr>
        <p:blipFill>
          <a:blip r:embed="rId2"/>
          <a:srcRect/>
          <a:stretch>
            <a:fillRect/>
          </a:stretch>
        </p:blipFill>
        <p:spPr bwMode="auto">
          <a:xfrm>
            <a:off x="239713" y="274638"/>
            <a:ext cx="1611312" cy="1646237"/>
          </a:xfrm>
          <a:prstGeom prst="rect">
            <a:avLst/>
          </a:prstGeom>
          <a:noFill/>
          <a:ln w="9525">
            <a:noFill/>
            <a:miter lim="800000"/>
            <a:headEnd/>
            <a:tailEnd/>
          </a:ln>
        </p:spPr>
      </p:pic>
      <p:sp>
        <p:nvSpPr>
          <p:cNvPr id="7" name="TextShape 3"/>
          <p:cNvSpPr txBox="1"/>
          <p:nvPr/>
        </p:nvSpPr>
        <p:spPr>
          <a:xfrm>
            <a:off x="0" y="7056438"/>
            <a:ext cx="9936163" cy="346075"/>
          </a:xfrm>
          <a:prstGeom prst="rect">
            <a:avLst/>
          </a:prstGeom>
          <a:noFill/>
          <a:ln>
            <a:noFill/>
          </a:ln>
        </p:spPr>
        <p:txBody>
          <a:bodyPr lIns="90000" tIns="45000" rIns="90000" bIns="450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IN" spc="-1" dirty="0">
                <a:solidFill>
                  <a:srgbClr val="000000"/>
                </a:solidFill>
                <a:uFill>
                  <a:solidFill>
                    <a:srgbClr val="FFFFFF"/>
                  </a:solidFill>
                </a:uFill>
              </a:rPr>
              <a:t>Date:22 March ’2017                       Department of MCA,RVCE			</a:t>
            </a:r>
            <a:r>
              <a:rPr lang="en-IN" spc="-1">
                <a:solidFill>
                  <a:srgbClr val="000000"/>
                </a:solidFill>
                <a:uFill>
                  <a:solidFill>
                    <a:srgbClr val="FFFFFF"/>
                  </a:solidFill>
                </a:uFill>
              </a:rPr>
              <a:t>              18/18                                             </a:t>
            </a:r>
            <a:endParaRPr lang="en-IN" spc="-1" dirty="0">
              <a:solidFill>
                <a:srgbClr val="000000"/>
              </a:solidFill>
              <a:uFill>
                <a:solidFill>
                  <a:srgbClr val="FFFFFF"/>
                </a:solidFill>
              </a:u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Shape 1"/>
          <p:cNvSpPr txBox="1"/>
          <p:nvPr/>
        </p:nvSpPr>
        <p:spPr>
          <a:xfrm>
            <a:off x="503238" y="301625"/>
            <a:ext cx="9072562" cy="1262063"/>
          </a:xfrm>
          <a:prstGeom prst="rect">
            <a:avLst/>
          </a:prstGeom>
          <a:noFill/>
          <a:ln>
            <a:noFill/>
          </a:ln>
        </p:spPr>
        <p:txBody>
          <a:bodyPr lIns="0" tIns="0" rIns="0" bIns="0" anchor="ctr"/>
          <a:lstStyle/>
          <a:p>
            <a:pPr algn="ctr" fontAlgn="auto">
              <a:spcBef>
                <a:spcPts val="0"/>
              </a:spcBef>
              <a:spcAft>
                <a:spcPts val="0"/>
              </a:spcAft>
              <a:defRPr/>
            </a:pPr>
            <a:r>
              <a:rPr lang="en-IN" sz="4400" spc="-1">
                <a:solidFill>
                  <a:srgbClr val="000000"/>
                </a:solidFill>
                <a:uFill>
                  <a:solidFill>
                    <a:srgbClr val="FFFFFF"/>
                  </a:solidFill>
                </a:uFill>
                <a:latin typeface="Arial"/>
                <a:ea typeface="+mn-ea"/>
                <a:cs typeface="+mn-cs"/>
              </a:rPr>
              <a:t>Agenda</a:t>
            </a:r>
          </a:p>
        </p:txBody>
      </p:sp>
      <p:sp>
        <p:nvSpPr>
          <p:cNvPr id="45" name="TextShape 2"/>
          <p:cNvSpPr txBox="1"/>
          <p:nvPr/>
        </p:nvSpPr>
        <p:spPr>
          <a:xfrm>
            <a:off x="1687513" y="2179638"/>
            <a:ext cx="9072562" cy="4383087"/>
          </a:xfrm>
          <a:prstGeom prst="rect">
            <a:avLst/>
          </a:prstGeom>
          <a:noFill/>
          <a:ln>
            <a:noFill/>
          </a:ln>
        </p:spPr>
        <p:txBody>
          <a:bodyPr lIns="0" tIns="0" rIns="0" bIns="0" anchor="ctr"/>
          <a:lstStyle/>
          <a:p>
            <a:pPr marL="571500" indent="-571500" fontAlgn="auto">
              <a:lnSpc>
                <a:spcPct val="75000"/>
              </a:lnSpc>
              <a:spcBef>
                <a:spcPct val="50000"/>
              </a:spcBef>
              <a:spcAft>
                <a:spcPts val="0"/>
              </a:spcAft>
              <a:defRPr/>
            </a:pPr>
            <a:r>
              <a:rPr lang="en-US" sz="3200" dirty="0">
                <a:latin typeface="+mn-lt"/>
                <a:ea typeface="+mn-ea"/>
                <a:cs typeface="+mn-cs"/>
              </a:rPr>
              <a:t> Introduction</a:t>
            </a:r>
          </a:p>
          <a:p>
            <a:pPr marL="571500" indent="-571500" fontAlgn="auto">
              <a:lnSpc>
                <a:spcPct val="75000"/>
              </a:lnSpc>
              <a:spcBef>
                <a:spcPct val="50000"/>
              </a:spcBef>
              <a:spcAft>
                <a:spcPts val="0"/>
              </a:spcAft>
              <a:defRPr/>
            </a:pPr>
            <a:r>
              <a:rPr lang="en-US" sz="3200" dirty="0">
                <a:latin typeface="+mn-lt"/>
                <a:ea typeface="+mn-ea"/>
                <a:cs typeface="+mn-cs"/>
              </a:rPr>
              <a:t> General Description</a:t>
            </a:r>
          </a:p>
          <a:p>
            <a:pPr marL="571500" indent="-571500" fontAlgn="auto">
              <a:lnSpc>
                <a:spcPct val="75000"/>
              </a:lnSpc>
              <a:spcBef>
                <a:spcPct val="50000"/>
              </a:spcBef>
              <a:spcAft>
                <a:spcPts val="0"/>
              </a:spcAft>
              <a:defRPr/>
            </a:pPr>
            <a:r>
              <a:rPr lang="en-US" sz="3200" dirty="0">
                <a:latin typeface="+mn-lt"/>
                <a:ea typeface="+mn-ea"/>
                <a:cs typeface="+mn-cs"/>
              </a:rPr>
              <a:t> Functional Requirements</a:t>
            </a:r>
          </a:p>
          <a:p>
            <a:pPr marL="571500" indent="-571500" fontAlgn="auto">
              <a:lnSpc>
                <a:spcPct val="75000"/>
              </a:lnSpc>
              <a:spcBef>
                <a:spcPct val="50000"/>
              </a:spcBef>
              <a:spcAft>
                <a:spcPts val="0"/>
              </a:spcAft>
              <a:defRPr/>
            </a:pPr>
            <a:r>
              <a:rPr lang="en-US" sz="3200" dirty="0">
                <a:latin typeface="+mn-lt"/>
                <a:ea typeface="+mn-ea"/>
                <a:cs typeface="+mn-cs"/>
              </a:rPr>
              <a:t> Non Functional Requirements</a:t>
            </a:r>
          </a:p>
          <a:p>
            <a:pPr marL="571500" indent="-571500" fontAlgn="auto">
              <a:lnSpc>
                <a:spcPct val="75000"/>
              </a:lnSpc>
              <a:spcBef>
                <a:spcPct val="50000"/>
              </a:spcBef>
              <a:spcAft>
                <a:spcPts val="0"/>
              </a:spcAft>
              <a:defRPr/>
            </a:pPr>
            <a:r>
              <a:rPr lang="en-US" sz="3200" dirty="0">
                <a:latin typeface="+mn-lt"/>
                <a:ea typeface="+mn-ea"/>
                <a:cs typeface="+mn-cs"/>
              </a:rPr>
              <a:t> Design Constraints</a:t>
            </a:r>
          </a:p>
          <a:p>
            <a:pPr marL="571500" indent="-571500" fontAlgn="auto">
              <a:lnSpc>
                <a:spcPct val="75000"/>
              </a:lnSpc>
              <a:spcBef>
                <a:spcPct val="50000"/>
              </a:spcBef>
              <a:spcAft>
                <a:spcPts val="0"/>
              </a:spcAft>
              <a:defRPr/>
            </a:pPr>
            <a:r>
              <a:rPr lang="en-US" sz="3200" dirty="0">
                <a:latin typeface="+mn-lt"/>
                <a:ea typeface="+mn-ea"/>
                <a:cs typeface="+mn-cs"/>
              </a:rPr>
              <a:t> System Architecture</a:t>
            </a:r>
          </a:p>
          <a:p>
            <a:pPr marL="571500" indent="-571500" fontAlgn="auto">
              <a:lnSpc>
                <a:spcPct val="75000"/>
              </a:lnSpc>
              <a:spcBef>
                <a:spcPct val="50000"/>
              </a:spcBef>
              <a:spcAft>
                <a:spcPts val="0"/>
              </a:spcAft>
              <a:defRPr/>
            </a:pPr>
            <a:r>
              <a:rPr lang="en-US" sz="3200" dirty="0">
                <a:latin typeface="+mn-lt"/>
                <a:ea typeface="+mn-ea"/>
                <a:cs typeface="+mn-cs"/>
              </a:rPr>
              <a:t> System Models</a:t>
            </a:r>
          </a:p>
          <a:p>
            <a:pPr marL="571500" indent="-571500" fontAlgn="auto">
              <a:lnSpc>
                <a:spcPct val="75000"/>
              </a:lnSpc>
              <a:spcBef>
                <a:spcPct val="50000"/>
              </a:spcBef>
              <a:spcAft>
                <a:spcPts val="0"/>
              </a:spcAft>
              <a:defRPr/>
            </a:pPr>
            <a:r>
              <a:rPr lang="en-US" sz="3200" dirty="0">
                <a:latin typeface="+mn-lt"/>
                <a:ea typeface="+mn-ea"/>
                <a:cs typeface="+mn-cs"/>
              </a:rPr>
              <a:t> References</a:t>
            </a:r>
          </a:p>
          <a:p>
            <a:pPr marL="216000" indent="-216000" fontAlgn="auto">
              <a:spcBef>
                <a:spcPts val="0"/>
              </a:spcBef>
              <a:spcAft>
                <a:spcPts val="0"/>
              </a:spcAft>
              <a:buClr>
                <a:srgbClr val="000000"/>
              </a:buClr>
              <a:buSzPct val="45000"/>
              <a:buFont typeface="Wingdings" charset="2"/>
              <a:buChar char=""/>
              <a:defRPr/>
            </a:pPr>
            <a:endParaRPr lang="en-IN" sz="3200" spc="-1" dirty="0">
              <a:solidFill>
                <a:srgbClr val="000000"/>
              </a:solidFill>
              <a:uFill>
                <a:solidFill>
                  <a:srgbClr val="FFFFFF"/>
                </a:solidFill>
              </a:uFill>
              <a:latin typeface="Arial"/>
              <a:ea typeface="+mn-ea"/>
              <a:cs typeface="+mn-cs"/>
            </a:endParaRPr>
          </a:p>
        </p:txBody>
      </p:sp>
      <p:pic>
        <p:nvPicPr>
          <p:cNvPr id="15364" name="Picture 5"/>
          <p:cNvPicPr>
            <a:picLocks noChangeAspect="1" noChangeArrowheads="1"/>
          </p:cNvPicPr>
          <p:nvPr/>
        </p:nvPicPr>
        <p:blipFill>
          <a:blip r:embed="rId2"/>
          <a:srcRect/>
          <a:stretch>
            <a:fillRect/>
          </a:stretch>
        </p:blipFill>
        <p:spPr bwMode="auto">
          <a:xfrm>
            <a:off x="239713" y="0"/>
            <a:ext cx="1611312" cy="1646238"/>
          </a:xfrm>
          <a:prstGeom prst="rect">
            <a:avLst/>
          </a:prstGeom>
          <a:noFill/>
          <a:ln w="9525">
            <a:noFill/>
            <a:miter lim="800000"/>
            <a:headEnd/>
            <a:tailEnd/>
          </a:ln>
        </p:spPr>
      </p:pic>
      <p:sp>
        <p:nvSpPr>
          <p:cNvPr id="7" name="TextShape 3"/>
          <p:cNvSpPr txBox="1"/>
          <p:nvPr/>
        </p:nvSpPr>
        <p:spPr>
          <a:xfrm>
            <a:off x="0" y="7056438"/>
            <a:ext cx="9936163" cy="346075"/>
          </a:xfrm>
          <a:prstGeom prst="rect">
            <a:avLst/>
          </a:prstGeom>
          <a:noFill/>
          <a:ln>
            <a:noFill/>
          </a:ln>
        </p:spPr>
        <p:txBody>
          <a:bodyPr lIns="90000" tIns="45000" rIns="90000" bIns="450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IN" spc="-1" dirty="0">
                <a:solidFill>
                  <a:srgbClr val="000000"/>
                </a:solidFill>
                <a:uFill>
                  <a:solidFill>
                    <a:srgbClr val="FFFFFF"/>
                  </a:solidFill>
                </a:uFill>
              </a:rPr>
              <a:t>Date:22 March ’2017                       Department of MCA,RVCE 				2 /18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Shape 1"/>
          <p:cNvSpPr txBox="1"/>
          <p:nvPr/>
        </p:nvSpPr>
        <p:spPr>
          <a:xfrm>
            <a:off x="503238" y="301625"/>
            <a:ext cx="9072562" cy="1262063"/>
          </a:xfrm>
          <a:prstGeom prst="rect">
            <a:avLst/>
          </a:prstGeom>
          <a:noFill/>
          <a:ln>
            <a:noFill/>
          </a:ln>
        </p:spPr>
        <p:txBody>
          <a:bodyPr lIns="0" tIns="0" rIns="0" bIns="0" anchor="ctr"/>
          <a:lstStyle/>
          <a:p>
            <a:pPr algn="ctr" fontAlgn="auto">
              <a:spcBef>
                <a:spcPts val="0"/>
              </a:spcBef>
              <a:spcAft>
                <a:spcPts val="0"/>
              </a:spcAft>
              <a:defRPr/>
            </a:pPr>
            <a:r>
              <a:rPr lang="en-IN" sz="4400" spc="-1" dirty="0">
                <a:solidFill>
                  <a:srgbClr val="000000"/>
                </a:solidFill>
                <a:uFill>
                  <a:solidFill>
                    <a:srgbClr val="FFFFFF"/>
                  </a:solidFill>
                </a:uFill>
                <a:latin typeface="Arial"/>
                <a:ea typeface="+mn-ea"/>
                <a:cs typeface="+mn-cs"/>
              </a:rPr>
              <a:t>Introduction</a:t>
            </a:r>
          </a:p>
        </p:txBody>
      </p:sp>
      <p:sp>
        <p:nvSpPr>
          <p:cNvPr id="49" name="TextShape 2"/>
          <p:cNvSpPr txBox="1"/>
          <p:nvPr/>
        </p:nvSpPr>
        <p:spPr>
          <a:xfrm>
            <a:off x="315913" y="3094038"/>
            <a:ext cx="9525000" cy="2209800"/>
          </a:xfrm>
          <a:prstGeom prst="rect">
            <a:avLst/>
          </a:prstGeom>
          <a:noFill/>
          <a:ln>
            <a:noFill/>
          </a:ln>
        </p:spPr>
        <p:txBody>
          <a:bodyPr lIns="0" tIns="0" rIns="0" bIns="0" anchor="ctr"/>
          <a:lstStyle/>
          <a:p>
            <a:pPr eaLnBrk="0" fontAlgn="auto" hangingPunct="0">
              <a:lnSpc>
                <a:spcPct val="75000"/>
              </a:lnSpc>
              <a:spcBef>
                <a:spcPct val="50000"/>
              </a:spcBef>
              <a:spcAft>
                <a:spcPts val="0"/>
              </a:spcAft>
              <a:buFont typeface="Arial" pitchFamily="34" charset="0"/>
              <a:buChar char="•"/>
              <a:defRPr/>
            </a:pPr>
            <a:r>
              <a:rPr lang="en-US" sz="3200" dirty="0">
                <a:latin typeface="Times New Roman" pitchFamily="18" charset="0"/>
                <a:ea typeface="+mn-ea"/>
                <a:cs typeface="Times New Roman" pitchFamily="18" charset="0"/>
              </a:rPr>
              <a:t> Problem description</a:t>
            </a:r>
            <a:endParaRPr lang="en-US" sz="2800" dirty="0">
              <a:latin typeface="Times New Roman" pitchFamily="18" charset="0"/>
              <a:ea typeface="+mn-ea"/>
              <a:cs typeface="Times New Roman" pitchFamily="18" charset="0"/>
            </a:endParaRPr>
          </a:p>
          <a:p>
            <a:pPr lvl="2" algn="just" eaLnBrk="0" fontAlgn="auto" hangingPunct="0">
              <a:lnSpc>
                <a:spcPct val="75000"/>
              </a:lnSpc>
              <a:spcBef>
                <a:spcPct val="50000"/>
              </a:spcBef>
              <a:spcAft>
                <a:spcPts val="0"/>
              </a:spcAft>
              <a:buFont typeface="Courier New" pitchFamily="49" charset="0"/>
              <a:buChar char="o"/>
              <a:defRPr/>
            </a:pPr>
            <a:r>
              <a:rPr lang="en-US" sz="2800" dirty="0">
                <a:latin typeface="Times New Roman" pitchFamily="18" charset="0"/>
                <a:cs typeface="Times New Roman" pitchFamily="18" charset="0"/>
              </a:rPr>
              <a:t> Eliminating “out of stock challenge” in retail store.</a:t>
            </a:r>
            <a:endParaRPr lang="en-US" sz="2800" dirty="0">
              <a:latin typeface="Times New Roman" pitchFamily="18" charset="0"/>
              <a:ea typeface="+mn-ea"/>
              <a:cs typeface="Times New Roman" pitchFamily="18" charset="0"/>
            </a:endParaRPr>
          </a:p>
          <a:p>
            <a:pPr lvl="2" algn="just" eaLnBrk="0" fontAlgn="auto" hangingPunct="0">
              <a:lnSpc>
                <a:spcPct val="75000"/>
              </a:lnSpc>
              <a:spcBef>
                <a:spcPct val="50000"/>
              </a:spcBef>
              <a:spcAft>
                <a:spcPts val="0"/>
              </a:spcAft>
              <a:buFont typeface="Courier New" pitchFamily="49" charset="0"/>
              <a:buChar char="o"/>
              <a:defRPr/>
            </a:pPr>
            <a:r>
              <a:rPr lang="en-US" sz="2800" dirty="0">
                <a:latin typeface="Times New Roman" pitchFamily="18" charset="0"/>
                <a:ea typeface="+mn-ea"/>
                <a:cs typeface="Times New Roman" pitchFamily="18" charset="0"/>
              </a:rPr>
              <a:t> Monitoring the misplaced items in retail store.</a:t>
            </a:r>
          </a:p>
          <a:p>
            <a:pPr lvl="2" algn="just" eaLnBrk="0" fontAlgn="auto" hangingPunct="0">
              <a:lnSpc>
                <a:spcPct val="75000"/>
              </a:lnSpc>
              <a:spcBef>
                <a:spcPct val="50000"/>
              </a:spcBef>
              <a:spcAft>
                <a:spcPts val="0"/>
              </a:spcAft>
              <a:buFont typeface="Courier New" pitchFamily="49" charset="0"/>
              <a:buChar char="o"/>
              <a:defRPr/>
            </a:pPr>
            <a:r>
              <a:rPr lang="en-US" sz="2800" dirty="0">
                <a:latin typeface="Times New Roman" pitchFamily="18" charset="0"/>
                <a:ea typeface="+mn-ea"/>
                <a:cs typeface="Times New Roman" pitchFamily="18" charset="0"/>
              </a:rPr>
              <a:t> Communication system to replenish the stock</a:t>
            </a:r>
          </a:p>
          <a:p>
            <a:pPr lvl="2" algn="just" eaLnBrk="0" fontAlgn="auto" hangingPunct="0">
              <a:lnSpc>
                <a:spcPct val="75000"/>
              </a:lnSpc>
              <a:spcBef>
                <a:spcPct val="50000"/>
              </a:spcBef>
              <a:spcAft>
                <a:spcPts val="0"/>
              </a:spcAft>
              <a:defRPr/>
            </a:pPr>
            <a:r>
              <a:rPr lang="en-US" sz="2800" dirty="0">
                <a:latin typeface="Times New Roman" pitchFamily="18" charset="0"/>
                <a:ea typeface="+mn-ea"/>
                <a:cs typeface="Times New Roman" pitchFamily="18" charset="0"/>
              </a:rPr>
              <a:t>     in store/warehouse</a:t>
            </a:r>
            <a:endParaRPr lang="en-US" sz="3200" dirty="0">
              <a:latin typeface="Times New Roman" pitchFamily="18" charset="0"/>
              <a:ea typeface="+mn-ea"/>
              <a:cs typeface="Times New Roman" pitchFamily="18" charset="0"/>
            </a:endParaRPr>
          </a:p>
          <a:p>
            <a:pPr eaLnBrk="0" fontAlgn="auto" hangingPunct="0">
              <a:lnSpc>
                <a:spcPct val="75000"/>
              </a:lnSpc>
              <a:spcBef>
                <a:spcPct val="50000"/>
              </a:spcBef>
              <a:spcAft>
                <a:spcPts val="0"/>
              </a:spcAft>
              <a:buFont typeface="Arial" pitchFamily="34" charset="0"/>
              <a:buChar char="•"/>
              <a:defRPr/>
            </a:pPr>
            <a:r>
              <a:rPr lang="en-US" sz="3200" dirty="0">
                <a:latin typeface="Times New Roman" pitchFamily="18" charset="0"/>
                <a:ea typeface="+mn-ea"/>
                <a:cs typeface="Times New Roman" pitchFamily="18" charset="0"/>
              </a:rPr>
              <a:t> Expected deliverables</a:t>
            </a:r>
          </a:p>
          <a:p>
            <a:pPr lvl="2" eaLnBrk="0" fontAlgn="auto" hangingPunct="0">
              <a:lnSpc>
                <a:spcPct val="75000"/>
              </a:lnSpc>
              <a:spcBef>
                <a:spcPct val="50000"/>
              </a:spcBef>
              <a:spcAft>
                <a:spcPts val="0"/>
              </a:spcAft>
              <a:buFont typeface="Courier New" pitchFamily="49" charset="0"/>
              <a:buChar char="o"/>
              <a:defRPr/>
            </a:pPr>
            <a:r>
              <a:rPr lang="en-US" sz="3200" dirty="0">
                <a:latin typeface="Times New Roman" pitchFamily="18" charset="0"/>
                <a:ea typeface="+mn-ea"/>
                <a:cs typeface="Times New Roman" pitchFamily="18" charset="0"/>
              </a:rPr>
              <a:t> </a:t>
            </a:r>
            <a:r>
              <a:rPr lang="en-US" sz="2800" dirty="0">
                <a:latin typeface="Times New Roman" pitchFamily="18" charset="0"/>
                <a:ea typeface="+mn-ea"/>
                <a:cs typeface="Times New Roman" pitchFamily="18" charset="0"/>
              </a:rPr>
              <a:t>Inventory automation</a:t>
            </a:r>
          </a:p>
          <a:p>
            <a:pPr lvl="2" eaLnBrk="0" fontAlgn="auto" hangingPunct="0">
              <a:lnSpc>
                <a:spcPct val="75000"/>
              </a:lnSpc>
              <a:spcBef>
                <a:spcPct val="50000"/>
              </a:spcBef>
              <a:spcAft>
                <a:spcPts val="0"/>
              </a:spcAft>
              <a:buFont typeface="Courier New" pitchFamily="49" charset="0"/>
              <a:buChar char="o"/>
              <a:defRPr/>
            </a:pPr>
            <a:r>
              <a:rPr lang="en-US" sz="2800" dirty="0">
                <a:latin typeface="Times New Roman" pitchFamily="18" charset="0"/>
                <a:ea typeface="+mn-ea"/>
                <a:cs typeface="Times New Roman" pitchFamily="18" charset="0"/>
              </a:rPr>
              <a:t> Remote monitoring provision </a:t>
            </a:r>
            <a:endParaRPr lang="en-IN" sz="3200" spc="-1" dirty="0">
              <a:solidFill>
                <a:srgbClr val="000000"/>
              </a:solidFill>
              <a:uFill>
                <a:solidFill>
                  <a:srgbClr val="FFFFFF"/>
                </a:solidFill>
              </a:uFill>
              <a:latin typeface="Times New Roman" pitchFamily="18" charset="0"/>
              <a:ea typeface="+mn-ea"/>
              <a:cs typeface="Times New Roman" pitchFamily="18" charset="0"/>
            </a:endParaRPr>
          </a:p>
        </p:txBody>
      </p:sp>
      <p:pic>
        <p:nvPicPr>
          <p:cNvPr id="16388" name="Picture 5"/>
          <p:cNvPicPr>
            <a:picLocks noChangeAspect="1" noChangeArrowheads="1"/>
          </p:cNvPicPr>
          <p:nvPr/>
        </p:nvPicPr>
        <p:blipFill>
          <a:blip r:embed="rId2"/>
          <a:srcRect/>
          <a:stretch>
            <a:fillRect/>
          </a:stretch>
        </p:blipFill>
        <p:spPr bwMode="auto">
          <a:xfrm>
            <a:off x="239713" y="0"/>
            <a:ext cx="1611312" cy="1646238"/>
          </a:xfrm>
          <a:prstGeom prst="rect">
            <a:avLst/>
          </a:prstGeom>
          <a:noFill/>
          <a:ln w="9525">
            <a:noFill/>
            <a:miter lim="800000"/>
            <a:headEnd/>
            <a:tailEnd/>
          </a:ln>
        </p:spPr>
      </p:pic>
      <p:sp>
        <p:nvSpPr>
          <p:cNvPr id="6" name="TextShape 3"/>
          <p:cNvSpPr txBox="1"/>
          <p:nvPr/>
        </p:nvSpPr>
        <p:spPr>
          <a:xfrm>
            <a:off x="0" y="7056438"/>
            <a:ext cx="9936163" cy="346075"/>
          </a:xfrm>
          <a:prstGeom prst="rect">
            <a:avLst/>
          </a:prstGeom>
          <a:noFill/>
          <a:ln>
            <a:noFill/>
          </a:ln>
        </p:spPr>
        <p:txBody>
          <a:bodyPr lIns="90000" tIns="45000" rIns="90000" bIns="450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IN" spc="-1" dirty="0">
                <a:solidFill>
                  <a:srgbClr val="000000"/>
                </a:solidFill>
                <a:uFill>
                  <a:solidFill>
                    <a:srgbClr val="FFFFFF"/>
                  </a:solidFill>
                </a:uFill>
              </a:rPr>
              <a:t>Date:22 March ’2017                       Department of MCA,RVCE 				3 /18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8313" y="1951038"/>
            <a:ext cx="9829800" cy="2693045"/>
          </a:xfrm>
          <a:prstGeom prst="rect">
            <a:avLst/>
          </a:prstGeom>
        </p:spPr>
        <p:txBody>
          <a:bodyPr>
            <a:spAutoFit/>
          </a:bodyPr>
          <a:lstStyle/>
          <a:p>
            <a:pPr lvl="2" eaLnBrk="0" fontAlgn="auto" hangingPunct="0">
              <a:lnSpc>
                <a:spcPct val="75000"/>
              </a:lnSpc>
              <a:spcBef>
                <a:spcPct val="50000"/>
              </a:spcBef>
              <a:spcAft>
                <a:spcPts val="0"/>
              </a:spcAft>
              <a:buFont typeface="Courier New" pitchFamily="49" charset="0"/>
              <a:buChar char="o"/>
              <a:defRPr/>
            </a:pPr>
            <a:endParaRPr lang="en-US" sz="3200" dirty="0">
              <a:latin typeface="Times New Roman" pitchFamily="18" charset="0"/>
              <a:cs typeface="Times New Roman" pitchFamily="18" charset="0"/>
            </a:endParaRPr>
          </a:p>
          <a:p>
            <a:pPr eaLnBrk="0" fontAlgn="auto" hangingPunct="0">
              <a:lnSpc>
                <a:spcPct val="75000"/>
              </a:lnSpc>
              <a:spcBef>
                <a:spcPct val="50000"/>
              </a:spcBef>
              <a:spcAft>
                <a:spcPts val="0"/>
              </a:spcAft>
              <a:buFont typeface="Arial" pitchFamily="34" charset="0"/>
              <a:buChar char="•"/>
              <a:defRPr/>
            </a:pPr>
            <a:r>
              <a:rPr lang="en-US" sz="3200" dirty="0">
                <a:latin typeface="Times New Roman" pitchFamily="18" charset="0"/>
                <a:cs typeface="Times New Roman" pitchFamily="18" charset="0"/>
              </a:rPr>
              <a:t> Objectives and Scope</a:t>
            </a:r>
          </a:p>
          <a:p>
            <a:pPr lvl="2" eaLnBrk="0" fontAlgn="auto" hangingPunct="0">
              <a:lnSpc>
                <a:spcPct val="75000"/>
              </a:lnSpc>
              <a:spcBef>
                <a:spcPct val="50000"/>
              </a:spcBef>
              <a:spcAft>
                <a:spcPts val="0"/>
              </a:spcAft>
              <a:buFont typeface="Courier New" pitchFamily="49" charset="0"/>
              <a:buChar char="o"/>
              <a:defRPr/>
            </a:pPr>
            <a:r>
              <a:rPr lang="en-US" sz="2800" spc="-1" dirty="0">
                <a:solidFill>
                  <a:srgbClr val="000000"/>
                </a:solidFill>
                <a:uFill>
                  <a:solidFill>
                    <a:srgbClr val="FFFFFF"/>
                  </a:solidFill>
                </a:uFill>
                <a:latin typeface="Times New Roman" pitchFamily="18" charset="0"/>
                <a:cs typeface="Times New Roman" pitchFamily="18" charset="0"/>
              </a:rPr>
              <a:t> Scalable and compatible REST based </a:t>
            </a:r>
            <a:r>
              <a:rPr lang="en-US" sz="2800" spc="-1" dirty="0" err="1">
                <a:solidFill>
                  <a:srgbClr val="000000"/>
                </a:solidFill>
                <a:uFill>
                  <a:solidFill>
                    <a:srgbClr val="FFFFFF"/>
                  </a:solidFill>
                </a:uFill>
                <a:latin typeface="Times New Roman" pitchFamily="18" charset="0"/>
                <a:cs typeface="Times New Roman" pitchFamily="18" charset="0"/>
              </a:rPr>
              <a:t>architechture</a:t>
            </a:r>
            <a:r>
              <a:rPr lang="en-US" sz="2800" spc="-1">
                <a:solidFill>
                  <a:srgbClr val="000000"/>
                </a:solidFill>
                <a:uFill>
                  <a:solidFill>
                    <a:srgbClr val="FFFFFF"/>
                  </a:solidFill>
                </a:uFill>
                <a:latin typeface="Times New Roman" pitchFamily="18" charset="0"/>
                <a:cs typeface="Times New Roman" pitchFamily="18" charset="0"/>
              </a:rPr>
              <a:t>.</a:t>
            </a:r>
            <a:endParaRPr lang="en-US" sz="2800" spc="-1" dirty="0">
              <a:solidFill>
                <a:srgbClr val="000000"/>
              </a:solidFill>
              <a:uFill>
                <a:solidFill>
                  <a:srgbClr val="FFFFFF"/>
                </a:solidFill>
              </a:uFill>
              <a:latin typeface="Times New Roman" pitchFamily="18" charset="0"/>
              <a:cs typeface="Times New Roman" pitchFamily="18" charset="0"/>
            </a:endParaRPr>
          </a:p>
          <a:p>
            <a:pPr lvl="2" eaLnBrk="0" fontAlgn="auto" hangingPunct="0">
              <a:lnSpc>
                <a:spcPct val="75000"/>
              </a:lnSpc>
              <a:spcBef>
                <a:spcPct val="50000"/>
              </a:spcBef>
              <a:spcAft>
                <a:spcPts val="0"/>
              </a:spcAft>
              <a:buFont typeface="Courier New" pitchFamily="49" charset="0"/>
              <a:buChar char="o"/>
              <a:defRPr/>
            </a:pPr>
            <a:r>
              <a:rPr lang="en-US" sz="2800" spc="-1" dirty="0">
                <a:solidFill>
                  <a:srgbClr val="000000"/>
                </a:solidFill>
                <a:uFill>
                  <a:solidFill>
                    <a:srgbClr val="FFFFFF"/>
                  </a:solidFill>
                </a:uFill>
                <a:latin typeface="Times New Roman" pitchFamily="18" charset="0"/>
                <a:cs typeface="Times New Roman" pitchFamily="18" charset="0"/>
              </a:rPr>
              <a:t> Portable/Integrate easily with POS, Store and Warehouse.</a:t>
            </a:r>
          </a:p>
          <a:p>
            <a:pPr lvl="2" eaLnBrk="0" fontAlgn="auto" hangingPunct="0">
              <a:lnSpc>
                <a:spcPct val="75000"/>
              </a:lnSpc>
              <a:spcBef>
                <a:spcPct val="50000"/>
              </a:spcBef>
              <a:spcAft>
                <a:spcPts val="0"/>
              </a:spcAft>
              <a:buFont typeface="Courier New" pitchFamily="49" charset="0"/>
              <a:buChar char="o"/>
              <a:defRPr/>
            </a:pPr>
            <a:r>
              <a:rPr lang="en-US" sz="2800" spc="-1" dirty="0">
                <a:solidFill>
                  <a:srgbClr val="000000"/>
                </a:solidFill>
                <a:uFill>
                  <a:solidFill>
                    <a:srgbClr val="FFFFFF"/>
                  </a:solidFill>
                </a:uFill>
                <a:latin typeface="Times New Roman" pitchFamily="18" charset="0"/>
                <a:cs typeface="Times New Roman" pitchFamily="18" charset="0"/>
              </a:rPr>
              <a:t> Ease of data addition to the system.   </a:t>
            </a:r>
            <a:endParaRPr lang="en-IN" sz="3200" spc="-1" dirty="0">
              <a:solidFill>
                <a:srgbClr val="000000"/>
              </a:solidFill>
              <a:uFill>
                <a:solidFill>
                  <a:srgbClr val="FFFFFF"/>
                </a:solidFill>
              </a:uFill>
              <a:latin typeface="Times New Roman" pitchFamily="18" charset="0"/>
              <a:cs typeface="Times New Roman" pitchFamily="18" charset="0"/>
            </a:endParaRPr>
          </a:p>
        </p:txBody>
      </p:sp>
      <p:pic>
        <p:nvPicPr>
          <p:cNvPr id="17411" name="Picture 2"/>
          <p:cNvPicPr>
            <a:picLocks noChangeAspect="1" noChangeArrowheads="1"/>
          </p:cNvPicPr>
          <p:nvPr/>
        </p:nvPicPr>
        <p:blipFill>
          <a:blip r:embed="rId2"/>
          <a:srcRect/>
          <a:stretch>
            <a:fillRect/>
          </a:stretch>
        </p:blipFill>
        <p:spPr bwMode="auto">
          <a:xfrm>
            <a:off x="239713" y="274638"/>
            <a:ext cx="1611312" cy="1646237"/>
          </a:xfrm>
          <a:prstGeom prst="rect">
            <a:avLst/>
          </a:prstGeom>
          <a:noFill/>
          <a:ln w="9525">
            <a:noFill/>
            <a:miter lim="800000"/>
            <a:headEnd/>
            <a:tailEnd/>
          </a:ln>
        </p:spPr>
      </p:pic>
      <p:sp>
        <p:nvSpPr>
          <p:cNvPr id="5" name="TextShape 1"/>
          <p:cNvSpPr txBox="1"/>
          <p:nvPr/>
        </p:nvSpPr>
        <p:spPr>
          <a:xfrm>
            <a:off x="503238" y="301625"/>
            <a:ext cx="9072562" cy="1262063"/>
          </a:xfrm>
          <a:prstGeom prst="rect">
            <a:avLst/>
          </a:prstGeom>
          <a:noFill/>
          <a:ln>
            <a:noFill/>
          </a:ln>
        </p:spPr>
        <p:txBody>
          <a:bodyPr lIns="0" tIns="0" rIns="0" bIns="0" anchor="ctr"/>
          <a:lstStyle/>
          <a:p>
            <a:pPr algn="ctr" fontAlgn="auto">
              <a:spcBef>
                <a:spcPts val="0"/>
              </a:spcBef>
              <a:spcAft>
                <a:spcPts val="0"/>
              </a:spcAft>
              <a:defRPr/>
            </a:pPr>
            <a:r>
              <a:rPr lang="en-IN" sz="4400" spc="-1" dirty="0">
                <a:solidFill>
                  <a:srgbClr val="000000"/>
                </a:solidFill>
                <a:uFill>
                  <a:solidFill>
                    <a:srgbClr val="FFFFFF"/>
                  </a:solidFill>
                </a:uFill>
                <a:latin typeface="Arial"/>
                <a:ea typeface="+mn-ea"/>
                <a:cs typeface="+mn-cs"/>
              </a:rPr>
              <a:t>Introduction</a:t>
            </a:r>
          </a:p>
        </p:txBody>
      </p:sp>
      <p:sp>
        <p:nvSpPr>
          <p:cNvPr id="6" name="TextShape 3"/>
          <p:cNvSpPr txBox="1"/>
          <p:nvPr/>
        </p:nvSpPr>
        <p:spPr>
          <a:xfrm>
            <a:off x="0" y="7056438"/>
            <a:ext cx="9936163" cy="346075"/>
          </a:xfrm>
          <a:prstGeom prst="rect">
            <a:avLst/>
          </a:prstGeom>
          <a:noFill/>
          <a:ln>
            <a:noFill/>
          </a:ln>
        </p:spPr>
        <p:txBody>
          <a:bodyPr lIns="90000" tIns="45000" rIns="90000" bIns="450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IN" spc="-1" dirty="0">
                <a:solidFill>
                  <a:srgbClr val="000000"/>
                </a:solidFill>
                <a:uFill>
                  <a:solidFill>
                    <a:srgbClr val="FFFFFF"/>
                  </a:solidFill>
                </a:uFill>
              </a:rPr>
              <a:t>Date:22 March ’2017                       Department of MCA,RVCE 				4 /18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Shape 1"/>
          <p:cNvSpPr txBox="1"/>
          <p:nvPr/>
        </p:nvSpPr>
        <p:spPr>
          <a:xfrm>
            <a:off x="503238" y="301625"/>
            <a:ext cx="9072562" cy="1262063"/>
          </a:xfrm>
          <a:prstGeom prst="rect">
            <a:avLst/>
          </a:prstGeom>
          <a:noFill/>
          <a:ln>
            <a:noFill/>
          </a:ln>
        </p:spPr>
        <p:txBody>
          <a:bodyPr lIns="0" tIns="0" rIns="0" bIns="0" anchor="ctr"/>
          <a:lstStyle/>
          <a:p>
            <a:pPr algn="ctr" fontAlgn="auto">
              <a:spcBef>
                <a:spcPts val="0"/>
              </a:spcBef>
              <a:spcAft>
                <a:spcPts val="0"/>
              </a:spcAft>
              <a:defRPr/>
            </a:pPr>
            <a:r>
              <a:rPr lang="en-US" sz="4400" spc="-1" dirty="0">
                <a:solidFill>
                  <a:srgbClr val="000000"/>
                </a:solidFill>
                <a:uFill>
                  <a:solidFill>
                    <a:srgbClr val="FFFFFF"/>
                  </a:solidFill>
                </a:uFill>
                <a:latin typeface="Arial"/>
                <a:ea typeface="+mn-ea"/>
                <a:cs typeface="+mn-cs"/>
              </a:rPr>
              <a:t>General Description</a:t>
            </a:r>
            <a:endParaRPr lang="en-IN" sz="4400" spc="-1" dirty="0">
              <a:solidFill>
                <a:srgbClr val="000000"/>
              </a:solidFill>
              <a:uFill>
                <a:solidFill>
                  <a:srgbClr val="FFFFFF"/>
                </a:solidFill>
              </a:uFill>
              <a:latin typeface="Arial"/>
              <a:ea typeface="+mn-ea"/>
              <a:cs typeface="+mn-cs"/>
            </a:endParaRPr>
          </a:p>
        </p:txBody>
      </p:sp>
      <p:sp>
        <p:nvSpPr>
          <p:cNvPr id="57" name="TextShape 2"/>
          <p:cNvSpPr txBox="1"/>
          <p:nvPr/>
        </p:nvSpPr>
        <p:spPr>
          <a:xfrm>
            <a:off x="392113" y="2255838"/>
            <a:ext cx="9296400" cy="4384675"/>
          </a:xfrm>
          <a:prstGeom prst="rect">
            <a:avLst/>
          </a:prstGeom>
          <a:noFill/>
          <a:ln>
            <a:noFill/>
          </a:ln>
        </p:spPr>
        <p:txBody>
          <a:bodyPr lIns="0" tIns="0" rIns="0" bIns="0" anchor="ctr"/>
          <a:lstStyle/>
          <a:p>
            <a:pPr marL="571500" indent="-63500" fontAlgn="auto">
              <a:lnSpc>
                <a:spcPct val="75000"/>
              </a:lnSpc>
              <a:spcBef>
                <a:spcPct val="50000"/>
              </a:spcBef>
              <a:spcAft>
                <a:spcPts val="0"/>
              </a:spcAft>
              <a:buFont typeface="Arial" pitchFamily="34" charset="0"/>
              <a:buChar char="•"/>
              <a:defRPr/>
            </a:pPr>
            <a:r>
              <a:rPr lang="en-US" sz="3200" dirty="0">
                <a:latin typeface="Times New Roman" pitchFamily="18" charset="0"/>
                <a:ea typeface="+mn-ea"/>
                <a:cs typeface="Times New Roman" pitchFamily="18" charset="0"/>
              </a:rPr>
              <a:t> Product Perspective</a:t>
            </a:r>
          </a:p>
          <a:p>
            <a:pPr marL="1943100" lvl="3" indent="-63500" fontAlgn="auto">
              <a:lnSpc>
                <a:spcPct val="75000"/>
              </a:lnSpc>
              <a:spcBef>
                <a:spcPct val="50000"/>
              </a:spcBef>
              <a:spcAft>
                <a:spcPts val="0"/>
              </a:spcAft>
              <a:buFont typeface="Courier New" pitchFamily="49" charset="0"/>
              <a:buChar char="o"/>
              <a:defRPr/>
            </a:pPr>
            <a:r>
              <a:rPr lang="en-US" sz="2800" dirty="0">
                <a:latin typeface="Times New Roman" pitchFamily="18" charset="0"/>
                <a:ea typeface="+mn-ea"/>
                <a:cs typeface="Times New Roman" pitchFamily="18" charset="0"/>
              </a:rPr>
              <a:t> Responsible for inventory automation</a:t>
            </a:r>
          </a:p>
          <a:p>
            <a:pPr marL="1943100" lvl="3" indent="-63500" fontAlgn="auto">
              <a:lnSpc>
                <a:spcPct val="75000"/>
              </a:lnSpc>
              <a:spcBef>
                <a:spcPct val="50000"/>
              </a:spcBef>
              <a:spcAft>
                <a:spcPts val="0"/>
              </a:spcAft>
              <a:buFont typeface="Courier New" pitchFamily="49" charset="0"/>
              <a:buChar char="o"/>
              <a:defRPr/>
            </a:pPr>
            <a:r>
              <a:rPr lang="en-US" sz="2800" dirty="0">
                <a:latin typeface="Times New Roman" pitchFamily="18" charset="0"/>
                <a:ea typeface="+mn-ea"/>
                <a:cs typeface="Times New Roman" pitchFamily="18" charset="0"/>
              </a:rPr>
              <a:t> Responsible for remote monitoring process.</a:t>
            </a:r>
          </a:p>
          <a:p>
            <a:pPr marL="571500" indent="-114300" fontAlgn="auto">
              <a:lnSpc>
                <a:spcPct val="75000"/>
              </a:lnSpc>
              <a:spcBef>
                <a:spcPct val="50000"/>
              </a:spcBef>
              <a:spcAft>
                <a:spcPts val="0"/>
              </a:spcAft>
              <a:buFont typeface="Arial" pitchFamily="34" charset="0"/>
              <a:buChar char="•"/>
              <a:defRPr/>
            </a:pPr>
            <a:r>
              <a:rPr lang="en-US" sz="3200" dirty="0">
                <a:latin typeface="Times New Roman" pitchFamily="18" charset="0"/>
                <a:ea typeface="+mn-ea"/>
                <a:cs typeface="Times New Roman" pitchFamily="18" charset="0"/>
              </a:rPr>
              <a:t> Product Functions</a:t>
            </a:r>
          </a:p>
          <a:p>
            <a:pPr marL="1943100" lvl="3" indent="-114300" fontAlgn="auto">
              <a:lnSpc>
                <a:spcPct val="75000"/>
              </a:lnSpc>
              <a:spcBef>
                <a:spcPct val="50000"/>
              </a:spcBef>
              <a:spcAft>
                <a:spcPts val="0"/>
              </a:spcAft>
              <a:buFont typeface="Courier New" pitchFamily="49" charset="0"/>
              <a:buChar char="o"/>
              <a:defRPr/>
            </a:pPr>
            <a:r>
              <a:rPr lang="en-US" sz="2800" dirty="0">
                <a:latin typeface="Times New Roman" pitchFamily="18" charset="0"/>
                <a:ea typeface="+mn-ea"/>
                <a:cs typeface="Times New Roman" pitchFamily="18" charset="0"/>
              </a:rPr>
              <a:t> </a:t>
            </a:r>
            <a:r>
              <a:rPr lang="en-IN" sz="2800" dirty="0">
                <a:latin typeface="Times New Roman" pitchFamily="18" charset="0"/>
                <a:cs typeface="Times New Roman" pitchFamily="18" charset="0"/>
              </a:rPr>
              <a:t>Reduction of ‘out-of-stock’ products</a:t>
            </a:r>
          </a:p>
          <a:p>
            <a:pPr marL="1943100" lvl="3" indent="-114300" fontAlgn="auto">
              <a:lnSpc>
                <a:spcPct val="75000"/>
              </a:lnSpc>
              <a:spcBef>
                <a:spcPct val="50000"/>
              </a:spcBef>
              <a:spcAft>
                <a:spcPts val="0"/>
              </a:spcAft>
              <a:buFont typeface="Courier New" pitchFamily="49" charset="0"/>
              <a:buChar char="o"/>
              <a:defRPr/>
            </a:pPr>
            <a:r>
              <a:rPr lang="en-IN" sz="2800" dirty="0">
                <a:latin typeface="Times New Roman" pitchFamily="18" charset="0"/>
                <a:cs typeface="Times New Roman" pitchFamily="18" charset="0"/>
              </a:rPr>
              <a:t> Locate products easy and fast</a:t>
            </a:r>
          </a:p>
          <a:p>
            <a:pPr marL="1943100" lvl="3" indent="-114300" fontAlgn="auto">
              <a:lnSpc>
                <a:spcPct val="75000"/>
              </a:lnSpc>
              <a:spcBef>
                <a:spcPct val="50000"/>
              </a:spcBef>
              <a:spcAft>
                <a:spcPts val="0"/>
              </a:spcAft>
              <a:buFont typeface="Courier New" pitchFamily="49" charset="0"/>
              <a:buChar char="o"/>
              <a:defRPr/>
            </a:pPr>
            <a:r>
              <a:rPr lang="en-IN" sz="2800" dirty="0">
                <a:latin typeface="Times New Roman" pitchFamily="18" charset="0"/>
                <a:cs typeface="Times New Roman" pitchFamily="18" charset="0"/>
              </a:rPr>
              <a:t> Better optimization of in-store operations</a:t>
            </a:r>
          </a:p>
          <a:p>
            <a:pPr marL="1943100" lvl="3" indent="-114300" fontAlgn="auto">
              <a:lnSpc>
                <a:spcPct val="75000"/>
              </a:lnSpc>
              <a:spcBef>
                <a:spcPct val="50000"/>
              </a:spcBef>
              <a:spcAft>
                <a:spcPts val="0"/>
              </a:spcAft>
              <a:buFont typeface="Courier New" pitchFamily="49" charset="0"/>
              <a:buChar char="o"/>
              <a:defRPr/>
            </a:pPr>
            <a:r>
              <a:rPr lang="en-IN" sz="2800" dirty="0">
                <a:latin typeface="Times New Roman" pitchFamily="18" charset="0"/>
                <a:cs typeface="Times New Roman" pitchFamily="18" charset="0"/>
              </a:rPr>
              <a:t> Store space optimization</a:t>
            </a:r>
          </a:p>
          <a:p>
            <a:pPr marL="1943100" lvl="3" indent="-114300" fontAlgn="auto">
              <a:lnSpc>
                <a:spcPct val="75000"/>
              </a:lnSpc>
              <a:spcBef>
                <a:spcPct val="50000"/>
              </a:spcBef>
              <a:spcAft>
                <a:spcPts val="0"/>
              </a:spcAft>
              <a:buFont typeface="Courier New" pitchFamily="49" charset="0"/>
              <a:buChar char="o"/>
              <a:defRPr/>
            </a:pPr>
            <a:r>
              <a:rPr lang="en-IN" sz="2800" dirty="0">
                <a:latin typeface="Times New Roman" pitchFamily="18" charset="0"/>
                <a:cs typeface="Times New Roman" pitchFamily="18" charset="0"/>
              </a:rPr>
              <a:t> Control and monitor the usage of high value items</a:t>
            </a:r>
            <a:endParaRPr lang="en-US" sz="3200" dirty="0">
              <a:latin typeface="Times New Roman" pitchFamily="18" charset="0"/>
              <a:ea typeface="+mn-ea"/>
              <a:cs typeface="Times New Roman" pitchFamily="18" charset="0"/>
            </a:endParaRPr>
          </a:p>
        </p:txBody>
      </p:sp>
      <p:pic>
        <p:nvPicPr>
          <p:cNvPr id="18437" name="Picture 7"/>
          <p:cNvPicPr>
            <a:picLocks noChangeAspect="1" noChangeArrowheads="1"/>
          </p:cNvPicPr>
          <p:nvPr/>
        </p:nvPicPr>
        <p:blipFill>
          <a:blip r:embed="rId2"/>
          <a:srcRect/>
          <a:stretch>
            <a:fillRect/>
          </a:stretch>
        </p:blipFill>
        <p:spPr bwMode="auto">
          <a:xfrm>
            <a:off x="239713" y="274638"/>
            <a:ext cx="1611312" cy="1646237"/>
          </a:xfrm>
          <a:prstGeom prst="rect">
            <a:avLst/>
          </a:prstGeom>
          <a:noFill/>
          <a:ln w="9525">
            <a:noFill/>
            <a:miter lim="800000"/>
            <a:headEnd/>
            <a:tailEnd/>
          </a:ln>
        </p:spPr>
      </p:pic>
      <p:sp>
        <p:nvSpPr>
          <p:cNvPr id="6" name="TextShape 3"/>
          <p:cNvSpPr txBox="1"/>
          <p:nvPr/>
        </p:nvSpPr>
        <p:spPr>
          <a:xfrm>
            <a:off x="0" y="7056438"/>
            <a:ext cx="9936163" cy="346075"/>
          </a:xfrm>
          <a:prstGeom prst="rect">
            <a:avLst/>
          </a:prstGeom>
          <a:noFill/>
          <a:ln>
            <a:noFill/>
          </a:ln>
        </p:spPr>
        <p:txBody>
          <a:bodyPr lIns="90000" tIns="45000" rIns="90000" bIns="450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IN" spc="-1" dirty="0">
                <a:solidFill>
                  <a:srgbClr val="000000"/>
                </a:solidFill>
                <a:uFill>
                  <a:solidFill>
                    <a:srgbClr val="FFFFFF"/>
                  </a:solidFill>
                </a:uFill>
              </a:rPr>
              <a:t>Date:22 March ’2017                       Department of MCA,RVCE 				5 /18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4512" y="1417637"/>
            <a:ext cx="9144000" cy="6032421"/>
          </a:xfrm>
          <a:prstGeom prst="rect">
            <a:avLst/>
          </a:prstGeom>
        </p:spPr>
        <p:txBody>
          <a:bodyPr>
            <a:spAutoFit/>
          </a:bodyPr>
          <a:lstStyle/>
          <a:p>
            <a:pPr marL="1943100" lvl="3" indent="-114300" fontAlgn="auto">
              <a:lnSpc>
                <a:spcPct val="75000"/>
              </a:lnSpc>
              <a:spcBef>
                <a:spcPct val="50000"/>
              </a:spcBef>
              <a:spcAft>
                <a:spcPts val="0"/>
              </a:spcAft>
              <a:buFont typeface="Courier New" pitchFamily="49" charset="0"/>
              <a:buChar char="o"/>
              <a:defRPr/>
            </a:pPr>
            <a:endParaRPr lang="en-US" sz="2800" dirty="0">
              <a:latin typeface="Times New Roman" pitchFamily="18" charset="0"/>
              <a:cs typeface="Times New Roman" pitchFamily="18" charset="0"/>
            </a:endParaRPr>
          </a:p>
          <a:p>
            <a:pPr marL="571500" indent="-114300" fontAlgn="auto">
              <a:lnSpc>
                <a:spcPct val="75000"/>
              </a:lnSpc>
              <a:spcBef>
                <a:spcPct val="50000"/>
              </a:spcBef>
              <a:spcAft>
                <a:spcPts val="0"/>
              </a:spcAft>
              <a:buFont typeface="Arial" pitchFamily="34" charset="0"/>
              <a:buChar char="•"/>
              <a:defRPr/>
            </a:pPr>
            <a:r>
              <a:rPr lang="en-US" sz="3200" dirty="0">
                <a:latin typeface="Times New Roman" pitchFamily="18" charset="0"/>
                <a:cs typeface="Times New Roman" pitchFamily="18" charset="0"/>
              </a:rPr>
              <a:t> User Characteristics</a:t>
            </a:r>
          </a:p>
          <a:p>
            <a:pPr marL="1485900" lvl="2" indent="-114300" fontAlgn="auto">
              <a:lnSpc>
                <a:spcPct val="75000"/>
              </a:lnSpc>
              <a:spcBef>
                <a:spcPct val="50000"/>
              </a:spcBef>
              <a:spcAft>
                <a:spcPts val="0"/>
              </a:spcAft>
              <a:buFont typeface="Courier New" pitchFamily="49" charset="0"/>
              <a:buChar char="o"/>
              <a:defRPr/>
            </a:pPr>
            <a:r>
              <a:rPr lang="en-US" sz="2800" dirty="0">
                <a:latin typeface="Times New Roman" pitchFamily="18" charset="0"/>
                <a:cs typeface="Times New Roman" pitchFamily="18" charset="0"/>
              </a:rPr>
              <a:t> Two classes of users</a:t>
            </a:r>
          </a:p>
          <a:p>
            <a:pPr marL="2857500" lvl="5" indent="-114300">
              <a:lnSpc>
                <a:spcPct val="75000"/>
              </a:lnSpc>
              <a:spcBef>
                <a:spcPct val="50000"/>
              </a:spcBef>
              <a:buFont typeface="Wingdings" pitchFamily="2" charset="2"/>
              <a:buChar char="Ø"/>
              <a:defRPr/>
            </a:pPr>
            <a:r>
              <a:rPr lang="en-US" sz="2800" dirty="0">
                <a:latin typeface="Times New Roman" pitchFamily="18" charset="0"/>
                <a:cs typeface="Times New Roman" pitchFamily="18" charset="0"/>
              </a:rPr>
              <a:t>store manager</a:t>
            </a:r>
          </a:p>
          <a:p>
            <a:pPr marL="2857500" lvl="5" indent="-114300">
              <a:lnSpc>
                <a:spcPct val="75000"/>
              </a:lnSpc>
              <a:spcBef>
                <a:spcPct val="50000"/>
              </a:spcBef>
              <a:buFont typeface="Wingdings" pitchFamily="2" charset="2"/>
              <a:buChar char="Ø"/>
              <a:defRPr/>
            </a:pPr>
            <a:r>
              <a:rPr lang="en-US" sz="2800" dirty="0">
                <a:latin typeface="Times New Roman" pitchFamily="18" charset="0"/>
                <a:cs typeface="Times New Roman" pitchFamily="18" charset="0"/>
              </a:rPr>
              <a:t>stock clerks</a:t>
            </a:r>
          </a:p>
          <a:p>
            <a:pPr marL="571500" indent="-114300" fontAlgn="auto">
              <a:lnSpc>
                <a:spcPct val="75000"/>
              </a:lnSpc>
              <a:spcBef>
                <a:spcPct val="50000"/>
              </a:spcBef>
              <a:spcAft>
                <a:spcPts val="0"/>
              </a:spcAft>
              <a:buFont typeface="Arial" pitchFamily="34" charset="0"/>
              <a:buChar char="•"/>
              <a:defRPr/>
            </a:pPr>
            <a:r>
              <a:rPr lang="en-US" sz="3200" dirty="0">
                <a:latin typeface="Times New Roman" pitchFamily="18" charset="0"/>
                <a:cs typeface="Times New Roman" pitchFamily="18" charset="0"/>
              </a:rPr>
              <a:t> General Constraints</a:t>
            </a:r>
          </a:p>
          <a:p>
            <a:pPr marL="1485900" lvl="4" indent="-114300" fontAlgn="auto">
              <a:lnSpc>
                <a:spcPct val="75000"/>
              </a:lnSpc>
              <a:spcBef>
                <a:spcPct val="50000"/>
              </a:spcBef>
              <a:spcAft>
                <a:spcPts val="0"/>
              </a:spcAft>
              <a:buFont typeface="Courier New" pitchFamily="49" charset="0"/>
              <a:buChar char="o"/>
              <a:defRPr/>
            </a:pPr>
            <a:r>
              <a:rPr lang="en-US" sz="2800" dirty="0">
                <a:latin typeface="Times New Roman" pitchFamily="18" charset="0"/>
                <a:cs typeface="Times New Roman" pitchFamily="18" charset="0"/>
              </a:rPr>
              <a:t>RFID tags must be attached with the stocks.</a:t>
            </a:r>
            <a:endParaRPr lang="en-US" sz="3200" dirty="0">
              <a:latin typeface="Times New Roman" pitchFamily="18" charset="0"/>
              <a:cs typeface="Times New Roman" pitchFamily="18" charset="0"/>
            </a:endParaRPr>
          </a:p>
          <a:p>
            <a:pPr marL="571500" indent="-114300" fontAlgn="auto">
              <a:lnSpc>
                <a:spcPct val="75000"/>
              </a:lnSpc>
              <a:spcBef>
                <a:spcPct val="50000"/>
              </a:spcBef>
              <a:spcAft>
                <a:spcPts val="0"/>
              </a:spcAft>
              <a:buFont typeface="Arial" pitchFamily="34" charset="0"/>
              <a:buChar char="•"/>
              <a:defRPr/>
            </a:pPr>
            <a:r>
              <a:rPr lang="en-US" sz="3200" dirty="0">
                <a:latin typeface="Times New Roman" pitchFamily="18" charset="0"/>
                <a:cs typeface="Times New Roman" pitchFamily="18" charset="0"/>
              </a:rPr>
              <a:t>Assumptions</a:t>
            </a:r>
          </a:p>
          <a:p>
            <a:pPr marL="1485900" lvl="2" indent="-114300" fontAlgn="auto">
              <a:lnSpc>
                <a:spcPct val="75000"/>
              </a:lnSpc>
              <a:spcBef>
                <a:spcPct val="50000"/>
              </a:spcBef>
              <a:spcAft>
                <a:spcPts val="0"/>
              </a:spcAft>
              <a:buFont typeface="Courier New" pitchFamily="49" charset="0"/>
              <a:buChar char="o"/>
              <a:defRPr/>
            </a:pPr>
            <a:r>
              <a:rPr lang="en-US" sz="2800" dirty="0">
                <a:latin typeface="Times New Roman" pitchFamily="18" charset="0"/>
                <a:cs typeface="Times New Roman" pitchFamily="18" charset="0"/>
              </a:rPr>
              <a:t> Stock clerks own mobile phone.</a:t>
            </a:r>
          </a:p>
          <a:p>
            <a:pPr marL="1485900" lvl="2" indent="-114300" fontAlgn="auto">
              <a:lnSpc>
                <a:spcPct val="75000"/>
              </a:lnSpc>
              <a:spcBef>
                <a:spcPct val="50000"/>
              </a:spcBef>
              <a:spcAft>
                <a:spcPts val="0"/>
              </a:spcAft>
              <a:buFont typeface="Courier New" pitchFamily="49" charset="0"/>
              <a:buChar char="o"/>
              <a:defRPr/>
            </a:pPr>
            <a:r>
              <a:rPr lang="en-US" sz="2800" dirty="0">
                <a:latin typeface="Times New Roman" pitchFamily="18" charset="0"/>
                <a:cs typeface="Times New Roman" pitchFamily="18" charset="0"/>
              </a:rPr>
              <a:t> RFID tags are conjoined with stock.</a:t>
            </a:r>
          </a:p>
          <a:p>
            <a:pPr marL="571500" indent="-114300" fontAlgn="auto">
              <a:lnSpc>
                <a:spcPct val="75000"/>
              </a:lnSpc>
              <a:spcBef>
                <a:spcPct val="50000"/>
              </a:spcBef>
              <a:spcAft>
                <a:spcPts val="0"/>
              </a:spcAft>
              <a:buFont typeface="Arial" pitchFamily="34" charset="0"/>
              <a:buChar char="•"/>
              <a:defRPr/>
            </a:pPr>
            <a:endParaRPr lang="en-US" sz="2800" dirty="0">
              <a:latin typeface="Times New Roman" pitchFamily="18" charset="0"/>
              <a:cs typeface="Times New Roman" pitchFamily="18" charset="0"/>
            </a:endParaRPr>
          </a:p>
        </p:txBody>
      </p:sp>
      <p:sp>
        <p:nvSpPr>
          <p:cNvPr id="4" name="TextShape 1"/>
          <p:cNvSpPr txBox="1"/>
          <p:nvPr/>
        </p:nvSpPr>
        <p:spPr>
          <a:xfrm>
            <a:off x="503238" y="301625"/>
            <a:ext cx="9072562" cy="1262063"/>
          </a:xfrm>
          <a:prstGeom prst="rect">
            <a:avLst/>
          </a:prstGeom>
          <a:noFill/>
          <a:ln>
            <a:noFill/>
          </a:ln>
        </p:spPr>
        <p:txBody>
          <a:bodyPr lIns="0" tIns="0" rIns="0" bIns="0" anchor="ctr"/>
          <a:lstStyle/>
          <a:p>
            <a:pPr algn="ctr" fontAlgn="auto">
              <a:spcBef>
                <a:spcPts val="0"/>
              </a:spcBef>
              <a:spcAft>
                <a:spcPts val="0"/>
              </a:spcAft>
              <a:defRPr/>
            </a:pPr>
            <a:r>
              <a:rPr lang="en-US" sz="4400" spc="-1" dirty="0">
                <a:solidFill>
                  <a:srgbClr val="000000"/>
                </a:solidFill>
                <a:uFill>
                  <a:solidFill>
                    <a:srgbClr val="FFFFFF"/>
                  </a:solidFill>
                </a:uFill>
                <a:latin typeface="Arial"/>
                <a:ea typeface="+mn-ea"/>
                <a:cs typeface="+mn-cs"/>
              </a:rPr>
              <a:t>General Description</a:t>
            </a:r>
            <a:endParaRPr lang="en-IN" sz="4400" spc="-1" dirty="0">
              <a:solidFill>
                <a:srgbClr val="000000"/>
              </a:solidFill>
              <a:uFill>
                <a:solidFill>
                  <a:srgbClr val="FFFFFF"/>
                </a:solidFill>
              </a:uFill>
              <a:latin typeface="Arial"/>
              <a:ea typeface="+mn-ea"/>
              <a:cs typeface="+mn-cs"/>
            </a:endParaRPr>
          </a:p>
        </p:txBody>
      </p:sp>
      <p:pic>
        <p:nvPicPr>
          <p:cNvPr id="19461" name="Picture 4"/>
          <p:cNvPicPr>
            <a:picLocks noChangeAspect="1" noChangeArrowheads="1"/>
          </p:cNvPicPr>
          <p:nvPr/>
        </p:nvPicPr>
        <p:blipFill>
          <a:blip r:embed="rId2"/>
          <a:srcRect/>
          <a:stretch>
            <a:fillRect/>
          </a:stretch>
        </p:blipFill>
        <p:spPr bwMode="auto">
          <a:xfrm>
            <a:off x="239713" y="274638"/>
            <a:ext cx="1611312" cy="1646237"/>
          </a:xfrm>
          <a:prstGeom prst="rect">
            <a:avLst/>
          </a:prstGeom>
          <a:noFill/>
          <a:ln w="9525">
            <a:noFill/>
            <a:miter lim="800000"/>
            <a:headEnd/>
            <a:tailEnd/>
          </a:ln>
        </p:spPr>
      </p:pic>
      <p:sp>
        <p:nvSpPr>
          <p:cNvPr id="6" name="TextShape 3"/>
          <p:cNvSpPr txBox="1"/>
          <p:nvPr/>
        </p:nvSpPr>
        <p:spPr>
          <a:xfrm>
            <a:off x="0" y="7056438"/>
            <a:ext cx="9936163" cy="346075"/>
          </a:xfrm>
          <a:prstGeom prst="rect">
            <a:avLst/>
          </a:prstGeom>
          <a:noFill/>
          <a:ln>
            <a:noFill/>
          </a:ln>
        </p:spPr>
        <p:txBody>
          <a:bodyPr lIns="90000" tIns="45000" rIns="90000" bIns="450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IN" spc="-1" dirty="0">
                <a:solidFill>
                  <a:srgbClr val="000000"/>
                </a:solidFill>
                <a:uFill>
                  <a:solidFill>
                    <a:srgbClr val="FFFFFF"/>
                  </a:solidFill>
                </a:uFill>
              </a:rPr>
              <a:t>Date:22 March ’2017                       Department of MCA,RVCE 				6 /18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Shape 1"/>
          <p:cNvSpPr txBox="1"/>
          <p:nvPr/>
        </p:nvSpPr>
        <p:spPr>
          <a:xfrm>
            <a:off x="503238" y="301625"/>
            <a:ext cx="9072562" cy="1262063"/>
          </a:xfrm>
          <a:prstGeom prst="rect">
            <a:avLst/>
          </a:prstGeom>
          <a:noFill/>
          <a:ln>
            <a:noFill/>
          </a:ln>
        </p:spPr>
        <p:txBody>
          <a:bodyPr lIns="0" tIns="0" rIns="0" bIns="0" anchor="ctr"/>
          <a:lstStyle/>
          <a:p>
            <a:pPr algn="ctr" fontAlgn="auto">
              <a:spcBef>
                <a:spcPts val="0"/>
              </a:spcBef>
              <a:spcAft>
                <a:spcPts val="0"/>
              </a:spcAft>
              <a:defRPr/>
            </a:pPr>
            <a:r>
              <a:rPr lang="en-IN" sz="4400" spc="-1" dirty="0">
                <a:solidFill>
                  <a:srgbClr val="000000"/>
                </a:solidFill>
                <a:uFill>
                  <a:solidFill>
                    <a:srgbClr val="FFFFFF"/>
                  </a:solidFill>
                </a:uFill>
                <a:latin typeface="Arial"/>
                <a:ea typeface="+mn-ea"/>
                <a:cs typeface="+mn-cs"/>
              </a:rPr>
              <a:t>Functional Requirements</a:t>
            </a:r>
          </a:p>
        </p:txBody>
      </p:sp>
      <p:pic>
        <p:nvPicPr>
          <p:cNvPr id="20484" name="Picture 6"/>
          <p:cNvPicPr>
            <a:picLocks noChangeAspect="1" noChangeArrowheads="1"/>
          </p:cNvPicPr>
          <p:nvPr/>
        </p:nvPicPr>
        <p:blipFill>
          <a:blip r:embed="rId2"/>
          <a:srcRect/>
          <a:stretch>
            <a:fillRect/>
          </a:stretch>
        </p:blipFill>
        <p:spPr bwMode="auto">
          <a:xfrm>
            <a:off x="239713" y="274638"/>
            <a:ext cx="1611312" cy="1646237"/>
          </a:xfrm>
          <a:prstGeom prst="rect">
            <a:avLst/>
          </a:prstGeom>
          <a:noFill/>
          <a:ln w="9525">
            <a:noFill/>
            <a:miter lim="800000"/>
            <a:headEnd/>
            <a:tailEnd/>
          </a:ln>
        </p:spPr>
      </p:pic>
      <p:graphicFrame>
        <p:nvGraphicFramePr>
          <p:cNvPr id="9" name="Table 8"/>
          <p:cNvGraphicFramePr>
            <a:graphicFrameLocks noGrp="1"/>
          </p:cNvGraphicFramePr>
          <p:nvPr/>
        </p:nvGraphicFramePr>
        <p:xfrm>
          <a:off x="392113" y="2332038"/>
          <a:ext cx="9448800" cy="3754120"/>
        </p:xfrm>
        <a:graphic>
          <a:graphicData uri="http://schemas.openxmlformats.org/drawingml/2006/table">
            <a:tbl>
              <a:tblPr firstRow="1" bandRow="1">
                <a:tableStyleId>{5C22544A-7EE6-4342-B048-85BDC9FD1C3A}</a:tableStyleId>
              </a:tblPr>
              <a:tblGrid>
                <a:gridCol w="1548984">
                  <a:extLst>
                    <a:ext uri="{9D8B030D-6E8A-4147-A177-3AD203B41FA5}">
                      <a16:colId xmlns:a16="http://schemas.microsoft.com/office/drawing/2014/main" val="20000"/>
                    </a:ext>
                  </a:extLst>
                </a:gridCol>
                <a:gridCol w="2032416">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2377440">
                  <a:extLst>
                    <a:ext uri="{9D8B030D-6E8A-4147-A177-3AD203B41FA5}">
                      <a16:colId xmlns:a16="http://schemas.microsoft.com/office/drawing/2014/main" val="20003"/>
                    </a:ext>
                  </a:extLst>
                </a:gridCol>
                <a:gridCol w="1889760">
                  <a:extLst>
                    <a:ext uri="{9D8B030D-6E8A-4147-A177-3AD203B41FA5}">
                      <a16:colId xmlns:a16="http://schemas.microsoft.com/office/drawing/2014/main" val="20004"/>
                    </a:ext>
                  </a:extLst>
                </a:gridCol>
              </a:tblGrid>
              <a:tr h="370840">
                <a:tc>
                  <a:txBody>
                    <a:bodyPr/>
                    <a:lstStyle/>
                    <a:p>
                      <a:r>
                        <a:rPr lang="en-IN" dirty="0">
                          <a:latin typeface="Times New Roman" pitchFamily="18" charset="0"/>
                          <a:cs typeface="Times New Roman" pitchFamily="18" charset="0"/>
                        </a:rPr>
                        <a:t>NAME</a:t>
                      </a:r>
                    </a:p>
                  </a:txBody>
                  <a:tcPr/>
                </a:tc>
                <a:tc>
                  <a:txBody>
                    <a:bodyPr/>
                    <a:lstStyle/>
                    <a:p>
                      <a:r>
                        <a:rPr lang="en-IN" dirty="0">
                          <a:latin typeface="Times New Roman" pitchFamily="18" charset="0"/>
                          <a:cs typeface="Times New Roman" pitchFamily="18" charset="0"/>
                        </a:rPr>
                        <a:t>INTRODUCTION</a:t>
                      </a:r>
                    </a:p>
                  </a:txBody>
                  <a:tcPr/>
                </a:tc>
                <a:tc>
                  <a:txBody>
                    <a:bodyPr/>
                    <a:lstStyle/>
                    <a:p>
                      <a:r>
                        <a:rPr lang="en-IN" dirty="0">
                          <a:latin typeface="Times New Roman" pitchFamily="18" charset="0"/>
                          <a:cs typeface="Times New Roman" pitchFamily="18" charset="0"/>
                        </a:rPr>
                        <a:t>INPUT</a:t>
                      </a:r>
                    </a:p>
                  </a:txBody>
                  <a:tcPr/>
                </a:tc>
                <a:tc>
                  <a:txBody>
                    <a:bodyPr/>
                    <a:lstStyle/>
                    <a:p>
                      <a:r>
                        <a:rPr lang="en-IN" dirty="0">
                          <a:latin typeface="Times New Roman" pitchFamily="18" charset="0"/>
                          <a:cs typeface="Times New Roman" pitchFamily="18" charset="0"/>
                        </a:rPr>
                        <a:t>PROCESS</a:t>
                      </a:r>
                    </a:p>
                  </a:txBody>
                  <a:tcPr/>
                </a:tc>
                <a:tc>
                  <a:txBody>
                    <a:bodyPr/>
                    <a:lstStyle/>
                    <a:p>
                      <a:r>
                        <a:rPr lang="en-IN" dirty="0">
                          <a:latin typeface="Times New Roman" pitchFamily="18" charset="0"/>
                          <a:cs typeface="Times New Roman" pitchFamily="18" charset="0"/>
                        </a:rPr>
                        <a:t>OUTPUT</a:t>
                      </a:r>
                    </a:p>
                  </a:txBody>
                  <a:tcPr/>
                </a:tc>
                <a:extLst>
                  <a:ext uri="{0D108BD9-81ED-4DB2-BD59-A6C34878D82A}">
                    <a16:rowId xmlns:a16="http://schemas.microsoft.com/office/drawing/2014/main" val="10000"/>
                  </a:ext>
                </a:extLst>
              </a:tr>
              <a:tr h="370840">
                <a:tc>
                  <a:txBody>
                    <a:bodyPr/>
                    <a:lstStyle/>
                    <a:p>
                      <a:r>
                        <a:rPr lang="en-IN" sz="1800" spc="-1" dirty="0">
                          <a:solidFill>
                            <a:srgbClr val="000000"/>
                          </a:solidFill>
                          <a:uFill>
                            <a:solidFill>
                              <a:srgbClr val="FFFFFF"/>
                            </a:solidFill>
                          </a:uFill>
                          <a:latin typeface="Times New Roman" pitchFamily="18" charset="0"/>
                          <a:ea typeface="+mn-ea"/>
                          <a:cs typeface="Times New Roman" pitchFamily="18" charset="0"/>
                        </a:rPr>
                        <a:t> Inventory Distribution</a:t>
                      </a:r>
                      <a:endParaRPr lang="en-IN" dirty="0">
                        <a:latin typeface="Times New Roman" pitchFamily="18" charset="0"/>
                        <a:cs typeface="Times New Roman" pitchFamily="18" charset="0"/>
                      </a:endParaRPr>
                    </a:p>
                  </a:txBody>
                  <a:tcPr/>
                </a:tc>
                <a:tc>
                  <a:txBody>
                    <a:bodyPr/>
                    <a:lstStyle/>
                    <a:p>
                      <a:r>
                        <a:rPr lang="en-US" sz="1800" dirty="0">
                          <a:latin typeface="Times New Roman" pitchFamily="18" charset="0"/>
                          <a:ea typeface="+mn-ea"/>
                          <a:cs typeface="Times New Roman" pitchFamily="18" charset="0"/>
                        </a:rPr>
                        <a:t>Assets count in terms of location</a:t>
                      </a:r>
                      <a:endParaRPr lang="en-IN" dirty="0">
                        <a:latin typeface="Times New Roman" pitchFamily="18" charset="0"/>
                        <a:cs typeface="Times New Roman" pitchFamily="18" charset="0"/>
                      </a:endParaRPr>
                    </a:p>
                  </a:txBody>
                  <a:tcPr/>
                </a:tc>
                <a:tc>
                  <a:txBody>
                    <a:bodyPr/>
                    <a:lstStyle/>
                    <a:p>
                      <a:r>
                        <a:rPr lang="en-US" sz="1800" dirty="0">
                          <a:latin typeface="Times New Roman" pitchFamily="18" charset="0"/>
                          <a:ea typeface="+mn-ea"/>
                          <a:cs typeface="Times New Roman" pitchFamily="18" charset="0"/>
                        </a:rPr>
                        <a:t>Valid user ID and password</a:t>
                      </a:r>
                      <a:endParaRPr lang="en-IN" dirty="0">
                        <a:latin typeface="Times New Roman" pitchFamily="18" charset="0"/>
                        <a:cs typeface="Times New Roman" pitchFamily="18" charset="0"/>
                      </a:endParaRPr>
                    </a:p>
                  </a:txBody>
                  <a:tcPr/>
                </a:tc>
                <a:tc>
                  <a:txBody>
                    <a:bodyPr/>
                    <a:lstStyle/>
                    <a:p>
                      <a:r>
                        <a:rPr lang="en-US" sz="1800" dirty="0">
                          <a:latin typeface="Times New Roman" pitchFamily="18" charset="0"/>
                          <a:ea typeface="+mn-ea"/>
                          <a:cs typeface="Times New Roman" pitchFamily="18" charset="0"/>
                        </a:rPr>
                        <a:t>Filters applied on the basis of location, type or </a:t>
                      </a:r>
                      <a:r>
                        <a:rPr lang="en-US" sz="1800" baseline="0" dirty="0">
                          <a:latin typeface="Times New Roman" pitchFamily="18" charset="0"/>
                          <a:ea typeface="+mn-ea"/>
                          <a:cs typeface="Times New Roman" pitchFamily="18" charset="0"/>
                        </a:rPr>
                        <a:t> </a:t>
                      </a:r>
                      <a:r>
                        <a:rPr lang="en-US" sz="1800" dirty="0">
                          <a:latin typeface="Times New Roman" pitchFamily="18" charset="0"/>
                          <a:ea typeface="+mn-ea"/>
                          <a:cs typeface="Times New Roman" pitchFamily="18" charset="0"/>
                        </a:rPr>
                        <a:t>category</a:t>
                      </a:r>
                      <a:endParaRPr lang="en-IN" dirty="0">
                        <a:latin typeface="Times New Roman" pitchFamily="18" charset="0"/>
                        <a:cs typeface="Times New Roman" pitchFamily="18" charset="0"/>
                      </a:endParaRPr>
                    </a:p>
                  </a:txBody>
                  <a:tcPr/>
                </a:tc>
                <a:tc>
                  <a:txBody>
                    <a:bodyPr/>
                    <a:lstStyle/>
                    <a:p>
                      <a:r>
                        <a:rPr lang="en-IN" sz="1800" dirty="0">
                          <a:solidFill>
                            <a:schemeClr val="dk1"/>
                          </a:solidFill>
                          <a:latin typeface="Times New Roman" pitchFamily="18" charset="0"/>
                          <a:ea typeface="+mn-ea"/>
                          <a:cs typeface="Times New Roman" pitchFamily="18" charset="0"/>
                        </a:rPr>
                        <a:t>User view of available options</a:t>
                      </a:r>
                    </a:p>
                  </a:txBody>
                  <a:tcPr/>
                </a:tc>
                <a:extLst>
                  <a:ext uri="{0D108BD9-81ED-4DB2-BD59-A6C34878D82A}">
                    <a16:rowId xmlns:a16="http://schemas.microsoft.com/office/drawing/2014/main" val="10001"/>
                  </a:ext>
                </a:extLst>
              </a:tr>
              <a:tr h="370840">
                <a:tc>
                  <a:txBody>
                    <a:bodyPr/>
                    <a:lstStyle/>
                    <a:p>
                      <a:r>
                        <a:rPr lang="en-IN" dirty="0">
                          <a:latin typeface="Times New Roman" pitchFamily="18" charset="0"/>
                          <a:cs typeface="Times New Roman" pitchFamily="18" charset="0"/>
                        </a:rPr>
                        <a:t>Asset Status</a:t>
                      </a:r>
                    </a:p>
                  </a:txBody>
                  <a:tcPr/>
                </a:tc>
                <a:tc>
                  <a:txBody>
                    <a:bodyPr/>
                    <a:lstStyle/>
                    <a:p>
                      <a:r>
                        <a:rPr lang="en-IN" dirty="0">
                          <a:latin typeface="Times New Roman" pitchFamily="18" charset="0"/>
                          <a:cs typeface="Times New Roman" pitchFamily="18" charset="0"/>
                        </a:rPr>
                        <a:t>Asset information</a:t>
                      </a:r>
                    </a:p>
                  </a:txBody>
                  <a:tcPr/>
                </a:tc>
                <a:tc>
                  <a:txBody>
                    <a:bodyPr/>
                    <a:lstStyle/>
                    <a:p>
                      <a:r>
                        <a:rPr lang="en-IN" baseline="0" dirty="0">
                          <a:latin typeface="Times New Roman" pitchFamily="18" charset="0"/>
                          <a:cs typeface="Times New Roman" pitchFamily="18" charset="0"/>
                        </a:rPr>
                        <a:t>Asset ID</a:t>
                      </a:r>
                      <a:endParaRPr lang="en-IN"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Search</a:t>
                      </a:r>
                      <a:r>
                        <a:rPr lang="en-IN" baseline="0" dirty="0">
                          <a:latin typeface="Times New Roman" pitchFamily="18" charset="0"/>
                          <a:cs typeface="Times New Roman" pitchFamily="18" charset="0"/>
                        </a:rPr>
                        <a:t> based on Asset ID</a:t>
                      </a:r>
                      <a:endParaRPr lang="en-IN"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User view for requested asset</a:t>
                      </a:r>
                    </a:p>
                  </a:txBody>
                  <a:tcPr/>
                </a:tc>
                <a:extLst>
                  <a:ext uri="{0D108BD9-81ED-4DB2-BD59-A6C34878D82A}">
                    <a16:rowId xmlns:a16="http://schemas.microsoft.com/office/drawing/2014/main" val="10002"/>
                  </a:ext>
                </a:extLst>
              </a:tr>
              <a:tr h="370840">
                <a:tc>
                  <a:txBody>
                    <a:bodyPr/>
                    <a:lstStyle/>
                    <a:p>
                      <a:r>
                        <a:rPr lang="en-IN" dirty="0">
                          <a:latin typeface="Times New Roman" pitchFamily="18" charset="0"/>
                          <a:cs typeface="Times New Roman" pitchFamily="18" charset="0"/>
                        </a:rPr>
                        <a:t>Stock</a:t>
                      </a:r>
                      <a:r>
                        <a:rPr lang="en-IN" baseline="0" dirty="0">
                          <a:latin typeface="Times New Roman" pitchFamily="18" charset="0"/>
                          <a:cs typeface="Times New Roman" pitchFamily="18" charset="0"/>
                        </a:rPr>
                        <a:t> </a:t>
                      </a:r>
                      <a:r>
                        <a:rPr lang="en-IN" dirty="0">
                          <a:latin typeface="Times New Roman" pitchFamily="18" charset="0"/>
                          <a:cs typeface="Times New Roman" pitchFamily="18" charset="0"/>
                        </a:rPr>
                        <a:t>Notification</a:t>
                      </a:r>
                    </a:p>
                  </a:txBody>
                  <a:tcPr/>
                </a:tc>
                <a:tc>
                  <a:txBody>
                    <a:bodyPr/>
                    <a:lstStyle/>
                    <a:p>
                      <a:r>
                        <a:rPr lang="en-IN" dirty="0">
                          <a:latin typeface="Times New Roman" pitchFamily="18" charset="0"/>
                          <a:cs typeface="Times New Roman" pitchFamily="18" charset="0"/>
                        </a:rPr>
                        <a:t>Out of stock notification</a:t>
                      </a:r>
                    </a:p>
                  </a:txBody>
                  <a:tcPr/>
                </a:tc>
                <a:tc>
                  <a:txBody>
                    <a:bodyPr/>
                    <a:lstStyle/>
                    <a:p>
                      <a:r>
                        <a:rPr lang="en-IN" dirty="0">
                          <a:latin typeface="Times New Roman" pitchFamily="18" charset="0"/>
                          <a:cs typeface="Times New Roman" pitchFamily="18" charset="0"/>
                        </a:rPr>
                        <a:t>Generated by the shelf</a:t>
                      </a:r>
                    </a:p>
                  </a:txBody>
                  <a:tcPr/>
                </a:tc>
                <a:tc>
                  <a:txBody>
                    <a:bodyPr/>
                    <a:lstStyle/>
                    <a:p>
                      <a:r>
                        <a:rPr lang="en-IN" dirty="0">
                          <a:latin typeface="Times New Roman" pitchFamily="18" charset="0"/>
                          <a:cs typeface="Times New Roman" pitchFamily="18" charset="0"/>
                        </a:rPr>
                        <a:t>Sms alert</a:t>
                      </a:r>
                    </a:p>
                  </a:txBody>
                  <a:tcPr/>
                </a:tc>
                <a:tc>
                  <a:txBody>
                    <a:bodyPr/>
                    <a:lstStyle/>
                    <a:p>
                      <a:r>
                        <a:rPr lang="en-IN" dirty="0">
                          <a:latin typeface="Times New Roman" pitchFamily="18" charset="0"/>
                          <a:cs typeface="Times New Roman" pitchFamily="18" charset="0"/>
                        </a:rPr>
                        <a:t>Sms alert to</a:t>
                      </a:r>
                      <a:r>
                        <a:rPr lang="en-IN" baseline="0" dirty="0">
                          <a:latin typeface="Times New Roman" pitchFamily="18" charset="0"/>
                          <a:cs typeface="Times New Roman" pitchFamily="18" charset="0"/>
                        </a:rPr>
                        <a:t> store keeper and stock clerk</a:t>
                      </a: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r>
                        <a:rPr lang="en-IN" dirty="0">
                          <a:latin typeface="Times New Roman" pitchFamily="18" charset="0"/>
                          <a:cs typeface="Times New Roman" pitchFamily="18" charset="0"/>
                        </a:rPr>
                        <a:t>Misplaced notification</a:t>
                      </a:r>
                    </a:p>
                  </a:txBody>
                  <a:tcPr/>
                </a:tc>
                <a:tc>
                  <a:txBody>
                    <a:bodyPr/>
                    <a:lstStyle/>
                    <a:p>
                      <a:r>
                        <a:rPr lang="en-IN" dirty="0">
                          <a:latin typeface="Times New Roman" pitchFamily="18" charset="0"/>
                          <a:cs typeface="Times New Roman" pitchFamily="18" charset="0"/>
                        </a:rPr>
                        <a:t>Misplaced items notified</a:t>
                      </a:r>
                    </a:p>
                  </a:txBody>
                  <a:tcPr/>
                </a:tc>
                <a:tc>
                  <a:txBody>
                    <a:bodyPr/>
                    <a:lstStyle/>
                    <a:p>
                      <a:r>
                        <a:rPr lang="en-IN" dirty="0">
                          <a:latin typeface="Times New Roman" pitchFamily="18" charset="0"/>
                          <a:cs typeface="Times New Roman" pitchFamily="18" charset="0"/>
                        </a:rPr>
                        <a:t>Generated</a:t>
                      </a:r>
                      <a:r>
                        <a:rPr lang="en-IN" baseline="0" dirty="0">
                          <a:latin typeface="Times New Roman" pitchFamily="18" charset="0"/>
                          <a:cs typeface="Times New Roman" pitchFamily="18" charset="0"/>
                        </a:rPr>
                        <a:t> by the shelf</a:t>
                      </a:r>
                      <a:endParaRPr lang="en-IN"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Sms alert</a:t>
                      </a:r>
                    </a:p>
                  </a:txBody>
                  <a:tcPr/>
                </a:tc>
                <a:tc>
                  <a:txBody>
                    <a:bodyPr/>
                    <a:lstStyle/>
                    <a:p>
                      <a:r>
                        <a:rPr lang="en-IN" dirty="0">
                          <a:latin typeface="Times New Roman" pitchFamily="18" charset="0"/>
                          <a:cs typeface="Times New Roman" pitchFamily="18" charset="0"/>
                        </a:rPr>
                        <a:t>Sms alert to</a:t>
                      </a:r>
                      <a:r>
                        <a:rPr lang="en-IN" baseline="0" dirty="0">
                          <a:latin typeface="Times New Roman" pitchFamily="18" charset="0"/>
                          <a:cs typeface="Times New Roman" pitchFamily="18" charset="0"/>
                        </a:rPr>
                        <a:t> store keeper and stock clerk</a:t>
                      </a: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bl>
          </a:graphicData>
        </a:graphic>
      </p:graphicFrame>
      <p:sp>
        <p:nvSpPr>
          <p:cNvPr id="7" name="TextShape 3"/>
          <p:cNvSpPr txBox="1"/>
          <p:nvPr/>
        </p:nvSpPr>
        <p:spPr>
          <a:xfrm>
            <a:off x="0" y="7056438"/>
            <a:ext cx="9936163" cy="346075"/>
          </a:xfrm>
          <a:prstGeom prst="rect">
            <a:avLst/>
          </a:prstGeom>
          <a:noFill/>
          <a:ln>
            <a:noFill/>
          </a:ln>
        </p:spPr>
        <p:txBody>
          <a:bodyPr lIns="90000" tIns="45000" rIns="90000" bIns="450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IN" spc="-1" dirty="0">
                <a:solidFill>
                  <a:srgbClr val="000000"/>
                </a:solidFill>
                <a:uFill>
                  <a:solidFill>
                    <a:srgbClr val="FFFFFF"/>
                  </a:solidFill>
                </a:uFill>
              </a:rPr>
              <a:t>Date:22 March ’2017                       Department of MCA,RVCE 				7 /18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Shape 1"/>
          <p:cNvSpPr txBox="1"/>
          <p:nvPr/>
        </p:nvSpPr>
        <p:spPr>
          <a:xfrm>
            <a:off x="1230313" y="350838"/>
            <a:ext cx="9072562" cy="1262062"/>
          </a:xfrm>
          <a:prstGeom prst="rect">
            <a:avLst/>
          </a:prstGeom>
          <a:noFill/>
          <a:ln>
            <a:noFill/>
          </a:ln>
        </p:spPr>
        <p:txBody>
          <a:bodyPr lIns="0" tIns="0" rIns="0" bIns="0" anchor="ctr"/>
          <a:lstStyle/>
          <a:p>
            <a:pPr algn="ctr" fontAlgn="auto">
              <a:spcBef>
                <a:spcPts val="0"/>
              </a:spcBef>
              <a:spcAft>
                <a:spcPts val="0"/>
              </a:spcAft>
              <a:defRPr/>
            </a:pPr>
            <a:r>
              <a:rPr lang="en-IN" sz="4400" spc="-1" dirty="0">
                <a:solidFill>
                  <a:srgbClr val="000000"/>
                </a:solidFill>
                <a:uFill>
                  <a:solidFill>
                    <a:srgbClr val="FFFFFF"/>
                  </a:solidFill>
                </a:uFill>
                <a:latin typeface="Arial"/>
                <a:ea typeface="+mn-ea"/>
                <a:cs typeface="+mn-cs"/>
              </a:rPr>
              <a:t>Non-Functional Requirements</a:t>
            </a:r>
          </a:p>
        </p:txBody>
      </p:sp>
      <p:sp>
        <p:nvSpPr>
          <p:cNvPr id="61" name="TextShape 2"/>
          <p:cNvSpPr txBox="1"/>
          <p:nvPr/>
        </p:nvSpPr>
        <p:spPr>
          <a:xfrm>
            <a:off x="849313" y="2179638"/>
            <a:ext cx="9072562" cy="4384675"/>
          </a:xfrm>
          <a:prstGeom prst="rect">
            <a:avLst/>
          </a:prstGeom>
          <a:noFill/>
          <a:ln>
            <a:noFill/>
          </a:ln>
        </p:spPr>
        <p:txBody>
          <a:bodyPr lIns="0" tIns="0" rIns="0" bIns="0" anchor="ctr"/>
          <a:lstStyle/>
          <a:p>
            <a:pPr marL="216000" indent="-216000" fontAlgn="auto">
              <a:lnSpc>
                <a:spcPct val="150000"/>
              </a:lnSpc>
              <a:spcBef>
                <a:spcPts val="0"/>
              </a:spcBef>
              <a:spcAft>
                <a:spcPts val="0"/>
              </a:spcAft>
              <a:buClr>
                <a:srgbClr val="000000"/>
              </a:buClr>
              <a:buSzPct val="45000"/>
              <a:buFont typeface="Wingdings" charset="2"/>
              <a:buChar char=""/>
              <a:defRPr/>
            </a:pPr>
            <a:endParaRPr lang="en-IN" sz="2800" spc="-1" dirty="0">
              <a:solidFill>
                <a:srgbClr val="000000"/>
              </a:solidFill>
              <a:uFill>
                <a:solidFill>
                  <a:srgbClr val="FFFFFF"/>
                </a:solidFill>
              </a:uFill>
              <a:latin typeface="Times New Roman" pitchFamily="18" charset="0"/>
              <a:ea typeface="+mn-ea"/>
              <a:cs typeface="Times New Roman" pitchFamily="18" charset="0"/>
            </a:endParaRPr>
          </a:p>
          <a:p>
            <a:pPr marL="216000" indent="-216000" fontAlgn="auto">
              <a:lnSpc>
                <a:spcPct val="150000"/>
              </a:lnSpc>
              <a:spcBef>
                <a:spcPts val="0"/>
              </a:spcBef>
              <a:spcAft>
                <a:spcPts val="0"/>
              </a:spcAft>
              <a:buClr>
                <a:srgbClr val="000000"/>
              </a:buClr>
              <a:buSzPct val="45000"/>
              <a:buFont typeface="Wingdings" charset="2"/>
              <a:buChar char=""/>
              <a:defRPr/>
            </a:pPr>
            <a:endParaRPr lang="en-IN" sz="2800" spc="-1" dirty="0">
              <a:solidFill>
                <a:srgbClr val="000000"/>
              </a:solidFill>
              <a:uFill>
                <a:solidFill>
                  <a:srgbClr val="FFFFFF"/>
                </a:solidFill>
              </a:uFill>
              <a:latin typeface="Times New Roman" pitchFamily="18" charset="0"/>
              <a:ea typeface="+mn-ea"/>
              <a:cs typeface="Times New Roman" pitchFamily="18" charset="0"/>
            </a:endParaRPr>
          </a:p>
          <a:p>
            <a:pPr marL="216000" indent="-216000" fontAlgn="auto">
              <a:lnSpc>
                <a:spcPct val="150000"/>
              </a:lnSpc>
              <a:spcBef>
                <a:spcPts val="0"/>
              </a:spcBef>
              <a:spcAft>
                <a:spcPts val="0"/>
              </a:spcAft>
              <a:buClr>
                <a:srgbClr val="000000"/>
              </a:buClr>
              <a:buSzPct val="45000"/>
              <a:buFont typeface="Wingdings" charset="2"/>
              <a:buChar char=""/>
              <a:defRPr/>
            </a:pPr>
            <a:endParaRPr lang="en-IN" sz="2800" spc="-1" dirty="0">
              <a:solidFill>
                <a:srgbClr val="000000"/>
              </a:solidFill>
              <a:uFill>
                <a:solidFill>
                  <a:srgbClr val="FFFFFF"/>
                </a:solidFill>
              </a:uFill>
              <a:latin typeface="Times New Roman" pitchFamily="18" charset="0"/>
              <a:ea typeface="+mn-ea"/>
              <a:cs typeface="Times New Roman" pitchFamily="18" charset="0"/>
            </a:endParaRPr>
          </a:p>
        </p:txBody>
      </p:sp>
      <p:pic>
        <p:nvPicPr>
          <p:cNvPr id="21509" name="Picture 6"/>
          <p:cNvPicPr>
            <a:picLocks noChangeAspect="1" noChangeArrowheads="1"/>
          </p:cNvPicPr>
          <p:nvPr/>
        </p:nvPicPr>
        <p:blipFill>
          <a:blip r:embed="rId2"/>
          <a:srcRect/>
          <a:stretch>
            <a:fillRect/>
          </a:stretch>
        </p:blipFill>
        <p:spPr bwMode="auto">
          <a:xfrm>
            <a:off x="239713" y="274638"/>
            <a:ext cx="1611312" cy="1646237"/>
          </a:xfrm>
          <a:prstGeom prst="rect">
            <a:avLst/>
          </a:prstGeom>
          <a:noFill/>
          <a:ln w="9525">
            <a:noFill/>
            <a:miter lim="800000"/>
            <a:headEnd/>
            <a:tailEnd/>
          </a:ln>
        </p:spPr>
      </p:pic>
      <p:sp>
        <p:nvSpPr>
          <p:cNvPr id="21510" name="Rectangle 7"/>
          <p:cNvSpPr>
            <a:spLocks noChangeArrowheads="1"/>
          </p:cNvSpPr>
          <p:nvPr/>
        </p:nvSpPr>
        <p:spPr bwMode="auto">
          <a:xfrm>
            <a:off x="696913" y="2027238"/>
            <a:ext cx="8991600" cy="3970337"/>
          </a:xfrm>
          <a:prstGeom prst="rect">
            <a:avLst/>
          </a:prstGeom>
          <a:noFill/>
          <a:ln w="9525">
            <a:noFill/>
            <a:miter lim="800000"/>
            <a:headEnd/>
            <a:tailEnd/>
          </a:ln>
        </p:spPr>
        <p:txBody>
          <a:bodyPr>
            <a:spAutoFit/>
          </a:bodyPr>
          <a:lstStyle/>
          <a:p>
            <a:pPr>
              <a:lnSpc>
                <a:spcPct val="150000"/>
              </a:lnSpc>
              <a:buFont typeface="Arial" pitchFamily="34" charset="0"/>
              <a:buChar char="•"/>
            </a:pPr>
            <a:r>
              <a:rPr lang="en-IN" sz="2400">
                <a:latin typeface="Times New Roman" pitchFamily="18" charset="0"/>
                <a:cs typeface="Times New Roman" pitchFamily="18" charset="0"/>
              </a:rPr>
              <a:t>Security: Integrity such that there is no harm to the users and data by any means. </a:t>
            </a:r>
          </a:p>
          <a:p>
            <a:pPr>
              <a:lnSpc>
                <a:spcPct val="150000"/>
              </a:lnSpc>
              <a:buFont typeface="Arial" pitchFamily="34" charset="0"/>
              <a:buChar char="•"/>
            </a:pPr>
            <a:r>
              <a:rPr lang="en-IN" sz="2400">
                <a:latin typeface="Times New Roman" pitchFamily="18" charset="0"/>
                <a:cs typeface="Times New Roman" pitchFamily="18" charset="0"/>
              </a:rPr>
              <a:t> Portability: With the minimum requirements the application must be compatible and capable of working on any platform. </a:t>
            </a:r>
          </a:p>
          <a:p>
            <a:pPr>
              <a:lnSpc>
                <a:spcPct val="150000"/>
              </a:lnSpc>
              <a:buFont typeface="Arial" pitchFamily="34" charset="0"/>
              <a:buChar char="•"/>
            </a:pPr>
            <a:r>
              <a:rPr lang="en-IN" sz="2400">
                <a:latin typeface="Times New Roman" pitchFamily="18" charset="0"/>
                <a:cs typeface="Times New Roman" pitchFamily="18" charset="0"/>
              </a:rPr>
              <a:t> Reliability: Front end- Back end updating</a:t>
            </a:r>
          </a:p>
          <a:p>
            <a:pPr>
              <a:lnSpc>
                <a:spcPct val="150000"/>
              </a:lnSpc>
              <a:buFont typeface="Arial" pitchFamily="34" charset="0"/>
              <a:buChar char="•"/>
            </a:pPr>
            <a:r>
              <a:rPr lang="en-IN" sz="2400">
                <a:latin typeface="Times New Roman" pitchFamily="18" charset="0"/>
                <a:cs typeface="Times New Roman" pitchFamily="18" charset="0"/>
              </a:rPr>
              <a:t> Usability:  well-structured user manuals, well-formed GUI‟s for the users to learn how to operate the system. </a:t>
            </a:r>
          </a:p>
        </p:txBody>
      </p:sp>
      <p:sp>
        <p:nvSpPr>
          <p:cNvPr id="7" name="TextShape 3"/>
          <p:cNvSpPr txBox="1"/>
          <p:nvPr/>
        </p:nvSpPr>
        <p:spPr>
          <a:xfrm>
            <a:off x="0" y="7056438"/>
            <a:ext cx="9936163" cy="346075"/>
          </a:xfrm>
          <a:prstGeom prst="rect">
            <a:avLst/>
          </a:prstGeom>
          <a:noFill/>
          <a:ln>
            <a:noFill/>
          </a:ln>
        </p:spPr>
        <p:txBody>
          <a:bodyPr lIns="90000" tIns="45000" rIns="90000" bIns="450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IN" spc="-1" dirty="0">
                <a:solidFill>
                  <a:srgbClr val="000000"/>
                </a:solidFill>
                <a:uFill>
                  <a:solidFill>
                    <a:srgbClr val="FFFFFF"/>
                  </a:solidFill>
                </a:uFill>
              </a:rPr>
              <a:t>Date:22 March ’2017                       Department of MCA,RVCE 				8 /18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Shape 1"/>
          <p:cNvSpPr txBox="1"/>
          <p:nvPr/>
        </p:nvSpPr>
        <p:spPr>
          <a:xfrm>
            <a:off x="503238" y="301625"/>
            <a:ext cx="9072562" cy="1262063"/>
          </a:xfrm>
          <a:prstGeom prst="rect">
            <a:avLst/>
          </a:prstGeom>
          <a:noFill/>
          <a:ln>
            <a:noFill/>
          </a:ln>
        </p:spPr>
        <p:txBody>
          <a:bodyPr lIns="0" tIns="0" rIns="0" bIns="0" anchor="ctr"/>
          <a:lstStyle/>
          <a:p>
            <a:pPr algn="ctr" fontAlgn="auto">
              <a:spcBef>
                <a:spcPts val="0"/>
              </a:spcBef>
              <a:spcAft>
                <a:spcPts val="0"/>
              </a:spcAft>
              <a:defRPr/>
            </a:pPr>
            <a:r>
              <a:rPr lang="en-IN" sz="4400" spc="-1" dirty="0">
                <a:solidFill>
                  <a:srgbClr val="000000"/>
                </a:solidFill>
                <a:uFill>
                  <a:solidFill>
                    <a:srgbClr val="FFFFFF"/>
                  </a:solidFill>
                </a:uFill>
                <a:latin typeface="Arial"/>
                <a:ea typeface="+mn-ea"/>
                <a:cs typeface="+mn-cs"/>
              </a:rPr>
              <a:t>Design Constraints</a:t>
            </a:r>
          </a:p>
        </p:txBody>
      </p:sp>
      <p:pic>
        <p:nvPicPr>
          <p:cNvPr id="22532" name="Picture 6"/>
          <p:cNvPicPr>
            <a:picLocks noChangeAspect="1" noChangeArrowheads="1"/>
          </p:cNvPicPr>
          <p:nvPr/>
        </p:nvPicPr>
        <p:blipFill>
          <a:blip r:embed="rId2"/>
          <a:srcRect/>
          <a:stretch>
            <a:fillRect/>
          </a:stretch>
        </p:blipFill>
        <p:spPr bwMode="auto">
          <a:xfrm>
            <a:off x="239713" y="274638"/>
            <a:ext cx="1611312" cy="1646237"/>
          </a:xfrm>
          <a:prstGeom prst="rect">
            <a:avLst/>
          </a:prstGeom>
          <a:noFill/>
          <a:ln w="9525">
            <a:noFill/>
            <a:miter lim="800000"/>
            <a:headEnd/>
            <a:tailEnd/>
          </a:ln>
        </p:spPr>
      </p:pic>
      <p:sp>
        <p:nvSpPr>
          <p:cNvPr id="10" name="Rectangle 9"/>
          <p:cNvSpPr/>
          <p:nvPr/>
        </p:nvSpPr>
        <p:spPr>
          <a:xfrm>
            <a:off x="925513" y="2103438"/>
            <a:ext cx="7772400" cy="2678112"/>
          </a:xfrm>
          <a:prstGeom prst="rect">
            <a:avLst/>
          </a:prstGeom>
        </p:spPr>
        <p:txBody>
          <a:bodyPr>
            <a:spAutoFit/>
          </a:bodyPr>
          <a:lstStyle/>
          <a:p>
            <a:pPr marL="216000" indent="-216000" fontAlgn="auto">
              <a:lnSpc>
                <a:spcPct val="150000"/>
              </a:lnSpc>
              <a:spcBef>
                <a:spcPts val="0"/>
              </a:spcBef>
              <a:spcAft>
                <a:spcPts val="0"/>
              </a:spcAft>
              <a:buClr>
                <a:srgbClr val="000000"/>
              </a:buClr>
              <a:buSzPct val="45000"/>
              <a:buFont typeface="Wingdings" charset="2"/>
              <a:buChar char=""/>
              <a:defRPr/>
            </a:pPr>
            <a:r>
              <a:rPr lang="en-IN" sz="2800" spc="-1" dirty="0">
                <a:solidFill>
                  <a:srgbClr val="000000"/>
                </a:solidFill>
                <a:uFill>
                  <a:solidFill>
                    <a:srgbClr val="FFFFFF"/>
                  </a:solidFill>
                </a:uFill>
                <a:latin typeface="Times New Roman" pitchFamily="18" charset="0"/>
                <a:cs typeface="Times New Roman" pitchFamily="18" charset="0"/>
              </a:rPr>
              <a:t>Stock clerks must be equipped with resources like mobile phone.</a:t>
            </a:r>
          </a:p>
          <a:p>
            <a:pPr marL="216000" indent="-216000" fontAlgn="auto">
              <a:lnSpc>
                <a:spcPct val="150000"/>
              </a:lnSpc>
              <a:spcBef>
                <a:spcPts val="0"/>
              </a:spcBef>
              <a:spcAft>
                <a:spcPts val="0"/>
              </a:spcAft>
              <a:buClr>
                <a:srgbClr val="000000"/>
              </a:buClr>
              <a:buSzPct val="45000"/>
              <a:buFont typeface="Wingdings" charset="2"/>
              <a:buChar char=""/>
              <a:defRPr/>
            </a:pPr>
            <a:r>
              <a:rPr lang="en-IN" sz="2800" spc="-1" dirty="0">
                <a:solidFill>
                  <a:srgbClr val="000000"/>
                </a:solidFill>
                <a:uFill>
                  <a:solidFill>
                    <a:srgbClr val="FFFFFF"/>
                  </a:solidFill>
                </a:uFill>
                <a:latin typeface="Times New Roman" pitchFamily="18" charset="0"/>
                <a:cs typeface="Times New Roman" pitchFamily="18" charset="0"/>
              </a:rPr>
              <a:t>Indivisible RFID tags.</a:t>
            </a:r>
          </a:p>
          <a:p>
            <a:pPr marL="216000" indent="-216000" fontAlgn="auto">
              <a:lnSpc>
                <a:spcPct val="150000"/>
              </a:lnSpc>
              <a:spcBef>
                <a:spcPts val="0"/>
              </a:spcBef>
              <a:spcAft>
                <a:spcPts val="0"/>
              </a:spcAft>
              <a:buClr>
                <a:srgbClr val="000000"/>
              </a:buClr>
              <a:buSzPct val="45000"/>
              <a:buFont typeface="Wingdings" charset="2"/>
              <a:buChar char=""/>
              <a:defRPr/>
            </a:pPr>
            <a:r>
              <a:rPr lang="en-IN" sz="2800" spc="-1" dirty="0">
                <a:solidFill>
                  <a:srgbClr val="000000"/>
                </a:solidFill>
                <a:uFill>
                  <a:solidFill>
                    <a:srgbClr val="FFFFFF"/>
                  </a:solidFill>
                </a:uFill>
                <a:latin typeface="Times New Roman" pitchFamily="18" charset="0"/>
                <a:cs typeface="Times New Roman" pitchFamily="18" charset="0"/>
              </a:rPr>
              <a:t>RFID Antennas must not intercede</a:t>
            </a:r>
          </a:p>
        </p:txBody>
      </p:sp>
      <p:sp>
        <p:nvSpPr>
          <p:cNvPr id="7" name="TextShape 3"/>
          <p:cNvSpPr txBox="1"/>
          <p:nvPr/>
        </p:nvSpPr>
        <p:spPr>
          <a:xfrm>
            <a:off x="0" y="7056438"/>
            <a:ext cx="9936163" cy="346075"/>
          </a:xfrm>
          <a:prstGeom prst="rect">
            <a:avLst/>
          </a:prstGeom>
          <a:noFill/>
          <a:ln>
            <a:noFill/>
          </a:ln>
        </p:spPr>
        <p:txBody>
          <a:bodyPr lIns="90000" tIns="45000" rIns="90000" bIns="450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IN" spc="-1" dirty="0">
                <a:solidFill>
                  <a:srgbClr val="000000"/>
                </a:solidFill>
                <a:uFill>
                  <a:solidFill>
                    <a:srgbClr val="FFFFFF"/>
                  </a:solidFill>
                </a:uFill>
              </a:rPr>
              <a:t>Date:22 March ’2017                       Department of MCA,RVCE 				9 /18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744</TotalTime>
  <Words>1021</Words>
  <Application>Microsoft Office PowerPoint</Application>
  <PresentationFormat>Custom</PresentationFormat>
  <Paragraphs>229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Courier New</vt:lpstr>
      <vt:lpstr>DejaVu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HP</cp:lastModifiedBy>
  <cp:revision>77</cp:revision>
  <dcterms:created xsi:type="dcterms:W3CDTF">2016-03-10T06:55:15Z</dcterms:created>
  <dcterms:modified xsi:type="dcterms:W3CDTF">2017-03-22T08:38:44Z</dcterms:modified>
  <dc:language>en-US</dc:language>
</cp:coreProperties>
</file>