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4" d="100"/>
          <a:sy n="54" d="100"/>
        </p:scale>
        <p:origin x="1148" y="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BF9CE-4AA3-4CB9-9297-2950A5AE7C5E}"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159072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BF9CE-4AA3-4CB9-9297-2950A5AE7C5E}"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3994893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3ABF9CE-4AA3-4CB9-9297-2950A5AE7C5E}" type="datetimeFigureOut">
              <a:rPr lang="en-US" smtClean="0"/>
              <a:t>1/30/2019</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2103310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BF9CE-4AA3-4CB9-9297-2950A5AE7C5E}"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3246443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63ABF9CE-4AA3-4CB9-9297-2950A5AE7C5E}" type="datetimeFigureOut">
              <a:rPr lang="en-US" smtClean="0"/>
              <a:t>1/30/2019</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406FDF7-0C29-4C72-9B73-BBECA791702E}" type="slidenum">
              <a:rPr lang="en-US" smtClean="0"/>
              <a:t>‹#›</a:t>
            </a:fld>
            <a:endParaRPr lang="en-US"/>
          </a:p>
        </p:txBody>
      </p:sp>
    </p:spTree>
    <p:extLst>
      <p:ext uri="{BB962C8B-B14F-4D97-AF65-F5344CB8AC3E}">
        <p14:creationId xmlns:p14="http://schemas.microsoft.com/office/powerpoint/2010/main" val="9745340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BF9CE-4AA3-4CB9-9297-2950A5AE7C5E}" type="datetimeFigureOut">
              <a:rPr lang="en-US" smtClean="0"/>
              <a:t>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260676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BF9CE-4AA3-4CB9-9297-2950A5AE7C5E}" type="datetimeFigureOut">
              <a:rPr lang="en-US" smtClean="0"/>
              <a:t>1/30/2019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3928997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BF9CE-4AA3-4CB9-9297-2950A5AE7C5E}" type="datetimeFigureOut">
              <a:rPr lang="en-US" smtClean="0"/>
              <a:t>1/30/2019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1279412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BF9CE-4AA3-4CB9-9297-2950A5AE7C5E}" type="datetimeFigureOut">
              <a:rPr lang="en-US" smtClean="0"/>
              <a:t>1/30/2019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267931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ABF9CE-4AA3-4CB9-9297-2950A5AE7C5E}" type="datetimeFigureOut">
              <a:rPr lang="en-US" smtClean="0"/>
              <a:t>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358853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ABF9CE-4AA3-4CB9-9297-2950A5AE7C5E}" type="datetimeFigureOut">
              <a:rPr lang="en-US" smtClean="0"/>
              <a:t>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2388301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3ABF9CE-4AA3-4CB9-9297-2950A5AE7C5E}" type="datetimeFigureOut">
              <a:rPr lang="en-US" smtClean="0"/>
              <a:t>1/30/2019</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406FDF7-0C29-4C72-9B73-BBECA791702E}" type="slidenum">
              <a:rPr lang="en-US" smtClean="0"/>
              <a:t>‹#›</a:t>
            </a:fld>
            <a:endParaRPr lang="en-US"/>
          </a:p>
        </p:txBody>
      </p:sp>
    </p:spTree>
    <p:extLst>
      <p:ext uri="{BB962C8B-B14F-4D97-AF65-F5344CB8AC3E}">
        <p14:creationId xmlns:p14="http://schemas.microsoft.com/office/powerpoint/2010/main" val="24722869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1A1B-05A9-4B27-A8F8-350DBF26C70E}"/>
              </a:ext>
            </a:extLst>
          </p:cNvPr>
          <p:cNvSpPr>
            <a:spLocks noGrp="1"/>
          </p:cNvSpPr>
          <p:nvPr>
            <p:ph type="ctrTitle"/>
          </p:nvPr>
        </p:nvSpPr>
        <p:spPr/>
        <p:txBody>
          <a:bodyPr>
            <a:normAutofit/>
          </a:bodyPr>
          <a:lstStyle/>
          <a:p>
            <a:r>
              <a:rPr lang="en-US" b="1" dirty="0"/>
              <a:t>Recommender System for Groceries Contractor</a:t>
            </a:r>
            <a:endParaRPr lang="en-US" dirty="0"/>
          </a:p>
        </p:txBody>
      </p:sp>
      <p:sp>
        <p:nvSpPr>
          <p:cNvPr id="3" name="Subtitle 2">
            <a:extLst>
              <a:ext uri="{FF2B5EF4-FFF2-40B4-BE49-F238E27FC236}">
                <a16:creationId xmlns:a16="http://schemas.microsoft.com/office/drawing/2014/main" id="{96DFAD4C-0752-4BEC-9EE8-E5A741662CC1}"/>
              </a:ext>
            </a:extLst>
          </p:cNvPr>
          <p:cNvSpPr>
            <a:spLocks noGrp="1"/>
          </p:cNvSpPr>
          <p:nvPr>
            <p:ph type="subTitle" idx="1"/>
          </p:nvPr>
        </p:nvSpPr>
        <p:spPr>
          <a:xfrm>
            <a:off x="1524000" y="3996250"/>
            <a:ext cx="9144000" cy="432875"/>
          </a:xfrm>
        </p:spPr>
        <p:txBody>
          <a:bodyPr>
            <a:normAutofit lnSpcReduction="10000"/>
          </a:bodyPr>
          <a:lstStyle/>
          <a:p>
            <a:r>
              <a:rPr lang="en-US" sz="2400" b="1" dirty="0"/>
              <a:t>(The Battle of Neighborhoods)</a:t>
            </a:r>
          </a:p>
          <a:p>
            <a:endParaRPr lang="en-US" sz="2400" dirty="0"/>
          </a:p>
        </p:txBody>
      </p:sp>
      <p:sp>
        <p:nvSpPr>
          <p:cNvPr id="4" name="Subtitle 2">
            <a:extLst>
              <a:ext uri="{FF2B5EF4-FFF2-40B4-BE49-F238E27FC236}">
                <a16:creationId xmlns:a16="http://schemas.microsoft.com/office/drawing/2014/main" id="{74EC4799-D6E8-4FE5-81E3-492EEBB0ADF3}"/>
              </a:ext>
            </a:extLst>
          </p:cNvPr>
          <p:cNvSpPr txBox="1">
            <a:spLocks/>
          </p:cNvSpPr>
          <p:nvPr/>
        </p:nvSpPr>
        <p:spPr>
          <a:xfrm>
            <a:off x="104775" y="5282125"/>
            <a:ext cx="6260399" cy="13377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lgn="l"/>
            <a:r>
              <a:rPr lang="en-US" b="1" dirty="0"/>
              <a:t>Applied Data Science Capstone</a:t>
            </a:r>
          </a:p>
          <a:p>
            <a:pPr algn="l"/>
            <a:r>
              <a:rPr lang="en-US" b="1" dirty="0"/>
              <a:t>IBM DATA SCIENCE PROFESSIONAL CERTIFICATE</a:t>
            </a:r>
          </a:p>
          <a:p>
            <a:pPr algn="l"/>
            <a:r>
              <a:rPr lang="en-US" b="1" dirty="0"/>
              <a:t>February 2019</a:t>
            </a:r>
            <a:endParaRPr lang="en-US" dirty="0"/>
          </a:p>
        </p:txBody>
      </p:sp>
      <p:sp>
        <p:nvSpPr>
          <p:cNvPr id="5" name="Subtitle 2">
            <a:extLst>
              <a:ext uri="{FF2B5EF4-FFF2-40B4-BE49-F238E27FC236}">
                <a16:creationId xmlns:a16="http://schemas.microsoft.com/office/drawing/2014/main" id="{3C9E7B14-6E17-4676-815D-C535511F7BF6}"/>
              </a:ext>
            </a:extLst>
          </p:cNvPr>
          <p:cNvSpPr txBox="1">
            <a:spLocks/>
          </p:cNvSpPr>
          <p:nvPr/>
        </p:nvSpPr>
        <p:spPr>
          <a:xfrm>
            <a:off x="10212779" y="5282125"/>
            <a:ext cx="1819028" cy="13377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lgn="l"/>
            <a:endParaRPr lang="en-US" b="1" dirty="0"/>
          </a:p>
          <a:p>
            <a:pPr algn="l"/>
            <a:endParaRPr lang="en-US" b="1" dirty="0"/>
          </a:p>
          <a:p>
            <a:pPr algn="l"/>
            <a:r>
              <a:rPr lang="en-US" b="1" dirty="0"/>
              <a:t>VASU KUMAR</a:t>
            </a:r>
          </a:p>
        </p:txBody>
      </p:sp>
    </p:spTree>
    <p:extLst>
      <p:ext uri="{BB962C8B-B14F-4D97-AF65-F5344CB8AC3E}">
        <p14:creationId xmlns:p14="http://schemas.microsoft.com/office/powerpoint/2010/main" val="386072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7F81B-D248-45B3-8A85-B100D849EF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27581F-07F1-4849-BD11-7B51EC8433F0}"/>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DC9D414D-58E1-450E-83DD-39B6CF8FD682}"/>
              </a:ext>
            </a:extLst>
          </p:cNvPr>
          <p:cNvSpPr/>
          <p:nvPr/>
        </p:nvSpPr>
        <p:spPr>
          <a:xfrm>
            <a:off x="3888891" y="2967335"/>
            <a:ext cx="4414222"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30408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DE26-18E8-42BB-9788-4CDD64D46C4B}"/>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A3368E57-0AB4-406B-9D60-B189DDC4426A}"/>
              </a:ext>
            </a:extLst>
          </p:cNvPr>
          <p:cNvSpPr>
            <a:spLocks noGrp="1"/>
          </p:cNvSpPr>
          <p:nvPr>
            <p:ph idx="1"/>
          </p:nvPr>
        </p:nvSpPr>
        <p:spPr/>
        <p:txBody>
          <a:bodyPr>
            <a:normAutofit fontScale="92500" lnSpcReduction="10000"/>
          </a:bodyPr>
          <a:lstStyle/>
          <a:p>
            <a:pPr marL="0" indent="0">
              <a:buNone/>
            </a:pPr>
            <a:r>
              <a:rPr lang="en-US" b="1" dirty="0"/>
              <a:t>Recommender System for Groceries Contractor</a:t>
            </a:r>
            <a:endParaRPr lang="en-US" dirty="0"/>
          </a:p>
          <a:p>
            <a:r>
              <a:rPr lang="en-US" dirty="0"/>
              <a:t>To provide a groceries contractor (in one of the boroughs of Toronto - Scarborough) recommendations for optimized warehouse location</a:t>
            </a:r>
          </a:p>
          <a:p>
            <a:r>
              <a:rPr lang="en-US" dirty="0"/>
              <a:t>Supplier to various Restaurants, Bakery, Breakfast Spot, Brewery, Cafe (with fresh and high quality groceries)</a:t>
            </a:r>
          </a:p>
          <a:p>
            <a:r>
              <a:rPr lang="en-US" dirty="0"/>
              <a:t>The contractor wants to build a warehouse for the groceries it buys from villagers and farmers inside the borough, so that they will support more customers and also bring better "Quality of Service" to the old customers.</a:t>
            </a:r>
          </a:p>
          <a:p>
            <a:r>
              <a:rPr lang="en-US" dirty="0"/>
              <a:t>The contractor should build this warehouse where it is closest to its customers in order to minimize the cost of transportation in addition to the example above. </a:t>
            </a:r>
          </a:p>
          <a:p>
            <a:r>
              <a:rPr lang="en-US" dirty="0"/>
              <a:t>Finding the right neighborhood is our mission and our recommender system will provide this contractor with a sorted list of neighborhoods in which the first element of the list will be the best suggested neighborhood.</a:t>
            </a:r>
          </a:p>
          <a:p>
            <a:endParaRPr lang="en-US" dirty="0"/>
          </a:p>
        </p:txBody>
      </p:sp>
    </p:spTree>
    <p:extLst>
      <p:ext uri="{BB962C8B-B14F-4D97-AF65-F5344CB8AC3E}">
        <p14:creationId xmlns:p14="http://schemas.microsoft.com/office/powerpoint/2010/main" val="426154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69BE-00D1-4D72-B002-792787CF140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C73F089-2FF1-44C6-983A-9C2D989DB2E6}"/>
              </a:ext>
            </a:extLst>
          </p:cNvPr>
          <p:cNvSpPr>
            <a:spLocks noGrp="1"/>
          </p:cNvSpPr>
          <p:nvPr>
            <p:ph idx="1"/>
          </p:nvPr>
        </p:nvSpPr>
        <p:spPr/>
        <p:txBody>
          <a:bodyPr>
            <a:normAutofit/>
          </a:bodyPr>
          <a:lstStyle/>
          <a:p>
            <a:r>
              <a:rPr lang="en-US" dirty="0"/>
              <a:t>Geo-locational information (latitude and longitude )about that specific borough and the neighborhoods in that borough.</a:t>
            </a:r>
          </a:p>
          <a:p>
            <a:r>
              <a:rPr lang="en-US" dirty="0"/>
              <a:t>Data about different venues in different neighborhoods of that specific borough. </a:t>
            </a:r>
          </a:p>
          <a:p>
            <a:r>
              <a:rPr lang="en-US" dirty="0"/>
              <a:t>"Foursquare" locational information to be used. ( basic and advanced information about that venue) </a:t>
            </a:r>
          </a:p>
          <a:p>
            <a:endParaRPr lang="en-US" dirty="0"/>
          </a:p>
          <a:p>
            <a:r>
              <a:rPr lang="en-US" dirty="0"/>
              <a:t>A typical request from Foursquare will provide us with the following information:</a:t>
            </a:r>
          </a:p>
          <a:p>
            <a:r>
              <a:rPr lang="en-US" sz="1200" dirty="0"/>
              <a:t>[Postal Code] [Neighborhood(s)] [Neighborhood Latitude] [Neighborhood Longitude] [Venue] [Venue Summary] [Venue Category] [Distance (meter)]</a:t>
            </a:r>
          </a:p>
          <a:p>
            <a:r>
              <a:rPr lang="en-US" sz="1200" dirty="0"/>
              <a:t>[M1L] [</a:t>
            </a:r>
            <a:r>
              <a:rPr lang="en-US" sz="1200" dirty="0" err="1"/>
              <a:t>Clairlea</a:t>
            </a:r>
            <a:r>
              <a:rPr lang="en-US" sz="1200" dirty="0"/>
              <a:t>, Golden Mile, Oakridge] [43.711112] [-79.284577] [Tim Hortons] [This spot is popular] [Coffee Shop] [592]</a:t>
            </a:r>
          </a:p>
          <a:p>
            <a:endParaRPr lang="en-US" dirty="0"/>
          </a:p>
        </p:txBody>
      </p:sp>
    </p:spTree>
    <p:extLst>
      <p:ext uri="{BB962C8B-B14F-4D97-AF65-F5344CB8AC3E}">
        <p14:creationId xmlns:p14="http://schemas.microsoft.com/office/powerpoint/2010/main" val="161855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12CB6E-5A90-4ECD-AC8C-6D4F1417E88F}"/>
              </a:ext>
            </a:extLst>
          </p:cNvPr>
          <p:cNvSpPr>
            <a:spLocks noGrp="1"/>
          </p:cNvSpPr>
          <p:nvPr>
            <p:ph type="title"/>
          </p:nvPr>
        </p:nvSpPr>
        <p:spPr>
          <a:xfrm>
            <a:off x="634277" y="284176"/>
            <a:ext cx="3670874" cy="1508760"/>
          </a:xfrm>
        </p:spPr>
        <p:txBody>
          <a:bodyPr>
            <a:normAutofit/>
          </a:bodyPr>
          <a:lstStyle/>
          <a:p>
            <a:r>
              <a:rPr lang="en-US" sz="3400">
                <a:solidFill>
                  <a:schemeClr val="tx2"/>
                </a:solidFill>
              </a:rPr>
              <a:t>Identification of postal codes</a:t>
            </a:r>
          </a:p>
        </p:txBody>
      </p:sp>
      <p:sp>
        <p:nvSpPr>
          <p:cNvPr id="3" name="Content Placeholder 2">
            <a:extLst>
              <a:ext uri="{FF2B5EF4-FFF2-40B4-BE49-F238E27FC236}">
                <a16:creationId xmlns:a16="http://schemas.microsoft.com/office/drawing/2014/main" id="{D0F3B7D9-6475-4AB9-96E4-161BAC8F3213}"/>
              </a:ext>
            </a:extLst>
          </p:cNvPr>
          <p:cNvSpPr>
            <a:spLocks noGrp="1"/>
          </p:cNvSpPr>
          <p:nvPr>
            <p:ph idx="1"/>
          </p:nvPr>
        </p:nvSpPr>
        <p:spPr>
          <a:xfrm>
            <a:off x="634277" y="2011680"/>
            <a:ext cx="3676678" cy="4206240"/>
          </a:xfrm>
        </p:spPr>
        <p:txBody>
          <a:bodyPr>
            <a:normAutofit/>
          </a:bodyPr>
          <a:lstStyle/>
          <a:p>
            <a:endParaRPr lang="en-US">
              <a:solidFill>
                <a:schemeClr val="bg1"/>
              </a:solidFill>
            </a:endParaRP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11FC6A0-6B33-4E58-9760-B2699CCAF52E}"/>
              </a:ext>
            </a:extLst>
          </p:cNvPr>
          <p:cNvPicPr>
            <a:picLocks noChangeAspect="1"/>
          </p:cNvPicPr>
          <p:nvPr/>
        </p:nvPicPr>
        <p:blipFill>
          <a:blip r:embed="rId2"/>
          <a:stretch>
            <a:fillRect/>
          </a:stretch>
        </p:blipFill>
        <p:spPr>
          <a:xfrm>
            <a:off x="240608" y="2550014"/>
            <a:ext cx="4205083" cy="3326912"/>
          </a:xfrm>
          <a:prstGeom prst="rect">
            <a:avLst/>
          </a:prstGeom>
        </p:spPr>
      </p:pic>
      <p:pic>
        <p:nvPicPr>
          <p:cNvPr id="8" name="Picture 7">
            <a:extLst>
              <a:ext uri="{FF2B5EF4-FFF2-40B4-BE49-F238E27FC236}">
                <a16:creationId xmlns:a16="http://schemas.microsoft.com/office/drawing/2014/main" id="{C0493FA2-8E09-4016-8B02-2CB09A287F10}"/>
              </a:ext>
            </a:extLst>
          </p:cNvPr>
          <p:cNvPicPr>
            <a:picLocks noChangeAspect="1"/>
          </p:cNvPicPr>
          <p:nvPr/>
        </p:nvPicPr>
        <p:blipFill>
          <a:blip r:embed="rId3"/>
          <a:stretch>
            <a:fillRect/>
          </a:stretch>
        </p:blipFill>
        <p:spPr>
          <a:xfrm>
            <a:off x="4925270" y="1276551"/>
            <a:ext cx="6887836" cy="4304897"/>
          </a:xfrm>
          <a:prstGeom prst="rect">
            <a:avLst/>
          </a:prstGeom>
        </p:spPr>
      </p:pic>
    </p:spTree>
    <p:extLst>
      <p:ext uri="{BB962C8B-B14F-4D97-AF65-F5344CB8AC3E}">
        <p14:creationId xmlns:p14="http://schemas.microsoft.com/office/powerpoint/2010/main" val="391385076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E35D-A8B1-4001-8DE1-BF9702F63D55}"/>
              </a:ext>
            </a:extLst>
          </p:cNvPr>
          <p:cNvSpPr>
            <a:spLocks noGrp="1"/>
          </p:cNvSpPr>
          <p:nvPr>
            <p:ph type="title"/>
          </p:nvPr>
        </p:nvSpPr>
        <p:spPr/>
        <p:txBody>
          <a:bodyPr/>
          <a:lstStyle/>
          <a:p>
            <a:r>
              <a:rPr lang="en-US" dirty="0"/>
              <a:t>FOURSQUARE API ACCESS</a:t>
            </a:r>
          </a:p>
        </p:txBody>
      </p:sp>
      <p:sp>
        <p:nvSpPr>
          <p:cNvPr id="3" name="Content Placeholder 2">
            <a:extLst>
              <a:ext uri="{FF2B5EF4-FFF2-40B4-BE49-F238E27FC236}">
                <a16:creationId xmlns:a16="http://schemas.microsoft.com/office/drawing/2014/main" id="{D11DB99F-7CCA-4C10-A084-9143C25F9A3F}"/>
              </a:ext>
            </a:extLst>
          </p:cNvPr>
          <p:cNvSpPr>
            <a:spLocks noGrp="1"/>
          </p:cNvSpPr>
          <p:nvPr>
            <p:ph idx="1"/>
          </p:nvPr>
        </p:nvSpPr>
        <p:spPr/>
        <p:txBody>
          <a:bodyPr/>
          <a:lstStyle/>
          <a:p>
            <a:r>
              <a:rPr lang="en-US" b="1" dirty="0"/>
              <a:t>Information about venues inside each and every neighborhood</a:t>
            </a:r>
          </a:p>
          <a:p>
            <a:r>
              <a:rPr lang="en-US" b="1" dirty="0"/>
              <a:t>Radius chosen: 1000 meter (venues that are at most 1000 meter far from the center of the neighborhood)</a:t>
            </a:r>
          </a:p>
          <a:p>
            <a:r>
              <a:rPr lang="en-US" b="1" dirty="0"/>
              <a:t>Processing on that raw data to find our desirable features for each venue. </a:t>
            </a:r>
          </a:p>
          <a:p>
            <a:r>
              <a:rPr lang="en-US" b="1" dirty="0"/>
              <a:t>Main feature is the category of that venue. </a:t>
            </a:r>
          </a:p>
          <a:p>
            <a:r>
              <a:rPr lang="en-US" b="1" dirty="0"/>
              <a:t>"Venue's Category" will be One-hot encoded and different venues will have different feature-columns. </a:t>
            </a:r>
          </a:p>
          <a:p>
            <a:r>
              <a:rPr lang="en-US" b="1" dirty="0"/>
              <a:t>Next Step: Integrating all restaurant columns to one column "Total Restaurants" and all food joint columns to "Total Joints" column</a:t>
            </a:r>
          </a:p>
          <a:p>
            <a:endParaRPr lang="en-US" dirty="0"/>
          </a:p>
        </p:txBody>
      </p:sp>
    </p:spTree>
    <p:extLst>
      <p:ext uri="{BB962C8B-B14F-4D97-AF65-F5344CB8AC3E}">
        <p14:creationId xmlns:p14="http://schemas.microsoft.com/office/powerpoint/2010/main" val="4813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B74B-AF40-4CB5-8AF4-BC09C2B23D0E}"/>
              </a:ext>
            </a:extLst>
          </p:cNvPr>
          <p:cNvSpPr>
            <a:spLocks noGrp="1"/>
          </p:cNvSpPr>
          <p:nvPr>
            <p:ph type="title"/>
          </p:nvPr>
        </p:nvSpPr>
        <p:spPr/>
        <p:txBody>
          <a:bodyPr/>
          <a:lstStyle/>
          <a:p>
            <a:r>
              <a:rPr lang="en-US" dirty="0"/>
              <a:t>FOURSQUARE API ACCESS</a:t>
            </a:r>
          </a:p>
        </p:txBody>
      </p:sp>
      <p:sp>
        <p:nvSpPr>
          <p:cNvPr id="3" name="Content Placeholder 2">
            <a:extLst>
              <a:ext uri="{FF2B5EF4-FFF2-40B4-BE49-F238E27FC236}">
                <a16:creationId xmlns:a16="http://schemas.microsoft.com/office/drawing/2014/main" id="{A983AF03-73E5-4E4B-A242-8E015EC9F0B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8DE65DE-8B92-4C94-B12B-3B8DFD19C85C}"/>
              </a:ext>
            </a:extLst>
          </p:cNvPr>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22762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0280-BF5C-4644-A5AC-42AA5914D918}"/>
              </a:ext>
            </a:extLst>
          </p:cNvPr>
          <p:cNvSpPr>
            <a:spLocks noGrp="1"/>
          </p:cNvSpPr>
          <p:nvPr>
            <p:ph type="title"/>
          </p:nvPr>
        </p:nvSpPr>
        <p:spPr/>
        <p:txBody>
          <a:bodyPr/>
          <a:lstStyle/>
          <a:p>
            <a:r>
              <a:rPr lang="en-US" dirty="0"/>
              <a:t>Final metadata</a:t>
            </a:r>
          </a:p>
        </p:txBody>
      </p:sp>
      <p:sp>
        <p:nvSpPr>
          <p:cNvPr id="3" name="Content Placeholder 2">
            <a:extLst>
              <a:ext uri="{FF2B5EF4-FFF2-40B4-BE49-F238E27FC236}">
                <a16:creationId xmlns:a16="http://schemas.microsoft.com/office/drawing/2014/main" id="{2FBA98D6-87A8-46F4-A7E4-4D8DCB78D16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6EAFC1E-EBCC-42C6-8D3C-47775D17FDE1}"/>
              </a:ext>
            </a:extLst>
          </p:cNvPr>
          <p:cNvPicPr>
            <a:picLocks noChangeAspect="1"/>
          </p:cNvPicPr>
          <p:nvPr/>
        </p:nvPicPr>
        <p:blipFill>
          <a:blip r:embed="rId2"/>
          <a:stretch>
            <a:fillRect/>
          </a:stretch>
        </p:blipFill>
        <p:spPr>
          <a:xfrm>
            <a:off x="374417" y="2414554"/>
            <a:ext cx="11443165" cy="3738291"/>
          </a:xfrm>
          <a:prstGeom prst="rect">
            <a:avLst/>
          </a:prstGeom>
        </p:spPr>
      </p:pic>
    </p:spTree>
    <p:extLst>
      <p:ext uri="{BB962C8B-B14F-4D97-AF65-F5344CB8AC3E}">
        <p14:creationId xmlns:p14="http://schemas.microsoft.com/office/powerpoint/2010/main" val="277954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29CB-178F-4AA2-9311-1644167E2BFE}"/>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C79638C8-9180-41F1-9D6A-7A95344A948E}"/>
              </a:ext>
            </a:extLst>
          </p:cNvPr>
          <p:cNvSpPr>
            <a:spLocks noGrp="1"/>
          </p:cNvSpPr>
          <p:nvPr>
            <p:ph idx="1"/>
          </p:nvPr>
        </p:nvSpPr>
        <p:spPr/>
        <p:txBody>
          <a:bodyPr/>
          <a:lstStyle/>
          <a:p>
            <a:r>
              <a:rPr lang="en-US" dirty="0"/>
              <a:t>K-Means Clustering used</a:t>
            </a:r>
          </a:p>
          <a:p>
            <a:r>
              <a:rPr lang="en-US" dirty="0"/>
              <a:t>Number of clusters considered- 5</a:t>
            </a:r>
          </a:p>
          <a:p>
            <a:endParaRPr lang="en-US" dirty="0"/>
          </a:p>
        </p:txBody>
      </p:sp>
      <p:pic>
        <p:nvPicPr>
          <p:cNvPr id="4" name="Picture 3">
            <a:extLst>
              <a:ext uri="{FF2B5EF4-FFF2-40B4-BE49-F238E27FC236}">
                <a16:creationId xmlns:a16="http://schemas.microsoft.com/office/drawing/2014/main" id="{95C194F4-FDEC-4905-B5A8-FB28FA334625}"/>
              </a:ext>
            </a:extLst>
          </p:cNvPr>
          <p:cNvPicPr>
            <a:picLocks noChangeAspect="1"/>
          </p:cNvPicPr>
          <p:nvPr/>
        </p:nvPicPr>
        <p:blipFill>
          <a:blip r:embed="rId2"/>
          <a:stretch>
            <a:fillRect/>
          </a:stretch>
        </p:blipFill>
        <p:spPr>
          <a:xfrm>
            <a:off x="581888" y="3006849"/>
            <a:ext cx="11021959" cy="3429815"/>
          </a:xfrm>
          <a:prstGeom prst="rect">
            <a:avLst/>
          </a:prstGeom>
        </p:spPr>
      </p:pic>
    </p:spTree>
    <p:extLst>
      <p:ext uri="{BB962C8B-B14F-4D97-AF65-F5344CB8AC3E}">
        <p14:creationId xmlns:p14="http://schemas.microsoft.com/office/powerpoint/2010/main" val="136304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0F5F-2099-42A4-8E91-A1F930E7C68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1D03C53-27C5-4601-B77A-58B3E153B6F8}"/>
              </a:ext>
            </a:extLst>
          </p:cNvPr>
          <p:cNvSpPr>
            <a:spLocks noGrp="1"/>
          </p:cNvSpPr>
          <p:nvPr>
            <p:ph idx="1"/>
          </p:nvPr>
        </p:nvSpPr>
        <p:spPr/>
        <p:txBody>
          <a:bodyPr/>
          <a:lstStyle/>
          <a:p>
            <a:r>
              <a:rPr lang="en-US" dirty="0"/>
              <a:t>Recommendation based on Total Restaurants and Total Joints</a:t>
            </a:r>
          </a:p>
        </p:txBody>
      </p:sp>
      <p:pic>
        <p:nvPicPr>
          <p:cNvPr id="4" name="Picture 3">
            <a:extLst>
              <a:ext uri="{FF2B5EF4-FFF2-40B4-BE49-F238E27FC236}">
                <a16:creationId xmlns:a16="http://schemas.microsoft.com/office/drawing/2014/main" id="{419FBDE6-0338-4CC0-839C-F64032DABE96}"/>
              </a:ext>
            </a:extLst>
          </p:cNvPr>
          <p:cNvPicPr>
            <a:picLocks noChangeAspect="1"/>
          </p:cNvPicPr>
          <p:nvPr/>
        </p:nvPicPr>
        <p:blipFill>
          <a:blip r:embed="rId2"/>
          <a:stretch>
            <a:fillRect/>
          </a:stretch>
        </p:blipFill>
        <p:spPr>
          <a:xfrm>
            <a:off x="137332" y="2619959"/>
            <a:ext cx="2862175" cy="1354876"/>
          </a:xfrm>
          <a:prstGeom prst="rect">
            <a:avLst/>
          </a:prstGeom>
        </p:spPr>
      </p:pic>
      <p:pic>
        <p:nvPicPr>
          <p:cNvPr id="8" name="Picture 7">
            <a:extLst>
              <a:ext uri="{FF2B5EF4-FFF2-40B4-BE49-F238E27FC236}">
                <a16:creationId xmlns:a16="http://schemas.microsoft.com/office/drawing/2014/main" id="{468F9721-71E7-4DA0-9079-D972DC009881}"/>
              </a:ext>
            </a:extLst>
          </p:cNvPr>
          <p:cNvPicPr>
            <a:picLocks noChangeAspect="1"/>
          </p:cNvPicPr>
          <p:nvPr/>
        </p:nvPicPr>
        <p:blipFill>
          <a:blip r:embed="rId3"/>
          <a:stretch>
            <a:fillRect/>
          </a:stretch>
        </p:blipFill>
        <p:spPr>
          <a:xfrm>
            <a:off x="6582328" y="2590801"/>
            <a:ext cx="5435500" cy="1523999"/>
          </a:xfrm>
          <a:prstGeom prst="rect">
            <a:avLst/>
          </a:prstGeom>
          <a:ln>
            <a:solidFill>
              <a:schemeClr val="bg1"/>
            </a:solidFill>
          </a:ln>
        </p:spPr>
      </p:pic>
      <p:pic>
        <p:nvPicPr>
          <p:cNvPr id="9" name="Picture 8">
            <a:extLst>
              <a:ext uri="{FF2B5EF4-FFF2-40B4-BE49-F238E27FC236}">
                <a16:creationId xmlns:a16="http://schemas.microsoft.com/office/drawing/2014/main" id="{059950B3-A260-424A-BF15-E73EE0158775}"/>
              </a:ext>
            </a:extLst>
          </p:cNvPr>
          <p:cNvPicPr>
            <a:picLocks noChangeAspect="1"/>
          </p:cNvPicPr>
          <p:nvPr/>
        </p:nvPicPr>
        <p:blipFill>
          <a:blip r:embed="rId4"/>
          <a:stretch>
            <a:fillRect/>
          </a:stretch>
        </p:blipFill>
        <p:spPr>
          <a:xfrm>
            <a:off x="6582328" y="4114800"/>
            <a:ext cx="2787303" cy="1323350"/>
          </a:xfrm>
          <a:prstGeom prst="rect">
            <a:avLst/>
          </a:prstGeom>
          <a:ln>
            <a:solidFill>
              <a:schemeClr val="bg1"/>
            </a:solidFill>
          </a:ln>
        </p:spPr>
      </p:pic>
      <p:pic>
        <p:nvPicPr>
          <p:cNvPr id="10" name="Picture 9">
            <a:extLst>
              <a:ext uri="{FF2B5EF4-FFF2-40B4-BE49-F238E27FC236}">
                <a16:creationId xmlns:a16="http://schemas.microsoft.com/office/drawing/2014/main" id="{583A3CE6-F263-464F-BE61-E9018E0CBAB0}"/>
              </a:ext>
            </a:extLst>
          </p:cNvPr>
          <p:cNvPicPr>
            <a:picLocks noChangeAspect="1"/>
          </p:cNvPicPr>
          <p:nvPr/>
        </p:nvPicPr>
        <p:blipFill>
          <a:blip r:embed="rId5"/>
          <a:stretch>
            <a:fillRect/>
          </a:stretch>
        </p:blipFill>
        <p:spPr>
          <a:xfrm>
            <a:off x="9369631" y="4114801"/>
            <a:ext cx="2648197" cy="1323350"/>
          </a:xfrm>
          <a:prstGeom prst="rect">
            <a:avLst/>
          </a:prstGeom>
          <a:ln>
            <a:solidFill>
              <a:schemeClr val="bg1"/>
            </a:solidFill>
          </a:ln>
        </p:spPr>
      </p:pic>
      <p:pic>
        <p:nvPicPr>
          <p:cNvPr id="11" name="Picture 10">
            <a:extLst>
              <a:ext uri="{FF2B5EF4-FFF2-40B4-BE49-F238E27FC236}">
                <a16:creationId xmlns:a16="http://schemas.microsoft.com/office/drawing/2014/main" id="{47007F33-1B44-4F04-8B99-EC22887B1853}"/>
              </a:ext>
            </a:extLst>
          </p:cNvPr>
          <p:cNvPicPr>
            <a:picLocks noChangeAspect="1"/>
          </p:cNvPicPr>
          <p:nvPr/>
        </p:nvPicPr>
        <p:blipFill>
          <a:blip r:embed="rId6"/>
          <a:stretch>
            <a:fillRect/>
          </a:stretch>
        </p:blipFill>
        <p:spPr>
          <a:xfrm>
            <a:off x="3129704" y="2619959"/>
            <a:ext cx="3322427" cy="3953865"/>
          </a:xfrm>
          <a:prstGeom prst="rect">
            <a:avLst/>
          </a:prstGeom>
          <a:ln>
            <a:solidFill>
              <a:schemeClr val="bg1"/>
            </a:solidFill>
          </a:ln>
        </p:spPr>
      </p:pic>
    </p:spTree>
    <p:extLst>
      <p:ext uri="{BB962C8B-B14F-4D97-AF65-F5344CB8AC3E}">
        <p14:creationId xmlns:p14="http://schemas.microsoft.com/office/powerpoint/2010/main" val="3712321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56</TotalTime>
  <Words>433</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Wingdings</vt:lpstr>
      <vt:lpstr>Banded</vt:lpstr>
      <vt:lpstr>Recommender System for Groceries Contractor</vt:lpstr>
      <vt:lpstr>Problem description</vt:lpstr>
      <vt:lpstr>Data</vt:lpstr>
      <vt:lpstr>Identification of postal codes</vt:lpstr>
      <vt:lpstr>FOURSQUARE API ACCESS</vt:lpstr>
      <vt:lpstr>FOURSQUARE API ACCESS</vt:lpstr>
      <vt:lpstr>Final metadata</vt:lpstr>
      <vt:lpstr>CLUSTERING</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 for Groceries Contractor</dc:title>
  <dc:creator>Vasu Kumar</dc:creator>
  <cp:lastModifiedBy>Vasu Kumar</cp:lastModifiedBy>
  <cp:revision>6</cp:revision>
  <dcterms:created xsi:type="dcterms:W3CDTF">2019-01-31T02:25:00Z</dcterms:created>
  <dcterms:modified xsi:type="dcterms:W3CDTF">2019-01-31T03:21:38Z</dcterms:modified>
</cp:coreProperties>
</file>