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9" r:id="rId5"/>
    <p:sldId id="260" r:id="rId6"/>
    <p:sldId id="270" r:id="rId7"/>
    <p:sldId id="271" r:id="rId8"/>
    <p:sldId id="261" r:id="rId9"/>
    <p:sldId id="262" r:id="rId10"/>
    <p:sldId id="264" r:id="rId11"/>
    <p:sldId id="265" r:id="rId12"/>
    <p:sldId id="266" r:id="rId13"/>
    <p:sldId id="267" r:id="rId14"/>
    <p:sldId id="268"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2CEC9B-5858-4F28-A8AE-5BB98F408D55}" type="datetimeFigureOut">
              <a:rPr lang="en-US" smtClean="0"/>
              <a:pPr/>
              <a:t>7/29/2016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9318D-A71F-42A9-A301-870255429B3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A89318D-A71F-42A9-A301-870255429B3D}" type="slidenum">
              <a:rPr lang="en-IN" smtClean="0"/>
              <a:pPr/>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AFCE87F-BC08-4AC2-B87E-815E340460AA}" type="datetimeFigureOut">
              <a:rPr lang="en-US" smtClean="0"/>
              <a:pPr/>
              <a:t>7/29/2016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A5D82-708F-4070-873B-002577F3784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FCE87F-BC08-4AC2-B87E-815E340460AA}" type="datetimeFigureOut">
              <a:rPr lang="en-US" smtClean="0"/>
              <a:pPr/>
              <a:t>7/29/2016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A5D82-708F-4070-873B-002577F3784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FCE87F-BC08-4AC2-B87E-815E340460AA}" type="datetimeFigureOut">
              <a:rPr lang="en-US" smtClean="0"/>
              <a:pPr/>
              <a:t>7/29/2016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A5D82-708F-4070-873B-002577F3784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FCE87F-BC08-4AC2-B87E-815E340460AA}" type="datetimeFigureOut">
              <a:rPr lang="en-US" smtClean="0"/>
              <a:pPr/>
              <a:t>7/29/2016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A5D82-708F-4070-873B-002577F3784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CE87F-BC08-4AC2-B87E-815E340460AA}" type="datetimeFigureOut">
              <a:rPr lang="en-US" smtClean="0"/>
              <a:pPr/>
              <a:t>7/29/2016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A5D82-708F-4070-873B-002577F3784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AFCE87F-BC08-4AC2-B87E-815E340460AA}" type="datetimeFigureOut">
              <a:rPr lang="en-US" smtClean="0"/>
              <a:pPr/>
              <a:t>7/29/2016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5A5D82-708F-4070-873B-002577F3784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AFCE87F-BC08-4AC2-B87E-815E340460AA}" type="datetimeFigureOut">
              <a:rPr lang="en-US" smtClean="0"/>
              <a:pPr/>
              <a:t>7/29/2016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5A5D82-708F-4070-873B-002577F3784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AFCE87F-BC08-4AC2-B87E-815E340460AA}" type="datetimeFigureOut">
              <a:rPr lang="en-US" smtClean="0"/>
              <a:pPr/>
              <a:t>7/29/2016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5A5D82-708F-4070-873B-002577F3784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CE87F-BC08-4AC2-B87E-815E340460AA}" type="datetimeFigureOut">
              <a:rPr lang="en-US" smtClean="0"/>
              <a:pPr/>
              <a:t>7/29/2016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5A5D82-708F-4070-873B-002577F3784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CE87F-BC08-4AC2-B87E-815E340460AA}" type="datetimeFigureOut">
              <a:rPr lang="en-US" smtClean="0"/>
              <a:pPr/>
              <a:t>7/29/2016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5A5D82-708F-4070-873B-002577F3784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CE87F-BC08-4AC2-B87E-815E340460AA}" type="datetimeFigureOut">
              <a:rPr lang="en-US" smtClean="0"/>
              <a:pPr/>
              <a:t>7/29/2016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5A5D82-708F-4070-873B-002577F3784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CE87F-BC08-4AC2-B87E-815E340460AA}" type="datetimeFigureOut">
              <a:rPr lang="en-US" smtClean="0"/>
              <a:pPr/>
              <a:t>7/29/2016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5A5D82-708F-4070-873B-002577F3784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www.html5andcss3.org/html5section.php" TargetMode="External"/><Relationship Id="rId2" Type="http://schemas.openxmlformats.org/officeDocument/2006/relationships/hyperlink" Target="http://www.html5andcss3.org/html5ruby.php"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www.html5andcss3.org/html5newelements.php" TargetMode="External"/><Relationship Id="rId2" Type="http://schemas.openxmlformats.org/officeDocument/2006/relationships/hyperlink" Target="http://www.html5andcss3.org/html5summary.php" TargetMode="External"/><Relationship Id="rId1" Type="http://schemas.openxmlformats.org/officeDocument/2006/relationships/slideLayout" Target="../slideLayouts/slideLayout7.xml"/><Relationship Id="rId6" Type="http://schemas.openxmlformats.org/officeDocument/2006/relationships/hyperlink" Target="http://www.html5andcss3.org/html5canvas.php" TargetMode="External"/><Relationship Id="rId5" Type="http://schemas.openxmlformats.org/officeDocument/2006/relationships/hyperlink" Target="http://www.html5andcss3.org/html5audio.php" TargetMode="External"/><Relationship Id="rId4" Type="http://schemas.openxmlformats.org/officeDocument/2006/relationships/hyperlink" Target="http://www.html5andcss3.org/html5wbr.php"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html5andcss3.org/html5map.php" TargetMode="External"/><Relationship Id="rId2" Type="http://schemas.openxmlformats.org/officeDocument/2006/relationships/hyperlink" Target="http://www.html5andcss3.org/html5embed.php" TargetMode="External"/><Relationship Id="rId1" Type="http://schemas.openxmlformats.org/officeDocument/2006/relationships/slideLayout" Target="../slideLayouts/slideLayout7.xml"/><Relationship Id="rId6" Type="http://schemas.openxmlformats.org/officeDocument/2006/relationships/hyperlink" Target="http://www.html5andcss3.org/html5svg.php" TargetMode="External"/><Relationship Id="rId5" Type="http://schemas.openxmlformats.org/officeDocument/2006/relationships/hyperlink" Target="http://www.html5andcss3.org/html5source.php" TargetMode="External"/><Relationship Id="rId4" Type="http://schemas.openxmlformats.org/officeDocument/2006/relationships/hyperlink" Target="http://www.html5andcss3.org/html5math.php"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html5andcss3.org/html5newelements.php" TargetMode="External"/><Relationship Id="rId2" Type="http://schemas.openxmlformats.org/officeDocument/2006/relationships/hyperlink" Target="http://www.html5andcss3.org/html5track.php" TargetMode="External"/><Relationship Id="rId1" Type="http://schemas.openxmlformats.org/officeDocument/2006/relationships/slideLayout" Target="../slideLayouts/slideLayout7.xml"/><Relationship Id="rId6" Type="http://schemas.openxmlformats.org/officeDocument/2006/relationships/hyperlink" Target="http://www.html5andcss3.org/html5keygen.php" TargetMode="External"/><Relationship Id="rId5" Type="http://schemas.openxmlformats.org/officeDocument/2006/relationships/hyperlink" Target="http://www.html5andcss3.org/html5datalist.php" TargetMode="External"/><Relationship Id="rId4" Type="http://schemas.openxmlformats.org/officeDocument/2006/relationships/hyperlink" Target="http://www.html5andcss3.org/html5video.php"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html5andcss3.org/html5output.php" TargetMode="External"/><Relationship Id="rId2" Type="http://schemas.openxmlformats.org/officeDocument/2006/relationships/hyperlink" Target="http://www.html5andcss3.org/html5meter.php" TargetMode="External"/><Relationship Id="rId1" Type="http://schemas.openxmlformats.org/officeDocument/2006/relationships/slideLayout" Target="../slideLayouts/slideLayout7.xml"/><Relationship Id="rId4" Type="http://schemas.openxmlformats.org/officeDocument/2006/relationships/hyperlink" Target="http://www.html5andcss3.org/html5progress.ph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ML5%20Doc/What%20are%20the%20key%20differences%20between%20HTML%20and%20HTML5.docx"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www.html5andcss3.org/html5aside.php" TargetMode="External"/><Relationship Id="rId2" Type="http://schemas.openxmlformats.org/officeDocument/2006/relationships/hyperlink" Target="http://www.html5andcss3.org/html5article.php" TargetMode="External"/><Relationship Id="rId1" Type="http://schemas.openxmlformats.org/officeDocument/2006/relationships/slideLayout" Target="../slideLayouts/slideLayout7.xml"/><Relationship Id="rId5" Type="http://schemas.openxmlformats.org/officeDocument/2006/relationships/hyperlink" Target="http://www.html5andcss3.org/html5nav.php" TargetMode="External"/><Relationship Id="rId4" Type="http://schemas.openxmlformats.org/officeDocument/2006/relationships/hyperlink" Target="http://www.html5andcss3.org/html5menu.php"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www.html5andcss3.org/html5header.php" TargetMode="External"/><Relationship Id="rId3" Type="http://schemas.openxmlformats.org/officeDocument/2006/relationships/hyperlink" Target="http://www.html5andcss3.org/html5dialog.php" TargetMode="External"/><Relationship Id="rId7" Type="http://schemas.openxmlformats.org/officeDocument/2006/relationships/hyperlink" Target="http://www.html5andcss3.org/html5footer.php"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www.html5andcss3.org/html5figure.php" TargetMode="External"/><Relationship Id="rId5" Type="http://schemas.openxmlformats.org/officeDocument/2006/relationships/hyperlink" Target="http://www.html5andcss3.org/html5newelements.php" TargetMode="External"/><Relationship Id="rId4" Type="http://schemas.openxmlformats.org/officeDocument/2006/relationships/hyperlink" Target="http://www.html5andcss3.org/html5figcaption.php"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html5andcss3.org/html5main.php" TargetMode="External"/><Relationship Id="rId7" Type="http://schemas.openxmlformats.org/officeDocument/2006/relationships/hyperlink" Target="http://www.html5andcss3.org/html5newelements.php" TargetMode="External"/><Relationship Id="rId2" Type="http://schemas.openxmlformats.org/officeDocument/2006/relationships/hyperlink" Target="http://www.html5andcss3.org/html5hgroup.php" TargetMode="External"/><Relationship Id="rId1" Type="http://schemas.openxmlformats.org/officeDocument/2006/relationships/slideLayout" Target="../slideLayouts/slideLayout7.xml"/><Relationship Id="rId6" Type="http://schemas.openxmlformats.org/officeDocument/2006/relationships/hyperlink" Target="http://www.html5andcss3.org/html5details.php" TargetMode="External"/><Relationship Id="rId5" Type="http://schemas.openxmlformats.org/officeDocument/2006/relationships/hyperlink" Target="http://www.html5andcss3.org/html5bdi.php" TargetMode="External"/><Relationship Id="rId4" Type="http://schemas.openxmlformats.org/officeDocument/2006/relationships/hyperlink" Target="http://www.html5andcss3.org/html5mark.ph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428604"/>
            <a:ext cx="7072362" cy="584775"/>
          </a:xfrm>
          <a:prstGeom prst="rect">
            <a:avLst/>
          </a:prstGeom>
          <a:noFill/>
        </p:spPr>
        <p:txBody>
          <a:bodyPr wrap="square" rtlCol="0">
            <a:spAutoFit/>
          </a:bodyPr>
          <a:lstStyle/>
          <a:p>
            <a:r>
              <a:rPr lang="en-US" sz="3200" b="1" dirty="0" smtClean="0">
                <a:solidFill>
                  <a:srgbClr val="0070C0"/>
                </a:solidFill>
              </a:rPr>
              <a:t>            Session on HTML5 and CSS3</a:t>
            </a:r>
            <a:endParaRPr lang="en-IN" sz="3200" b="1" dirty="0">
              <a:solidFill>
                <a:srgbClr val="0070C0"/>
              </a:solidFill>
            </a:endParaRPr>
          </a:p>
        </p:txBody>
      </p:sp>
      <p:sp>
        <p:nvSpPr>
          <p:cNvPr id="11" name="TextBox 10"/>
          <p:cNvSpPr txBox="1"/>
          <p:nvPr/>
        </p:nvSpPr>
        <p:spPr>
          <a:xfrm>
            <a:off x="2357422" y="4929198"/>
            <a:ext cx="4071966" cy="369332"/>
          </a:xfrm>
          <a:prstGeom prst="rect">
            <a:avLst/>
          </a:prstGeom>
          <a:noFill/>
        </p:spPr>
        <p:txBody>
          <a:bodyPr wrap="square" rtlCol="0">
            <a:spAutoFit/>
          </a:bodyPr>
          <a:lstStyle/>
          <a:p>
            <a:r>
              <a:rPr lang="en-US" dirty="0" smtClean="0"/>
              <a:t>                By </a:t>
            </a:r>
            <a:r>
              <a:rPr lang="en-US" dirty="0" err="1" smtClean="0"/>
              <a:t>Swetha</a:t>
            </a:r>
            <a:r>
              <a:rPr lang="en-US" dirty="0" smtClean="0"/>
              <a:t> </a:t>
            </a:r>
            <a:r>
              <a:rPr lang="en-US" dirty="0" err="1" smtClean="0"/>
              <a:t>Nedunoori</a:t>
            </a:r>
            <a:endParaRPr lang="en-IN" dirty="0"/>
          </a:p>
        </p:txBody>
      </p:sp>
      <p:pic>
        <p:nvPicPr>
          <p:cNvPr id="13" name="Picture 12" descr="download (2).jpg"/>
          <p:cNvPicPr>
            <a:picLocks noChangeAspect="1"/>
          </p:cNvPicPr>
          <p:nvPr/>
        </p:nvPicPr>
        <p:blipFill>
          <a:blip r:embed="rId2"/>
          <a:stretch>
            <a:fillRect/>
          </a:stretch>
        </p:blipFill>
        <p:spPr>
          <a:xfrm>
            <a:off x="4657664" y="1000108"/>
            <a:ext cx="4155768" cy="3571900"/>
          </a:xfrm>
          <a:prstGeom prst="rect">
            <a:avLst/>
          </a:prstGeom>
          <a:ln>
            <a:noFill/>
          </a:ln>
          <a:effectLst>
            <a:softEdge rad="112500"/>
          </a:effectLst>
        </p:spPr>
      </p:pic>
      <p:pic>
        <p:nvPicPr>
          <p:cNvPr id="14" name="Picture 13" descr="html5-logo-600-580x580.jpg"/>
          <p:cNvPicPr>
            <a:picLocks noChangeAspect="1"/>
          </p:cNvPicPr>
          <p:nvPr/>
        </p:nvPicPr>
        <p:blipFill>
          <a:blip r:embed="rId3"/>
          <a:stretch>
            <a:fillRect/>
          </a:stretch>
        </p:blipFill>
        <p:spPr>
          <a:xfrm>
            <a:off x="428596" y="1000108"/>
            <a:ext cx="3619506" cy="361950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214290"/>
            <a:ext cx="7572428" cy="7017306"/>
          </a:xfrm>
          <a:prstGeom prst="rect">
            <a:avLst/>
          </a:prstGeom>
          <a:noFill/>
        </p:spPr>
        <p:txBody>
          <a:bodyPr wrap="square" rtlCol="0">
            <a:spAutoFit/>
          </a:bodyPr>
          <a:lstStyle/>
          <a:p>
            <a:pPr lvl="1"/>
            <a:r>
              <a:rPr lang="en-IN" dirty="0" smtClean="0">
                <a:hlinkClick r:id="rId2"/>
              </a:rPr>
              <a:t>&lt;</a:t>
            </a:r>
            <a:r>
              <a:rPr lang="en-IN" dirty="0" err="1" smtClean="0">
                <a:hlinkClick r:id="rId2"/>
              </a:rPr>
              <a:t>rp</a:t>
            </a:r>
            <a:r>
              <a:rPr lang="en-IN" dirty="0" smtClean="0">
                <a:hlinkClick r:id="rId2"/>
              </a:rPr>
              <a:t>&gt;</a:t>
            </a:r>
            <a:endParaRPr lang="en-IN" dirty="0" smtClean="0"/>
          </a:p>
          <a:p>
            <a:pPr lvl="1"/>
            <a:r>
              <a:rPr lang="en-IN" dirty="0" smtClean="0"/>
              <a:t>Ruby parentheses (&lt;</a:t>
            </a:r>
            <a:r>
              <a:rPr lang="en-IN" dirty="0" err="1" smtClean="0"/>
              <a:t>rp</a:t>
            </a:r>
            <a:r>
              <a:rPr lang="en-IN" dirty="0" smtClean="0"/>
              <a:t>&gt;), an element used to wrap opening and shutting enclosures around </a:t>
            </a:r>
            <a:r>
              <a:rPr lang="en-IN" dirty="0" err="1" smtClean="0"/>
              <a:t>rt</a:t>
            </a:r>
            <a:r>
              <a:rPr lang="en-IN" dirty="0" smtClean="0"/>
              <a:t>, ruby content. These are for client executors that don't help ruby content, so it bodes well when shown inline.</a:t>
            </a:r>
          </a:p>
          <a:p>
            <a:pPr lvl="1"/>
            <a:r>
              <a:rPr lang="en-IN" dirty="0" smtClean="0">
                <a:hlinkClick r:id="rId2"/>
              </a:rPr>
              <a:t>&lt;</a:t>
            </a:r>
            <a:r>
              <a:rPr lang="en-IN" dirty="0" err="1" smtClean="0">
                <a:hlinkClick r:id="rId2"/>
              </a:rPr>
              <a:t>rt</a:t>
            </a:r>
            <a:r>
              <a:rPr lang="en-IN" dirty="0" smtClean="0">
                <a:hlinkClick r:id="rId2"/>
              </a:rPr>
              <a:t>&gt;</a:t>
            </a:r>
            <a:endParaRPr lang="en-IN" dirty="0" smtClean="0"/>
          </a:p>
          <a:p>
            <a:pPr lvl="1"/>
            <a:r>
              <a:rPr lang="en-IN" dirty="0" smtClean="0"/>
              <a:t>The &lt;</a:t>
            </a:r>
            <a:r>
              <a:rPr lang="en-IN" dirty="0" err="1" smtClean="0"/>
              <a:t>rt</a:t>
            </a:r>
            <a:r>
              <a:rPr lang="en-IN" dirty="0" smtClean="0"/>
              <a:t>&gt; tag characterizes a clarification or elocution of characters (for East Asian typography) in a ruby annotation. It comes after the base text it defines.</a:t>
            </a:r>
          </a:p>
          <a:p>
            <a:pPr lvl="1"/>
            <a:r>
              <a:rPr lang="en-IN" dirty="0" smtClean="0">
                <a:hlinkClick r:id="rId2"/>
              </a:rPr>
              <a:t>&lt;ruby&gt;</a:t>
            </a:r>
            <a:endParaRPr lang="en-IN" dirty="0" smtClean="0"/>
          </a:p>
          <a:p>
            <a:pPr lvl="1"/>
            <a:r>
              <a:rPr lang="en-IN" dirty="0" smtClean="0"/>
              <a:t>The &lt;ruby&gt; element permits compasses of stating substance to be stamped with ruby annotations. It is utilized for East Asian typography, to show the elocution of East Asian characters.</a:t>
            </a:r>
          </a:p>
          <a:p>
            <a:pPr lvl="1"/>
            <a:r>
              <a:rPr lang="en-IN" dirty="0" smtClean="0">
                <a:hlinkClick r:id="rId3"/>
              </a:rPr>
              <a:t>&lt;section&gt;</a:t>
            </a:r>
            <a:endParaRPr lang="en-IN" dirty="0" smtClean="0"/>
          </a:p>
          <a:p>
            <a:pPr lvl="1"/>
            <a:r>
              <a:rPr lang="en-IN" dirty="0" smtClean="0"/>
              <a:t>The &lt;section&gt; element speaks to a bland archive or provision section… The &lt;section&gt; element is not a non specific compartment element. At the point when an element is required just for styling purposes or as a comfort for scripting, creators are swayed to utilize the &lt;div&gt; element. A general standard is that the&lt;section&gt; element is proper just if the element's substance would be recorded expressly in the record's framework.</a:t>
            </a:r>
          </a:p>
          <a:p>
            <a:r>
              <a:rPr lang="en-IN" dirty="0" smtClean="0"/>
              <a:t/>
            </a:r>
            <a:br>
              <a:rPr lang="en-IN" dirty="0" smtClean="0"/>
            </a:br>
            <a:endParaRPr lang="en-IN" dirty="0" smtClean="0"/>
          </a:p>
          <a:p>
            <a:endParaRPr lang="en-IN" dirty="0" smtClean="0"/>
          </a:p>
          <a:p>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501122" cy="6463308"/>
          </a:xfrm>
          <a:prstGeom prst="rect">
            <a:avLst/>
          </a:prstGeom>
          <a:noFill/>
        </p:spPr>
        <p:txBody>
          <a:bodyPr wrap="square" rtlCol="0">
            <a:spAutoFit/>
          </a:bodyPr>
          <a:lstStyle/>
          <a:p>
            <a:pPr lvl="1"/>
            <a:r>
              <a:rPr lang="en-IN" dirty="0" smtClean="0">
                <a:hlinkClick r:id="rId2"/>
              </a:rPr>
              <a:t>&lt;summary&gt;</a:t>
            </a:r>
            <a:endParaRPr lang="en-IN" dirty="0" smtClean="0"/>
          </a:p>
          <a:p>
            <a:pPr lvl="1"/>
            <a:r>
              <a:rPr lang="en-IN" dirty="0" smtClean="0"/>
              <a:t>The &lt;summary&gt; element speaks to a summary, heading, or legend for whatever is left of the substance of the &lt;summary&gt; element's guardian </a:t>
            </a:r>
            <a:r>
              <a:rPr lang="en-IN" u="sng" dirty="0" smtClean="0">
                <a:hlinkClick r:id="rId3"/>
              </a:rPr>
              <a:t>&lt;details&gt;</a:t>
            </a:r>
            <a:r>
              <a:rPr lang="en-IN" dirty="0" smtClean="0"/>
              <a:t> element, if any.</a:t>
            </a:r>
          </a:p>
          <a:p>
            <a:pPr lvl="1"/>
            <a:r>
              <a:rPr lang="en-IN" dirty="0" smtClean="0"/>
              <a:t>The &lt;time&gt; element speaks to either a time on a 24 hour clock, or an exact date in the </a:t>
            </a:r>
            <a:r>
              <a:rPr lang="en-IN" dirty="0" err="1" smtClean="0"/>
              <a:t>proleptic</a:t>
            </a:r>
            <a:r>
              <a:rPr lang="en-IN" dirty="0" smtClean="0"/>
              <a:t> Gregorian datebook, alternatively with a time and a time-zone balance.</a:t>
            </a:r>
          </a:p>
          <a:p>
            <a:pPr lvl="1"/>
            <a:r>
              <a:rPr lang="en-IN" dirty="0" smtClean="0">
                <a:hlinkClick r:id="rId4"/>
              </a:rPr>
              <a:t>&lt;</a:t>
            </a:r>
            <a:r>
              <a:rPr lang="en-IN" dirty="0" err="1" smtClean="0">
                <a:hlinkClick r:id="rId4"/>
              </a:rPr>
              <a:t>wbr</a:t>
            </a:r>
            <a:r>
              <a:rPr lang="en-IN" dirty="0" smtClean="0">
                <a:hlinkClick r:id="rId4"/>
              </a:rPr>
              <a:t>&gt;</a:t>
            </a:r>
            <a:endParaRPr lang="en-IN" dirty="0" smtClean="0"/>
          </a:p>
          <a:p>
            <a:pPr lvl="1"/>
            <a:r>
              <a:rPr lang="en-IN" dirty="0" smtClean="0"/>
              <a:t>The &lt;</a:t>
            </a:r>
            <a:r>
              <a:rPr lang="en-IN" dirty="0" err="1" smtClean="0"/>
              <a:t>wbr</a:t>
            </a:r>
            <a:r>
              <a:rPr lang="en-IN" dirty="0" smtClean="0"/>
              <a:t>&gt; element speaks to a line break good fortune. Any substance inside &lt;</a:t>
            </a:r>
            <a:r>
              <a:rPr lang="en-IN" dirty="0" err="1" smtClean="0"/>
              <a:t>wbr</a:t>
            </a:r>
            <a:r>
              <a:rPr lang="en-IN" dirty="0" smtClean="0"/>
              <a:t>&gt; elements should not be viewed as a feature of the encompassing content.</a:t>
            </a:r>
          </a:p>
          <a:p>
            <a:r>
              <a:rPr lang="en-IN" b="1" dirty="0" smtClean="0"/>
              <a:t>Embedded Elements</a:t>
            </a:r>
          </a:p>
          <a:p>
            <a:pPr lvl="1"/>
            <a:r>
              <a:rPr lang="en-IN" dirty="0" smtClean="0">
                <a:hlinkClick r:id="rId5"/>
              </a:rPr>
              <a:t>&lt;audio&gt;</a:t>
            </a:r>
            <a:endParaRPr lang="en-IN" dirty="0" smtClean="0"/>
          </a:p>
          <a:p>
            <a:pPr lvl="1"/>
            <a:r>
              <a:rPr lang="en-IN" dirty="0" smtClean="0"/>
              <a:t>An &lt;audio&gt; element speaks to a sound or audio stream.</a:t>
            </a:r>
          </a:p>
          <a:p>
            <a:pPr lvl="1"/>
            <a:r>
              <a:rPr lang="en-IN" dirty="0" smtClean="0"/>
              <a:t>Substance may be given inside the &lt;audio&gt; element. Client operators ought not demonstrate this substance to the client; it is expected for more established Web programs which don't help audio, so that legacy audio </a:t>
            </a:r>
            <a:r>
              <a:rPr lang="en-IN" dirty="0" err="1" smtClean="0"/>
              <a:t>plugins</a:t>
            </a:r>
            <a:r>
              <a:rPr lang="en-IN" dirty="0" smtClean="0"/>
              <a:t> could be attempted, or to show content to the clients of these more established programs illuminating them of how to get to the audio substance.</a:t>
            </a:r>
          </a:p>
          <a:p>
            <a:pPr lvl="1"/>
            <a:r>
              <a:rPr lang="en-IN" dirty="0" smtClean="0">
                <a:hlinkClick r:id="rId6"/>
              </a:rPr>
              <a:t>&lt;canvas&gt;</a:t>
            </a:r>
            <a:endParaRPr lang="en-IN" dirty="0" smtClean="0"/>
          </a:p>
          <a:p>
            <a:pPr lvl="1"/>
            <a:r>
              <a:rPr lang="en-IN" dirty="0" smtClean="0"/>
              <a:t>The &lt;canvas&gt; element gives scripts a determination subordinate bitmap canvas, which might be utilized for rendering charts, amusement representation, workmanship, or other visual pictures on the fly.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285728"/>
            <a:ext cx="8358246" cy="5355312"/>
          </a:xfrm>
          <a:prstGeom prst="rect">
            <a:avLst/>
          </a:prstGeom>
          <a:noFill/>
        </p:spPr>
        <p:txBody>
          <a:bodyPr wrap="square" rtlCol="0">
            <a:spAutoFit/>
          </a:bodyPr>
          <a:lstStyle/>
          <a:p>
            <a:pPr lvl="1"/>
            <a:r>
              <a:rPr lang="en-IN" dirty="0" smtClean="0">
                <a:hlinkClick r:id="rId2"/>
              </a:rPr>
              <a:t>&lt;embed&gt;</a:t>
            </a:r>
            <a:endParaRPr lang="en-IN" dirty="0" smtClean="0"/>
          </a:p>
          <a:p>
            <a:pPr lvl="1"/>
            <a:r>
              <a:rPr lang="en-IN" dirty="0" smtClean="0"/>
              <a:t>The &lt;embed&gt; element gives a mix point to an outer (normally non-HTML) requisition or intelligent substance.</a:t>
            </a:r>
          </a:p>
          <a:p>
            <a:pPr lvl="1"/>
            <a:r>
              <a:rPr lang="en-IN" dirty="0" smtClean="0">
                <a:hlinkClick r:id="rId3"/>
              </a:rPr>
              <a:t>&lt;map&gt;</a:t>
            </a:r>
            <a:endParaRPr lang="en-IN" dirty="0" smtClean="0"/>
          </a:p>
          <a:p>
            <a:pPr lvl="1"/>
            <a:r>
              <a:rPr lang="en-IN" dirty="0" smtClean="0"/>
              <a:t>The &lt;map&gt; element, in conjunction with an </a:t>
            </a:r>
            <a:r>
              <a:rPr lang="en-IN" dirty="0" err="1" smtClean="0"/>
              <a:t>img</a:t>
            </a:r>
            <a:r>
              <a:rPr lang="en-IN" dirty="0" smtClean="0"/>
              <a:t> element and any zone element relatives, characterizes a picture map. The element speaks to its kids.</a:t>
            </a:r>
          </a:p>
          <a:p>
            <a:pPr lvl="1"/>
            <a:r>
              <a:rPr lang="en-IN" dirty="0" smtClean="0">
                <a:hlinkClick r:id="rId4"/>
              </a:rPr>
              <a:t>&lt;math&gt;</a:t>
            </a:r>
            <a:endParaRPr lang="en-IN" dirty="0" smtClean="0"/>
          </a:p>
          <a:p>
            <a:pPr lvl="1"/>
            <a:r>
              <a:rPr lang="en-IN" dirty="0" smtClean="0"/>
              <a:t>The &lt;math&gt; element from the </a:t>
            </a:r>
            <a:r>
              <a:rPr lang="en-IN" dirty="0" err="1" smtClean="0"/>
              <a:t>Mathml</a:t>
            </a:r>
            <a:r>
              <a:rPr lang="en-IN" dirty="0" smtClean="0"/>
              <a:t> namespace falls into the implanted substance, stating substance, and stream content classes for the reasons of the substance demonstrates in this particular.</a:t>
            </a:r>
          </a:p>
          <a:p>
            <a:pPr lvl="1"/>
            <a:r>
              <a:rPr lang="en-IN" dirty="0" smtClean="0">
                <a:hlinkClick r:id="rId5"/>
              </a:rPr>
              <a:t>&lt;source&gt;</a:t>
            </a:r>
            <a:endParaRPr lang="en-IN" dirty="0" smtClean="0"/>
          </a:p>
          <a:p>
            <a:pPr lvl="1"/>
            <a:r>
              <a:rPr lang="en-IN" dirty="0" smtClean="0"/>
              <a:t>The &lt;source&gt; element permits creators to tag different option media resources for media elements. It doesn't speak to anything on its own. It is used with &lt;audio&gt; and &lt;video&gt; tag.</a:t>
            </a:r>
          </a:p>
          <a:p>
            <a:pPr lvl="1"/>
            <a:r>
              <a:rPr lang="en-IN" dirty="0" smtClean="0">
                <a:hlinkClick r:id="rId6"/>
              </a:rPr>
              <a:t>&lt;</a:t>
            </a:r>
            <a:r>
              <a:rPr lang="en-IN" dirty="0" err="1" smtClean="0">
                <a:hlinkClick r:id="rId6"/>
              </a:rPr>
              <a:t>svg</a:t>
            </a:r>
            <a:r>
              <a:rPr lang="en-IN" dirty="0" smtClean="0">
                <a:hlinkClick r:id="rId6"/>
              </a:rPr>
              <a:t>&gt;</a:t>
            </a:r>
            <a:endParaRPr lang="en-IN" dirty="0" smtClean="0"/>
          </a:p>
          <a:p>
            <a:pPr lvl="1"/>
            <a:r>
              <a:rPr lang="en-IN" dirty="0" smtClean="0"/>
              <a:t>The &lt;</a:t>
            </a:r>
            <a:r>
              <a:rPr lang="en-IN" dirty="0" err="1" smtClean="0"/>
              <a:t>svg</a:t>
            </a:r>
            <a:r>
              <a:rPr lang="en-IN" dirty="0" smtClean="0"/>
              <a:t>&gt; element from the SVG namespace falls into the installed substance, stating substance, and stream content classes for the reasons of the substance shows in this determination.</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85728"/>
            <a:ext cx="8358246" cy="6186309"/>
          </a:xfrm>
          <a:prstGeom prst="rect">
            <a:avLst/>
          </a:prstGeom>
          <a:noFill/>
        </p:spPr>
        <p:txBody>
          <a:bodyPr wrap="square" rtlCol="0">
            <a:spAutoFit/>
          </a:bodyPr>
          <a:lstStyle/>
          <a:p>
            <a:pPr lvl="1"/>
            <a:r>
              <a:rPr lang="en-IN" dirty="0" smtClean="0">
                <a:hlinkClick r:id="rId2"/>
              </a:rPr>
              <a:t>&lt;track&gt;</a:t>
            </a:r>
            <a:endParaRPr lang="en-IN" dirty="0" smtClean="0"/>
          </a:p>
          <a:p>
            <a:pPr lvl="1"/>
            <a:r>
              <a:rPr lang="en-IN" dirty="0" smtClean="0"/>
              <a:t>The &lt;track&gt; element permits creators to point out unequivocal outer timed content tracks for media elements. It doesn't speak to anything on its own. This tag is often used with </a:t>
            </a:r>
            <a:r>
              <a:rPr lang="en-IN" u="sng" dirty="0" smtClean="0">
                <a:hlinkClick r:id="rId3"/>
              </a:rPr>
              <a:t>&lt;video&gt;</a:t>
            </a:r>
            <a:r>
              <a:rPr lang="en-IN" dirty="0" smtClean="0"/>
              <a:t> tag.</a:t>
            </a:r>
          </a:p>
          <a:p>
            <a:pPr lvl="1"/>
            <a:r>
              <a:rPr lang="en-IN" dirty="0" smtClean="0">
                <a:hlinkClick r:id="rId4"/>
              </a:rPr>
              <a:t>&lt;video&gt;</a:t>
            </a:r>
            <a:endParaRPr lang="en-IN" dirty="0" smtClean="0"/>
          </a:p>
          <a:p>
            <a:pPr lvl="1"/>
            <a:r>
              <a:rPr lang="en-IN" dirty="0" smtClean="0"/>
              <a:t>A &lt;video&gt; element is utilized for playing videos or films, and sound documents with subtitles.</a:t>
            </a:r>
          </a:p>
          <a:p>
            <a:pPr lvl="1"/>
            <a:r>
              <a:rPr lang="en-IN" dirty="0" smtClean="0"/>
              <a:t>Substance may be given inside the &lt;video&gt; element. Client executors ought not indicate this substance to the client; it is proposed for more seasoned Web programs which don't help video, so that legacy video </a:t>
            </a:r>
            <a:r>
              <a:rPr lang="en-IN" dirty="0" err="1" smtClean="0"/>
              <a:t>plugins</a:t>
            </a:r>
            <a:r>
              <a:rPr lang="en-IN" dirty="0" smtClean="0"/>
              <a:t> could be attempted, or to show content to the clients of these more established programs advising them of how to get to the video substance.</a:t>
            </a:r>
          </a:p>
          <a:p>
            <a:r>
              <a:rPr lang="en-IN" b="1" dirty="0" smtClean="0"/>
              <a:t>New Form Elements</a:t>
            </a:r>
          </a:p>
          <a:p>
            <a:pPr lvl="1"/>
            <a:r>
              <a:rPr lang="en-IN" dirty="0" smtClean="0">
                <a:hlinkClick r:id="rId5"/>
              </a:rPr>
              <a:t>&lt;</a:t>
            </a:r>
            <a:r>
              <a:rPr lang="en-IN" dirty="0" err="1" smtClean="0">
                <a:hlinkClick r:id="rId5"/>
              </a:rPr>
              <a:t>datalist</a:t>
            </a:r>
            <a:r>
              <a:rPr lang="en-IN" dirty="0" smtClean="0">
                <a:hlinkClick r:id="rId5"/>
              </a:rPr>
              <a:t>&gt;</a:t>
            </a:r>
            <a:endParaRPr lang="en-IN" dirty="0" smtClean="0"/>
          </a:p>
          <a:p>
            <a:pPr lvl="1"/>
            <a:r>
              <a:rPr lang="en-IN" dirty="0" smtClean="0"/>
              <a:t>The &lt;</a:t>
            </a:r>
            <a:r>
              <a:rPr lang="en-IN" dirty="0" err="1" smtClean="0"/>
              <a:t>datalist</a:t>
            </a:r>
            <a:r>
              <a:rPr lang="en-IN" dirty="0" smtClean="0"/>
              <a:t>&gt; element speaks to a set of option elements that speak to predefined options for different controls. In the rendering, the &lt;</a:t>
            </a:r>
            <a:r>
              <a:rPr lang="en-IN" dirty="0" err="1" smtClean="0"/>
              <a:t>datalist</a:t>
            </a:r>
            <a:r>
              <a:rPr lang="en-IN" dirty="0" smtClean="0"/>
              <a:t>&gt; element speaks to nothing and it, alongside its youngsters, ought to be covered up.</a:t>
            </a:r>
          </a:p>
          <a:p>
            <a:pPr lvl="1"/>
            <a:r>
              <a:rPr lang="en-IN" dirty="0" smtClean="0">
                <a:hlinkClick r:id="rId6"/>
              </a:rPr>
              <a:t>&lt;</a:t>
            </a:r>
            <a:r>
              <a:rPr lang="en-IN" dirty="0" err="1" smtClean="0">
                <a:hlinkClick r:id="rId6"/>
              </a:rPr>
              <a:t>keygen</a:t>
            </a:r>
            <a:r>
              <a:rPr lang="en-IN" dirty="0" smtClean="0">
                <a:hlinkClick r:id="rId6"/>
              </a:rPr>
              <a:t>&gt;</a:t>
            </a:r>
            <a:endParaRPr lang="en-IN" dirty="0" smtClean="0"/>
          </a:p>
          <a:p>
            <a:pPr lvl="1"/>
            <a:r>
              <a:rPr lang="en-IN" dirty="0" smtClean="0"/>
              <a:t>The &lt;</a:t>
            </a:r>
            <a:r>
              <a:rPr lang="en-IN" dirty="0" err="1" smtClean="0"/>
              <a:t>keygen</a:t>
            </a:r>
            <a:r>
              <a:rPr lang="en-IN" dirty="0" smtClean="0"/>
              <a:t>&gt; element speaks to a key pair generator control. At the point when the control's structure is submitted, the private key is put away in the nearby </a:t>
            </a:r>
            <a:r>
              <a:rPr lang="en-IN" dirty="0" err="1" smtClean="0"/>
              <a:t>keystore</a:t>
            </a:r>
            <a:r>
              <a:rPr lang="en-IN" dirty="0" smtClean="0"/>
              <a:t>, and general society key is bundled and sent to the server.</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142852"/>
            <a:ext cx="8501122" cy="3970318"/>
          </a:xfrm>
          <a:prstGeom prst="rect">
            <a:avLst/>
          </a:prstGeom>
          <a:noFill/>
        </p:spPr>
        <p:txBody>
          <a:bodyPr wrap="square" rtlCol="0">
            <a:spAutoFit/>
          </a:bodyPr>
          <a:lstStyle/>
          <a:p>
            <a:pPr lvl="1"/>
            <a:r>
              <a:rPr lang="en-IN" dirty="0" smtClean="0">
                <a:hlinkClick r:id="rId2"/>
              </a:rPr>
              <a:t>&lt;meter&gt;</a:t>
            </a:r>
            <a:endParaRPr lang="en-IN" dirty="0" smtClean="0"/>
          </a:p>
          <a:p>
            <a:pPr lvl="1"/>
            <a:r>
              <a:rPr lang="en-IN" dirty="0" smtClean="0"/>
              <a:t>The &lt;meter&gt; element speaks to a scalar estimation inside a known extent, or a fragmentary worth; for instance plate utilization, the significance of an inquiry result, or the division of a voting populace to have chosen a specific competitor.</a:t>
            </a:r>
          </a:p>
          <a:p>
            <a:pPr lvl="1"/>
            <a:r>
              <a:rPr lang="en-IN" dirty="0" smtClean="0">
                <a:hlinkClick r:id="rId3"/>
              </a:rPr>
              <a:t>&lt;output&gt;</a:t>
            </a:r>
            <a:endParaRPr lang="en-IN" dirty="0" smtClean="0"/>
          </a:p>
          <a:p>
            <a:pPr lvl="1"/>
            <a:r>
              <a:rPr lang="en-IN" dirty="0" smtClean="0"/>
              <a:t>The &lt;output&gt; element speaks to the </a:t>
            </a:r>
            <a:r>
              <a:rPr lang="en-IN" dirty="0" err="1" smtClean="0"/>
              <a:t>aftereffect</a:t>
            </a:r>
            <a:r>
              <a:rPr lang="en-IN" dirty="0" smtClean="0"/>
              <a:t> of an estimation performed by the requisition, or the consequence of a client activity.</a:t>
            </a:r>
          </a:p>
          <a:p>
            <a:pPr lvl="1"/>
            <a:r>
              <a:rPr lang="en-IN" dirty="0" smtClean="0">
                <a:hlinkClick r:id="rId4"/>
              </a:rPr>
              <a:t>&lt;progress&gt;</a:t>
            </a:r>
            <a:endParaRPr lang="en-IN" dirty="0" smtClean="0"/>
          </a:p>
          <a:p>
            <a:pPr lvl="1"/>
            <a:r>
              <a:rPr lang="en-IN" dirty="0" smtClean="0"/>
              <a:t>The &lt;progress&gt; element speaks to the culmination progress of an undertaking. Progress may be either uncertain — importance it is vague the amount work stays before the undertaking is finished (e.g., the errand is sitting tight for a reaction from a remote host) — or a numeric esteem somewhere around 0 and a given greatest, expressly indicating the division of work that has so far been </a:t>
            </a:r>
            <a:r>
              <a:rPr lang="en-IN" dirty="0" err="1" smtClean="0"/>
              <a:t>finisshed</a:t>
            </a:r>
            <a:r>
              <a:rPr lang="en-IN" dirty="0" smtClean="0"/>
              <a:t>.</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00042"/>
            <a:ext cx="8072494" cy="4524315"/>
          </a:xfrm>
          <a:prstGeom prst="rect">
            <a:avLst/>
          </a:prstGeom>
          <a:noFill/>
        </p:spPr>
        <p:txBody>
          <a:bodyPr wrap="square" rtlCol="0">
            <a:spAutoFit/>
          </a:bodyPr>
          <a:lstStyle/>
          <a:p>
            <a:r>
              <a:rPr lang="en-IN" dirty="0" smtClean="0"/>
              <a:t>&lt;!DOCTYPE html&gt;</a:t>
            </a:r>
          </a:p>
          <a:p>
            <a:r>
              <a:rPr lang="en-IN" dirty="0" smtClean="0"/>
              <a:t>&lt;html </a:t>
            </a:r>
            <a:r>
              <a:rPr lang="en-IN" dirty="0" err="1" smtClean="0"/>
              <a:t>lang</a:t>
            </a:r>
            <a:r>
              <a:rPr lang="en-IN" dirty="0" smtClean="0"/>
              <a:t>="en"&gt;</a:t>
            </a:r>
          </a:p>
          <a:p>
            <a:r>
              <a:rPr lang="en-IN" dirty="0" smtClean="0"/>
              <a:t>&lt;head&gt;</a:t>
            </a:r>
          </a:p>
          <a:p>
            <a:r>
              <a:rPr lang="en-IN" dirty="0" smtClean="0"/>
              <a:t>&lt;title&gt;HTML5 </a:t>
            </a:r>
            <a:r>
              <a:rPr lang="en-IN" dirty="0" err="1" smtClean="0"/>
              <a:t>Color</a:t>
            </a:r>
            <a:r>
              <a:rPr lang="en-IN" dirty="0" smtClean="0"/>
              <a:t> Input Type&lt;/title&gt;</a:t>
            </a:r>
          </a:p>
          <a:p>
            <a:r>
              <a:rPr lang="en-IN" dirty="0" smtClean="0"/>
              <a:t>&lt;/head&gt;</a:t>
            </a:r>
          </a:p>
          <a:p>
            <a:r>
              <a:rPr lang="en-IN" dirty="0" smtClean="0"/>
              <a:t>&lt;body&gt;</a:t>
            </a:r>
          </a:p>
          <a:p>
            <a:r>
              <a:rPr lang="en-IN" dirty="0" smtClean="0"/>
              <a:t>    &lt;form&gt;</a:t>
            </a:r>
          </a:p>
          <a:p>
            <a:r>
              <a:rPr lang="en-IN" dirty="0" smtClean="0"/>
              <a:t>        &lt;label&gt;</a:t>
            </a:r>
          </a:p>
          <a:p>
            <a:r>
              <a:rPr lang="en-IN" dirty="0" smtClean="0"/>
              <a:t>        	Select </a:t>
            </a:r>
            <a:r>
              <a:rPr lang="en-IN" dirty="0" err="1" smtClean="0"/>
              <a:t>Color</a:t>
            </a:r>
            <a:r>
              <a:rPr lang="en-IN" dirty="0" smtClean="0"/>
              <a:t>: &lt;input type="</a:t>
            </a:r>
            <a:r>
              <a:rPr lang="en-IN" dirty="0" err="1" smtClean="0"/>
              <a:t>color</a:t>
            </a:r>
            <a:r>
              <a:rPr lang="en-IN" dirty="0" smtClean="0"/>
              <a:t>" name="</a:t>
            </a:r>
            <a:r>
              <a:rPr lang="en-IN" dirty="0" err="1" smtClean="0"/>
              <a:t>mycolor</a:t>
            </a:r>
            <a:r>
              <a:rPr lang="en-IN" dirty="0" smtClean="0"/>
              <a:t>"&gt;</a:t>
            </a:r>
          </a:p>
          <a:p>
            <a:r>
              <a:rPr lang="en-IN" dirty="0" smtClean="0"/>
              <a:t>        &lt;/label&gt;</a:t>
            </a:r>
          </a:p>
          <a:p>
            <a:r>
              <a:rPr lang="en-IN" dirty="0" smtClean="0"/>
              <a:t>    &lt;/form&gt;</a:t>
            </a:r>
          </a:p>
          <a:p>
            <a:r>
              <a:rPr lang="en-IN" dirty="0" smtClean="0"/>
              <a:t>&lt;/body&gt;</a:t>
            </a:r>
          </a:p>
          <a:p>
            <a:r>
              <a:rPr lang="en-IN" dirty="0" smtClean="0"/>
              <a:t>&lt;/html&gt; </a:t>
            </a:r>
          </a:p>
          <a:p>
            <a:endParaRPr lang="en-US" dirty="0" smtClean="0"/>
          </a:p>
          <a:p>
            <a:endParaRPr lang="en-US" dirty="0" smtClean="0"/>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71480"/>
            <a:ext cx="4929222" cy="4524315"/>
          </a:xfrm>
          <a:prstGeom prst="rect">
            <a:avLst/>
          </a:prstGeom>
          <a:noFill/>
        </p:spPr>
        <p:txBody>
          <a:bodyPr wrap="square" rtlCol="0">
            <a:spAutoFit/>
          </a:bodyPr>
          <a:lstStyle/>
          <a:p>
            <a:r>
              <a:rPr lang="en-IN" dirty="0" smtClean="0"/>
              <a:t>&lt;!DOCTYPE html&gt;</a:t>
            </a:r>
          </a:p>
          <a:p>
            <a:r>
              <a:rPr lang="en-IN" dirty="0" smtClean="0"/>
              <a:t>&lt;html </a:t>
            </a:r>
            <a:r>
              <a:rPr lang="en-IN" dirty="0" err="1" smtClean="0"/>
              <a:t>lang</a:t>
            </a:r>
            <a:r>
              <a:rPr lang="en-IN" dirty="0" smtClean="0"/>
              <a:t>="en"&gt;</a:t>
            </a:r>
          </a:p>
          <a:p>
            <a:r>
              <a:rPr lang="en-IN" dirty="0" smtClean="0"/>
              <a:t>&lt;head&gt;</a:t>
            </a:r>
          </a:p>
          <a:p>
            <a:r>
              <a:rPr lang="en-IN" dirty="0" smtClean="0"/>
              <a:t>&lt;title&gt;HTML5 Date Input Type&lt;/title&gt;</a:t>
            </a:r>
          </a:p>
          <a:p>
            <a:r>
              <a:rPr lang="en-IN" dirty="0" smtClean="0"/>
              <a:t>&lt;/head&gt;</a:t>
            </a:r>
          </a:p>
          <a:p>
            <a:r>
              <a:rPr lang="en-IN" dirty="0" smtClean="0"/>
              <a:t>&lt;body&gt;</a:t>
            </a:r>
          </a:p>
          <a:p>
            <a:r>
              <a:rPr lang="en-IN" dirty="0" smtClean="0"/>
              <a:t>    &lt;form&gt;</a:t>
            </a:r>
          </a:p>
          <a:p>
            <a:r>
              <a:rPr lang="en-IN" dirty="0" smtClean="0"/>
              <a:t>        &lt;label&gt;</a:t>
            </a:r>
          </a:p>
          <a:p>
            <a:r>
              <a:rPr lang="en-IN" dirty="0" smtClean="0"/>
              <a:t>            Select Date: &lt;input type="date" name="</a:t>
            </a:r>
            <a:r>
              <a:rPr lang="en-IN" dirty="0" err="1" smtClean="0"/>
              <a:t>mydate</a:t>
            </a:r>
            <a:r>
              <a:rPr lang="en-IN" dirty="0" smtClean="0"/>
              <a:t>"&gt;</a:t>
            </a:r>
          </a:p>
          <a:p>
            <a:r>
              <a:rPr lang="en-IN" dirty="0" smtClean="0"/>
              <a:t>        &lt;/label&gt;</a:t>
            </a:r>
          </a:p>
          <a:p>
            <a:r>
              <a:rPr lang="en-IN" dirty="0" smtClean="0"/>
              <a:t>    &lt;/form&gt;</a:t>
            </a:r>
          </a:p>
          <a:p>
            <a:r>
              <a:rPr lang="en-IN" dirty="0" smtClean="0"/>
              <a:t>&lt;/body&gt;</a:t>
            </a:r>
          </a:p>
          <a:p>
            <a:r>
              <a:rPr lang="en-IN" dirty="0" smtClean="0"/>
              <a:t>&lt;/html&gt;</a:t>
            </a:r>
          </a:p>
          <a:p>
            <a:r>
              <a:rPr lang="en-US" dirty="0" smtClean="0"/>
              <a:t>------------------------------------------------------</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8143932" cy="4801314"/>
          </a:xfrm>
          <a:prstGeom prst="rect">
            <a:avLst/>
          </a:prstGeom>
          <a:noFill/>
        </p:spPr>
        <p:txBody>
          <a:bodyPr wrap="square" rtlCol="0">
            <a:spAutoFit/>
          </a:bodyPr>
          <a:lstStyle/>
          <a:p>
            <a:r>
              <a:rPr lang="en-IN" dirty="0" smtClean="0"/>
              <a:t>&lt;!DOCTYPE html&gt;</a:t>
            </a:r>
          </a:p>
          <a:p>
            <a:r>
              <a:rPr lang="en-IN" dirty="0" smtClean="0"/>
              <a:t>&lt;html </a:t>
            </a:r>
            <a:r>
              <a:rPr lang="en-IN" dirty="0" err="1" smtClean="0"/>
              <a:t>lang</a:t>
            </a:r>
            <a:r>
              <a:rPr lang="en-IN" dirty="0" smtClean="0"/>
              <a:t>="en"&gt;</a:t>
            </a:r>
          </a:p>
          <a:p>
            <a:r>
              <a:rPr lang="en-IN" dirty="0" smtClean="0"/>
              <a:t>&lt;head&gt;</a:t>
            </a:r>
          </a:p>
          <a:p>
            <a:r>
              <a:rPr lang="en-IN" dirty="0" smtClean="0"/>
              <a:t>&lt;meta </a:t>
            </a:r>
            <a:r>
              <a:rPr lang="en-IN" dirty="0" err="1" smtClean="0"/>
              <a:t>charset</a:t>
            </a:r>
            <a:r>
              <a:rPr lang="en-IN" dirty="0" smtClean="0"/>
              <a:t>="UTF-8"&gt;</a:t>
            </a:r>
          </a:p>
          <a:p>
            <a:r>
              <a:rPr lang="en-IN" dirty="0" smtClean="0"/>
              <a:t>&lt;title&gt;HTML5 Canvas&lt;/title&gt;</a:t>
            </a:r>
          </a:p>
          <a:p>
            <a:r>
              <a:rPr lang="en-IN" dirty="0" smtClean="0"/>
              <a:t>&lt;script type="text/</a:t>
            </a:r>
            <a:r>
              <a:rPr lang="en-IN" dirty="0" err="1" smtClean="0"/>
              <a:t>javascript</a:t>
            </a:r>
            <a:r>
              <a:rPr lang="en-IN" dirty="0" smtClean="0"/>
              <a:t>"&gt;</a:t>
            </a:r>
          </a:p>
          <a:p>
            <a:r>
              <a:rPr lang="en-IN" dirty="0" smtClean="0"/>
              <a:t>    </a:t>
            </a:r>
            <a:r>
              <a:rPr lang="en-IN" dirty="0" err="1" smtClean="0"/>
              <a:t>window.onload</a:t>
            </a:r>
            <a:r>
              <a:rPr lang="en-IN" dirty="0" smtClean="0"/>
              <a:t> = function(){</a:t>
            </a:r>
          </a:p>
          <a:p>
            <a:r>
              <a:rPr lang="en-IN" dirty="0" smtClean="0"/>
              <a:t>        </a:t>
            </a:r>
            <a:r>
              <a:rPr lang="en-IN" dirty="0" err="1" smtClean="0"/>
              <a:t>var</a:t>
            </a:r>
            <a:r>
              <a:rPr lang="en-IN" dirty="0" smtClean="0"/>
              <a:t> canvas = </a:t>
            </a:r>
            <a:r>
              <a:rPr lang="en-IN" dirty="0" err="1" smtClean="0"/>
              <a:t>document.getElementById</a:t>
            </a:r>
            <a:r>
              <a:rPr lang="en-IN" dirty="0" smtClean="0"/>
              <a:t>("</a:t>
            </a:r>
            <a:r>
              <a:rPr lang="en-IN" dirty="0" err="1" smtClean="0"/>
              <a:t>myCanvas</a:t>
            </a:r>
            <a:r>
              <a:rPr lang="en-IN" dirty="0" smtClean="0"/>
              <a:t>");</a:t>
            </a:r>
          </a:p>
          <a:p>
            <a:r>
              <a:rPr lang="en-IN" dirty="0" smtClean="0"/>
              <a:t>        </a:t>
            </a:r>
            <a:r>
              <a:rPr lang="en-IN" dirty="0" err="1" smtClean="0"/>
              <a:t>var</a:t>
            </a:r>
            <a:r>
              <a:rPr lang="en-IN" dirty="0" smtClean="0"/>
              <a:t> context = </a:t>
            </a:r>
            <a:r>
              <a:rPr lang="en-IN" dirty="0" err="1" smtClean="0"/>
              <a:t>canvas.getContext</a:t>
            </a:r>
            <a:r>
              <a:rPr lang="en-IN" dirty="0" smtClean="0"/>
              <a:t>("2d");</a:t>
            </a:r>
          </a:p>
          <a:p>
            <a:r>
              <a:rPr lang="en-IN" dirty="0" smtClean="0"/>
              <a:t>        // draw stuff here</a:t>
            </a:r>
          </a:p>
          <a:p>
            <a:r>
              <a:rPr lang="en-IN" dirty="0" smtClean="0"/>
              <a:t>    };</a:t>
            </a:r>
          </a:p>
          <a:p>
            <a:r>
              <a:rPr lang="en-IN" dirty="0" smtClean="0"/>
              <a:t>&lt;/script&gt;</a:t>
            </a:r>
          </a:p>
          <a:p>
            <a:r>
              <a:rPr lang="en-IN" dirty="0" smtClean="0"/>
              <a:t>&lt;/head&gt;</a:t>
            </a:r>
          </a:p>
          <a:p>
            <a:r>
              <a:rPr lang="en-IN" dirty="0" smtClean="0"/>
              <a:t>&lt;body&gt;</a:t>
            </a:r>
          </a:p>
          <a:p>
            <a:r>
              <a:rPr lang="en-IN" dirty="0" smtClean="0"/>
              <a:t>    &lt;canvas id="</a:t>
            </a:r>
            <a:r>
              <a:rPr lang="en-IN" dirty="0" err="1" smtClean="0"/>
              <a:t>myCanvas</a:t>
            </a:r>
            <a:r>
              <a:rPr lang="en-IN" dirty="0" smtClean="0"/>
              <a:t>" width="300" height="200"&gt;&lt;/canvas&gt;</a:t>
            </a:r>
          </a:p>
          <a:p>
            <a:r>
              <a:rPr lang="en-IN" dirty="0" smtClean="0"/>
              <a:t>&lt;/body&gt;</a:t>
            </a:r>
          </a:p>
          <a:p>
            <a:r>
              <a:rPr lang="en-IN" dirty="0" smtClean="0"/>
              <a:t>&lt;/html&gt;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71414"/>
            <a:ext cx="8643998" cy="12649617"/>
          </a:xfrm>
          <a:prstGeom prst="rect">
            <a:avLst/>
          </a:prstGeom>
          <a:noFill/>
        </p:spPr>
        <p:txBody>
          <a:bodyPr wrap="square" rtlCol="0">
            <a:spAutoFit/>
          </a:bodyPr>
          <a:lstStyle/>
          <a:p>
            <a:r>
              <a:rPr lang="en-IN" b="1" dirty="0" smtClean="0"/>
              <a:t>			</a:t>
            </a:r>
            <a:r>
              <a:rPr lang="en-IN" sz="2400" b="1" dirty="0" smtClean="0"/>
              <a:t>HTML5 History</a:t>
            </a:r>
          </a:p>
          <a:p>
            <a:endParaRPr lang="en-US" b="1" dirty="0"/>
          </a:p>
          <a:p>
            <a:endParaRPr lang="en-US" b="1" dirty="0" smtClean="0"/>
          </a:p>
          <a:p>
            <a:r>
              <a:rPr lang="en-IN" b="1" dirty="0" smtClean="0">
                <a:latin typeface="Gautami" pitchFamily="34" charset="0"/>
                <a:cs typeface="Gautami" pitchFamily="34" charset="0"/>
              </a:rPr>
              <a:t>        HTML5</a:t>
            </a:r>
            <a:r>
              <a:rPr lang="en-IN" dirty="0">
                <a:latin typeface="Gautami" pitchFamily="34" charset="0"/>
                <a:cs typeface="Gautami" pitchFamily="34" charset="0"/>
              </a:rPr>
              <a:t> is a </a:t>
            </a:r>
            <a:r>
              <a:rPr lang="en-IN" dirty="0" err="1">
                <a:latin typeface="Gautami" pitchFamily="34" charset="0"/>
                <a:cs typeface="Gautami" pitchFamily="34" charset="0"/>
              </a:rPr>
              <a:t>markup</a:t>
            </a:r>
            <a:r>
              <a:rPr lang="en-IN" dirty="0">
                <a:latin typeface="Gautami" pitchFamily="34" charset="0"/>
                <a:cs typeface="Gautami" pitchFamily="34" charset="0"/>
              </a:rPr>
              <a:t> language, has been come into existence around January 2008. The two major organizations have been involved in developing of </a:t>
            </a:r>
            <a:r>
              <a:rPr lang="en-IN" b="1" dirty="0">
                <a:latin typeface="Gautami" pitchFamily="34" charset="0"/>
                <a:cs typeface="Gautami" pitchFamily="34" charset="0"/>
              </a:rPr>
              <a:t>HTML5</a:t>
            </a:r>
            <a:r>
              <a:rPr lang="en-IN" dirty="0">
                <a:latin typeface="Gautami" pitchFamily="34" charset="0"/>
                <a:cs typeface="Gautami" pitchFamily="34" charset="0"/>
              </a:rPr>
              <a:t> since its initial time. One is </a:t>
            </a:r>
            <a:r>
              <a:rPr lang="en-IN" b="1" dirty="0">
                <a:latin typeface="Gautami" pitchFamily="34" charset="0"/>
                <a:cs typeface="Gautami" pitchFamily="34" charset="0"/>
              </a:rPr>
              <a:t>W3C</a:t>
            </a:r>
            <a:r>
              <a:rPr lang="en-IN" dirty="0">
                <a:latin typeface="Gautami" pitchFamily="34" charset="0"/>
                <a:cs typeface="Gautami" pitchFamily="34" charset="0"/>
              </a:rPr>
              <a:t> (World Wide Web Consortium) and the other one is </a:t>
            </a:r>
            <a:r>
              <a:rPr lang="en-IN" b="1" dirty="0">
                <a:latin typeface="Gautami" pitchFamily="34" charset="0"/>
                <a:cs typeface="Gautami" pitchFamily="34" charset="0"/>
              </a:rPr>
              <a:t>WHATWG</a:t>
            </a:r>
            <a:r>
              <a:rPr lang="en-IN" dirty="0">
                <a:latin typeface="Gautami" pitchFamily="34" charset="0"/>
                <a:cs typeface="Gautami" pitchFamily="34" charset="0"/>
              </a:rPr>
              <a:t> (Web Hypertext Application Technology Working Group). According to these organizations, they have been working on the HTML5 since initial time. So </a:t>
            </a:r>
            <a:r>
              <a:rPr lang="en-IN" b="1" dirty="0">
                <a:latin typeface="Gautami" pitchFamily="34" charset="0"/>
                <a:cs typeface="Gautami" pitchFamily="34" charset="0"/>
              </a:rPr>
              <a:t>HTML5</a:t>
            </a:r>
            <a:r>
              <a:rPr lang="en-IN" dirty="0">
                <a:latin typeface="Gautami" pitchFamily="34" charset="0"/>
                <a:cs typeface="Gautami" pitchFamily="34" charset="0"/>
              </a:rPr>
              <a:t>language is still under development. There is more about to come yet in </a:t>
            </a:r>
            <a:r>
              <a:rPr lang="en-IN" b="1" dirty="0">
                <a:latin typeface="Gautami" pitchFamily="34" charset="0"/>
                <a:cs typeface="Gautami" pitchFamily="34" charset="0"/>
              </a:rPr>
              <a:t>HTML5</a:t>
            </a:r>
            <a:r>
              <a:rPr lang="en-IN" dirty="0">
                <a:latin typeface="Gautami" pitchFamily="34" charset="0"/>
                <a:cs typeface="Gautami" pitchFamily="34" charset="0"/>
              </a:rPr>
              <a:t>.</a:t>
            </a:r>
          </a:p>
          <a:p>
            <a:r>
              <a:rPr lang="en-IN" dirty="0" smtClean="0">
                <a:latin typeface="Gautami" pitchFamily="34" charset="0"/>
                <a:cs typeface="Gautami" pitchFamily="34" charset="0"/>
              </a:rPr>
              <a:t>       During </a:t>
            </a:r>
            <a:r>
              <a:rPr lang="en-IN" dirty="0">
                <a:latin typeface="Gautami" pitchFamily="34" charset="0"/>
                <a:cs typeface="Gautami" pitchFamily="34" charset="0"/>
              </a:rPr>
              <a:t>the development of </a:t>
            </a:r>
            <a:r>
              <a:rPr lang="en-IN" b="1" dirty="0">
                <a:latin typeface="Gautami" pitchFamily="34" charset="0"/>
                <a:cs typeface="Gautami" pitchFamily="34" charset="0"/>
              </a:rPr>
              <a:t>HTML5</a:t>
            </a:r>
            <a:r>
              <a:rPr lang="en-IN" dirty="0">
                <a:latin typeface="Gautami" pitchFamily="34" charset="0"/>
                <a:cs typeface="Gautami" pitchFamily="34" charset="0"/>
              </a:rPr>
              <a:t>, It was announced that the </a:t>
            </a:r>
            <a:r>
              <a:rPr lang="en-IN" b="1" dirty="0">
                <a:latin typeface="Gautami" pitchFamily="34" charset="0"/>
                <a:cs typeface="Gautami" pitchFamily="34" charset="0"/>
              </a:rPr>
              <a:t>HTML5</a:t>
            </a:r>
            <a:r>
              <a:rPr lang="en-IN" dirty="0">
                <a:latin typeface="Gautami" pitchFamily="34" charset="0"/>
                <a:cs typeface="Gautami" pitchFamily="34" charset="0"/>
              </a:rPr>
              <a:t> will reach the W3C recommendation till at the end of 2010. But the last call didn’t match till the target date. Now according to </a:t>
            </a:r>
            <a:r>
              <a:rPr lang="en-IN" b="1" dirty="0">
                <a:latin typeface="Gautami" pitchFamily="34" charset="0"/>
                <a:cs typeface="Gautami" pitchFamily="34" charset="0"/>
              </a:rPr>
              <a:t>W3C</a:t>
            </a:r>
            <a:r>
              <a:rPr lang="en-IN" dirty="0">
                <a:latin typeface="Gautami" pitchFamily="34" charset="0"/>
                <a:cs typeface="Gautami" pitchFamily="34" charset="0"/>
              </a:rPr>
              <a:t> the </a:t>
            </a:r>
            <a:r>
              <a:rPr lang="en-IN" b="1" dirty="0">
                <a:latin typeface="Gautami" pitchFamily="34" charset="0"/>
                <a:cs typeface="Gautami" pitchFamily="34" charset="0"/>
              </a:rPr>
              <a:t>HTML5</a:t>
            </a:r>
            <a:r>
              <a:rPr lang="en-IN" dirty="0">
                <a:latin typeface="Gautami" pitchFamily="34" charset="0"/>
                <a:cs typeface="Gautami" pitchFamily="34" charset="0"/>
              </a:rPr>
              <a:t> will reach its full recommendation last by 2014.</a:t>
            </a:r>
          </a:p>
          <a:p>
            <a:r>
              <a:rPr lang="en-IN" dirty="0" smtClean="0">
                <a:latin typeface="Gautami" pitchFamily="34" charset="0"/>
                <a:cs typeface="Gautami" pitchFamily="34" charset="0"/>
              </a:rPr>
              <a:t>       Where </a:t>
            </a:r>
            <a:r>
              <a:rPr lang="en-IN" dirty="0">
                <a:latin typeface="Gautami" pitchFamily="34" charset="0"/>
                <a:cs typeface="Gautami" pitchFamily="34" charset="0"/>
              </a:rPr>
              <a:t>according to WHATWG the last call for </a:t>
            </a:r>
            <a:r>
              <a:rPr lang="en-IN" b="1" dirty="0">
                <a:latin typeface="Gautami" pitchFamily="34" charset="0"/>
                <a:cs typeface="Gautami" pitchFamily="34" charset="0"/>
              </a:rPr>
              <a:t>HTML5</a:t>
            </a:r>
            <a:r>
              <a:rPr lang="en-IN" dirty="0">
                <a:latin typeface="Gautami" pitchFamily="34" charset="0"/>
                <a:cs typeface="Gautami" pitchFamily="34" charset="0"/>
              </a:rPr>
              <a:t> Specification was in October 2009. Then suddenly the amazing changes in decision the WHATWG started to work on envisioning development of HTML, and with abounding its HTML5 Project. Later in January 2011, it renamed the </a:t>
            </a:r>
            <a:r>
              <a:rPr lang="en-IN" b="1" dirty="0">
                <a:latin typeface="Gautami" pitchFamily="34" charset="0"/>
                <a:cs typeface="Gautami" pitchFamily="34" charset="0"/>
              </a:rPr>
              <a:t>HTML5</a:t>
            </a:r>
            <a:r>
              <a:rPr lang="en-IN" dirty="0">
                <a:latin typeface="Gautami" pitchFamily="34" charset="0"/>
                <a:cs typeface="Gautami" pitchFamily="34" charset="0"/>
              </a:rPr>
              <a:t> Standard to </a:t>
            </a:r>
            <a:r>
              <a:rPr lang="en-IN" b="1" dirty="0">
                <a:latin typeface="Gautami" pitchFamily="34" charset="0"/>
                <a:cs typeface="Gautami" pitchFamily="34" charset="0"/>
              </a:rPr>
              <a:t>HTML5</a:t>
            </a:r>
            <a:r>
              <a:rPr lang="en-IN" dirty="0">
                <a:latin typeface="Gautami" pitchFamily="34" charset="0"/>
                <a:cs typeface="Gautami" pitchFamily="34" charset="0"/>
              </a:rPr>
              <a:t>.</a:t>
            </a:r>
          </a:p>
          <a:p>
            <a:r>
              <a:rPr lang="en-IN" dirty="0" smtClean="0">
                <a:latin typeface="Gautami" pitchFamily="34" charset="0"/>
                <a:cs typeface="Gautami" pitchFamily="34" charset="0"/>
              </a:rPr>
              <a:t>On 18 January 2011, the </a:t>
            </a:r>
            <a:r>
              <a:rPr lang="en-IN" b="1" dirty="0" smtClean="0">
                <a:latin typeface="Gautami" pitchFamily="34" charset="0"/>
                <a:cs typeface="Gautami" pitchFamily="34" charset="0"/>
              </a:rPr>
              <a:t>W3C</a:t>
            </a:r>
            <a:r>
              <a:rPr lang="en-IN" dirty="0" smtClean="0">
                <a:latin typeface="Gautami" pitchFamily="34" charset="0"/>
                <a:cs typeface="Gautami" pitchFamily="34" charset="0"/>
              </a:rPr>
              <a:t> introduced a logo to represent the </a:t>
            </a:r>
            <a:r>
              <a:rPr lang="en-IN" b="1" dirty="0" smtClean="0">
                <a:latin typeface="Gautami" pitchFamily="34" charset="0"/>
                <a:cs typeface="Gautami" pitchFamily="34" charset="0"/>
              </a:rPr>
              <a:t>HTML5</a:t>
            </a:r>
            <a:r>
              <a:rPr lang="en-IN" dirty="0" smtClean="0">
                <a:latin typeface="Gautami" pitchFamily="34" charset="0"/>
                <a:cs typeface="Gautami" pitchFamily="34" charset="0"/>
              </a:rPr>
              <a:t> interest. While presenting its logo to publicly, </a:t>
            </a:r>
            <a:r>
              <a:rPr lang="en-IN" b="1" dirty="0" smtClean="0">
                <a:latin typeface="Gautami" pitchFamily="34" charset="0"/>
                <a:cs typeface="Gautami" pitchFamily="34" charset="0"/>
              </a:rPr>
              <a:t>W3C</a:t>
            </a:r>
            <a:r>
              <a:rPr lang="en-IN" dirty="0" smtClean="0">
                <a:latin typeface="Gautami" pitchFamily="34" charset="0"/>
                <a:cs typeface="Gautami" pitchFamily="34" charset="0"/>
              </a:rPr>
              <a:t>announced that, the logo can be used for general purpose.</a:t>
            </a:r>
          </a:p>
          <a:p>
            <a:endParaRPr lang="en-US" dirty="0">
              <a:latin typeface="Gautami" pitchFamily="34" charset="0"/>
              <a:cs typeface="Gautami" pitchFamily="34" charset="0"/>
            </a:endParaRPr>
          </a:p>
          <a:p>
            <a:endParaRPr lang="en-IN" dirty="0" smtClean="0">
              <a:latin typeface="Gautami" pitchFamily="34" charset="0"/>
              <a:cs typeface="Gautami" pitchFamily="34" charset="0"/>
            </a:endParaRPr>
          </a:p>
          <a:p>
            <a:endParaRPr lang="en-IN"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IN"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42852"/>
            <a:ext cx="8501122" cy="9294852"/>
          </a:xfrm>
          <a:prstGeom prst="rect">
            <a:avLst/>
          </a:prstGeom>
          <a:noFill/>
        </p:spPr>
        <p:txBody>
          <a:bodyPr wrap="square" rtlCol="0">
            <a:spAutoFit/>
          </a:bodyPr>
          <a:lstStyle/>
          <a:p>
            <a:r>
              <a:rPr lang="en-IN" b="1" dirty="0" smtClean="0"/>
              <a:t>			</a:t>
            </a:r>
            <a:r>
              <a:rPr lang="en-IN" sz="2800" b="1" dirty="0" smtClean="0"/>
              <a:t>What </a:t>
            </a:r>
            <a:r>
              <a:rPr lang="en-IN" sz="2800" b="1" dirty="0"/>
              <a:t>is Html5 </a:t>
            </a:r>
            <a:r>
              <a:rPr lang="en-IN" sz="2800" b="1" dirty="0" smtClean="0"/>
              <a:t>?</a:t>
            </a:r>
          </a:p>
          <a:p>
            <a:endParaRPr lang="en-US" sz="1600" b="1" dirty="0"/>
          </a:p>
          <a:p>
            <a:r>
              <a:rPr lang="en-IN" sz="1600" b="1" dirty="0">
                <a:latin typeface="Gautami" pitchFamily="34" charset="0"/>
                <a:cs typeface="Gautami" pitchFamily="34" charset="0"/>
              </a:rPr>
              <a:t>HTML5</a:t>
            </a:r>
            <a:r>
              <a:rPr lang="en-IN" sz="1600" dirty="0">
                <a:latin typeface="Gautami" pitchFamily="34" charset="0"/>
                <a:cs typeface="Gautami" pitchFamily="34" charset="0"/>
              </a:rPr>
              <a:t> is the newest version of Hyper Text </a:t>
            </a:r>
            <a:r>
              <a:rPr lang="en-IN" sz="1600" dirty="0" err="1">
                <a:latin typeface="Gautami" pitchFamily="34" charset="0"/>
                <a:cs typeface="Gautami" pitchFamily="34" charset="0"/>
              </a:rPr>
              <a:t>Markup</a:t>
            </a:r>
            <a:r>
              <a:rPr lang="en-IN" sz="1600" dirty="0">
                <a:latin typeface="Gautami" pitchFamily="34" charset="0"/>
                <a:cs typeface="Gautami" pitchFamily="34" charset="0"/>
              </a:rPr>
              <a:t> Language. The first web browser was introduced in 1993 and the name was </a:t>
            </a:r>
            <a:r>
              <a:rPr lang="en-IN" sz="1600" b="1" dirty="0">
                <a:latin typeface="Gautami" pitchFamily="34" charset="0"/>
                <a:cs typeface="Gautami" pitchFamily="34" charset="0"/>
              </a:rPr>
              <a:t>MOSAIC</a:t>
            </a:r>
            <a:r>
              <a:rPr lang="en-IN" sz="1600" dirty="0">
                <a:latin typeface="Gautami" pitchFamily="34" charset="0"/>
                <a:cs typeface="Gautami" pitchFamily="34" charset="0"/>
              </a:rPr>
              <a:t>. The development of </a:t>
            </a:r>
            <a:r>
              <a:rPr lang="en-IN" sz="1600" b="1" dirty="0">
                <a:latin typeface="Gautami" pitchFamily="34" charset="0"/>
                <a:cs typeface="Gautami" pitchFamily="34" charset="0"/>
              </a:rPr>
              <a:t>MOSAIC</a:t>
            </a:r>
            <a:r>
              <a:rPr lang="en-IN" sz="1600" dirty="0">
                <a:latin typeface="Gautami" pitchFamily="34" charset="0"/>
                <a:cs typeface="Gautami" pitchFamily="34" charset="0"/>
              </a:rPr>
              <a:t> was at </a:t>
            </a:r>
            <a:r>
              <a:rPr lang="en-IN" sz="1600" dirty="0" err="1">
                <a:latin typeface="Gautami" pitchFamily="34" charset="0"/>
                <a:cs typeface="Gautami" pitchFamily="34" charset="0"/>
              </a:rPr>
              <a:t>the</a:t>
            </a:r>
            <a:r>
              <a:rPr lang="en-IN" sz="1600" b="1" dirty="0" err="1">
                <a:latin typeface="Gautami" pitchFamily="34" charset="0"/>
                <a:cs typeface="Gautami" pitchFamily="34" charset="0"/>
              </a:rPr>
              <a:t>NCSA</a:t>
            </a:r>
            <a:r>
              <a:rPr lang="en-IN" sz="1600" dirty="0">
                <a:latin typeface="Gautami" pitchFamily="34" charset="0"/>
                <a:cs typeface="Gautami" pitchFamily="34" charset="0"/>
              </a:rPr>
              <a:t> (National </a:t>
            </a:r>
            <a:r>
              <a:rPr lang="en-IN" sz="1600" dirty="0" err="1">
                <a:latin typeface="Gautami" pitchFamily="34" charset="0"/>
                <a:cs typeface="Gautami" pitchFamily="34" charset="0"/>
              </a:rPr>
              <a:t>Center</a:t>
            </a:r>
            <a:r>
              <a:rPr lang="en-IN" sz="1600" dirty="0">
                <a:latin typeface="Gautami" pitchFamily="34" charset="0"/>
                <a:cs typeface="Gautami" pitchFamily="34" charset="0"/>
              </a:rPr>
              <a:t> for Supercomputing Applications). Later it was discontinued to development on 7th of January 1997. Still the people were using the nonstandard version of </a:t>
            </a:r>
            <a:r>
              <a:rPr lang="en-IN" sz="1600" b="1" dirty="0">
                <a:latin typeface="Gautami" pitchFamily="34" charset="0"/>
                <a:cs typeface="Gautami" pitchFamily="34" charset="0"/>
              </a:rPr>
              <a:t>HTML</a:t>
            </a:r>
            <a:r>
              <a:rPr lang="en-IN" sz="1600" dirty="0">
                <a:latin typeface="Gautami" pitchFamily="34" charset="0"/>
                <a:cs typeface="Gautami" pitchFamily="34" charset="0"/>
              </a:rPr>
              <a:t>.</a:t>
            </a:r>
          </a:p>
          <a:p>
            <a:r>
              <a:rPr lang="en-IN" sz="1600" dirty="0">
                <a:latin typeface="Gautami" pitchFamily="34" charset="0"/>
                <a:cs typeface="Gautami" pitchFamily="34" charset="0"/>
              </a:rPr>
              <a:t>The standard version came into existence in 1995, when </a:t>
            </a:r>
            <a:r>
              <a:rPr lang="en-IN" sz="1600" b="1" dirty="0">
                <a:latin typeface="Gautami" pitchFamily="34" charset="0"/>
                <a:cs typeface="Gautami" pitchFamily="34" charset="0"/>
              </a:rPr>
              <a:t>HTML 2.0</a:t>
            </a:r>
            <a:r>
              <a:rPr lang="en-IN" sz="1600" dirty="0">
                <a:latin typeface="Gautami" pitchFamily="34" charset="0"/>
                <a:cs typeface="Gautami" pitchFamily="34" charset="0"/>
              </a:rPr>
              <a:t> was announced. Later after two years </a:t>
            </a:r>
            <a:r>
              <a:rPr lang="en-IN" sz="1600" b="1" dirty="0">
                <a:latin typeface="Gautami" pitchFamily="34" charset="0"/>
                <a:cs typeface="Gautami" pitchFamily="34" charset="0"/>
              </a:rPr>
              <a:t>HTML 3.0</a:t>
            </a:r>
            <a:r>
              <a:rPr lang="en-IN" sz="1600" dirty="0">
                <a:latin typeface="Gautami" pitchFamily="34" charset="0"/>
                <a:cs typeface="Gautami" pitchFamily="34" charset="0"/>
              </a:rPr>
              <a:t> and after two years </a:t>
            </a:r>
            <a:r>
              <a:rPr lang="en-IN" sz="1600" b="1" dirty="0">
                <a:latin typeface="Gautami" pitchFamily="34" charset="0"/>
                <a:cs typeface="Gautami" pitchFamily="34" charset="0"/>
              </a:rPr>
              <a:t>HTML 4.01</a:t>
            </a:r>
            <a:r>
              <a:rPr lang="en-IN" sz="1600" dirty="0">
                <a:latin typeface="Gautami" pitchFamily="34" charset="0"/>
                <a:cs typeface="Gautami" pitchFamily="34" charset="0"/>
              </a:rPr>
              <a:t> was announced. And still we are using the milestone of </a:t>
            </a:r>
            <a:r>
              <a:rPr lang="en-IN" sz="1600" b="1" dirty="0">
                <a:latin typeface="Gautami" pitchFamily="34" charset="0"/>
                <a:cs typeface="Gautami" pitchFamily="34" charset="0"/>
              </a:rPr>
              <a:t>HTML 4.01</a:t>
            </a:r>
            <a:r>
              <a:rPr lang="en-IN" sz="1600" dirty="0">
                <a:latin typeface="Gautami" pitchFamily="34" charset="0"/>
                <a:cs typeface="Gautami" pitchFamily="34" charset="0"/>
              </a:rPr>
              <a:t>.</a:t>
            </a:r>
          </a:p>
          <a:p>
            <a:r>
              <a:rPr lang="en-IN" sz="1600" dirty="0">
                <a:latin typeface="Gautami" pitchFamily="34" charset="0"/>
                <a:cs typeface="Gautami" pitchFamily="34" charset="0"/>
              </a:rPr>
              <a:t>The First Draft of </a:t>
            </a:r>
            <a:r>
              <a:rPr lang="en-IN" sz="1600" b="1" dirty="0">
                <a:latin typeface="Gautami" pitchFamily="34" charset="0"/>
                <a:cs typeface="Gautami" pitchFamily="34" charset="0"/>
              </a:rPr>
              <a:t>HTML5</a:t>
            </a:r>
            <a:r>
              <a:rPr lang="en-IN" sz="1600" dirty="0">
                <a:latin typeface="Gautami" pitchFamily="34" charset="0"/>
                <a:cs typeface="Gautami" pitchFamily="34" charset="0"/>
              </a:rPr>
              <a:t> Was announced in January 2008. And amazingly </a:t>
            </a:r>
            <a:r>
              <a:rPr lang="en-IN" sz="1600" b="1" dirty="0">
                <a:latin typeface="Gautami" pitchFamily="34" charset="0"/>
                <a:cs typeface="Gautami" pitchFamily="34" charset="0"/>
              </a:rPr>
              <a:t>HTML5</a:t>
            </a:r>
            <a:r>
              <a:rPr lang="en-IN" sz="1600" dirty="0">
                <a:latin typeface="Gautami" pitchFamily="34" charset="0"/>
                <a:cs typeface="Gautami" pitchFamily="34" charset="0"/>
              </a:rPr>
              <a:t> has a broad browser support. Though the</a:t>
            </a:r>
            <a:r>
              <a:rPr lang="en-IN" sz="1600" b="1" dirty="0">
                <a:latin typeface="Gautami" pitchFamily="34" charset="0"/>
                <a:cs typeface="Gautami" pitchFamily="34" charset="0"/>
              </a:rPr>
              <a:t>HTML5</a:t>
            </a:r>
            <a:r>
              <a:rPr lang="en-IN" sz="1600" dirty="0">
                <a:latin typeface="Gautami" pitchFamily="34" charset="0"/>
                <a:cs typeface="Gautami" pitchFamily="34" charset="0"/>
              </a:rPr>
              <a:t> is still under developing phase. And a lot of organizations are working and planning for the development of </a:t>
            </a:r>
            <a:r>
              <a:rPr lang="en-IN" sz="1600" b="1" dirty="0">
                <a:latin typeface="Gautami" pitchFamily="34" charset="0"/>
                <a:cs typeface="Gautami" pitchFamily="34" charset="0"/>
              </a:rPr>
              <a:t>HTML5</a:t>
            </a:r>
            <a:r>
              <a:rPr lang="en-IN" sz="1600" dirty="0">
                <a:latin typeface="Gautami" pitchFamily="34" charset="0"/>
                <a:cs typeface="Gautami" pitchFamily="34" charset="0"/>
              </a:rPr>
              <a:t>.</a:t>
            </a:r>
          </a:p>
          <a:p>
            <a:r>
              <a:rPr lang="en-IN" sz="1600" dirty="0">
                <a:latin typeface="Gautami" pitchFamily="34" charset="0"/>
                <a:cs typeface="Gautami" pitchFamily="34" charset="0"/>
              </a:rPr>
              <a:t>We can’t expect the HTML5 may be the future of Web Designing, but we can say that this is the present of Web designing. Before the development of </a:t>
            </a:r>
            <a:r>
              <a:rPr lang="en-IN" sz="1600" b="1" dirty="0">
                <a:latin typeface="Gautami" pitchFamily="34" charset="0"/>
                <a:cs typeface="Gautami" pitchFamily="34" charset="0"/>
              </a:rPr>
              <a:t>HTML5</a:t>
            </a:r>
            <a:r>
              <a:rPr lang="en-IN" sz="1600" dirty="0">
                <a:latin typeface="Gautami" pitchFamily="34" charset="0"/>
                <a:cs typeface="Gautami" pitchFamily="34" charset="0"/>
              </a:rPr>
              <a:t>, we were in compulsion to work in Photoshop and Flash application, but with the development of </a:t>
            </a:r>
            <a:r>
              <a:rPr lang="en-IN" sz="1600" b="1" dirty="0">
                <a:latin typeface="Gautami" pitchFamily="34" charset="0"/>
                <a:cs typeface="Gautami" pitchFamily="34" charset="0"/>
              </a:rPr>
              <a:t>HTML5</a:t>
            </a:r>
            <a:r>
              <a:rPr lang="en-IN" sz="1600" dirty="0">
                <a:latin typeface="Gautami" pitchFamily="34" charset="0"/>
                <a:cs typeface="Gautami" pitchFamily="34" charset="0"/>
              </a:rPr>
              <a:t>, these affords has been reduced. Many more long script code can be done with a simple tagging. As we can use </a:t>
            </a:r>
            <a:r>
              <a:rPr lang="en-IN" sz="1600" b="1" dirty="0">
                <a:latin typeface="Gautami" pitchFamily="34" charset="0"/>
                <a:cs typeface="Gautami" pitchFamily="34" charset="0"/>
              </a:rPr>
              <a:t>&lt;details&gt;</a:t>
            </a:r>
            <a:r>
              <a:rPr lang="en-IN" sz="1600" dirty="0">
                <a:latin typeface="Gautami" pitchFamily="34" charset="0"/>
                <a:cs typeface="Gautami" pitchFamily="34" charset="0"/>
              </a:rPr>
              <a:t> and </a:t>
            </a:r>
            <a:r>
              <a:rPr lang="en-IN" sz="1600" b="1" dirty="0">
                <a:latin typeface="Gautami" pitchFamily="34" charset="0"/>
                <a:cs typeface="Gautami" pitchFamily="34" charset="0"/>
              </a:rPr>
              <a:t>&lt;summary&gt;</a:t>
            </a:r>
            <a:r>
              <a:rPr lang="en-IN" sz="1600" dirty="0">
                <a:latin typeface="Gautami" pitchFamily="34" charset="0"/>
                <a:cs typeface="Gautami" pitchFamily="34" charset="0"/>
              </a:rPr>
              <a:t> tag for show and hide function of Java Script. We need not to put a long affords to code this thing. Apart from this feature we can use the 3D image with </a:t>
            </a:r>
            <a:r>
              <a:rPr lang="en-IN" sz="1600" b="1" dirty="0">
                <a:latin typeface="Gautami" pitchFamily="34" charset="0"/>
                <a:cs typeface="Gautami" pitchFamily="34" charset="0"/>
              </a:rPr>
              <a:t>&lt;canvas&gt;</a:t>
            </a:r>
            <a:r>
              <a:rPr lang="en-IN" sz="1600" dirty="0">
                <a:latin typeface="Gautami" pitchFamily="34" charset="0"/>
                <a:cs typeface="Gautami" pitchFamily="34" charset="0"/>
              </a:rPr>
              <a:t>, the special designed paragraph with</a:t>
            </a:r>
            <a:r>
              <a:rPr lang="en-IN" sz="1600" b="1" dirty="0">
                <a:latin typeface="Gautami" pitchFamily="34" charset="0"/>
                <a:cs typeface="Gautami" pitchFamily="34" charset="0"/>
              </a:rPr>
              <a:t>&lt;article&gt;</a:t>
            </a:r>
            <a:r>
              <a:rPr lang="en-IN" sz="1600" dirty="0">
                <a:latin typeface="Gautami" pitchFamily="34" charset="0"/>
                <a:cs typeface="Gautami" pitchFamily="34" charset="0"/>
              </a:rPr>
              <a:t> and many more</a:t>
            </a:r>
            <a:r>
              <a:rPr lang="en-IN" sz="1600" dirty="0" smtClean="0">
                <a:latin typeface="Gautami" pitchFamily="34" charset="0"/>
                <a:cs typeface="Gautami" pitchFamily="34" charset="0"/>
              </a:rPr>
              <a:t>.</a:t>
            </a:r>
          </a:p>
          <a:p>
            <a:endParaRPr lang="en-IN" sz="1600" dirty="0" smtClean="0">
              <a:latin typeface="Gautami" pitchFamily="34" charset="0"/>
              <a:cs typeface="Gautami" pitchFamily="34" charset="0"/>
            </a:endParaRPr>
          </a:p>
          <a:p>
            <a:endParaRPr lang="en-US" sz="1600" dirty="0">
              <a:latin typeface="Gautami" pitchFamily="34" charset="0"/>
              <a:cs typeface="Gautami" pitchFamily="34" charset="0"/>
            </a:endParaRPr>
          </a:p>
          <a:p>
            <a:r>
              <a:rPr lang="en-US" sz="1600" b="1" dirty="0" smtClean="0">
                <a:latin typeface="Gautami" pitchFamily="34" charset="0"/>
                <a:cs typeface="Gautami" pitchFamily="34" charset="0"/>
              </a:rPr>
              <a:t>Difference between HTML5 and HTML older version</a:t>
            </a:r>
            <a:r>
              <a:rPr lang="en-IN" sz="1600" b="1" dirty="0" smtClean="0">
                <a:latin typeface="Gautami" pitchFamily="34" charset="0"/>
                <a:cs typeface="Gautami" pitchFamily="34" charset="0"/>
                <a:hlinkClick r:id="rId2" action="ppaction://hlinkfile"/>
              </a:rPr>
              <a:t>HTML5 Doc\What are the key differences between HTML and HTML5.docx</a:t>
            </a:r>
            <a:endParaRPr lang="en-IN" sz="1600" b="1" dirty="0">
              <a:latin typeface="Gautami" pitchFamily="34" charset="0"/>
              <a:cs typeface="Gautami" pitchFamily="34" charset="0"/>
            </a:endParaRPr>
          </a:p>
          <a:p>
            <a:r>
              <a:rPr lang="en-IN" sz="1600" dirty="0">
                <a:latin typeface="Gautami" pitchFamily="34" charset="0"/>
                <a:cs typeface="Gautami" pitchFamily="34" charset="0"/>
              </a:rPr>
              <a:t> </a:t>
            </a:r>
          </a:p>
          <a:p>
            <a:endParaRPr lang="en-IN" sz="2800" b="1" dirty="0" smtClean="0">
              <a:latin typeface="Gautami" pitchFamily="34" charset="0"/>
              <a:cs typeface="Gautami" pitchFamily="34" charset="0"/>
            </a:endParaRPr>
          </a:p>
          <a:p>
            <a:endParaRPr lang="en-US" sz="2800" b="1" dirty="0"/>
          </a:p>
          <a:p>
            <a:endParaRPr lang="en-US" sz="2800" b="1" dirty="0" smtClean="0"/>
          </a:p>
          <a:p>
            <a:endParaRPr lang="en-US" sz="2800" b="1" dirty="0"/>
          </a:p>
          <a:p>
            <a:endParaRPr lang="en-US" sz="2800" b="1" dirty="0" smtClean="0"/>
          </a:p>
          <a:p>
            <a:endParaRPr lang="en-IN" sz="2800" b="1" dirty="0"/>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357166"/>
            <a:ext cx="8429684" cy="6186309"/>
          </a:xfrm>
          <a:prstGeom prst="rect">
            <a:avLst/>
          </a:prstGeom>
          <a:noFill/>
        </p:spPr>
        <p:txBody>
          <a:bodyPr wrap="square" rtlCol="0">
            <a:spAutoFit/>
          </a:bodyPr>
          <a:lstStyle/>
          <a:p>
            <a:r>
              <a:rPr lang="en-IN" b="1" dirty="0" smtClean="0"/>
              <a:t>			</a:t>
            </a:r>
          </a:p>
          <a:p>
            <a:pPr algn="ctr"/>
            <a:r>
              <a:rPr lang="en-IN" sz="2000" b="1" dirty="0"/>
              <a:t>HTML5 Browser Support</a:t>
            </a:r>
          </a:p>
          <a:p>
            <a:r>
              <a:rPr lang="en-IN" dirty="0" smtClean="0"/>
              <a:t>HTML5 </a:t>
            </a:r>
            <a:r>
              <a:rPr lang="en-IN" dirty="0"/>
              <a:t>is supported in all modern browsers.</a:t>
            </a:r>
          </a:p>
          <a:p>
            <a:r>
              <a:rPr lang="en-IN" dirty="0"/>
              <a:t>In addition, all browsers, old and new, automatically handle unrecognized elements as inline elements.</a:t>
            </a:r>
          </a:p>
          <a:p>
            <a:r>
              <a:rPr lang="en-IN" dirty="0"/>
              <a:t>Because of this, you can "teach" older browsers to handle "unknown" HTML elements.</a:t>
            </a:r>
          </a:p>
          <a:p>
            <a:endParaRPr lang="en-IN" b="1" dirty="0" smtClean="0"/>
          </a:p>
          <a:p>
            <a:r>
              <a:rPr lang="en-IN" b="1" dirty="0" smtClean="0"/>
              <a:t>			HTML5 </a:t>
            </a:r>
            <a:r>
              <a:rPr lang="en-IN" b="1" dirty="0"/>
              <a:t>New </a:t>
            </a:r>
            <a:r>
              <a:rPr lang="en-IN" b="1" dirty="0" smtClean="0"/>
              <a:t>Elements</a:t>
            </a:r>
          </a:p>
          <a:p>
            <a:r>
              <a:rPr lang="en-IN" dirty="0" smtClean="0"/>
              <a:t>    The </a:t>
            </a:r>
            <a:r>
              <a:rPr lang="en-IN" dirty="0"/>
              <a:t>web, and the utilization of the web, has changed a considerable measure since 1999, when HTML 4.01 turned into a standard.</a:t>
            </a:r>
          </a:p>
          <a:p>
            <a:r>
              <a:rPr lang="en-IN" dirty="0"/>
              <a:t>Today, a few components in HTML 4.01 are old, never utilized, or not utilized the way they were planned. Every one of those components are uprooted or re-composed in HTML5.</a:t>
            </a:r>
          </a:p>
          <a:p>
            <a:r>
              <a:rPr lang="en-IN" dirty="0"/>
              <a:t>To better handle today's web needs, HTML5 has likewise included new elements for drawing representation, showing media content, for better page structure and better structure taking care of, and a few new APIs, for example, move and customize, get the land position of a client, store </a:t>
            </a:r>
            <a:r>
              <a:rPr lang="en-IN" dirty="0" err="1"/>
              <a:t>neighborhood</a:t>
            </a:r>
            <a:r>
              <a:rPr lang="en-IN" dirty="0"/>
              <a:t> information, and that's only the tip of the iceberg.</a:t>
            </a:r>
          </a:p>
          <a:p>
            <a:r>
              <a:rPr lang="en-IN" dirty="0"/>
              <a:t>Below is a quick reference of components that are new or have been reclassified in HTML5. For every component there is a short description, a link to the particular, and a browser support list has been given.</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357166"/>
            <a:ext cx="8643998" cy="5909310"/>
          </a:xfrm>
          <a:prstGeom prst="rect">
            <a:avLst/>
          </a:prstGeom>
          <a:noFill/>
        </p:spPr>
        <p:txBody>
          <a:bodyPr wrap="square" rtlCol="0">
            <a:spAutoFit/>
          </a:bodyPr>
          <a:lstStyle/>
          <a:p>
            <a:endParaRPr lang="en-IN" b="1" cap="all" dirty="0" smtClean="0"/>
          </a:p>
          <a:p>
            <a:r>
              <a:rPr lang="en-IN" b="1" cap="all" dirty="0" smtClean="0"/>
              <a:t>                                          HTML5 </a:t>
            </a:r>
            <a:r>
              <a:rPr lang="en-IN" b="1" cap="all" dirty="0"/>
              <a:t>ELEMENTS — QUICK </a:t>
            </a:r>
            <a:r>
              <a:rPr lang="en-IN" b="1" cap="all" dirty="0" smtClean="0"/>
              <a:t>REFERENCES</a:t>
            </a:r>
          </a:p>
          <a:p>
            <a:r>
              <a:rPr lang="en-IN" b="1" dirty="0" smtClean="0"/>
              <a:t>New Semantic/Structural Elements</a:t>
            </a:r>
          </a:p>
          <a:p>
            <a:r>
              <a:rPr lang="en-US" b="1" dirty="0" smtClean="0"/>
              <a:t>----------------------------------------------------------------------------------------------------------------</a:t>
            </a:r>
            <a:endParaRPr lang="en-IN" b="1" dirty="0" smtClean="0"/>
          </a:p>
          <a:p>
            <a:r>
              <a:rPr lang="en-IN" b="1" dirty="0" smtClean="0"/>
              <a:t>Tag	Description</a:t>
            </a:r>
          </a:p>
          <a:p>
            <a:r>
              <a:rPr lang="en-US" b="1" dirty="0" smtClean="0"/>
              <a:t>----------------------------------------------------------------------------------------------------------------</a:t>
            </a:r>
            <a:endParaRPr lang="en-IN" b="1" dirty="0" smtClean="0"/>
          </a:p>
          <a:p>
            <a:r>
              <a:rPr lang="en-IN" b="1" dirty="0" smtClean="0"/>
              <a:t>&lt;article&gt;	Defines an article in the document</a:t>
            </a:r>
          </a:p>
          <a:p>
            <a:r>
              <a:rPr lang="en-IN" b="1" dirty="0" smtClean="0"/>
              <a:t>&lt;aside&gt;	Defines content aside from the page content</a:t>
            </a:r>
          </a:p>
          <a:p>
            <a:r>
              <a:rPr lang="en-IN" b="1" dirty="0" smtClean="0"/>
              <a:t>&lt;</a:t>
            </a:r>
            <a:r>
              <a:rPr lang="en-IN" b="1" dirty="0" err="1" smtClean="0"/>
              <a:t>bdi</a:t>
            </a:r>
            <a:r>
              <a:rPr lang="en-IN" b="1" dirty="0" smtClean="0"/>
              <a:t>&gt;	Defines a part of text that might be formatted in a different direction from other text</a:t>
            </a:r>
          </a:p>
          <a:p>
            <a:r>
              <a:rPr lang="en-IN" b="1" dirty="0" smtClean="0"/>
              <a:t>&lt;details&gt;	Defines additional details that the user can view or hide</a:t>
            </a:r>
          </a:p>
          <a:p>
            <a:r>
              <a:rPr lang="en-IN" b="1" dirty="0" smtClean="0"/>
              <a:t>&lt;dialog&gt;	Defines a dialog box or window</a:t>
            </a:r>
          </a:p>
          <a:p>
            <a:r>
              <a:rPr lang="en-IN" b="1" dirty="0" smtClean="0"/>
              <a:t>&lt;</a:t>
            </a:r>
            <a:r>
              <a:rPr lang="en-IN" b="1" dirty="0" err="1" smtClean="0"/>
              <a:t>figcaption</a:t>
            </a:r>
            <a:r>
              <a:rPr lang="en-IN" b="1" dirty="0" smtClean="0"/>
              <a:t>&gt;	Defines a caption for a &lt;figure&gt; element</a:t>
            </a:r>
          </a:p>
          <a:p>
            <a:r>
              <a:rPr lang="en-IN" b="1" dirty="0" smtClean="0"/>
              <a:t>&lt;figure&gt;	Defines self-contained content, like illustrations, diagrams, photos, code listings, etc.</a:t>
            </a:r>
          </a:p>
          <a:p>
            <a:r>
              <a:rPr lang="en-IN" b="1" dirty="0" smtClean="0"/>
              <a:t>&lt;footer&gt;	Defines a footer for the document or a section</a:t>
            </a:r>
          </a:p>
          <a:p>
            <a:r>
              <a:rPr lang="en-IN" b="1" dirty="0" smtClean="0"/>
              <a:t>&lt;header&gt;	Defines a header for the document or a section</a:t>
            </a:r>
          </a:p>
          <a:p>
            <a:r>
              <a:rPr lang="en-IN" b="1" dirty="0" smtClean="0"/>
              <a:t>&lt;main&gt;	Defines the main content of a document</a:t>
            </a:r>
          </a:p>
          <a:p>
            <a:r>
              <a:rPr lang="en-IN" b="1" dirty="0" smtClean="0"/>
              <a:t>&lt;mark&gt;	Defines marked or highlighted text</a:t>
            </a:r>
          </a:p>
          <a:p>
            <a:r>
              <a:rPr lang="en-IN" b="1" dirty="0" smtClean="0"/>
              <a:t>&lt;</a:t>
            </a:r>
            <a:r>
              <a:rPr lang="en-IN" b="1" dirty="0" err="1" smtClean="0"/>
              <a:t>menuitem</a:t>
            </a:r>
            <a:r>
              <a:rPr lang="en-IN" b="1" dirty="0" smtClean="0"/>
              <a:t>&gt; 	Defines a command/menu item that the user can invoke from a popup menu</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357166"/>
            <a:ext cx="8215370" cy="5088573"/>
          </a:xfrm>
          <a:prstGeom prst="rect">
            <a:avLst/>
          </a:prstGeom>
          <a:noFill/>
        </p:spPr>
        <p:txBody>
          <a:bodyPr wrap="square" rtlCol="0">
            <a:spAutoFit/>
          </a:bodyPr>
          <a:lstStyle/>
          <a:p>
            <a:r>
              <a:rPr lang="en-IN" dirty="0" smtClean="0"/>
              <a:t>&lt;meter&gt;	Defines a scalar measurement within a known range (a gauge)</a:t>
            </a:r>
          </a:p>
          <a:p>
            <a:r>
              <a:rPr lang="en-IN" dirty="0" smtClean="0"/>
              <a:t>&lt;</a:t>
            </a:r>
            <a:r>
              <a:rPr lang="en-IN" dirty="0" err="1" smtClean="0"/>
              <a:t>nav</a:t>
            </a:r>
            <a:r>
              <a:rPr lang="en-IN" dirty="0" smtClean="0"/>
              <a:t>&gt;	Defines navigation links in the document</a:t>
            </a:r>
          </a:p>
          <a:p>
            <a:r>
              <a:rPr lang="en-IN" dirty="0" smtClean="0"/>
              <a:t>&lt;progress&gt;	Defines the progress of a task</a:t>
            </a:r>
          </a:p>
          <a:p>
            <a:r>
              <a:rPr lang="en-IN" dirty="0" smtClean="0"/>
              <a:t>&lt;</a:t>
            </a:r>
            <a:r>
              <a:rPr lang="en-IN" dirty="0" err="1" smtClean="0"/>
              <a:t>rp</a:t>
            </a:r>
            <a:r>
              <a:rPr lang="en-IN" dirty="0" smtClean="0"/>
              <a:t>&gt;	Defines what to show in browsers that do not support ruby annotations</a:t>
            </a:r>
          </a:p>
          <a:p>
            <a:r>
              <a:rPr lang="en-IN" dirty="0" smtClean="0"/>
              <a:t>&lt;</a:t>
            </a:r>
            <a:r>
              <a:rPr lang="en-IN" dirty="0" err="1" smtClean="0"/>
              <a:t>rt</a:t>
            </a:r>
            <a:r>
              <a:rPr lang="en-IN" dirty="0" smtClean="0"/>
              <a:t>&gt;	Defines an explanation/pronunciation of characters (for East Asian typography)</a:t>
            </a:r>
          </a:p>
          <a:p>
            <a:r>
              <a:rPr lang="en-IN" dirty="0" smtClean="0"/>
              <a:t>&lt;ruby&gt;	Defines a ruby annotation (for East Asian typography)</a:t>
            </a:r>
          </a:p>
          <a:p>
            <a:r>
              <a:rPr lang="en-IN" dirty="0" smtClean="0"/>
              <a:t>&lt;section&gt;	Defines a section in the document</a:t>
            </a:r>
          </a:p>
          <a:p>
            <a:r>
              <a:rPr lang="en-IN" dirty="0" smtClean="0"/>
              <a:t>&lt;summary&gt;	Defines a visible heading for a &lt;details&gt; element</a:t>
            </a:r>
          </a:p>
          <a:p>
            <a:r>
              <a:rPr lang="en-IN" dirty="0" smtClean="0"/>
              <a:t>&lt;time&gt;	Defines a date/time</a:t>
            </a:r>
          </a:p>
          <a:p>
            <a:r>
              <a:rPr lang="en-IN" dirty="0" smtClean="0"/>
              <a:t>&lt;</a:t>
            </a:r>
            <a:r>
              <a:rPr lang="en-IN" dirty="0" err="1" smtClean="0"/>
              <a:t>wbr</a:t>
            </a:r>
            <a:r>
              <a:rPr lang="en-IN" dirty="0" smtClean="0"/>
              <a:t>&gt;	Defines a possible line-break</a:t>
            </a:r>
          </a:p>
          <a:p>
            <a:endParaRPr lang="en-US" dirty="0"/>
          </a:p>
          <a:p>
            <a:endParaRPr lang="en-IN" dirty="0" smtClean="0"/>
          </a:p>
          <a:p>
            <a:r>
              <a:rPr lang="en-IN" sz="2800" b="1" baseline="-25000" dirty="0"/>
              <a:t>New Form Elements</a:t>
            </a:r>
          </a:p>
          <a:p>
            <a:r>
              <a:rPr lang="en-IN" dirty="0" smtClean="0"/>
              <a:t>Tag                Description</a:t>
            </a:r>
          </a:p>
          <a:p>
            <a:r>
              <a:rPr lang="en-IN" dirty="0" smtClean="0"/>
              <a:t>&lt;</a:t>
            </a:r>
            <a:r>
              <a:rPr lang="en-IN" dirty="0" err="1" smtClean="0"/>
              <a:t>datalist</a:t>
            </a:r>
            <a:r>
              <a:rPr lang="en-IN" dirty="0" smtClean="0"/>
              <a:t>&gt;    Defines pre-defined options for input controls</a:t>
            </a:r>
          </a:p>
          <a:p>
            <a:r>
              <a:rPr lang="en-IN" dirty="0" smtClean="0"/>
              <a:t>&lt;</a:t>
            </a:r>
            <a:r>
              <a:rPr lang="en-IN" dirty="0" err="1" smtClean="0"/>
              <a:t>keygen</a:t>
            </a:r>
            <a:r>
              <a:rPr lang="en-IN" dirty="0" smtClean="0"/>
              <a:t>&gt;    Defines a key-pair generator field (for forms)</a:t>
            </a:r>
          </a:p>
          <a:p>
            <a:r>
              <a:rPr lang="en-IN" dirty="0" smtClean="0"/>
              <a:t>&lt;output&gt;     Defines the result of a calculation</a:t>
            </a:r>
            <a:endParaRPr lang="en-IN" b="1" baseline="-25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285728"/>
            <a:ext cx="8358246" cy="369332"/>
          </a:xfrm>
          <a:prstGeom prst="rect">
            <a:avLst/>
          </a:prstGeom>
          <a:noFill/>
        </p:spPr>
        <p:txBody>
          <a:bodyPr wrap="square" rtlCol="0">
            <a:spAutoFit/>
          </a:bodyPr>
          <a:lstStyle/>
          <a:p>
            <a:endParaRPr lang="en-IN" dirty="0"/>
          </a:p>
        </p:txBody>
      </p:sp>
      <p:sp>
        <p:nvSpPr>
          <p:cNvPr id="5" name="TextBox 4"/>
          <p:cNvSpPr txBox="1"/>
          <p:nvPr/>
        </p:nvSpPr>
        <p:spPr>
          <a:xfrm>
            <a:off x="428596" y="214290"/>
            <a:ext cx="8572560" cy="7571303"/>
          </a:xfrm>
          <a:prstGeom prst="rect">
            <a:avLst/>
          </a:prstGeom>
          <a:noFill/>
        </p:spPr>
        <p:txBody>
          <a:bodyPr wrap="square" rtlCol="0">
            <a:spAutoFit/>
          </a:bodyPr>
          <a:lstStyle/>
          <a:p>
            <a:pPr lvl="1"/>
            <a:r>
              <a:rPr lang="en-IN" dirty="0" smtClean="0">
                <a:hlinkClick r:id="rId2"/>
              </a:rPr>
              <a:t>&lt;article&gt;</a:t>
            </a:r>
            <a:endParaRPr lang="en-IN" dirty="0" smtClean="0"/>
          </a:p>
          <a:p>
            <a:pPr lvl="1"/>
            <a:r>
              <a:rPr lang="en-IN" dirty="0" smtClean="0"/>
              <a:t>The &lt;article&gt; element speaks to a part of a page that comprises of an independent arrangement in a report, page, provision, or site and that is proposed to be freely distributable or reusable, e.g. in syndication. This could be a gathering post, a magazine or daily paper article, a web journal entrance, a client submitted remark, an intuitive gadget or device, or any possible free thing of substance.</a:t>
            </a:r>
          </a:p>
          <a:p>
            <a:pPr lvl="1"/>
            <a:r>
              <a:rPr lang="en-IN" dirty="0" smtClean="0">
                <a:hlinkClick r:id="rId3"/>
              </a:rPr>
              <a:t>&lt;aside&gt;</a:t>
            </a:r>
            <a:endParaRPr lang="en-IN" dirty="0" smtClean="0"/>
          </a:p>
          <a:p>
            <a:pPr lvl="1"/>
            <a:r>
              <a:rPr lang="en-IN" dirty="0" smtClean="0"/>
              <a:t>The &lt;aside&gt; element speaks to a segment of a page that comprises of substance that is tangentially identified with the substance around the &lt;aside&gt; element, and which could be viewed as partitioned from that substance. Such segments are regularly spoken to as sidebars in printed typography.</a:t>
            </a:r>
            <a:r>
              <a:rPr lang="en-IN" dirty="0" smtClean="0">
                <a:hlinkClick r:id="rId4"/>
              </a:rPr>
              <a:t> </a:t>
            </a:r>
          </a:p>
          <a:p>
            <a:pPr lvl="1"/>
            <a:r>
              <a:rPr lang="en-IN" dirty="0" smtClean="0">
                <a:hlinkClick r:id="rId4"/>
              </a:rPr>
              <a:t>&lt;</a:t>
            </a:r>
            <a:r>
              <a:rPr lang="en-IN" dirty="0" err="1" smtClean="0">
                <a:hlinkClick r:id="rId4"/>
              </a:rPr>
              <a:t>menuitem</a:t>
            </a:r>
            <a:r>
              <a:rPr lang="en-IN" dirty="0" smtClean="0">
                <a:hlinkClick r:id="rId4"/>
              </a:rPr>
              <a:t>&gt;</a:t>
            </a:r>
            <a:endParaRPr lang="en-IN" dirty="0" smtClean="0"/>
          </a:p>
          <a:p>
            <a:pPr lvl="1"/>
            <a:r>
              <a:rPr lang="en-IN" dirty="0" smtClean="0"/>
              <a:t>The &lt;</a:t>
            </a:r>
            <a:r>
              <a:rPr lang="en-IN" dirty="0" err="1" smtClean="0"/>
              <a:t>menuitem</a:t>
            </a:r>
            <a:r>
              <a:rPr lang="en-IN" dirty="0" smtClean="0"/>
              <a:t>&gt; element characterizes a command/menu thing that the client can conjure from a popup menu.</a:t>
            </a:r>
          </a:p>
          <a:p>
            <a:pPr lvl="1"/>
            <a:r>
              <a:rPr lang="en-IN" dirty="0" smtClean="0">
                <a:hlinkClick r:id="rId4"/>
              </a:rPr>
              <a:t>&lt;menu&gt;</a:t>
            </a:r>
            <a:endParaRPr lang="en-IN" dirty="0" smtClean="0"/>
          </a:p>
          <a:p>
            <a:pPr lvl="1"/>
            <a:r>
              <a:rPr lang="en-IN" dirty="0" smtClean="0"/>
              <a:t>The &lt;menu&gt; element represents a list or set of commands. On clicking the &lt;menu&gt; element the drop down or popup appears.</a:t>
            </a:r>
          </a:p>
          <a:p>
            <a:pPr lvl="1"/>
            <a:r>
              <a:rPr lang="en-IN" dirty="0" smtClean="0">
                <a:hlinkClick r:id="rId5"/>
              </a:rPr>
              <a:t>&lt;</a:t>
            </a:r>
            <a:r>
              <a:rPr lang="en-IN" dirty="0" err="1" smtClean="0">
                <a:hlinkClick r:id="rId5"/>
              </a:rPr>
              <a:t>nav</a:t>
            </a:r>
            <a:r>
              <a:rPr lang="en-IN" dirty="0" smtClean="0">
                <a:hlinkClick r:id="rId5"/>
              </a:rPr>
              <a:t>&gt;</a:t>
            </a:r>
            <a:endParaRPr lang="en-IN" dirty="0" smtClean="0"/>
          </a:p>
          <a:p>
            <a:pPr lvl="1"/>
            <a:r>
              <a:rPr lang="en-IN" dirty="0" smtClean="0"/>
              <a:t>The &lt;</a:t>
            </a:r>
            <a:r>
              <a:rPr lang="en-IN" dirty="0" err="1" smtClean="0"/>
              <a:t>nav</a:t>
            </a:r>
            <a:r>
              <a:rPr lang="en-IN" dirty="0" smtClean="0"/>
              <a:t>&gt; element speaks to a segment of a page that connections to different pages or to parts inside the page: an area with navigation joins. Not all gatherings of connections on a page need to be in a&lt;</a:t>
            </a:r>
            <a:r>
              <a:rPr lang="en-IN" dirty="0" err="1" smtClean="0"/>
              <a:t>nav</a:t>
            </a:r>
            <a:r>
              <a:rPr lang="en-IN" dirty="0" smtClean="0"/>
              <a:t>&gt; element just areas that comprise of real navigation squares are suitable for the &lt;</a:t>
            </a:r>
            <a:r>
              <a:rPr lang="en-IN" dirty="0" err="1" smtClean="0"/>
              <a:t>nav</a:t>
            </a:r>
            <a:r>
              <a:rPr lang="en-IN" dirty="0" smtClean="0"/>
              <a:t>&gt; element. Specifically, it is regular for footers to have an arrangement of connections to different key parts of a site, yet the footer element is more suitable in such cases, and no &lt;</a:t>
            </a:r>
            <a:r>
              <a:rPr lang="en-IN" dirty="0" err="1" smtClean="0"/>
              <a:t>nav</a:t>
            </a:r>
            <a:r>
              <a:rPr lang="en-IN" dirty="0" smtClean="0"/>
              <a:t>&gt; element is vital for those connections</a:t>
            </a:r>
          </a:p>
          <a:p>
            <a:endParaRPr lang="en-IN" dirty="0" smtClean="0"/>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357166"/>
            <a:ext cx="7858180" cy="6463308"/>
          </a:xfrm>
          <a:prstGeom prst="rect">
            <a:avLst/>
          </a:prstGeom>
          <a:noFill/>
        </p:spPr>
        <p:txBody>
          <a:bodyPr wrap="square" rtlCol="0">
            <a:spAutoFit/>
          </a:bodyPr>
          <a:lstStyle/>
          <a:p>
            <a:pPr lvl="1"/>
            <a:r>
              <a:rPr lang="en-IN" dirty="0" smtClean="0">
                <a:hlinkClick r:id="rId3"/>
              </a:rPr>
              <a:t>&lt;dialog&gt;</a:t>
            </a:r>
            <a:endParaRPr lang="en-IN" dirty="0" smtClean="0"/>
          </a:p>
          <a:p>
            <a:pPr lvl="1"/>
            <a:r>
              <a:rPr lang="en-IN" dirty="0" smtClean="0"/>
              <a:t>The &lt;dialog&gt; element characterizes a dialog box or window. The &lt;dialog&gt; element makes it simple to make popup dialogs and models on a website page.</a:t>
            </a:r>
          </a:p>
          <a:p>
            <a:pPr lvl="1"/>
            <a:r>
              <a:rPr lang="en-IN" dirty="0" smtClean="0">
                <a:hlinkClick r:id="rId4"/>
              </a:rPr>
              <a:t>&lt;</a:t>
            </a:r>
            <a:r>
              <a:rPr lang="en-IN" dirty="0" err="1" smtClean="0">
                <a:hlinkClick r:id="rId4"/>
              </a:rPr>
              <a:t>figcaption</a:t>
            </a:r>
            <a:r>
              <a:rPr lang="en-IN" dirty="0" smtClean="0">
                <a:hlinkClick r:id="rId4"/>
              </a:rPr>
              <a:t>&gt;</a:t>
            </a:r>
            <a:endParaRPr lang="en-IN" dirty="0" smtClean="0"/>
          </a:p>
          <a:p>
            <a:pPr lvl="1"/>
            <a:r>
              <a:rPr lang="en-IN" dirty="0" smtClean="0"/>
              <a:t>The &lt;</a:t>
            </a:r>
            <a:r>
              <a:rPr lang="en-IN" dirty="0" err="1" smtClean="0"/>
              <a:t>figcaption</a:t>
            </a:r>
            <a:r>
              <a:rPr lang="en-IN" dirty="0" smtClean="0"/>
              <a:t>&gt; element speaks to a caption or legend for a figure or image. This element is used with it's parent </a:t>
            </a:r>
            <a:r>
              <a:rPr lang="en-IN" u="sng" dirty="0" smtClean="0">
                <a:hlinkClick r:id="rId5"/>
              </a:rPr>
              <a:t>&lt;figure&gt;</a:t>
            </a:r>
            <a:r>
              <a:rPr lang="en-IN" dirty="0" smtClean="0"/>
              <a:t> element.</a:t>
            </a:r>
          </a:p>
          <a:p>
            <a:pPr lvl="1"/>
            <a:r>
              <a:rPr lang="en-IN" dirty="0" smtClean="0">
                <a:hlinkClick r:id="rId6"/>
              </a:rPr>
              <a:t>&lt;figure&gt;</a:t>
            </a:r>
            <a:endParaRPr lang="en-IN" dirty="0" smtClean="0"/>
          </a:p>
          <a:p>
            <a:pPr lvl="1"/>
            <a:r>
              <a:rPr lang="en-IN" dirty="0" smtClean="0"/>
              <a:t>The &lt;figure&gt; element speaks to an unit of substance, alternatively with a subtitle, that is independent, that is normally referenced as a solitary unit from the principle stream of the record, and that could be moved far from the primary stream of the archive without influencing the report's importance. This element is followed by it's child, </a:t>
            </a:r>
            <a:r>
              <a:rPr lang="en-IN" u="sng" dirty="0" smtClean="0">
                <a:hlinkClick r:id="rId5"/>
              </a:rPr>
              <a:t>&lt;</a:t>
            </a:r>
            <a:r>
              <a:rPr lang="en-IN" u="sng" dirty="0" err="1" smtClean="0">
                <a:hlinkClick r:id="rId5"/>
              </a:rPr>
              <a:t>figcaption</a:t>
            </a:r>
            <a:r>
              <a:rPr lang="en-IN" u="sng" dirty="0" smtClean="0">
                <a:hlinkClick r:id="rId5"/>
              </a:rPr>
              <a:t>&gt;</a:t>
            </a:r>
            <a:r>
              <a:rPr lang="en-IN" dirty="0" smtClean="0"/>
              <a:t> element.</a:t>
            </a:r>
          </a:p>
          <a:p>
            <a:pPr lvl="1"/>
            <a:r>
              <a:rPr lang="en-IN" dirty="0" smtClean="0">
                <a:hlinkClick r:id="rId7"/>
              </a:rPr>
              <a:t>&lt;footer&gt;</a:t>
            </a:r>
            <a:endParaRPr lang="en-IN" dirty="0" smtClean="0"/>
          </a:p>
          <a:p>
            <a:pPr lvl="1"/>
            <a:r>
              <a:rPr lang="en-IN" dirty="0" smtClean="0"/>
              <a:t>The &lt;footer&gt; element speaks to a footer for its closest precursor segmenting substance or separating root element. A &lt;footer&gt; element normally holds data about its area, for example, who thought of it, connections to related records, copyright information, and so forth.</a:t>
            </a:r>
          </a:p>
          <a:p>
            <a:pPr lvl="1"/>
            <a:r>
              <a:rPr lang="en-IN" dirty="0" smtClean="0">
                <a:hlinkClick r:id="rId8"/>
              </a:rPr>
              <a:t>&lt;header&gt;</a:t>
            </a:r>
            <a:endParaRPr lang="en-IN" dirty="0" smtClean="0"/>
          </a:p>
          <a:p>
            <a:pPr lvl="1"/>
            <a:r>
              <a:rPr lang="en-IN" dirty="0" smtClean="0"/>
              <a:t>The &lt;header&gt; element is a gathering of initial or navigational helps. A &lt;header&gt; element ordinarily holds the segment's heading (a h1–h6 element or a &lt;</a:t>
            </a:r>
            <a:r>
              <a:rPr lang="en-IN" dirty="0" err="1" smtClean="0"/>
              <a:t>hgroup</a:t>
            </a:r>
            <a:r>
              <a:rPr lang="en-IN" dirty="0" smtClean="0"/>
              <a:t>&gt; element), however can likewise hold other substance, for example, a list of chapters, an inquiry structure, or any applicable logo.</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357166"/>
            <a:ext cx="7500990" cy="5909310"/>
          </a:xfrm>
          <a:prstGeom prst="rect">
            <a:avLst/>
          </a:prstGeom>
          <a:noFill/>
        </p:spPr>
        <p:txBody>
          <a:bodyPr wrap="square" rtlCol="0">
            <a:spAutoFit/>
          </a:bodyPr>
          <a:lstStyle/>
          <a:p>
            <a:pPr lvl="1"/>
            <a:r>
              <a:rPr lang="en-IN" dirty="0" smtClean="0">
                <a:hlinkClick r:id="rId2"/>
              </a:rPr>
              <a:t>&lt;</a:t>
            </a:r>
            <a:r>
              <a:rPr lang="en-IN" dirty="0" err="1" smtClean="0">
                <a:hlinkClick r:id="rId2"/>
              </a:rPr>
              <a:t>hgroup</a:t>
            </a:r>
            <a:r>
              <a:rPr lang="en-IN" dirty="0" smtClean="0">
                <a:hlinkClick r:id="rId2"/>
              </a:rPr>
              <a:t>&gt;</a:t>
            </a:r>
            <a:endParaRPr lang="en-IN" dirty="0" smtClean="0"/>
          </a:p>
          <a:p>
            <a:pPr lvl="1"/>
            <a:r>
              <a:rPr lang="en-IN" dirty="0" smtClean="0"/>
              <a:t>&lt;</a:t>
            </a:r>
            <a:r>
              <a:rPr lang="en-IN" dirty="0" err="1" smtClean="0"/>
              <a:t>hgroup</a:t>
            </a:r>
            <a:r>
              <a:rPr lang="en-IN" dirty="0" smtClean="0"/>
              <a:t>&gt; has now been removed from the HTML5 specification.</a:t>
            </a:r>
          </a:p>
          <a:p>
            <a:pPr lvl="1"/>
            <a:r>
              <a:rPr lang="en-IN" dirty="0" smtClean="0"/>
              <a:t>The &lt;</a:t>
            </a:r>
            <a:r>
              <a:rPr lang="en-IN" dirty="0" err="1" smtClean="0"/>
              <a:t>hgroup</a:t>
            </a:r>
            <a:r>
              <a:rPr lang="en-IN" dirty="0" smtClean="0"/>
              <a:t>&gt; element is commonly used to gathering a set of one or more h1-h6 elements — to gathering, for instance, a segment title and a going with subtitle.</a:t>
            </a:r>
          </a:p>
          <a:p>
            <a:pPr lvl="1"/>
            <a:r>
              <a:rPr lang="en-IN" dirty="0" smtClean="0">
                <a:hlinkClick r:id="rId3"/>
              </a:rPr>
              <a:t>&lt;main&gt;</a:t>
            </a:r>
            <a:endParaRPr lang="en-IN" dirty="0" smtClean="0"/>
          </a:p>
          <a:p>
            <a:pPr lvl="1"/>
            <a:r>
              <a:rPr lang="en-IN" dirty="0" smtClean="0"/>
              <a:t>The &lt;main&gt; element could be utilized as a compartment for the predominant substance of an alternate element. It speaks to its youngsters.</a:t>
            </a:r>
          </a:p>
          <a:p>
            <a:pPr lvl="1"/>
            <a:r>
              <a:rPr lang="en-IN" dirty="0" smtClean="0">
                <a:hlinkClick r:id="rId4"/>
              </a:rPr>
              <a:t>&lt;mark&gt;</a:t>
            </a:r>
            <a:endParaRPr lang="en-IN" dirty="0" smtClean="0"/>
          </a:p>
          <a:p>
            <a:pPr lvl="1"/>
            <a:r>
              <a:rPr lang="en-IN" dirty="0" smtClean="0"/>
              <a:t>The &lt;mark&gt; element speaks to a run of content in one record marked or highlighted for reference purposes, because of its importance in an alternate setting.</a:t>
            </a:r>
          </a:p>
          <a:p>
            <a:pPr lvl="1"/>
            <a:r>
              <a:rPr lang="en-IN" dirty="0" smtClean="0">
                <a:hlinkClick r:id="rId5"/>
              </a:rPr>
              <a:t>&lt;</a:t>
            </a:r>
            <a:r>
              <a:rPr lang="en-IN" dirty="0" err="1" smtClean="0">
                <a:hlinkClick r:id="rId5"/>
              </a:rPr>
              <a:t>bdi</a:t>
            </a:r>
            <a:r>
              <a:rPr lang="en-IN" dirty="0" smtClean="0">
                <a:hlinkClick r:id="rId5"/>
              </a:rPr>
              <a:t>&gt;</a:t>
            </a:r>
            <a:endParaRPr lang="en-IN" dirty="0" smtClean="0"/>
          </a:p>
          <a:p>
            <a:pPr lvl="1"/>
            <a:r>
              <a:rPr lang="en-IN" dirty="0" smtClean="0"/>
              <a:t>The &lt;</a:t>
            </a:r>
            <a:r>
              <a:rPr lang="en-IN" dirty="0" err="1" smtClean="0"/>
              <a:t>bdi</a:t>
            </a:r>
            <a:r>
              <a:rPr lang="en-IN" dirty="0" smtClean="0"/>
              <a:t>&gt; elements speaks to a compass of content that is to be secluded from its surroundings for the reasons of bidirectional content arranging.</a:t>
            </a:r>
          </a:p>
          <a:p>
            <a:pPr lvl="1"/>
            <a:r>
              <a:rPr lang="en-IN" dirty="0" smtClean="0">
                <a:hlinkClick r:id="rId6"/>
              </a:rPr>
              <a:t>&lt;details&gt;</a:t>
            </a:r>
            <a:endParaRPr lang="en-IN" dirty="0" smtClean="0"/>
          </a:p>
          <a:p>
            <a:pPr lvl="1"/>
            <a:r>
              <a:rPr lang="en-IN" dirty="0" smtClean="0"/>
              <a:t>The &lt;details&gt; element speaks to an exposure gadget from which the client can get extra data or controls. This element shouldn't be used in footnotes. This element is used as the parent of </a:t>
            </a:r>
            <a:r>
              <a:rPr lang="en-IN" u="sng" dirty="0" smtClean="0">
                <a:hlinkClick r:id="rId7"/>
              </a:rPr>
              <a:t>&lt;summary&gt;</a:t>
            </a:r>
            <a:r>
              <a:rPr lang="en-IN" dirty="0" smtClean="0"/>
              <a:t> element</a:t>
            </a:r>
          </a:p>
          <a:p>
            <a:pPr lvl="1"/>
            <a:endParaRPr lang="en-IN"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1188</TotalTime>
  <Words>292</Words>
  <Application>Microsoft Office PowerPoint</Application>
  <PresentationFormat>On-screen Show (4:3)</PresentationFormat>
  <Paragraphs>217</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MY-Laptop</dc:creator>
  <cp:lastModifiedBy>MY-Laptop</cp:lastModifiedBy>
  <cp:revision>60</cp:revision>
  <dcterms:created xsi:type="dcterms:W3CDTF">2015-12-11T00:25:47Z</dcterms:created>
  <dcterms:modified xsi:type="dcterms:W3CDTF">2016-07-29T15:39:25Z</dcterms:modified>
</cp:coreProperties>
</file>