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7.png"/><Relationship Id="rId14" Type="http://schemas.openxmlformats.org/officeDocument/2006/relationships/image" Target="../media/image19.png"/><Relationship Id="rId15" Type="http://schemas.openxmlformats.org/officeDocument/2006/relationships/image" Target="../media/image18.png"/><Relationship Id="rId16" Type="http://schemas.openxmlformats.org/officeDocument/2006/relationships/image" Target="../media/image34.png"/><Relationship Id="rId17" Type="http://schemas.openxmlformats.org/officeDocument/2006/relationships/image" Target="../media/image35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9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3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1.png"/><Relationship Id="rId15" Type="http://schemas.openxmlformats.org/officeDocument/2006/relationships/image" Target="../media/image19.png"/><Relationship Id="rId16" Type="http://schemas.openxmlformats.org/officeDocument/2006/relationships/image" Target="../media/image16.png"/><Relationship Id="rId17" Type="http://schemas.openxmlformats.org/officeDocument/2006/relationships/image" Target="../media/image2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0.png"/><Relationship Id="rId18" Type="http://schemas.openxmlformats.org/officeDocument/2006/relationships/image" Target="../media/image2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26.png"/><Relationship Id="rId16" Type="http://schemas.openxmlformats.org/officeDocument/2006/relationships/image" Target="../media/image19.png"/><Relationship Id="rId17" Type="http://schemas.openxmlformats.org/officeDocument/2006/relationships/image" Target="../media/image1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27.png"/><Relationship Id="rId16" Type="http://schemas.openxmlformats.org/officeDocument/2006/relationships/image" Target="../media/image19.png"/><Relationship Id="rId17" Type="http://schemas.openxmlformats.org/officeDocument/2006/relationships/image" Target="../media/image1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9.png"/><Relationship Id="rId14" Type="http://schemas.openxmlformats.org/officeDocument/2006/relationships/image" Target="../media/image28.png"/><Relationship Id="rId15" Type="http://schemas.openxmlformats.org/officeDocument/2006/relationships/image" Target="../media/image29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30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31.png"/><Relationship Id="rId14" Type="http://schemas.openxmlformats.org/officeDocument/2006/relationships/image" Target="../media/image19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8.png"/><Relationship Id="rId14" Type="http://schemas.openxmlformats.org/officeDocument/2006/relationships/image" Target="../media/image32.png"/><Relationship Id="rId15" Type="http://schemas.openxmlformats.org/officeDocument/2006/relationships/image" Target="../media/image3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950" y="6350"/>
            <a:ext cx="1225550" cy="685165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550" y="3695700"/>
            <a:ext cx="4743450" cy="31623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2100" y="0"/>
            <a:ext cx="3009900" cy="6858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1200" y="0"/>
            <a:ext cx="2590800" cy="6858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4450" y="3048000"/>
            <a:ext cx="3257550" cy="3810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4500" y="0"/>
            <a:ext cx="2857500" cy="6858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6600" y="0"/>
            <a:ext cx="1295400" cy="6858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4700" y="0"/>
            <a:ext cx="1257300" cy="6858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69550" y="3587750"/>
            <a:ext cx="1822450" cy="32702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4006850"/>
            <a:ext cx="450850" cy="28511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40910" y="149860"/>
            <a:ext cx="2818130" cy="3657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3200">
                <a:solidFill>
                  <a:srgbClr val="0F0F0F"/>
                </a:solidFill>
                <a:latin typeface="Times New Roman"/>
              </a:rPr>
              <a:t>Digital Portfolio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3380" y="2938780"/>
            <a:ext cx="3879850" cy="1981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400">
                <a:solidFill>
                  <a:srgbClr val="000000"/>
                </a:solidFill>
                <a:latin typeface="Calibri"/>
              </a:rPr>
              <a:t>STUDENT NAME: R.VASUMATHI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3380" y="3289300"/>
            <a:ext cx="10240010" cy="2108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400">
                <a:solidFill>
                  <a:srgbClr val="000000"/>
                </a:solidFill>
                <a:latin typeface="Calibri"/>
              </a:rPr>
              <a:t>REGISTER NO AND NMID: 2428b0253 AND F38B2567E7EB3718A2041FB143E27267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3380" y="3672840"/>
            <a:ext cx="7858760" cy="1981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400">
                <a:solidFill>
                  <a:srgbClr val="000000"/>
                </a:solidFill>
                <a:latin typeface="Calibri"/>
              </a:rPr>
              <a:t>DEPARTMENT: B.SC COMPUTER SCIENCE WITH DATA ANALYTICS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3380" y="4011929"/>
            <a:ext cx="9674860" cy="2603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400">
                <a:solidFill>
                  <a:srgbClr val="000000"/>
                </a:solidFill>
                <a:latin typeface="Calibri"/>
              </a:rPr>
              <a:t>COLLEGE: COLLEGE/ UNIVERSITY: TIRUPPUR KUMARAN COLLEGE FOR WOMEN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71320" y="4384040"/>
            <a:ext cx="3387090" cy="2603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400">
                <a:solidFill>
                  <a:srgbClr val="000000"/>
                </a:solidFill>
                <a:latin typeface="Calibri"/>
              </a:rPr>
              <a:t>/BHARATHIYAR UNIVERSITY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400790" y="6520180"/>
            <a:ext cx="74929" cy="1028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936B"/>
                </a:solidFill>
                <a:latin typeface="Trebuchet MS"/>
              </a:rPr>
              <a:t>1</a:t>
            </a:r>
          </a:p>
        </p:txBody>
      </p:sp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6300" y="1263650"/>
            <a:ext cx="1231900" cy="1060450"/>
          </a:xfrm>
          <a:prstGeom prst="rect">
            <a:avLst/>
          </a:prstGeom>
        </p:spPr>
      </p:pic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68500" y="990600"/>
            <a:ext cx="654050" cy="565150"/>
          </a:xfrm>
          <a:prstGeom prst="rect">
            <a:avLst/>
          </a:prstGeom>
        </p:spPr>
      </p:pic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52850" y="1187450"/>
            <a:ext cx="1670050" cy="1441450"/>
          </a:xfrm>
          <a:prstGeom prst="rect">
            <a:avLst/>
          </a:prstGeom>
        </p:spPr>
      </p:pic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97300" y="5226050"/>
            <a:ext cx="730250" cy="622300"/>
          </a:xfrm>
          <a:prstGeom prst="rect">
            <a:avLst/>
          </a:prstGeom>
        </p:spPr>
      </p:pic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3100" y="6464300"/>
            <a:ext cx="2146300" cy="203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950" y="6350"/>
            <a:ext cx="1225550" cy="685165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550" y="3695700"/>
            <a:ext cx="4743450" cy="31623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2100" y="0"/>
            <a:ext cx="3009900" cy="6858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1200" y="0"/>
            <a:ext cx="2590800" cy="6858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4450" y="3048000"/>
            <a:ext cx="3257550" cy="3810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4500" y="0"/>
            <a:ext cx="2857500" cy="6858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6600" y="0"/>
            <a:ext cx="1295400" cy="6858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4700" y="0"/>
            <a:ext cx="1257300" cy="6858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69550" y="3587750"/>
            <a:ext cx="1822450" cy="32702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4006850"/>
            <a:ext cx="450850" cy="28511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53110" y="801370"/>
            <a:ext cx="7137400" cy="4025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4250">
                <a:solidFill>
                  <a:srgbClr val="000000"/>
                </a:solidFill>
                <a:latin typeface="Trebuchet MS"/>
              </a:rPr>
              <a:t>RESULTS AND SCREENSHOTS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3110" y="6521450"/>
            <a:ext cx="1764029" cy="1079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83C3"/>
                </a:solidFill>
                <a:latin typeface="Trebuchet MS"/>
              </a:rPr>
              <a:t>3/21/2024</a:t>
            </a:r>
            <a:r>
              <a:rPr spc="-100" b="1" sz="1100">
                <a:solidFill>
                  <a:srgbClr val="2D83C3"/>
                </a:solidFill>
                <a:latin typeface="Trebuchet MS"/>
              </a:rPr>
              <a:t> Annual Review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324590" y="6518909"/>
            <a:ext cx="151129" cy="1054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936B"/>
                </a:solidFill>
                <a:latin typeface="Trebuchet MS"/>
              </a:rPr>
              <a:t>10</a:t>
            </a:r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53550" y="5361940"/>
            <a:ext cx="457200" cy="45720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95440" y="1695450"/>
            <a:ext cx="314959" cy="323850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53550" y="5895340"/>
            <a:ext cx="181609" cy="181610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500" y="3378200"/>
            <a:ext cx="2470150" cy="3422650"/>
          </a:xfrm>
          <a:prstGeom prst="rect">
            <a:avLst/>
          </a:prstGeom>
        </p:spPr>
      </p:pic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54450" y="1244600"/>
            <a:ext cx="3632200" cy="5422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950" y="6350"/>
            <a:ext cx="1225550" cy="685165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550" y="3695700"/>
            <a:ext cx="4743450" cy="31623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2100" y="0"/>
            <a:ext cx="3009900" cy="6858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1200" y="0"/>
            <a:ext cx="2590800" cy="6858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4450" y="3048000"/>
            <a:ext cx="3257550" cy="3810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4500" y="0"/>
            <a:ext cx="2857500" cy="6858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6600" y="0"/>
            <a:ext cx="1295400" cy="6858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4700" y="0"/>
            <a:ext cx="1257300" cy="6858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69550" y="3587750"/>
            <a:ext cx="1822450" cy="32702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4006850"/>
            <a:ext cx="450850" cy="28511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95440" y="1695450"/>
            <a:ext cx="314959" cy="3238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8350" y="546100"/>
            <a:ext cx="3646170" cy="4521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4800">
                <a:solidFill>
                  <a:srgbClr val="000000"/>
                </a:solidFill>
                <a:latin typeface="Trebuchet MS"/>
              </a:rPr>
              <a:t>CONCLUSION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99540" y="1473200"/>
            <a:ext cx="7649209" cy="1981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A psychologist’s portfolio conclusion should function as a</a:t>
            </a:r>
            <a:r>
              <a:rPr spc="-100" sz="1800">
                <a:solidFill>
                  <a:srgbClr val="000000"/>
                </a:solidFill>
                <a:latin typeface="Calibri"/>
              </a:rPr>
              <a:t> me</a:t>
            </a:r>
            <a:r>
              <a:rPr spc="-100" sz="1800">
                <a:solidFill>
                  <a:srgbClr val="000000"/>
                </a:solidFill>
                <a:latin typeface="Calibri"/>
              </a:rPr>
              <a:t>tacognitive reflection,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8000" y="1750060"/>
            <a:ext cx="8740140" cy="1981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synthesizing the learning and growth experienced throughout the </a:t>
            </a:r>
            <a:r>
              <a:rPr spc="-100" sz="1800">
                <a:solidFill>
                  <a:srgbClr val="000000"/>
                </a:solidFill>
                <a:latin typeface="Calibri"/>
              </a:rPr>
              <a:t>por</a:t>
            </a:r>
            <a:r>
              <a:rPr spc="-100" sz="1800">
                <a:solidFill>
                  <a:srgbClr val="000000"/>
                </a:solidFill>
                <a:latin typeface="Calibri"/>
              </a:rPr>
              <a:t>tfolio’s creation, not just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8000" y="2026920"/>
            <a:ext cx="8045450" cy="1981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summarizing the content. It should detail how you’ve evolved as a learner, thinker, and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8000" y="2303780"/>
            <a:ext cx="8728710" cy="1968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practitioner by identifying key insights gained, assessing your strengths and weaknesses in the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8000" y="2580640"/>
            <a:ext cx="8547100" cy="1968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field, and discussing future professional development goals, referencing specific coursework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8000" y="2848610"/>
            <a:ext cx="8055609" cy="1955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or examples as evidence. In conclusion as a dedicated psychologist, I am committed to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8000" y="3124200"/>
            <a:ext cx="7910830" cy="1968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fostering a safe, empathetic space for personal growth and mental well-being. With a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8000" y="3401060"/>
            <a:ext cx="8352790" cy="1968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personalized approach, I guide individuals through their challenges and empower them to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8000" y="3676650"/>
            <a:ext cx="8705850" cy="1981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lead fulfilling live. Feel free to reach out for support or to learn more about my services. I look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8000" y="3953510"/>
            <a:ext cx="4692650" cy="1981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forward to helping you on your journey to healing.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324590" y="6520180"/>
            <a:ext cx="151129" cy="1028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936B"/>
                </a:solidFill>
                <a:latin typeface="Trebuchet MS"/>
              </a:rPr>
              <a:t>11</a:t>
            </a:r>
          </a:p>
        </p:txBody>
      </p:sp>
      <p:pic>
        <p:nvPicPr>
          <p:cNvPr id="26" name="Picture 25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53550" y="5361940"/>
            <a:ext cx="457200" cy="457200"/>
          </a:xfrm>
          <a:prstGeom prst="rect">
            <a:avLst/>
          </a:prstGeom>
        </p:spPr>
      </p:pic>
      <p:pic>
        <p:nvPicPr>
          <p:cNvPr id="27" name="Picture 26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53550" y="5895340"/>
            <a:ext cx="181609" cy="181610"/>
          </a:xfrm>
          <a:prstGeom prst="rect">
            <a:avLst/>
          </a:prstGeom>
        </p:spPr>
      </p:pic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63700" y="6464300"/>
            <a:ext cx="82550" cy="184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950" y="6350"/>
            <a:ext cx="1225550" cy="685165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550" y="3695700"/>
            <a:ext cx="4743450" cy="31623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2100" y="0"/>
            <a:ext cx="3009900" cy="6858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1200" y="0"/>
            <a:ext cx="2590800" cy="6858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4450" y="3048000"/>
            <a:ext cx="3257550" cy="3810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4500" y="0"/>
            <a:ext cx="2857500" cy="6858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6600" y="0"/>
            <a:ext cx="1295400" cy="6858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4700" y="0"/>
            <a:ext cx="1257300" cy="6858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69550" y="3587750"/>
            <a:ext cx="1822450" cy="32702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53550" y="5361940"/>
            <a:ext cx="457200" cy="45720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53550" y="5895340"/>
            <a:ext cx="181609" cy="18161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53110" y="976630"/>
            <a:ext cx="3872229" cy="4013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4250">
                <a:solidFill>
                  <a:srgbClr val="000000"/>
                </a:solidFill>
                <a:latin typeface="Trebuchet MS"/>
              </a:rPr>
              <a:t>PROJECT TITLE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986280" y="2862580"/>
          <a:ext cx="6115050" cy="8000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15050"/>
              </a:tblGrid>
              <a:tr h="800099">
                <a:tc>
                  <a:txBody>
                    <a:bodyPr/>
                    <a:lstStyle/>
                    <a:p>
                      <a:pPr>
                        <a:lnSpc>
                          <a:spcPts val="1610"/>
                        </a:lnSpc>
                      </a:pPr>
                    </a:p>
                    <a:p>
                      <a:pPr marL="78740" algn="l">
                        <a:lnSpc>
                          <a:spcPts val="2900"/>
                        </a:lnSpc>
                      </a:pPr>
                      <a:r>
                        <a:rPr spc="-100" b="1" sz="4400">
                          <a:solidFill>
                            <a:srgbClr val="0070C0"/>
                          </a:solidFill>
                          <a:latin typeface="Calibri"/>
                        </a:rPr>
                        <a:t>MY DIGITAL PORTFOLIO</a:t>
                      </a:r>
                    </a:p>
                  </a:txBody>
                  <a:tcPr marL="0" marR="0" marT="0" marB="0" vert="horz">
                    <a:lnL w="4762" cap="flat" cmpd="sng" algn="ctr">
                      <a:solidFill>
                        <a:srgbClr val="ffffff">
                          <a:alpha val="100000"/>
                        </a:srgbClr>
                      </a:solidFill>
                    </a:lnL>
                    <a:lnR w="4762" cap="flat" cmpd="sng" algn="ctr">
                      <a:solidFill>
                        <a:srgbClr val="ffffff">
                          <a:alpha val="100000"/>
                        </a:srgbClr>
                      </a:solidFill>
                    </a:lnR>
                    <a:lnT w="4762" cap="flat" cmpd="sng" algn="ctr">
                      <a:solidFill>
                        <a:srgbClr val="ffffff">
                          <a:alpha val="100000"/>
                        </a:srgbClr>
                      </a:solidFill>
                    </a:lnT>
                    <a:lnB w="4762" cap="flat" cmpd="sng" algn="ctr">
                      <a:solidFill>
                        <a:srgbClr val="ffffff">
                          <a:alpha val="10000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1400790" y="6518909"/>
            <a:ext cx="74929" cy="1041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936B"/>
                </a:solidFill>
                <a:latin typeface="Trebuchet MS"/>
              </a:rPr>
              <a:t>2</a:t>
            </a:r>
          </a:p>
        </p:txBody>
      </p:sp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4006850"/>
            <a:ext cx="450850" cy="2851150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95440" y="1695450"/>
            <a:ext cx="314959" cy="323850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3100" y="6464300"/>
            <a:ext cx="2146300" cy="203200"/>
          </a:xfrm>
          <a:prstGeom prst="rect">
            <a:avLst/>
          </a:prstGeom>
        </p:spPr>
      </p:pic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3550" y="6407150"/>
            <a:ext cx="3708400" cy="298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940"/>
            <a:ext cx="12192000" cy="6830059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8950" y="6350"/>
            <a:ext cx="1225550" cy="685165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8550" y="3695700"/>
            <a:ext cx="4743450" cy="31623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2100" y="0"/>
            <a:ext cx="3009900" cy="6858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200" y="0"/>
            <a:ext cx="2590800" cy="6858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4450" y="3048000"/>
            <a:ext cx="3257550" cy="3810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4500" y="0"/>
            <a:ext cx="2857500" cy="6858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6600" y="0"/>
            <a:ext cx="1295400" cy="6858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34700" y="0"/>
            <a:ext cx="1257300" cy="685800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69550" y="3587750"/>
            <a:ext cx="1822450" cy="32702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4006850"/>
            <a:ext cx="450850" cy="285115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59650" y="444500"/>
            <a:ext cx="368300" cy="36830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010900" y="5607050"/>
            <a:ext cx="647700" cy="65405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3550" y="6407150"/>
            <a:ext cx="3708400" cy="298450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4450" y="3816350"/>
            <a:ext cx="1739900" cy="30162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53110" y="607060"/>
            <a:ext cx="2326640" cy="4508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4800">
                <a:solidFill>
                  <a:srgbClr val="000000"/>
                </a:solidFill>
                <a:latin typeface="Trebuchet MS"/>
              </a:rPr>
              <a:t>AGENDA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03500" y="1616710"/>
            <a:ext cx="2980690" cy="2501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750">
                <a:solidFill>
                  <a:srgbClr val="0D0D0D"/>
                </a:solidFill>
                <a:latin typeface="Times New Roman"/>
              </a:rPr>
              <a:t>1.Problem Statement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03500" y="2044700"/>
            <a:ext cx="2758440" cy="3213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750">
                <a:solidFill>
                  <a:srgbClr val="0D0D0D"/>
                </a:solidFill>
                <a:latin typeface="Times New Roman"/>
              </a:rPr>
              <a:t>2.Project Overview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03500" y="2465070"/>
            <a:ext cx="1736089" cy="2501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750">
                <a:solidFill>
                  <a:srgbClr val="0D0D0D"/>
                </a:solidFill>
                <a:latin typeface="Times New Roman"/>
              </a:rPr>
              <a:t>3.End Users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03500" y="2894330"/>
            <a:ext cx="3622040" cy="3213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750">
                <a:solidFill>
                  <a:srgbClr val="0D0D0D"/>
                </a:solidFill>
                <a:latin typeface="Times New Roman"/>
              </a:rPr>
              <a:t>4.Tools and Technologies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03500" y="3323590"/>
            <a:ext cx="4239259" cy="3213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750">
                <a:solidFill>
                  <a:srgbClr val="0D0D0D"/>
                </a:solidFill>
                <a:latin typeface="Times New Roman"/>
              </a:rPr>
              <a:t>5.Portfolio design and Layout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03500" y="3752850"/>
            <a:ext cx="4047490" cy="3213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750">
                <a:solidFill>
                  <a:srgbClr val="0D0D0D"/>
                </a:solidFill>
                <a:latin typeface="Times New Roman"/>
              </a:rPr>
              <a:t>6.Features and Functionality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03500" y="4182110"/>
            <a:ext cx="3702050" cy="2501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750">
                <a:solidFill>
                  <a:srgbClr val="0D0D0D"/>
                </a:solidFill>
                <a:latin typeface="Times New Roman"/>
              </a:rPr>
              <a:t>7.Results and Screenshots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03500" y="4602480"/>
            <a:ext cx="1879600" cy="2501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750">
                <a:solidFill>
                  <a:srgbClr val="0D0D0D"/>
                </a:solidFill>
                <a:latin typeface="Times New Roman"/>
              </a:rPr>
              <a:t>8.Conclusion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603500" y="5030470"/>
            <a:ext cx="2015489" cy="2501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750">
                <a:solidFill>
                  <a:srgbClr val="0D0D0D"/>
                </a:solidFill>
                <a:latin typeface="Times New Roman"/>
              </a:rPr>
              <a:t>9.Github Link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3110" y="6521450"/>
            <a:ext cx="1764029" cy="1079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83C3"/>
                </a:solidFill>
                <a:latin typeface="Trebuchet MS"/>
              </a:rPr>
              <a:t>3/21/2024</a:t>
            </a:r>
            <a:r>
              <a:rPr spc="-100" b="1" sz="1100">
                <a:solidFill>
                  <a:srgbClr val="2D83C3"/>
                </a:solidFill>
                <a:latin typeface="Trebuchet MS"/>
              </a:rPr>
              <a:t> Annual Review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400790" y="6518909"/>
            <a:ext cx="74929" cy="1054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936B"/>
                </a:solidFill>
                <a:latin typeface="Trebuchet M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950" y="6350"/>
            <a:ext cx="1225550" cy="685165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550" y="3695700"/>
            <a:ext cx="4743450" cy="31623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2100" y="0"/>
            <a:ext cx="3009900" cy="6858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1200" y="0"/>
            <a:ext cx="2590800" cy="6858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4450" y="3048000"/>
            <a:ext cx="3257550" cy="3810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4500" y="0"/>
            <a:ext cx="2857500" cy="6858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6600" y="0"/>
            <a:ext cx="1295400" cy="6858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4700" y="0"/>
            <a:ext cx="1257300" cy="6858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69550" y="3587750"/>
            <a:ext cx="1822450" cy="32702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4006850"/>
            <a:ext cx="450850" cy="28511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53550" y="5361940"/>
            <a:ext cx="457200" cy="4572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53550" y="5895340"/>
            <a:ext cx="181609" cy="18161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88300" y="2933700"/>
            <a:ext cx="2768600" cy="325755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95440" y="1695450"/>
            <a:ext cx="314959" cy="323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47090" y="721360"/>
            <a:ext cx="5608320" cy="4025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4250">
                <a:solidFill>
                  <a:srgbClr val="000000"/>
                </a:solidFill>
                <a:latin typeface="Trebuchet MS"/>
              </a:rPr>
              <a:t>PROBLEM STATEMENT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41780" y="1590040"/>
            <a:ext cx="7251700" cy="19684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Mental health disorders are a growing public health con</a:t>
            </a:r>
            <a:r>
              <a:rPr spc="-100" sz="1800">
                <a:solidFill>
                  <a:srgbClr val="000000"/>
                </a:solidFill>
                <a:latin typeface="Calibri"/>
              </a:rPr>
              <a:t>cer</a:t>
            </a:r>
            <a:r>
              <a:rPr spc="-100" sz="1800">
                <a:solidFill>
                  <a:srgbClr val="000000"/>
                </a:solidFill>
                <a:latin typeface="Calibri"/>
              </a:rPr>
              <a:t>n, yet many people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8350" y="1912620"/>
            <a:ext cx="9237980" cy="1981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Still face stigma, misinformation, and limited access to care. Con</a:t>
            </a:r>
            <a:r>
              <a:rPr spc="-100" sz="1800">
                <a:solidFill>
                  <a:srgbClr val="000000"/>
                </a:solidFill>
                <a:latin typeface="Calibri"/>
              </a:rPr>
              <a:t>diti</a:t>
            </a:r>
            <a:r>
              <a:rPr spc="-100" sz="1800">
                <a:solidFill>
                  <a:srgbClr val="000000"/>
                </a:solidFill>
                <a:latin typeface="Calibri"/>
              </a:rPr>
              <a:t>ons like depression, anxiety, and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8350" y="2189480"/>
            <a:ext cx="8914130" cy="1968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stress often go untreated, leading to reduced quality of life and long-term health consequences.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8350" y="2466340"/>
            <a:ext cx="8770620" cy="1968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There is an urgent need to raise awareness, reduce stigma, and improve early intervention and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8350" y="2743200"/>
            <a:ext cx="8794750" cy="1968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access to community-based psychological support system .This could involve a clinical issue like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8350" y="3018790"/>
            <a:ext cx="9235440" cy="1981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helping clients manage anxiety, a professional challenge like navigating the job market, or a broader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8350" y="3286760"/>
            <a:ext cx="8879840" cy="1968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societal problem that the psychologist aims to understand or solve. A strong problem statement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8350" y="3562350"/>
            <a:ext cx="9367520" cy="1981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clarifies the scope of the work, highlights the need for the psychologist’s contribution, and provides a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8350" y="3839210"/>
            <a:ext cx="7533640" cy="1981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clear focus for the portfolio’s content, often aligning with academic guidelines fro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8350" y="4113529"/>
            <a:ext cx="5900420" cy="1993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organizations like the American Psychological Association (APA).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400790" y="6520180"/>
            <a:ext cx="74929" cy="1028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936B"/>
                </a:solidFill>
                <a:latin typeface="Trebuchet MS"/>
              </a:rPr>
              <a:t>4</a:t>
            </a:r>
          </a:p>
        </p:txBody>
      </p:sp>
      <p:pic>
        <p:nvPicPr>
          <p:cNvPr id="29" name="Picture 28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3100" y="6464300"/>
            <a:ext cx="2146300" cy="20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950" y="6350"/>
            <a:ext cx="1225550" cy="685165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550" y="3695700"/>
            <a:ext cx="4743450" cy="31623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2100" y="0"/>
            <a:ext cx="3009900" cy="6858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1200" y="0"/>
            <a:ext cx="2590800" cy="6858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4450" y="3048000"/>
            <a:ext cx="3257550" cy="3810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4500" y="0"/>
            <a:ext cx="2857500" cy="6858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6600" y="0"/>
            <a:ext cx="1295400" cy="6858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4700" y="0"/>
            <a:ext cx="1257300" cy="6858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69550" y="3587750"/>
            <a:ext cx="1822450" cy="32702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4006850"/>
            <a:ext cx="450850" cy="28511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53550" y="5361940"/>
            <a:ext cx="457200" cy="4572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53550" y="5895340"/>
            <a:ext cx="181609" cy="18161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55050" y="2647950"/>
            <a:ext cx="3536950" cy="381000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95440" y="1695450"/>
            <a:ext cx="314959" cy="323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3110" y="976630"/>
            <a:ext cx="5238750" cy="4013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4250">
                <a:solidFill>
                  <a:srgbClr val="000000"/>
                </a:solidFill>
                <a:latin typeface="Trebuchet MS"/>
              </a:rPr>
              <a:t>PROJECT OVERVIEW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37360" y="1892300"/>
            <a:ext cx="6725919" cy="1968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This project aims to address the growing mental healt</a:t>
            </a:r>
            <a:r>
              <a:rPr spc="-100" sz="1800">
                <a:solidFill>
                  <a:srgbClr val="000000"/>
                </a:solidFill>
                <a:latin typeface="Calibri"/>
              </a:rPr>
              <a:t>h n</a:t>
            </a:r>
            <a:r>
              <a:rPr spc="-100" sz="1800">
                <a:solidFill>
                  <a:srgbClr val="000000"/>
                </a:solidFill>
                <a:latin typeface="Calibri"/>
              </a:rPr>
              <a:t>eeds within the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2130" y="2167890"/>
            <a:ext cx="7973060" cy="1981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community by improving early identification intervention, and support for individuals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2130" y="2446020"/>
            <a:ext cx="8891270" cy="1968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experiencing psychological distress. By combining clinical assessment, therapeutic interventions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2130" y="2722880"/>
            <a:ext cx="8841740" cy="1955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and psychoeducational, the project seeks to reduce stigma, promote emotional well-being, and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2130" y="2998470"/>
            <a:ext cx="8903970" cy="1968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enhance access to mental health services. A data-information approach will be used to measure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2130" y="3266440"/>
            <a:ext cx="7091680" cy="1955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outcomes and guide continuous improvement in psychological care delivery.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2130" y="3818890"/>
            <a:ext cx="1418589" cy="1968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800">
                <a:solidFill>
                  <a:srgbClr val="953735"/>
                </a:solidFill>
                <a:latin typeface="Calibri"/>
              </a:rPr>
              <a:t>Key objectives: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2130" y="4095750"/>
            <a:ext cx="8333740" cy="1968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1. Increase awareness and reduce stigma through targeted psychoeducational programs.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2130" y="4372610"/>
            <a:ext cx="7760970" cy="1968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2. Implement evidence based therapeutic approaches tailored to individual needs.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2130" y="4639310"/>
            <a:ext cx="7827010" cy="1968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3. Improve access to mental health services, especially in underserved populations.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2130" y="4914900"/>
            <a:ext cx="8568690" cy="1981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4. Monitor process and evaluate outcomes using psychological metrics and client feedback.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400790" y="6520180"/>
            <a:ext cx="74929" cy="1041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936B"/>
                </a:solidFill>
                <a:latin typeface="Trebuchet MS"/>
              </a:rPr>
              <a:t>5</a:t>
            </a:r>
          </a:p>
        </p:txBody>
      </p:sp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3100" y="6464300"/>
            <a:ext cx="2146300" cy="20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950" y="6350"/>
            <a:ext cx="1225550" cy="685165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550" y="3695700"/>
            <a:ext cx="4743450" cy="31623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2100" y="0"/>
            <a:ext cx="3009900" cy="6858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1200" y="0"/>
            <a:ext cx="2590800" cy="6858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4450" y="3048000"/>
            <a:ext cx="3257550" cy="3810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4500" y="0"/>
            <a:ext cx="2857500" cy="6858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6600" y="0"/>
            <a:ext cx="1295400" cy="6858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4700" y="0"/>
            <a:ext cx="1257300" cy="6858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69550" y="3587750"/>
            <a:ext cx="1822450" cy="32702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4006850"/>
            <a:ext cx="450850" cy="28511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95440" y="1695450"/>
            <a:ext cx="314959" cy="32385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1150" y="2546350"/>
            <a:ext cx="450850" cy="48895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1150" y="2825750"/>
            <a:ext cx="450850" cy="48895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1150" y="3092450"/>
            <a:ext cx="450850" cy="48895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1150" y="3365500"/>
            <a:ext cx="450850" cy="488950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1150" y="3917950"/>
            <a:ext cx="450850" cy="4889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2470" y="1002030"/>
            <a:ext cx="4984750" cy="3035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3200">
                <a:solidFill>
                  <a:srgbClr val="000000"/>
                </a:solidFill>
                <a:latin typeface="Trebuchet MS"/>
              </a:rPr>
              <a:t>WHO ARE THE END USERS?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99030" y="1587500"/>
            <a:ext cx="7183120" cy="1968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The end users of psychological services include</a:t>
            </a:r>
            <a:r>
              <a:rPr spc="-100" sz="1800">
                <a:solidFill>
                  <a:srgbClr val="000000"/>
                </a:solidFill>
                <a:latin typeface="Calibri"/>
              </a:rPr>
              <a:t> in</a:t>
            </a:r>
            <a:r>
              <a:rPr spc="-100" sz="1800">
                <a:solidFill>
                  <a:srgbClr val="000000"/>
                </a:solidFill>
                <a:latin typeface="Calibri"/>
              </a:rPr>
              <a:t>dividuals, families, students,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2610" y="1864360"/>
            <a:ext cx="8685530" cy="1968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employees, and communities who seek guidance, therapy, and em</a:t>
            </a:r>
            <a:r>
              <a:rPr spc="-100" sz="1800">
                <a:solidFill>
                  <a:srgbClr val="000000"/>
                </a:solidFill>
                <a:latin typeface="Calibri"/>
              </a:rPr>
              <a:t>oti</a:t>
            </a:r>
            <a:r>
              <a:rPr spc="-100" sz="1800">
                <a:solidFill>
                  <a:srgbClr val="000000"/>
                </a:solidFill>
                <a:latin typeface="Calibri"/>
              </a:rPr>
              <a:t>onal support to improve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2610" y="2139950"/>
            <a:ext cx="3887469" cy="1981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their mental well-being and quality of life.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8020" y="2693670"/>
            <a:ext cx="7843520" cy="1968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800">
                <a:solidFill>
                  <a:srgbClr val="8064A2"/>
                </a:solidFill>
                <a:latin typeface="Calibri"/>
              </a:rPr>
              <a:t>Individuals –</a:t>
            </a:r>
            <a:r>
              <a:rPr spc="-100" sz="1800">
                <a:solidFill>
                  <a:srgbClr val="000000"/>
                </a:solidFill>
                <a:latin typeface="Calibri"/>
              </a:rPr>
              <a:t> People facing stress, anxiety, depression, or other mental health issues.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8020" y="2970530"/>
            <a:ext cx="8755380" cy="1968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800">
                <a:solidFill>
                  <a:srgbClr val="8064A2"/>
                </a:solidFill>
                <a:latin typeface="Calibri"/>
              </a:rPr>
              <a:t>Student &amp; youth –</a:t>
            </a:r>
            <a:r>
              <a:rPr spc="-100" sz="1800">
                <a:solidFill>
                  <a:srgbClr val="000000"/>
                </a:solidFill>
                <a:latin typeface="Calibri"/>
              </a:rPr>
              <a:t> Seek guidance for studies, career, peer pressure, and emotional well-being.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5950" y="3237230"/>
            <a:ext cx="8675370" cy="1981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800">
                <a:solidFill>
                  <a:srgbClr val="8064A2"/>
                </a:solidFill>
                <a:latin typeface="Calibri"/>
              </a:rPr>
              <a:t>Families &amp; couples –</a:t>
            </a:r>
            <a:r>
              <a:rPr spc="-100" sz="1800">
                <a:solidFill>
                  <a:srgbClr val="000000"/>
                </a:solidFill>
                <a:latin typeface="Calibri"/>
              </a:rPr>
              <a:t> Need support for relationship challenges, parenting, and family conflict 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8020" y="3514090"/>
            <a:ext cx="8685530" cy="1968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800">
                <a:solidFill>
                  <a:srgbClr val="8064A2"/>
                </a:solidFill>
                <a:latin typeface="Calibri"/>
              </a:rPr>
              <a:t>Employees &amp; professionals –</a:t>
            </a:r>
            <a:r>
              <a:rPr spc="-100" sz="1800">
                <a:solidFill>
                  <a:srgbClr val="000000"/>
                </a:solidFill>
                <a:latin typeface="Calibri"/>
              </a:rPr>
              <a:t> Require counselling for workplace stress, burnout, and work-life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0460" y="3790950"/>
            <a:ext cx="838200" cy="1587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balance 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8020" y="4067810"/>
            <a:ext cx="8509000" cy="1968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800">
                <a:solidFill>
                  <a:srgbClr val="8064A2"/>
                </a:solidFill>
                <a:latin typeface="Calibri"/>
              </a:rPr>
              <a:t>Communities –</a:t>
            </a:r>
            <a:r>
              <a:rPr spc="-100" sz="1800">
                <a:solidFill>
                  <a:srgbClr val="000000"/>
                </a:solidFill>
                <a:latin typeface="Calibri"/>
              </a:rPr>
              <a:t> Benefit from awareness programs, workshops, and group support to reduce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40460" y="4342130"/>
            <a:ext cx="675640" cy="1892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stigma.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400790" y="6518909"/>
            <a:ext cx="74929" cy="1054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936B"/>
                </a:solidFill>
                <a:latin typeface="Trebuchet MS"/>
              </a:rPr>
              <a:t>6</a:t>
            </a:r>
          </a:p>
        </p:txBody>
      </p:sp>
      <p:pic>
        <p:nvPicPr>
          <p:cNvPr id="31" name="Picture 30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53550" y="5361940"/>
            <a:ext cx="457200" cy="457200"/>
          </a:xfrm>
          <a:prstGeom prst="rect">
            <a:avLst/>
          </a:prstGeom>
        </p:spPr>
      </p:pic>
      <p:pic>
        <p:nvPicPr>
          <p:cNvPr id="32" name="Picture 31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353550" y="5895340"/>
            <a:ext cx="181609" cy="181610"/>
          </a:xfrm>
          <a:prstGeom prst="rect">
            <a:avLst/>
          </a:prstGeom>
        </p:spPr>
      </p:pic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23900" y="6172200"/>
            <a:ext cx="2184400" cy="488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950" y="6350"/>
            <a:ext cx="1225550" cy="685165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550" y="3695700"/>
            <a:ext cx="4743450" cy="31623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2100" y="0"/>
            <a:ext cx="3009900" cy="6858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1200" y="0"/>
            <a:ext cx="2590800" cy="6858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4450" y="3048000"/>
            <a:ext cx="3257550" cy="3810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4500" y="0"/>
            <a:ext cx="2857500" cy="6858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6600" y="0"/>
            <a:ext cx="1295400" cy="6858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4700" y="0"/>
            <a:ext cx="1257300" cy="6858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69550" y="3587750"/>
            <a:ext cx="1822450" cy="32702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4006850"/>
            <a:ext cx="450850" cy="28511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1473200"/>
            <a:ext cx="2698750" cy="32512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95440" y="1695450"/>
            <a:ext cx="314959" cy="3238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71500" y="988060"/>
            <a:ext cx="5292090" cy="4025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3600">
                <a:solidFill>
                  <a:srgbClr val="000000"/>
                </a:solidFill>
                <a:latin typeface="Trebuchet MS"/>
              </a:rPr>
              <a:t>TOOLS AND TECHNIQUES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13380" y="1798320"/>
            <a:ext cx="6057900" cy="1955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800">
                <a:solidFill>
                  <a:srgbClr val="C00000"/>
                </a:solidFill>
                <a:latin typeface="Calibri"/>
              </a:rPr>
              <a:t>Psychological Tests and Inventories</a:t>
            </a:r>
            <a:r>
              <a:rPr spc="-100" b="1" sz="1800">
                <a:solidFill>
                  <a:srgbClr val="000000"/>
                </a:solidFill>
                <a:latin typeface="Calibri"/>
              </a:rPr>
              <a:t> :</a:t>
            </a:r>
            <a:r>
              <a:rPr spc="-100" b="1" sz="1800">
                <a:solidFill>
                  <a:srgbClr val="002060"/>
                </a:solidFill>
                <a:latin typeface="Calibri"/>
              </a:rPr>
              <a:t> Exa</a:t>
            </a:r>
            <a:r>
              <a:rPr spc="-100" b="1" sz="1800">
                <a:solidFill>
                  <a:srgbClr val="002060"/>
                </a:solidFill>
                <a:latin typeface="Calibri"/>
              </a:rPr>
              <a:t>mp</a:t>
            </a:r>
            <a:r>
              <a:rPr spc="-100" b="1" sz="1800">
                <a:solidFill>
                  <a:srgbClr val="002060"/>
                </a:solidFill>
                <a:latin typeface="Calibri"/>
              </a:rPr>
              <a:t>les</a:t>
            </a:r>
            <a:r>
              <a:rPr spc="-100" b="1" sz="1800">
                <a:solidFill>
                  <a:srgbClr val="000000"/>
                </a:solidFill>
                <a:latin typeface="Calibri"/>
              </a:rPr>
              <a:t> :</a:t>
            </a:r>
            <a:r>
              <a:rPr spc="-100" sz="1800">
                <a:solidFill>
                  <a:srgbClr val="000000"/>
                </a:solidFill>
                <a:latin typeface="Calibri"/>
              </a:rPr>
              <a:t> Beck Depression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13380" y="2071370"/>
            <a:ext cx="5612130" cy="1993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Inventory (BDI), MMPI, State – Trait Anxiety Inventory (STAI).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13380" y="2350770"/>
            <a:ext cx="6245860" cy="1879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800">
                <a:solidFill>
                  <a:srgbClr val="C00000"/>
                </a:solidFill>
                <a:latin typeface="Calibri"/>
              </a:rPr>
              <a:t>Clinical Interview</a:t>
            </a:r>
            <a:r>
              <a:rPr spc="-100" b="1" sz="1800">
                <a:solidFill>
                  <a:srgbClr val="000000"/>
                </a:solidFill>
                <a:latin typeface="Calibri"/>
              </a:rPr>
              <a:t> :</a:t>
            </a:r>
            <a:r>
              <a:rPr spc="-100" sz="1800">
                <a:solidFill>
                  <a:srgbClr val="000000"/>
                </a:solidFill>
                <a:latin typeface="Calibri"/>
              </a:rPr>
              <a:t> Structured, semi – structured, and unstructured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13380" y="2627630"/>
            <a:ext cx="4027170" cy="1968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interview to gather detailed patient history.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13380" y="2904490"/>
            <a:ext cx="6132830" cy="1955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800">
                <a:solidFill>
                  <a:srgbClr val="C00000"/>
                </a:solidFill>
                <a:latin typeface="Calibri"/>
              </a:rPr>
              <a:t>Neuropsychological Assessments</a:t>
            </a:r>
            <a:r>
              <a:rPr spc="-100" b="1" sz="1800">
                <a:solidFill>
                  <a:srgbClr val="000000"/>
                </a:solidFill>
                <a:latin typeface="Calibri"/>
              </a:rPr>
              <a:t> :</a:t>
            </a:r>
            <a:r>
              <a:rPr spc="-100" sz="1800">
                <a:solidFill>
                  <a:srgbClr val="000000"/>
                </a:solidFill>
                <a:latin typeface="Calibri"/>
              </a:rPr>
              <a:t> Tools like the WAIS or MoCA to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13380" y="3169920"/>
            <a:ext cx="2655570" cy="1981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evaluate cognitive functions.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13380" y="3445510"/>
            <a:ext cx="6021070" cy="1993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800">
                <a:solidFill>
                  <a:srgbClr val="C00000"/>
                </a:solidFill>
                <a:latin typeface="Calibri"/>
              </a:rPr>
              <a:t>Counselling Techniques</a:t>
            </a:r>
            <a:r>
              <a:rPr spc="-100" b="1" sz="1800">
                <a:solidFill>
                  <a:srgbClr val="000000"/>
                </a:solidFill>
                <a:latin typeface="Calibri"/>
              </a:rPr>
              <a:t> :</a:t>
            </a:r>
            <a:r>
              <a:rPr spc="-100" sz="1800">
                <a:solidFill>
                  <a:srgbClr val="000000"/>
                </a:solidFill>
                <a:latin typeface="Calibri"/>
              </a:rPr>
              <a:t> CBI (Cognitive Behavioral Therapy), talk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13380" y="3724910"/>
            <a:ext cx="2665730" cy="1955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therapy, relaxation methods.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13380" y="3997960"/>
            <a:ext cx="6327140" cy="1993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800">
                <a:solidFill>
                  <a:srgbClr val="C00000"/>
                </a:solidFill>
                <a:latin typeface="Calibri"/>
              </a:rPr>
              <a:t>Digital Tools</a:t>
            </a:r>
            <a:r>
              <a:rPr spc="-100" b="1" sz="1800">
                <a:solidFill>
                  <a:srgbClr val="000000"/>
                </a:solidFill>
                <a:latin typeface="Calibri"/>
              </a:rPr>
              <a:t> :</a:t>
            </a:r>
            <a:r>
              <a:rPr spc="-100" sz="1800">
                <a:solidFill>
                  <a:srgbClr val="000000"/>
                </a:solidFill>
                <a:latin typeface="Calibri"/>
              </a:rPr>
              <a:t> Brain imaging ( FMRI, EEG) for studying behaviour and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13380" y="4284980"/>
            <a:ext cx="895349" cy="1892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cognitive.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13380" y="4544060"/>
            <a:ext cx="6578600" cy="1968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800">
                <a:solidFill>
                  <a:srgbClr val="C00000"/>
                </a:solidFill>
                <a:latin typeface="Calibri"/>
              </a:rPr>
              <a:t>Supportive Technologies</a:t>
            </a:r>
            <a:r>
              <a:rPr spc="-100" b="1" sz="1800">
                <a:solidFill>
                  <a:srgbClr val="000000"/>
                </a:solidFill>
                <a:latin typeface="Calibri"/>
              </a:rPr>
              <a:t> :</a:t>
            </a:r>
            <a:r>
              <a:rPr spc="-100" sz="1800">
                <a:solidFill>
                  <a:srgbClr val="000000"/>
                </a:solidFill>
                <a:latin typeface="Calibri"/>
              </a:rPr>
              <a:t> Meditation apps, mood tracking apps, stress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13380" y="4820920"/>
            <a:ext cx="1799590" cy="1968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management tools.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400790" y="6520180"/>
            <a:ext cx="74929" cy="1028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936B"/>
                </a:solidFill>
                <a:latin typeface="Trebuchet MS"/>
              </a:rPr>
              <a:t>7</a:t>
            </a:r>
          </a:p>
        </p:txBody>
      </p:sp>
      <p:pic>
        <p:nvPicPr>
          <p:cNvPr id="29" name="Picture 28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53550" y="5361940"/>
            <a:ext cx="457200" cy="457200"/>
          </a:xfrm>
          <a:prstGeom prst="rect">
            <a:avLst/>
          </a:prstGeom>
        </p:spPr>
      </p:pic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53550" y="5895340"/>
            <a:ext cx="181609" cy="181610"/>
          </a:xfrm>
          <a:prstGeom prst="rect">
            <a:avLst/>
          </a:prstGeom>
        </p:spPr>
      </p:pic>
      <p:pic>
        <p:nvPicPr>
          <p:cNvPr id="31" name="Picture 30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3100" y="6464300"/>
            <a:ext cx="2146300" cy="20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950" y="6350"/>
            <a:ext cx="1225550" cy="685165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550" y="3695700"/>
            <a:ext cx="4743450" cy="31623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2100" y="0"/>
            <a:ext cx="3009900" cy="6858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1200" y="0"/>
            <a:ext cx="2590800" cy="6858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4450" y="3048000"/>
            <a:ext cx="3257550" cy="3810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4500" y="0"/>
            <a:ext cx="2857500" cy="6858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6600" y="0"/>
            <a:ext cx="1295400" cy="6858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4700" y="0"/>
            <a:ext cx="1257300" cy="6858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69550" y="3587750"/>
            <a:ext cx="1822450" cy="32702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4006850"/>
            <a:ext cx="450850" cy="28511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53110" y="433070"/>
            <a:ext cx="7442200" cy="3746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3950">
                <a:solidFill>
                  <a:srgbClr val="000000"/>
                </a:solidFill>
                <a:latin typeface="Trebuchet MS"/>
              </a:rPr>
              <a:t>POTFOLIO DESIGN AND LAYOUT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9259" y="1369060"/>
            <a:ext cx="8106410" cy="1981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800">
                <a:solidFill>
                  <a:srgbClr val="000000"/>
                </a:solidFill>
                <a:latin typeface="Calibri"/>
              </a:rPr>
              <a:t>Header :</a:t>
            </a:r>
            <a:r>
              <a:rPr spc="-100" sz="1800">
                <a:solidFill>
                  <a:srgbClr val="000000"/>
                </a:solidFill>
                <a:latin typeface="Calibri"/>
              </a:rPr>
              <a:t> Contains the psychologists name, profession, and a brief tagline or message to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259" y="1647189"/>
            <a:ext cx="1541780" cy="1955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potential clients.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9259" y="1922780"/>
            <a:ext cx="8249920" cy="1968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800">
                <a:solidFill>
                  <a:srgbClr val="000000"/>
                </a:solidFill>
                <a:latin typeface="Calibri"/>
              </a:rPr>
              <a:t>Navigation Bar :</a:t>
            </a:r>
            <a:r>
              <a:rPr spc="-100" sz="1800">
                <a:solidFill>
                  <a:srgbClr val="000000"/>
                </a:solidFill>
                <a:latin typeface="Calibri"/>
              </a:rPr>
              <a:t> Provides links to the different sections on the page</a:t>
            </a:r>
            <a:r>
              <a:rPr spc="-100" b="1" sz="1800">
                <a:solidFill>
                  <a:srgbClr val="000000"/>
                </a:solidFill>
                <a:latin typeface="Calibri"/>
              </a:rPr>
              <a:t> :</a:t>
            </a:r>
            <a:r>
              <a:rPr spc="-100" i="1" sz="1800">
                <a:solidFill>
                  <a:srgbClr val="000000"/>
                </a:solidFill>
                <a:latin typeface="Calibri"/>
              </a:rPr>
              <a:t> About Me, Services,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9259" y="2199640"/>
            <a:ext cx="2426970" cy="1879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i="1" sz="1800">
                <a:solidFill>
                  <a:srgbClr val="000000"/>
                </a:solidFill>
                <a:latin typeface="Calibri"/>
              </a:rPr>
              <a:t>Testimonials, and Contact.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9259" y="2475230"/>
            <a:ext cx="6601460" cy="1981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800">
                <a:solidFill>
                  <a:srgbClr val="000000"/>
                </a:solidFill>
                <a:latin typeface="Calibri"/>
              </a:rPr>
              <a:t>About Me :</a:t>
            </a:r>
            <a:r>
              <a:rPr spc="-100" sz="1800">
                <a:solidFill>
                  <a:srgbClr val="000000"/>
                </a:solidFill>
                <a:latin typeface="Calibri"/>
              </a:rPr>
              <a:t> A brief introduction, background, and approach to therapy.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9259" y="2743200"/>
            <a:ext cx="8599170" cy="1968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800">
                <a:solidFill>
                  <a:srgbClr val="000000"/>
                </a:solidFill>
                <a:latin typeface="Calibri"/>
              </a:rPr>
              <a:t>Services :</a:t>
            </a:r>
            <a:r>
              <a:rPr spc="-100" sz="1800">
                <a:solidFill>
                  <a:srgbClr val="000000"/>
                </a:solidFill>
                <a:latin typeface="Calibri"/>
              </a:rPr>
              <a:t> Lists the psychologists services such as </a:t>
            </a:r>
            <a:r>
              <a:rPr spc="-100" u="sng" sz="1800">
                <a:solidFill>
                  <a:srgbClr val="000000"/>
                </a:solidFill>
                <a:uFill>
                  <a:solidFill>
                    <a:srgbClr val="000000">
                      <a:alpha val="100000"/>
                    </a:srgbClr>
                  </a:solidFill>
                </a:uFill>
                <a:latin typeface="Calibri"/>
              </a:rPr>
              <a:t>individual therapy, couples counselling, and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9259" y="3020060"/>
            <a:ext cx="1380490" cy="1968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u="sng" sz="1800">
                <a:solidFill>
                  <a:srgbClr val="000000"/>
                </a:solidFill>
                <a:uFill>
                  <a:solidFill>
                    <a:srgbClr val="000000">
                      <a:alpha val="100000"/>
                    </a:srgbClr>
                  </a:solidFill>
                </a:uFill>
                <a:latin typeface="Calibri"/>
              </a:rPr>
              <a:t>family therapy.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9259" y="3295650"/>
            <a:ext cx="6864350" cy="1981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800">
                <a:solidFill>
                  <a:srgbClr val="000000"/>
                </a:solidFill>
                <a:latin typeface="Calibri"/>
              </a:rPr>
              <a:t>Testimonials :</a:t>
            </a:r>
            <a:r>
              <a:rPr spc="-100" sz="1800">
                <a:solidFill>
                  <a:srgbClr val="000000"/>
                </a:solidFill>
                <a:latin typeface="Calibri"/>
              </a:rPr>
              <a:t> Showcases quotes from clients to build trust and credibility.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9259" y="3572510"/>
            <a:ext cx="8509000" cy="1968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800">
                <a:solidFill>
                  <a:srgbClr val="000000"/>
                </a:solidFill>
                <a:latin typeface="Calibri"/>
              </a:rPr>
              <a:t>Contact :</a:t>
            </a:r>
            <a:r>
              <a:rPr spc="-100" sz="1800">
                <a:solidFill>
                  <a:srgbClr val="000000"/>
                </a:solidFill>
                <a:latin typeface="Calibri"/>
              </a:rPr>
              <a:t> Includes a simple from for client to contact the psychologists. Fields include name,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9259" y="3846829"/>
            <a:ext cx="7985760" cy="1993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E-mail, and a message. Can be linked to a background script (e.g., PHP) to handle from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9259" y="4117340"/>
            <a:ext cx="1093470" cy="1574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submission.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9259" y="4392930"/>
            <a:ext cx="6572250" cy="1968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800">
                <a:solidFill>
                  <a:srgbClr val="000000"/>
                </a:solidFill>
                <a:latin typeface="Calibri"/>
              </a:rPr>
              <a:t>Footer :</a:t>
            </a:r>
            <a:r>
              <a:rPr spc="-100" sz="1800">
                <a:solidFill>
                  <a:srgbClr val="000000"/>
                </a:solidFill>
                <a:latin typeface="Calibri"/>
              </a:rPr>
              <a:t> Simple copyright notice and any additional footer information.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9259" y="4950460"/>
            <a:ext cx="1866900" cy="1930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800">
                <a:solidFill>
                  <a:srgbClr val="7030A0"/>
                </a:solidFill>
                <a:latin typeface="Calibri"/>
              </a:rPr>
              <a:t>Responsive Design :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09980" y="5223510"/>
            <a:ext cx="8168640" cy="1968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The layout adapts for mobile and tablet screen using media queries. On smaller screens,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9259" y="5490210"/>
            <a:ext cx="8507730" cy="1968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the grid layout for services and testimonials adjusts to a single column to ensure readability.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324590" y="6518909"/>
            <a:ext cx="74929" cy="1054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936B"/>
                </a:solidFill>
                <a:latin typeface="Trebuchet MS"/>
              </a:rPr>
              <a:t>8</a:t>
            </a:r>
          </a:p>
        </p:txBody>
      </p:sp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53550" y="5895340"/>
            <a:ext cx="181609" cy="181610"/>
          </a:xfrm>
          <a:prstGeom prst="rect">
            <a:avLst/>
          </a:prstGeom>
        </p:spPr>
      </p:pic>
      <p:pic>
        <p:nvPicPr>
          <p:cNvPr id="31" name="Picture 30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63700" y="6464300"/>
            <a:ext cx="82550" cy="184150"/>
          </a:xfrm>
          <a:prstGeom prst="rect">
            <a:avLst/>
          </a:prstGeom>
        </p:spPr>
      </p:pic>
      <p:pic>
        <p:nvPicPr>
          <p:cNvPr id="32" name="Picture 31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58400" y="523240"/>
            <a:ext cx="4572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950" y="6350"/>
            <a:ext cx="1225550" cy="685165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550" y="3695700"/>
            <a:ext cx="4743450" cy="31623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2100" y="0"/>
            <a:ext cx="3009900" cy="6858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1200" y="0"/>
            <a:ext cx="2590800" cy="6858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4450" y="3048000"/>
            <a:ext cx="3257550" cy="3810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4500" y="0"/>
            <a:ext cx="2857500" cy="6858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6600" y="0"/>
            <a:ext cx="1295400" cy="6858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4700" y="0"/>
            <a:ext cx="1257300" cy="6858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69550" y="3587750"/>
            <a:ext cx="1822450" cy="32702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4006850"/>
            <a:ext cx="450850" cy="28511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55650" y="533400"/>
            <a:ext cx="9025890" cy="4508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4800">
                <a:solidFill>
                  <a:srgbClr val="000000"/>
                </a:solidFill>
                <a:latin typeface="Trebuchet MS"/>
              </a:rPr>
              <a:t>FEATURES AND FUNCTIONALITY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5140" y="1423670"/>
            <a:ext cx="927100" cy="1473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800">
                <a:solidFill>
                  <a:srgbClr val="31859C"/>
                </a:solidFill>
                <a:latin typeface="Calibri"/>
              </a:rPr>
              <a:t>Features</a:t>
            </a:r>
            <a:r>
              <a:rPr spc="-100" b="1" sz="1800">
                <a:solidFill>
                  <a:srgbClr val="17375E"/>
                </a:solidFill>
                <a:latin typeface="Calibri"/>
              </a:rPr>
              <a:t> 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5140" y="1686560"/>
            <a:ext cx="8346439" cy="1993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800">
                <a:solidFill>
                  <a:srgbClr val="000000"/>
                </a:solidFill>
                <a:latin typeface="Calibri"/>
              </a:rPr>
              <a:t>Personal Branding –</a:t>
            </a:r>
            <a:r>
              <a:rPr spc="-100" sz="1800">
                <a:solidFill>
                  <a:srgbClr val="000000"/>
                </a:solidFill>
                <a:latin typeface="Calibri"/>
              </a:rPr>
              <a:t> Professional photo, tagline, and short bio. Specialization (e.g., clinical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5140" y="1962150"/>
            <a:ext cx="2369820" cy="1993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counselling, educational).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5140" y="2241550"/>
            <a:ext cx="8162289" cy="1968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800">
                <a:solidFill>
                  <a:srgbClr val="000000"/>
                </a:solidFill>
                <a:latin typeface="Calibri"/>
              </a:rPr>
              <a:t>Educational Background –</a:t>
            </a:r>
            <a:r>
              <a:rPr spc="-100" sz="1800">
                <a:solidFill>
                  <a:srgbClr val="000000"/>
                </a:solidFill>
                <a:latin typeface="Calibri"/>
              </a:rPr>
              <a:t> Degrees and institutions. Specialized training and workshops.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5140" y="2518410"/>
            <a:ext cx="8488680" cy="1968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800">
                <a:solidFill>
                  <a:srgbClr val="000000"/>
                </a:solidFill>
                <a:latin typeface="Calibri"/>
              </a:rPr>
              <a:t>Work &amp; Clinical Experience –</a:t>
            </a:r>
            <a:r>
              <a:rPr spc="-100" sz="1800">
                <a:solidFill>
                  <a:srgbClr val="000000"/>
                </a:solidFill>
                <a:latin typeface="Calibri"/>
              </a:rPr>
              <a:t> Therapy practices, counselling sessions, or reasearch projects.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5140" y="2785110"/>
            <a:ext cx="3731260" cy="1968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Volunteer or community outreach work.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5140" y="3060700"/>
            <a:ext cx="8620760" cy="1981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800">
                <a:solidFill>
                  <a:srgbClr val="000000"/>
                </a:solidFill>
                <a:latin typeface="Calibri"/>
              </a:rPr>
              <a:t>Publications &amp; Research Contributions –</a:t>
            </a:r>
            <a:r>
              <a:rPr spc="-100" sz="1800">
                <a:solidFill>
                  <a:srgbClr val="000000"/>
                </a:solidFill>
                <a:latin typeface="Calibri"/>
              </a:rPr>
              <a:t> Journal article, book chapters. Conference talks and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5140" y="3346450"/>
            <a:ext cx="1333499" cy="1892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presentations.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5140" y="3615690"/>
            <a:ext cx="1348740" cy="1955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800">
                <a:solidFill>
                  <a:srgbClr val="31859C"/>
                </a:solidFill>
                <a:latin typeface="Calibri"/>
              </a:rPr>
              <a:t>Functionality :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5140" y="3888740"/>
            <a:ext cx="8244839" cy="1993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800">
                <a:solidFill>
                  <a:srgbClr val="000000"/>
                </a:solidFill>
                <a:latin typeface="Calibri"/>
              </a:rPr>
              <a:t>Case Study Summarise (client - anonymized) –</a:t>
            </a:r>
            <a:r>
              <a:rPr spc="-100" sz="1800">
                <a:solidFill>
                  <a:srgbClr val="000000"/>
                </a:solidFill>
                <a:latin typeface="Calibri"/>
              </a:rPr>
              <a:t> Problem →Approach →Outcome format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5140" y="4157979"/>
            <a:ext cx="8271509" cy="1981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800">
                <a:solidFill>
                  <a:srgbClr val="000000"/>
                </a:solidFill>
                <a:latin typeface="Calibri"/>
              </a:rPr>
              <a:t>Media &amp; Resources –</a:t>
            </a:r>
            <a:r>
              <a:rPr spc="-100" sz="1800">
                <a:solidFill>
                  <a:srgbClr val="000000"/>
                </a:solidFill>
                <a:latin typeface="Calibri"/>
              </a:rPr>
              <a:t> Awareness posters, infographics. Recorded lectures , workshops, or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5140" y="4436110"/>
            <a:ext cx="876300" cy="1955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podcasts.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5140" y="4711700"/>
            <a:ext cx="8484869" cy="1968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800">
                <a:solidFill>
                  <a:srgbClr val="000000"/>
                </a:solidFill>
                <a:latin typeface="Calibri"/>
              </a:rPr>
              <a:t>Interactive Elements –</a:t>
            </a:r>
            <a:r>
              <a:rPr spc="-100" sz="1800">
                <a:solidFill>
                  <a:srgbClr val="000000"/>
                </a:solidFill>
                <a:latin typeface="Calibri"/>
              </a:rPr>
              <a:t> Timeline of career &amp; achievements. Appointment request or contact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5140" y="4988560"/>
            <a:ext cx="505459" cy="1587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form.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5140" y="5265420"/>
            <a:ext cx="8745219" cy="1968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800">
                <a:solidFill>
                  <a:srgbClr val="000000"/>
                </a:solidFill>
                <a:latin typeface="Calibri"/>
              </a:rPr>
              <a:t>Accessibility &amp; Design –</a:t>
            </a:r>
            <a:r>
              <a:rPr spc="-100" sz="1800">
                <a:solidFill>
                  <a:srgbClr val="000000"/>
                </a:solidFill>
                <a:latin typeface="Calibri"/>
              </a:rPr>
              <a:t> Mobile – friendly layout. Clear typography and soft color palette. Easy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5140" y="5532120"/>
            <a:ext cx="2703829" cy="1968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Calibri"/>
              </a:rPr>
              <a:t>navigation between sections.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