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4288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06F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687933" y="8616177"/>
            <a:ext cx="6600190" cy="1671320"/>
          </a:xfrm>
          <a:custGeom>
            <a:avLst/>
            <a:gdLst/>
            <a:ahLst/>
            <a:cxnLst/>
            <a:rect l="l" t="t" r="r" b="b"/>
            <a:pathLst>
              <a:path w="6600190" h="1671320">
                <a:moveTo>
                  <a:pt x="6600065" y="1670822"/>
                </a:moveTo>
                <a:lnTo>
                  <a:pt x="0" y="1670822"/>
                </a:lnTo>
                <a:lnTo>
                  <a:pt x="1695661" y="715675"/>
                </a:lnTo>
                <a:lnTo>
                  <a:pt x="1733420" y="694934"/>
                </a:lnTo>
                <a:lnTo>
                  <a:pt x="1772933" y="674293"/>
                </a:lnTo>
                <a:lnTo>
                  <a:pt x="1814088" y="653787"/>
                </a:lnTo>
                <a:lnTo>
                  <a:pt x="1856771" y="633449"/>
                </a:lnTo>
                <a:lnTo>
                  <a:pt x="1900870" y="613314"/>
                </a:lnTo>
                <a:lnTo>
                  <a:pt x="1946273" y="593417"/>
                </a:lnTo>
                <a:lnTo>
                  <a:pt x="1992867" y="573791"/>
                </a:lnTo>
                <a:lnTo>
                  <a:pt x="2040540" y="554472"/>
                </a:lnTo>
                <a:lnTo>
                  <a:pt x="2089178" y="535493"/>
                </a:lnTo>
                <a:lnTo>
                  <a:pt x="2138669" y="516889"/>
                </a:lnTo>
                <a:lnTo>
                  <a:pt x="2188901" y="498695"/>
                </a:lnTo>
                <a:lnTo>
                  <a:pt x="2239760" y="480944"/>
                </a:lnTo>
                <a:lnTo>
                  <a:pt x="2291135" y="463672"/>
                </a:lnTo>
                <a:lnTo>
                  <a:pt x="2342913" y="446912"/>
                </a:lnTo>
                <a:lnTo>
                  <a:pt x="2394927" y="430715"/>
                </a:lnTo>
                <a:lnTo>
                  <a:pt x="2447225" y="415067"/>
                </a:lnTo>
                <a:lnTo>
                  <a:pt x="2499535" y="400050"/>
                </a:lnTo>
                <a:lnTo>
                  <a:pt x="2551797" y="385684"/>
                </a:lnTo>
                <a:lnTo>
                  <a:pt x="2603899" y="372002"/>
                </a:lnTo>
                <a:lnTo>
                  <a:pt x="2655728" y="359039"/>
                </a:lnTo>
                <a:lnTo>
                  <a:pt x="2707171" y="346828"/>
                </a:lnTo>
                <a:lnTo>
                  <a:pt x="2758116" y="335406"/>
                </a:lnTo>
                <a:lnTo>
                  <a:pt x="2808450" y="324805"/>
                </a:lnTo>
                <a:lnTo>
                  <a:pt x="2858060" y="315061"/>
                </a:lnTo>
                <a:lnTo>
                  <a:pt x="2906835" y="306207"/>
                </a:lnTo>
                <a:lnTo>
                  <a:pt x="2954660" y="298278"/>
                </a:lnTo>
                <a:lnTo>
                  <a:pt x="3001425" y="291309"/>
                </a:lnTo>
                <a:lnTo>
                  <a:pt x="3047015" y="285334"/>
                </a:lnTo>
                <a:lnTo>
                  <a:pt x="3091319" y="280386"/>
                </a:lnTo>
                <a:lnTo>
                  <a:pt x="3134224" y="276502"/>
                </a:lnTo>
                <a:lnTo>
                  <a:pt x="6600065" y="0"/>
                </a:lnTo>
                <a:lnTo>
                  <a:pt x="6600065" y="1670822"/>
                </a:lnTo>
                <a:close/>
              </a:path>
            </a:pathLst>
          </a:custGeom>
          <a:solidFill>
            <a:srgbClr val="006F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7608" y="2070769"/>
            <a:ext cx="9472782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rgbClr val="006F7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950" b="0" i="1">
                <a:solidFill>
                  <a:srgbClr val="006F73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950" b="0" i="1">
                <a:solidFill>
                  <a:srgbClr val="006F73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950" b="0" i="1">
                <a:solidFill>
                  <a:srgbClr val="006F73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4287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06F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687925" y="8616170"/>
            <a:ext cx="6600190" cy="1671320"/>
          </a:xfrm>
          <a:custGeom>
            <a:avLst/>
            <a:gdLst/>
            <a:ahLst/>
            <a:cxnLst/>
            <a:rect l="l" t="t" r="r" b="b"/>
            <a:pathLst>
              <a:path w="6600190" h="1671320">
                <a:moveTo>
                  <a:pt x="6600074" y="1670828"/>
                </a:moveTo>
                <a:lnTo>
                  <a:pt x="0" y="1670828"/>
                </a:lnTo>
                <a:lnTo>
                  <a:pt x="1695671" y="715675"/>
                </a:lnTo>
                <a:lnTo>
                  <a:pt x="1733430" y="694934"/>
                </a:lnTo>
                <a:lnTo>
                  <a:pt x="1772942" y="674294"/>
                </a:lnTo>
                <a:lnTo>
                  <a:pt x="1814097" y="653787"/>
                </a:lnTo>
                <a:lnTo>
                  <a:pt x="1856780" y="633449"/>
                </a:lnTo>
                <a:lnTo>
                  <a:pt x="1900880" y="613315"/>
                </a:lnTo>
                <a:lnTo>
                  <a:pt x="1946282" y="593417"/>
                </a:lnTo>
                <a:lnTo>
                  <a:pt x="1992876" y="573792"/>
                </a:lnTo>
                <a:lnTo>
                  <a:pt x="2040549" y="554472"/>
                </a:lnTo>
                <a:lnTo>
                  <a:pt x="2089187" y="535494"/>
                </a:lnTo>
                <a:lnTo>
                  <a:pt x="2138678" y="516890"/>
                </a:lnTo>
                <a:lnTo>
                  <a:pt x="2188910" y="498696"/>
                </a:lnTo>
                <a:lnTo>
                  <a:pt x="2239769" y="480945"/>
                </a:lnTo>
                <a:lnTo>
                  <a:pt x="2291144" y="463673"/>
                </a:lnTo>
                <a:lnTo>
                  <a:pt x="2342922" y="446912"/>
                </a:lnTo>
                <a:lnTo>
                  <a:pt x="2394977" y="430703"/>
                </a:lnTo>
                <a:lnTo>
                  <a:pt x="2447235" y="415067"/>
                </a:lnTo>
                <a:lnTo>
                  <a:pt x="2499545" y="400051"/>
                </a:lnTo>
                <a:lnTo>
                  <a:pt x="2551807" y="385684"/>
                </a:lnTo>
                <a:lnTo>
                  <a:pt x="2603908" y="372003"/>
                </a:lnTo>
                <a:lnTo>
                  <a:pt x="2655737" y="359039"/>
                </a:lnTo>
                <a:lnTo>
                  <a:pt x="2707180" y="346829"/>
                </a:lnTo>
                <a:lnTo>
                  <a:pt x="2758125" y="335407"/>
                </a:lnTo>
                <a:lnTo>
                  <a:pt x="2808459" y="324806"/>
                </a:lnTo>
                <a:lnTo>
                  <a:pt x="2858069" y="315061"/>
                </a:lnTo>
                <a:lnTo>
                  <a:pt x="2906844" y="306208"/>
                </a:lnTo>
                <a:lnTo>
                  <a:pt x="2954670" y="298279"/>
                </a:lnTo>
                <a:lnTo>
                  <a:pt x="3001434" y="291310"/>
                </a:lnTo>
                <a:lnTo>
                  <a:pt x="3047024" y="285334"/>
                </a:lnTo>
                <a:lnTo>
                  <a:pt x="3091328" y="280387"/>
                </a:lnTo>
                <a:lnTo>
                  <a:pt x="3134233" y="276502"/>
                </a:lnTo>
                <a:lnTo>
                  <a:pt x="6600074" y="0"/>
                </a:lnTo>
                <a:lnTo>
                  <a:pt x="6600074" y="1670828"/>
                </a:lnTo>
                <a:close/>
              </a:path>
            </a:pathLst>
          </a:custGeom>
          <a:solidFill>
            <a:srgbClr val="006F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13868"/>
            <a:ext cx="16256000" cy="531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950" b="0" i="1">
                <a:solidFill>
                  <a:srgbClr val="006F73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hatfix.com/blog/enterprise-crm-software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0946" rIns="0" bIns="0" rtlCol="0" vert="horz">
            <a:spAutoFit/>
          </a:bodyPr>
          <a:lstStyle/>
          <a:p>
            <a:pPr marL="132715" marR="5080">
              <a:lnSpc>
                <a:spcPts val="13050"/>
              </a:lnSpc>
              <a:spcBef>
                <a:spcPts val="2635"/>
              </a:spcBef>
            </a:pPr>
            <a:r>
              <a:rPr dirty="0" spc="555"/>
              <a:t>Grocery</a:t>
            </a:r>
            <a:r>
              <a:rPr dirty="0" spc="100"/>
              <a:t> </a:t>
            </a:r>
            <a:r>
              <a:rPr dirty="0" spc="335"/>
              <a:t>Sales </a:t>
            </a:r>
            <a:r>
              <a:rPr dirty="0" spc="-2840"/>
              <a:t> </a:t>
            </a:r>
            <a:r>
              <a:rPr dirty="0" spc="325"/>
              <a:t>Forecasting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4287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06F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87932" y="8616175"/>
            <a:ext cx="6600190" cy="1671320"/>
          </a:xfrm>
          <a:custGeom>
            <a:avLst/>
            <a:gdLst/>
            <a:ahLst/>
            <a:cxnLst/>
            <a:rect l="l" t="t" r="r" b="b"/>
            <a:pathLst>
              <a:path w="6600190" h="1671320">
                <a:moveTo>
                  <a:pt x="6600067" y="1670824"/>
                </a:moveTo>
                <a:lnTo>
                  <a:pt x="0" y="1670824"/>
                </a:lnTo>
                <a:lnTo>
                  <a:pt x="1695664" y="715675"/>
                </a:lnTo>
                <a:lnTo>
                  <a:pt x="1733423" y="694934"/>
                </a:lnTo>
                <a:lnTo>
                  <a:pt x="1772936" y="674293"/>
                </a:lnTo>
                <a:lnTo>
                  <a:pt x="1814090" y="653787"/>
                </a:lnTo>
                <a:lnTo>
                  <a:pt x="1856773" y="633449"/>
                </a:lnTo>
                <a:lnTo>
                  <a:pt x="1900873" y="613314"/>
                </a:lnTo>
                <a:lnTo>
                  <a:pt x="1946276" y="593417"/>
                </a:lnTo>
                <a:lnTo>
                  <a:pt x="1992870" y="573791"/>
                </a:lnTo>
                <a:lnTo>
                  <a:pt x="2040542" y="554472"/>
                </a:lnTo>
                <a:lnTo>
                  <a:pt x="2089180" y="535493"/>
                </a:lnTo>
                <a:lnTo>
                  <a:pt x="2138671" y="516890"/>
                </a:lnTo>
                <a:lnTo>
                  <a:pt x="2188903" y="498695"/>
                </a:lnTo>
                <a:lnTo>
                  <a:pt x="2239763" y="480944"/>
                </a:lnTo>
                <a:lnTo>
                  <a:pt x="2291138" y="463672"/>
                </a:lnTo>
                <a:lnTo>
                  <a:pt x="2342915" y="446912"/>
                </a:lnTo>
                <a:lnTo>
                  <a:pt x="2394952" y="430708"/>
                </a:lnTo>
                <a:lnTo>
                  <a:pt x="2447228" y="415067"/>
                </a:lnTo>
                <a:lnTo>
                  <a:pt x="2499538" y="400050"/>
                </a:lnTo>
                <a:lnTo>
                  <a:pt x="2551800" y="385684"/>
                </a:lnTo>
                <a:lnTo>
                  <a:pt x="2603902" y="372002"/>
                </a:lnTo>
                <a:lnTo>
                  <a:pt x="2655730" y="359039"/>
                </a:lnTo>
                <a:lnTo>
                  <a:pt x="2707173" y="346829"/>
                </a:lnTo>
                <a:lnTo>
                  <a:pt x="2758118" y="335406"/>
                </a:lnTo>
                <a:lnTo>
                  <a:pt x="2808452" y="324805"/>
                </a:lnTo>
                <a:lnTo>
                  <a:pt x="2858063" y="315061"/>
                </a:lnTo>
                <a:lnTo>
                  <a:pt x="2906837" y="306207"/>
                </a:lnTo>
                <a:lnTo>
                  <a:pt x="2954663" y="298278"/>
                </a:lnTo>
                <a:lnTo>
                  <a:pt x="3001427" y="291309"/>
                </a:lnTo>
                <a:lnTo>
                  <a:pt x="3047018" y="285334"/>
                </a:lnTo>
                <a:lnTo>
                  <a:pt x="3091321" y="280386"/>
                </a:lnTo>
                <a:lnTo>
                  <a:pt x="3134226" y="276502"/>
                </a:lnTo>
                <a:lnTo>
                  <a:pt x="6600067" y="0"/>
                </a:lnTo>
                <a:lnTo>
                  <a:pt x="6600067" y="1670824"/>
                </a:lnTo>
                <a:close/>
              </a:path>
            </a:pathLst>
          </a:custGeom>
          <a:solidFill>
            <a:srgbClr val="006F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290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06F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687929" y="8616174"/>
            <a:ext cx="6600190" cy="1671320"/>
          </a:xfrm>
          <a:custGeom>
            <a:avLst/>
            <a:gdLst/>
            <a:ahLst/>
            <a:cxnLst/>
            <a:rect l="l" t="t" r="r" b="b"/>
            <a:pathLst>
              <a:path w="6600190" h="1671320">
                <a:moveTo>
                  <a:pt x="6600069" y="1670825"/>
                </a:moveTo>
                <a:lnTo>
                  <a:pt x="0" y="1670825"/>
                </a:lnTo>
                <a:lnTo>
                  <a:pt x="1695665" y="715675"/>
                </a:lnTo>
                <a:lnTo>
                  <a:pt x="1733424" y="694934"/>
                </a:lnTo>
                <a:lnTo>
                  <a:pt x="1772937" y="674294"/>
                </a:lnTo>
                <a:lnTo>
                  <a:pt x="1814092" y="653787"/>
                </a:lnTo>
                <a:lnTo>
                  <a:pt x="1856775" y="633449"/>
                </a:lnTo>
                <a:lnTo>
                  <a:pt x="1900874" y="613315"/>
                </a:lnTo>
                <a:lnTo>
                  <a:pt x="1946277" y="593417"/>
                </a:lnTo>
                <a:lnTo>
                  <a:pt x="1992871" y="573792"/>
                </a:lnTo>
                <a:lnTo>
                  <a:pt x="2040544" y="554473"/>
                </a:lnTo>
                <a:lnTo>
                  <a:pt x="2089182" y="535494"/>
                </a:lnTo>
                <a:lnTo>
                  <a:pt x="2138673" y="516890"/>
                </a:lnTo>
                <a:lnTo>
                  <a:pt x="2188905" y="498696"/>
                </a:lnTo>
                <a:lnTo>
                  <a:pt x="2239764" y="480945"/>
                </a:lnTo>
                <a:lnTo>
                  <a:pt x="2291139" y="463673"/>
                </a:lnTo>
                <a:lnTo>
                  <a:pt x="2342917" y="446913"/>
                </a:lnTo>
                <a:lnTo>
                  <a:pt x="2394968" y="430705"/>
                </a:lnTo>
                <a:lnTo>
                  <a:pt x="2447229" y="415067"/>
                </a:lnTo>
                <a:lnTo>
                  <a:pt x="2499539" y="400051"/>
                </a:lnTo>
                <a:lnTo>
                  <a:pt x="2551801" y="385685"/>
                </a:lnTo>
                <a:lnTo>
                  <a:pt x="2603903" y="372003"/>
                </a:lnTo>
                <a:lnTo>
                  <a:pt x="2655732" y="359039"/>
                </a:lnTo>
                <a:lnTo>
                  <a:pt x="2707175" y="346829"/>
                </a:lnTo>
                <a:lnTo>
                  <a:pt x="2758120" y="335407"/>
                </a:lnTo>
                <a:lnTo>
                  <a:pt x="2808454" y="324806"/>
                </a:lnTo>
                <a:lnTo>
                  <a:pt x="2858064" y="315062"/>
                </a:lnTo>
                <a:lnTo>
                  <a:pt x="2906839" y="306208"/>
                </a:lnTo>
                <a:lnTo>
                  <a:pt x="2954664" y="298279"/>
                </a:lnTo>
                <a:lnTo>
                  <a:pt x="3001429" y="291310"/>
                </a:lnTo>
                <a:lnTo>
                  <a:pt x="3047019" y="285334"/>
                </a:lnTo>
                <a:lnTo>
                  <a:pt x="3091323" y="280387"/>
                </a:lnTo>
                <a:lnTo>
                  <a:pt x="3134228" y="276502"/>
                </a:lnTo>
                <a:lnTo>
                  <a:pt x="6600069" y="0"/>
                </a:lnTo>
                <a:lnTo>
                  <a:pt x="6600069" y="1670825"/>
                </a:lnTo>
                <a:close/>
              </a:path>
            </a:pathLst>
          </a:custGeom>
          <a:solidFill>
            <a:srgbClr val="006F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142333"/>
            <a:ext cx="8441055" cy="2003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844"/>
              <a:t>Thank</a:t>
            </a:r>
            <a:r>
              <a:rPr dirty="0" spc="125"/>
              <a:t> </a:t>
            </a:r>
            <a:r>
              <a:rPr dirty="0" spc="35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95577" y="9257094"/>
            <a:ext cx="1560195" cy="5969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14300" marR="5080" indent="-102235">
              <a:lnSpc>
                <a:spcPts val="2100"/>
              </a:lnSpc>
              <a:spcBef>
                <a:spcPts val="420"/>
              </a:spcBef>
            </a:pPr>
            <a:r>
              <a:rPr dirty="0" sz="2000" spc="-80" b="1">
                <a:solidFill>
                  <a:srgbClr val="6AABA5"/>
                </a:solidFill>
                <a:latin typeface="Tahoma"/>
                <a:cs typeface="Tahoma"/>
              </a:rPr>
              <a:t>T</a:t>
            </a:r>
            <a:r>
              <a:rPr dirty="0" sz="2000" spc="-409" b="1">
                <a:solidFill>
                  <a:srgbClr val="6AABA5"/>
                </a:solidFill>
                <a:latin typeface="Tahoma"/>
                <a:cs typeface="Tahoma"/>
              </a:rPr>
              <a:t>I</a:t>
            </a:r>
            <a:r>
              <a:rPr dirty="0" sz="2000" spc="-70" b="1">
                <a:solidFill>
                  <a:srgbClr val="6AABA5"/>
                </a:solidFill>
                <a:latin typeface="Tahoma"/>
                <a:cs typeface="Tahoma"/>
              </a:rPr>
              <a:t>MM</a:t>
            </a:r>
            <a:r>
              <a:rPr dirty="0" sz="2000" spc="-45" b="1">
                <a:solidFill>
                  <a:srgbClr val="6AABA5"/>
                </a:solidFill>
                <a:latin typeface="Tahoma"/>
                <a:cs typeface="Tahoma"/>
              </a:rPr>
              <a:t>E</a:t>
            </a:r>
            <a:r>
              <a:rPr dirty="0" sz="2000" spc="-190" b="1">
                <a:solidFill>
                  <a:srgbClr val="6AABA5"/>
                </a:solidFill>
                <a:latin typeface="Tahoma"/>
                <a:cs typeface="Tahoma"/>
              </a:rPr>
              <a:t>R</a:t>
            </a:r>
            <a:r>
              <a:rPr dirty="0" sz="2000" spc="-70" b="1">
                <a:solidFill>
                  <a:srgbClr val="6AABA5"/>
                </a:solidFill>
                <a:latin typeface="Tahoma"/>
                <a:cs typeface="Tahoma"/>
              </a:rPr>
              <a:t>M</a:t>
            </a:r>
            <a:r>
              <a:rPr dirty="0" sz="2000" spc="-80" b="1">
                <a:solidFill>
                  <a:srgbClr val="6AABA5"/>
                </a:solidFill>
                <a:latin typeface="Tahoma"/>
                <a:cs typeface="Tahoma"/>
              </a:rPr>
              <a:t>A</a:t>
            </a:r>
            <a:r>
              <a:rPr dirty="0" sz="2000" spc="-60" b="1">
                <a:solidFill>
                  <a:srgbClr val="6AABA5"/>
                </a:solidFill>
                <a:latin typeface="Tahoma"/>
                <a:cs typeface="Tahoma"/>
              </a:rPr>
              <a:t>N  </a:t>
            </a:r>
            <a:r>
              <a:rPr dirty="0" sz="2000" spc="-409" b="1">
                <a:solidFill>
                  <a:srgbClr val="6AABA5"/>
                </a:solidFill>
                <a:latin typeface="Tahoma"/>
                <a:cs typeface="Tahoma"/>
              </a:rPr>
              <a:t>I</a:t>
            </a:r>
            <a:r>
              <a:rPr dirty="0" sz="2000" spc="-110" b="1">
                <a:solidFill>
                  <a:srgbClr val="6AABA5"/>
                </a:solidFill>
                <a:latin typeface="Tahoma"/>
                <a:cs typeface="Tahoma"/>
              </a:rPr>
              <a:t>N</a:t>
            </a:r>
            <a:r>
              <a:rPr dirty="0" sz="2000" spc="-160" b="1">
                <a:solidFill>
                  <a:srgbClr val="6AABA5"/>
                </a:solidFill>
                <a:latin typeface="Tahoma"/>
                <a:cs typeface="Tahoma"/>
              </a:rPr>
              <a:t>D</a:t>
            </a:r>
            <a:r>
              <a:rPr dirty="0" sz="2000" spc="-95" b="1">
                <a:solidFill>
                  <a:srgbClr val="6AABA5"/>
                </a:solidFill>
                <a:latin typeface="Tahoma"/>
                <a:cs typeface="Tahoma"/>
              </a:rPr>
              <a:t>U</a:t>
            </a:r>
            <a:r>
              <a:rPr dirty="0" sz="2000" spc="-100" b="1">
                <a:solidFill>
                  <a:srgbClr val="6AABA5"/>
                </a:solidFill>
                <a:latin typeface="Tahoma"/>
                <a:cs typeface="Tahoma"/>
              </a:rPr>
              <a:t>S</a:t>
            </a:r>
            <a:r>
              <a:rPr dirty="0" sz="2000" spc="-80" b="1">
                <a:solidFill>
                  <a:srgbClr val="6AABA5"/>
                </a:solidFill>
                <a:latin typeface="Tahoma"/>
                <a:cs typeface="Tahoma"/>
              </a:rPr>
              <a:t>T</a:t>
            </a:r>
            <a:r>
              <a:rPr dirty="0" sz="2000" spc="-190" b="1">
                <a:solidFill>
                  <a:srgbClr val="6AABA5"/>
                </a:solidFill>
                <a:latin typeface="Tahoma"/>
                <a:cs typeface="Tahoma"/>
              </a:rPr>
              <a:t>R</a:t>
            </a:r>
            <a:r>
              <a:rPr dirty="0" sz="2000" spc="-409" b="1">
                <a:solidFill>
                  <a:srgbClr val="6AABA5"/>
                </a:solidFill>
                <a:latin typeface="Tahoma"/>
                <a:cs typeface="Tahoma"/>
              </a:rPr>
              <a:t>I</a:t>
            </a:r>
            <a:r>
              <a:rPr dirty="0" sz="2000" spc="-45" b="1">
                <a:solidFill>
                  <a:srgbClr val="6AABA5"/>
                </a:solidFill>
                <a:latin typeface="Tahoma"/>
                <a:cs typeface="Tahoma"/>
              </a:rPr>
              <a:t>E</a:t>
            </a:r>
            <a:r>
              <a:rPr dirty="0" sz="2000" spc="-95" b="1">
                <a:solidFill>
                  <a:srgbClr val="6AABA5"/>
                </a:solidFill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TEAM</a:t>
            </a:r>
            <a:r>
              <a:rPr dirty="0" spc="-100"/>
              <a:t> </a:t>
            </a:r>
            <a:r>
              <a:rPr dirty="0" spc="-545"/>
              <a:t>MEMBERS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1674" y="4445089"/>
            <a:ext cx="13894435" cy="2797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5200" spc="130" b="1">
                <a:solidFill>
                  <a:srgbClr val="6AABA5"/>
                </a:solidFill>
                <a:latin typeface="Arial"/>
                <a:cs typeface="Arial"/>
              </a:rPr>
              <a:t>MADHURAM</a:t>
            </a:r>
            <a:r>
              <a:rPr dirty="0" sz="5200" spc="-240" b="1">
                <a:solidFill>
                  <a:srgbClr val="6AABA5"/>
                </a:solidFill>
                <a:latin typeface="Arial"/>
                <a:cs typeface="Arial"/>
              </a:rPr>
              <a:t> </a:t>
            </a:r>
            <a:r>
              <a:rPr dirty="0" sz="5200" spc="-40" b="1">
                <a:solidFill>
                  <a:srgbClr val="6AABA5"/>
                </a:solidFill>
                <a:latin typeface="Arial"/>
                <a:cs typeface="Arial"/>
              </a:rPr>
              <a:t>GANESH</a:t>
            </a:r>
            <a:r>
              <a:rPr dirty="0" sz="5200" spc="-235" b="1">
                <a:solidFill>
                  <a:srgbClr val="6AABA5"/>
                </a:solidFill>
                <a:latin typeface="Arial"/>
                <a:cs typeface="Arial"/>
              </a:rPr>
              <a:t> </a:t>
            </a:r>
            <a:r>
              <a:rPr dirty="0" sz="5200" spc="220" b="1">
                <a:solidFill>
                  <a:srgbClr val="6AABA5"/>
                </a:solidFill>
                <a:latin typeface="Arial"/>
                <a:cs typeface="Arial"/>
              </a:rPr>
              <a:t>(RA2011027010004) </a:t>
            </a:r>
            <a:r>
              <a:rPr dirty="0" sz="5200" spc="-1430" b="1">
                <a:solidFill>
                  <a:srgbClr val="6AABA5"/>
                </a:solidFill>
                <a:latin typeface="Arial"/>
                <a:cs typeface="Arial"/>
              </a:rPr>
              <a:t> </a:t>
            </a:r>
            <a:r>
              <a:rPr dirty="0" sz="5200" spc="-285" b="1">
                <a:solidFill>
                  <a:srgbClr val="6AABA5"/>
                </a:solidFill>
                <a:latin typeface="Arial"/>
                <a:cs typeface="Arial"/>
              </a:rPr>
              <a:t>S</a:t>
            </a:r>
            <a:r>
              <a:rPr dirty="0" sz="5200" spc="-105" b="1">
                <a:solidFill>
                  <a:srgbClr val="6AABA5"/>
                </a:solidFill>
                <a:latin typeface="Arial"/>
                <a:cs typeface="Arial"/>
              </a:rPr>
              <a:t>T</a:t>
            </a:r>
            <a:r>
              <a:rPr dirty="0" sz="5200" spc="-285" b="1">
                <a:solidFill>
                  <a:srgbClr val="6AABA5"/>
                </a:solidFill>
                <a:latin typeface="Arial"/>
                <a:cs typeface="Arial"/>
              </a:rPr>
              <a:t>E</a:t>
            </a:r>
            <a:r>
              <a:rPr dirty="0" sz="5200" spc="50" b="1">
                <a:solidFill>
                  <a:srgbClr val="6AABA5"/>
                </a:solidFill>
                <a:latin typeface="Arial"/>
                <a:cs typeface="Arial"/>
              </a:rPr>
              <a:t>V</a:t>
            </a:r>
            <a:r>
              <a:rPr dirty="0" sz="5200" spc="-280" b="1">
                <a:solidFill>
                  <a:srgbClr val="6AABA5"/>
                </a:solidFill>
                <a:latin typeface="Arial"/>
                <a:cs typeface="Arial"/>
              </a:rPr>
              <a:t>E</a:t>
            </a:r>
            <a:r>
              <a:rPr dirty="0" sz="5200" spc="-220" b="1">
                <a:solidFill>
                  <a:srgbClr val="6AABA5"/>
                </a:solidFill>
                <a:latin typeface="Arial"/>
                <a:cs typeface="Arial"/>
              </a:rPr>
              <a:t> </a:t>
            </a:r>
            <a:r>
              <a:rPr dirty="0" sz="5200" spc="-285" b="1">
                <a:solidFill>
                  <a:srgbClr val="6AABA5"/>
                </a:solidFill>
                <a:latin typeface="Arial"/>
                <a:cs typeface="Arial"/>
              </a:rPr>
              <a:t>S</a:t>
            </a:r>
            <a:r>
              <a:rPr dirty="0" sz="5200" spc="-145" b="1">
                <a:solidFill>
                  <a:srgbClr val="6AABA5"/>
                </a:solidFill>
                <a:latin typeface="Arial"/>
                <a:cs typeface="Arial"/>
              </a:rPr>
              <a:t>A</a:t>
            </a:r>
            <a:r>
              <a:rPr dirty="0" sz="5200" spc="95" b="1">
                <a:solidFill>
                  <a:srgbClr val="6AABA5"/>
                </a:solidFill>
                <a:latin typeface="Arial"/>
                <a:cs typeface="Arial"/>
              </a:rPr>
              <a:t>J</a:t>
            </a:r>
            <a:r>
              <a:rPr dirty="0" sz="5200" spc="180" b="1">
                <a:solidFill>
                  <a:srgbClr val="6AABA5"/>
                </a:solidFill>
                <a:latin typeface="Arial"/>
                <a:cs typeface="Arial"/>
              </a:rPr>
              <a:t>U</a:t>
            </a:r>
            <a:r>
              <a:rPr dirty="0" sz="5200" spc="-220" b="1">
                <a:solidFill>
                  <a:srgbClr val="6AABA5"/>
                </a:solidFill>
                <a:latin typeface="Arial"/>
                <a:cs typeface="Arial"/>
              </a:rPr>
              <a:t> </a:t>
            </a:r>
            <a:r>
              <a:rPr dirty="0" sz="5200" spc="110" b="1">
                <a:solidFill>
                  <a:srgbClr val="6AABA5"/>
                </a:solidFill>
                <a:latin typeface="Arial"/>
                <a:cs typeface="Arial"/>
              </a:rPr>
              <a:t>(</a:t>
            </a:r>
            <a:r>
              <a:rPr dirty="0" sz="5200" spc="-290" b="1">
                <a:solidFill>
                  <a:srgbClr val="6AABA5"/>
                </a:solidFill>
                <a:latin typeface="Arial"/>
                <a:cs typeface="Arial"/>
              </a:rPr>
              <a:t>R</a:t>
            </a:r>
            <a:r>
              <a:rPr dirty="0" sz="5200" spc="-145" b="1">
                <a:solidFill>
                  <a:srgbClr val="6AABA5"/>
                </a:solidFill>
                <a:latin typeface="Arial"/>
                <a:cs typeface="Arial"/>
              </a:rPr>
              <a:t>A</a:t>
            </a:r>
            <a:r>
              <a:rPr dirty="0" sz="5200" b="1">
                <a:solidFill>
                  <a:srgbClr val="6AABA5"/>
                </a:solidFill>
                <a:latin typeface="Arial"/>
                <a:cs typeface="Arial"/>
              </a:rPr>
              <a:t>2</a:t>
            </a:r>
            <a:r>
              <a:rPr dirty="0" sz="5200" spc="730" b="1">
                <a:solidFill>
                  <a:srgbClr val="6AABA5"/>
                </a:solidFill>
                <a:latin typeface="Arial"/>
                <a:cs typeface="Arial"/>
              </a:rPr>
              <a:t>0</a:t>
            </a:r>
            <a:r>
              <a:rPr dirty="0" sz="5200" spc="-160" b="1">
                <a:solidFill>
                  <a:srgbClr val="6AABA5"/>
                </a:solidFill>
                <a:latin typeface="Arial"/>
                <a:cs typeface="Arial"/>
              </a:rPr>
              <a:t>11</a:t>
            </a:r>
            <a:r>
              <a:rPr dirty="0" sz="5200" spc="730" b="1">
                <a:solidFill>
                  <a:srgbClr val="6AABA5"/>
                </a:solidFill>
                <a:latin typeface="Arial"/>
                <a:cs typeface="Arial"/>
              </a:rPr>
              <a:t>0</a:t>
            </a:r>
            <a:r>
              <a:rPr dirty="0" sz="5200" b="1">
                <a:solidFill>
                  <a:srgbClr val="6AABA5"/>
                </a:solidFill>
                <a:latin typeface="Arial"/>
                <a:cs typeface="Arial"/>
              </a:rPr>
              <a:t>2</a:t>
            </a:r>
            <a:r>
              <a:rPr dirty="0" sz="5200" spc="-265" b="1">
                <a:solidFill>
                  <a:srgbClr val="6AABA5"/>
                </a:solidFill>
                <a:latin typeface="Arial"/>
                <a:cs typeface="Arial"/>
              </a:rPr>
              <a:t>7</a:t>
            </a:r>
            <a:r>
              <a:rPr dirty="0" sz="5200" spc="730" b="1">
                <a:solidFill>
                  <a:srgbClr val="6AABA5"/>
                </a:solidFill>
                <a:latin typeface="Arial"/>
                <a:cs typeface="Arial"/>
              </a:rPr>
              <a:t>0</a:t>
            </a:r>
            <a:r>
              <a:rPr dirty="0" sz="5200" spc="-160" b="1">
                <a:solidFill>
                  <a:srgbClr val="6AABA5"/>
                </a:solidFill>
                <a:latin typeface="Arial"/>
                <a:cs typeface="Arial"/>
              </a:rPr>
              <a:t>1</a:t>
            </a:r>
            <a:r>
              <a:rPr dirty="0" sz="5200" spc="730" b="1">
                <a:solidFill>
                  <a:srgbClr val="6AABA5"/>
                </a:solidFill>
                <a:latin typeface="Arial"/>
                <a:cs typeface="Arial"/>
              </a:rPr>
              <a:t>00</a:t>
            </a:r>
            <a:r>
              <a:rPr dirty="0" sz="5200" spc="175" b="1">
                <a:solidFill>
                  <a:srgbClr val="6AABA5"/>
                </a:solidFill>
                <a:latin typeface="Arial"/>
                <a:cs typeface="Arial"/>
              </a:rPr>
              <a:t>3</a:t>
            </a:r>
            <a:r>
              <a:rPr dirty="0" sz="5200" b="1">
                <a:solidFill>
                  <a:srgbClr val="6AABA5"/>
                </a:solidFill>
                <a:latin typeface="Arial"/>
                <a:cs typeface="Arial"/>
              </a:rPr>
              <a:t>2</a:t>
            </a:r>
            <a:r>
              <a:rPr dirty="0" sz="5200" spc="100" b="1">
                <a:solidFill>
                  <a:srgbClr val="6AABA5"/>
                </a:solidFill>
                <a:latin typeface="Arial"/>
                <a:cs typeface="Arial"/>
              </a:rPr>
              <a:t>)  </a:t>
            </a:r>
            <a:r>
              <a:rPr dirty="0" sz="5200" spc="5" b="1">
                <a:solidFill>
                  <a:srgbClr val="6AABA5"/>
                </a:solidFill>
                <a:latin typeface="Arial"/>
                <a:cs typeface="Arial"/>
              </a:rPr>
              <a:t>VASUNDHARA</a:t>
            </a:r>
            <a:r>
              <a:rPr dirty="0" sz="5200" spc="-229" b="1">
                <a:solidFill>
                  <a:srgbClr val="6AABA5"/>
                </a:solidFill>
                <a:latin typeface="Arial"/>
                <a:cs typeface="Arial"/>
              </a:rPr>
              <a:t> </a:t>
            </a:r>
            <a:r>
              <a:rPr dirty="0" sz="5200" spc="-110" b="1">
                <a:solidFill>
                  <a:srgbClr val="6AABA5"/>
                </a:solidFill>
                <a:latin typeface="Arial"/>
                <a:cs typeface="Arial"/>
              </a:rPr>
              <a:t>RAJ</a:t>
            </a:r>
            <a:r>
              <a:rPr dirty="0" sz="5200" spc="-225" b="1">
                <a:solidFill>
                  <a:srgbClr val="6AABA5"/>
                </a:solidFill>
                <a:latin typeface="Arial"/>
                <a:cs typeface="Arial"/>
              </a:rPr>
              <a:t> </a:t>
            </a:r>
            <a:r>
              <a:rPr dirty="0" sz="5200" spc="229" b="1">
                <a:solidFill>
                  <a:srgbClr val="6AABA5"/>
                </a:solidFill>
                <a:latin typeface="Arial"/>
                <a:cs typeface="Arial"/>
              </a:rPr>
              <a:t>(RA2011027010060)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13868"/>
            <a:ext cx="10180955" cy="3660775"/>
          </a:xfrm>
          <a:prstGeom prst="rect"/>
        </p:spPr>
        <p:txBody>
          <a:bodyPr wrap="square" lIns="0" tIns="334645" rIns="0" bIns="0" rtlCol="0" vert="horz">
            <a:spAutoFit/>
          </a:bodyPr>
          <a:lstStyle/>
          <a:p>
            <a:pPr marL="12700" marR="5080">
              <a:lnSpc>
                <a:spcPts val="13050"/>
              </a:lnSpc>
              <a:spcBef>
                <a:spcPts val="2635"/>
              </a:spcBef>
            </a:pPr>
            <a:r>
              <a:rPr dirty="0" spc="2014"/>
              <a:t>PROBLEM </a:t>
            </a:r>
            <a:r>
              <a:rPr dirty="0" spc="2020"/>
              <a:t> </a:t>
            </a:r>
            <a:r>
              <a:rPr dirty="0" spc="1260"/>
              <a:t>S</a:t>
            </a:r>
            <a:r>
              <a:rPr dirty="0" spc="2430"/>
              <a:t>T</a:t>
            </a:r>
            <a:r>
              <a:rPr dirty="0" spc="2020"/>
              <a:t>A</a:t>
            </a:r>
            <a:r>
              <a:rPr dirty="0" spc="2430"/>
              <a:t>T</a:t>
            </a:r>
            <a:r>
              <a:rPr dirty="0" spc="2715"/>
              <a:t>M</a:t>
            </a:r>
            <a:r>
              <a:rPr dirty="0" spc="1980"/>
              <a:t>E</a:t>
            </a:r>
            <a:r>
              <a:rPr dirty="0" spc="1975"/>
              <a:t>N</a:t>
            </a:r>
            <a:r>
              <a:rPr dirty="0" spc="269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4289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06F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7933" y="8616175"/>
            <a:ext cx="6600190" cy="1671320"/>
          </a:xfrm>
          <a:custGeom>
            <a:avLst/>
            <a:gdLst/>
            <a:ahLst/>
            <a:cxnLst/>
            <a:rect l="l" t="t" r="r" b="b"/>
            <a:pathLst>
              <a:path w="6600190" h="1671320">
                <a:moveTo>
                  <a:pt x="6600066" y="1670823"/>
                </a:moveTo>
                <a:lnTo>
                  <a:pt x="0" y="1670824"/>
                </a:lnTo>
                <a:lnTo>
                  <a:pt x="1695663" y="715675"/>
                </a:lnTo>
                <a:lnTo>
                  <a:pt x="1733422" y="694934"/>
                </a:lnTo>
                <a:lnTo>
                  <a:pt x="1772935" y="674294"/>
                </a:lnTo>
                <a:lnTo>
                  <a:pt x="1814089" y="653787"/>
                </a:lnTo>
                <a:lnTo>
                  <a:pt x="1856772" y="633449"/>
                </a:lnTo>
                <a:lnTo>
                  <a:pt x="1900872" y="613315"/>
                </a:lnTo>
                <a:lnTo>
                  <a:pt x="1946275" y="593417"/>
                </a:lnTo>
                <a:lnTo>
                  <a:pt x="1992869" y="573792"/>
                </a:lnTo>
                <a:lnTo>
                  <a:pt x="2040541" y="554473"/>
                </a:lnTo>
                <a:lnTo>
                  <a:pt x="2089179" y="535494"/>
                </a:lnTo>
                <a:lnTo>
                  <a:pt x="2138670" y="516890"/>
                </a:lnTo>
                <a:lnTo>
                  <a:pt x="2188902" y="498696"/>
                </a:lnTo>
                <a:lnTo>
                  <a:pt x="2239762" y="480945"/>
                </a:lnTo>
                <a:lnTo>
                  <a:pt x="2291136" y="463673"/>
                </a:lnTo>
                <a:lnTo>
                  <a:pt x="2342914" y="446913"/>
                </a:lnTo>
                <a:lnTo>
                  <a:pt x="2394948" y="430710"/>
                </a:lnTo>
                <a:lnTo>
                  <a:pt x="2447227" y="415067"/>
                </a:lnTo>
                <a:lnTo>
                  <a:pt x="2499537" y="400051"/>
                </a:lnTo>
                <a:lnTo>
                  <a:pt x="2551799" y="385685"/>
                </a:lnTo>
                <a:lnTo>
                  <a:pt x="2603900" y="372003"/>
                </a:lnTo>
                <a:lnTo>
                  <a:pt x="2655729" y="359039"/>
                </a:lnTo>
                <a:lnTo>
                  <a:pt x="2707172" y="346829"/>
                </a:lnTo>
                <a:lnTo>
                  <a:pt x="2758117" y="335407"/>
                </a:lnTo>
                <a:lnTo>
                  <a:pt x="2808451" y="324806"/>
                </a:lnTo>
                <a:lnTo>
                  <a:pt x="2858062" y="315062"/>
                </a:lnTo>
                <a:lnTo>
                  <a:pt x="2906836" y="306208"/>
                </a:lnTo>
                <a:lnTo>
                  <a:pt x="2954662" y="298279"/>
                </a:lnTo>
                <a:lnTo>
                  <a:pt x="3001426" y="291310"/>
                </a:lnTo>
                <a:lnTo>
                  <a:pt x="3047016" y="285334"/>
                </a:lnTo>
                <a:lnTo>
                  <a:pt x="3091320" y="280387"/>
                </a:lnTo>
                <a:lnTo>
                  <a:pt x="3134225" y="276502"/>
                </a:lnTo>
                <a:lnTo>
                  <a:pt x="6600066" y="0"/>
                </a:lnTo>
                <a:lnTo>
                  <a:pt x="6600066" y="1670823"/>
                </a:lnTo>
                <a:close/>
              </a:path>
            </a:pathLst>
          </a:custGeom>
          <a:solidFill>
            <a:srgbClr val="006F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95577" y="9257092"/>
            <a:ext cx="1560195" cy="5969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14300" marR="5080" indent="-102235">
              <a:lnSpc>
                <a:spcPts val="2100"/>
              </a:lnSpc>
              <a:spcBef>
                <a:spcPts val="420"/>
              </a:spcBef>
            </a:pPr>
            <a:r>
              <a:rPr dirty="0" sz="2000" spc="-80" b="1">
                <a:solidFill>
                  <a:srgbClr val="6AABA5"/>
                </a:solidFill>
                <a:latin typeface="Tahoma"/>
                <a:cs typeface="Tahoma"/>
              </a:rPr>
              <a:t>T</a:t>
            </a:r>
            <a:r>
              <a:rPr dirty="0" sz="2000" spc="-409" b="1">
                <a:solidFill>
                  <a:srgbClr val="6AABA5"/>
                </a:solidFill>
                <a:latin typeface="Tahoma"/>
                <a:cs typeface="Tahoma"/>
              </a:rPr>
              <a:t>I</a:t>
            </a:r>
            <a:r>
              <a:rPr dirty="0" sz="2000" spc="-70" b="1">
                <a:solidFill>
                  <a:srgbClr val="6AABA5"/>
                </a:solidFill>
                <a:latin typeface="Tahoma"/>
                <a:cs typeface="Tahoma"/>
              </a:rPr>
              <a:t>MM</a:t>
            </a:r>
            <a:r>
              <a:rPr dirty="0" sz="2000" spc="-45" b="1">
                <a:solidFill>
                  <a:srgbClr val="6AABA5"/>
                </a:solidFill>
                <a:latin typeface="Tahoma"/>
                <a:cs typeface="Tahoma"/>
              </a:rPr>
              <a:t>E</a:t>
            </a:r>
            <a:r>
              <a:rPr dirty="0" sz="2000" spc="-190" b="1">
                <a:solidFill>
                  <a:srgbClr val="6AABA5"/>
                </a:solidFill>
                <a:latin typeface="Tahoma"/>
                <a:cs typeface="Tahoma"/>
              </a:rPr>
              <a:t>R</a:t>
            </a:r>
            <a:r>
              <a:rPr dirty="0" sz="2000" spc="-70" b="1">
                <a:solidFill>
                  <a:srgbClr val="6AABA5"/>
                </a:solidFill>
                <a:latin typeface="Tahoma"/>
                <a:cs typeface="Tahoma"/>
              </a:rPr>
              <a:t>M</a:t>
            </a:r>
            <a:r>
              <a:rPr dirty="0" sz="2000" spc="-80" b="1">
                <a:solidFill>
                  <a:srgbClr val="6AABA5"/>
                </a:solidFill>
                <a:latin typeface="Tahoma"/>
                <a:cs typeface="Tahoma"/>
              </a:rPr>
              <a:t>A</a:t>
            </a:r>
            <a:r>
              <a:rPr dirty="0" sz="2000" spc="-60" b="1">
                <a:solidFill>
                  <a:srgbClr val="6AABA5"/>
                </a:solidFill>
                <a:latin typeface="Tahoma"/>
                <a:cs typeface="Tahoma"/>
              </a:rPr>
              <a:t>N  </a:t>
            </a:r>
            <a:r>
              <a:rPr dirty="0" sz="2000" spc="-409" b="1">
                <a:solidFill>
                  <a:srgbClr val="6AABA5"/>
                </a:solidFill>
                <a:latin typeface="Tahoma"/>
                <a:cs typeface="Tahoma"/>
              </a:rPr>
              <a:t>I</a:t>
            </a:r>
            <a:r>
              <a:rPr dirty="0" sz="2000" spc="-110" b="1">
                <a:solidFill>
                  <a:srgbClr val="6AABA5"/>
                </a:solidFill>
                <a:latin typeface="Tahoma"/>
                <a:cs typeface="Tahoma"/>
              </a:rPr>
              <a:t>N</a:t>
            </a:r>
            <a:r>
              <a:rPr dirty="0" sz="2000" spc="-160" b="1">
                <a:solidFill>
                  <a:srgbClr val="6AABA5"/>
                </a:solidFill>
                <a:latin typeface="Tahoma"/>
                <a:cs typeface="Tahoma"/>
              </a:rPr>
              <a:t>D</a:t>
            </a:r>
            <a:r>
              <a:rPr dirty="0" sz="2000" spc="-95" b="1">
                <a:solidFill>
                  <a:srgbClr val="6AABA5"/>
                </a:solidFill>
                <a:latin typeface="Tahoma"/>
                <a:cs typeface="Tahoma"/>
              </a:rPr>
              <a:t>U</a:t>
            </a:r>
            <a:r>
              <a:rPr dirty="0" sz="2000" spc="-100" b="1">
                <a:solidFill>
                  <a:srgbClr val="6AABA5"/>
                </a:solidFill>
                <a:latin typeface="Tahoma"/>
                <a:cs typeface="Tahoma"/>
              </a:rPr>
              <a:t>S</a:t>
            </a:r>
            <a:r>
              <a:rPr dirty="0" sz="2000" spc="-80" b="1">
                <a:solidFill>
                  <a:srgbClr val="6AABA5"/>
                </a:solidFill>
                <a:latin typeface="Tahoma"/>
                <a:cs typeface="Tahoma"/>
              </a:rPr>
              <a:t>T</a:t>
            </a:r>
            <a:r>
              <a:rPr dirty="0" sz="2000" spc="-190" b="1">
                <a:solidFill>
                  <a:srgbClr val="6AABA5"/>
                </a:solidFill>
                <a:latin typeface="Tahoma"/>
                <a:cs typeface="Tahoma"/>
              </a:rPr>
              <a:t>R</a:t>
            </a:r>
            <a:r>
              <a:rPr dirty="0" sz="2000" spc="-409" b="1">
                <a:solidFill>
                  <a:srgbClr val="6AABA5"/>
                </a:solidFill>
                <a:latin typeface="Tahoma"/>
                <a:cs typeface="Tahoma"/>
              </a:rPr>
              <a:t>I</a:t>
            </a:r>
            <a:r>
              <a:rPr dirty="0" sz="2000" spc="-45" b="1">
                <a:solidFill>
                  <a:srgbClr val="6AABA5"/>
                </a:solidFill>
                <a:latin typeface="Tahoma"/>
                <a:cs typeface="Tahoma"/>
              </a:rPr>
              <a:t>E</a:t>
            </a:r>
            <a:r>
              <a:rPr dirty="0" sz="2000" spc="-95" b="1">
                <a:solidFill>
                  <a:srgbClr val="6AABA5"/>
                </a:solidFill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1221105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5221604"/>
            <a:ext cx="142875" cy="1428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28440" y="835025"/>
            <a:ext cx="15225394" cy="669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100"/>
              </a:spcBef>
            </a:pPr>
            <a:r>
              <a:rPr dirty="0" sz="3300" spc="-110" b="1">
                <a:solidFill>
                  <a:srgbClr val="006F73"/>
                </a:solidFill>
                <a:latin typeface="Tahoma"/>
                <a:cs typeface="Tahoma"/>
              </a:rPr>
              <a:t>Product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sales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forecasting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0" b="1">
                <a:solidFill>
                  <a:srgbClr val="006F73"/>
                </a:solidFill>
                <a:latin typeface="Tahoma"/>
                <a:cs typeface="Tahoma"/>
              </a:rPr>
              <a:t>is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65" b="1">
                <a:solidFill>
                  <a:srgbClr val="006F73"/>
                </a:solidFill>
                <a:latin typeface="Tahoma"/>
                <a:cs typeface="Tahoma"/>
              </a:rPr>
              <a:t>major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00" b="1">
                <a:solidFill>
                  <a:srgbClr val="006F73"/>
                </a:solidFill>
                <a:latin typeface="Tahoma"/>
                <a:cs typeface="Tahoma"/>
              </a:rPr>
              <a:t>aspect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14" b="1">
                <a:solidFill>
                  <a:srgbClr val="006F73"/>
                </a:solidFill>
                <a:latin typeface="Tahoma"/>
                <a:cs typeface="Tahoma"/>
              </a:rPr>
              <a:t>of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purchasing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10" b="1">
                <a:solidFill>
                  <a:srgbClr val="006F73"/>
                </a:solidFill>
                <a:latin typeface="Tahoma"/>
                <a:cs typeface="Tahoma"/>
              </a:rPr>
              <a:t>management. </a:t>
            </a:r>
            <a:r>
              <a:rPr dirty="0" sz="3300" spc="-204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10" b="1">
                <a:solidFill>
                  <a:srgbClr val="006F73"/>
                </a:solidFill>
                <a:latin typeface="Tahoma"/>
                <a:cs typeface="Tahoma"/>
              </a:rPr>
              <a:t>Forecasts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are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00" b="1">
                <a:solidFill>
                  <a:srgbClr val="006F73"/>
                </a:solidFill>
                <a:latin typeface="Tahoma"/>
                <a:cs typeface="Tahoma"/>
              </a:rPr>
              <a:t>crucial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70" b="1">
                <a:solidFill>
                  <a:srgbClr val="006F73"/>
                </a:solidFill>
                <a:latin typeface="Tahoma"/>
                <a:cs typeface="Tahoma"/>
              </a:rPr>
              <a:t>in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determining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5" b="1">
                <a:solidFill>
                  <a:srgbClr val="006F73"/>
                </a:solidFill>
                <a:latin typeface="Tahoma"/>
                <a:cs typeface="Tahoma"/>
              </a:rPr>
              <a:t>inventory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14" b="1">
                <a:solidFill>
                  <a:srgbClr val="006F73"/>
                </a:solidFill>
                <a:latin typeface="Tahoma"/>
                <a:cs typeface="Tahoma"/>
              </a:rPr>
              <a:t>stock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levels,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5" b="1">
                <a:solidFill>
                  <a:srgbClr val="006F73"/>
                </a:solidFill>
                <a:latin typeface="Tahoma"/>
                <a:cs typeface="Tahoma"/>
              </a:rPr>
              <a:t>and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0" b="1">
                <a:solidFill>
                  <a:srgbClr val="006F73"/>
                </a:solidFill>
                <a:latin typeface="Tahoma"/>
                <a:cs typeface="Tahoma"/>
              </a:rPr>
              <a:t>accurately </a:t>
            </a:r>
            <a:r>
              <a:rPr dirty="0" sz="3300" spc="-114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75" b="1">
                <a:solidFill>
                  <a:srgbClr val="006F73"/>
                </a:solidFill>
                <a:latin typeface="Tahoma"/>
                <a:cs typeface="Tahoma"/>
              </a:rPr>
              <a:t>estimating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future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70" b="1">
                <a:solidFill>
                  <a:srgbClr val="006F73"/>
                </a:solidFill>
                <a:latin typeface="Tahoma"/>
                <a:cs typeface="Tahoma"/>
              </a:rPr>
              <a:t>demand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for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10" b="1">
                <a:solidFill>
                  <a:srgbClr val="006F73"/>
                </a:solidFill>
                <a:latin typeface="Tahoma"/>
                <a:cs typeface="Tahoma"/>
              </a:rPr>
              <a:t>goods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has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00" b="1">
                <a:solidFill>
                  <a:srgbClr val="006F73"/>
                </a:solidFill>
                <a:latin typeface="Tahoma"/>
                <a:cs typeface="Tahoma"/>
              </a:rPr>
              <a:t>been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10" b="1">
                <a:solidFill>
                  <a:srgbClr val="006F73"/>
                </a:solidFill>
                <a:latin typeface="Tahoma"/>
                <a:cs typeface="Tahoma"/>
              </a:rPr>
              <a:t>an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ongoing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challenge,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10" b="1">
                <a:solidFill>
                  <a:srgbClr val="006F73"/>
                </a:solidFill>
                <a:latin typeface="Tahoma"/>
                <a:cs typeface="Tahoma"/>
              </a:rPr>
              <a:t>especially </a:t>
            </a:r>
            <a:r>
              <a:rPr dirty="0" sz="3300" spc="-95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h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u</a:t>
            </a:r>
            <a:r>
              <a:rPr dirty="0" sz="3300" spc="-95" b="1">
                <a:solidFill>
                  <a:srgbClr val="006F73"/>
                </a:solidFill>
                <a:latin typeface="Tahoma"/>
                <a:cs typeface="Tahoma"/>
              </a:rPr>
              <a:t>p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229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3300" spc="-385" b="1">
                <a:solidFill>
                  <a:srgbClr val="006F73"/>
                </a:solidFill>
                <a:latin typeface="Tahoma"/>
                <a:cs typeface="Tahoma"/>
              </a:rPr>
              <a:t>m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229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3300" spc="-280" b="1">
                <a:solidFill>
                  <a:srgbClr val="006F73"/>
                </a:solidFill>
                <a:latin typeface="Tahoma"/>
                <a:cs typeface="Tahoma"/>
              </a:rPr>
              <a:t>k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3300" spc="-80" b="1">
                <a:solidFill>
                  <a:srgbClr val="006F73"/>
                </a:solidFill>
                <a:latin typeface="Tahoma"/>
                <a:cs typeface="Tahoma"/>
              </a:rPr>
              <a:t>d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70" b="1">
                <a:solidFill>
                  <a:srgbClr val="006F73"/>
                </a:solidFill>
                <a:latin typeface="Tahoma"/>
                <a:cs typeface="Tahoma"/>
              </a:rPr>
              <a:t>G</a:t>
            </a:r>
            <a:r>
              <a:rPr dirty="0" sz="3300" spc="-229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3300" spc="114" b="1">
                <a:solidFill>
                  <a:srgbClr val="006F73"/>
                </a:solidFill>
                <a:latin typeface="Tahoma"/>
                <a:cs typeface="Tahoma"/>
              </a:rPr>
              <a:t>c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229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3300" spc="-195" b="1">
                <a:solidFill>
                  <a:srgbClr val="006F73"/>
                </a:solidFill>
                <a:latin typeface="Tahoma"/>
                <a:cs typeface="Tahoma"/>
              </a:rPr>
              <a:t>y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3300" spc="-229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3300" spc="-80" b="1">
                <a:solidFill>
                  <a:srgbClr val="006F73"/>
                </a:solidFill>
                <a:latin typeface="Tahoma"/>
                <a:cs typeface="Tahoma"/>
              </a:rPr>
              <a:t>d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u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3300" spc="-229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3300" spc="-195" b="1">
                <a:solidFill>
                  <a:srgbClr val="006F73"/>
                </a:solidFill>
                <a:latin typeface="Tahoma"/>
                <a:cs typeface="Tahoma"/>
              </a:rPr>
              <a:t>y</a:t>
            </a:r>
            <a:r>
              <a:rPr dirty="0" sz="3300" spc="-275" b="1">
                <a:solidFill>
                  <a:srgbClr val="006F73"/>
                </a:solidFill>
                <a:latin typeface="Tahoma"/>
                <a:cs typeface="Tahoma"/>
              </a:rPr>
              <a:t>.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665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f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g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oo</a:t>
            </a:r>
            <a:r>
              <a:rPr dirty="0" sz="3300" spc="-80" b="1">
                <a:solidFill>
                  <a:srgbClr val="006F73"/>
                </a:solidFill>
                <a:latin typeface="Tahoma"/>
                <a:cs typeface="Tahoma"/>
              </a:rPr>
              <a:t>d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229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29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80" b="1">
                <a:solidFill>
                  <a:srgbClr val="006F73"/>
                </a:solidFill>
                <a:latin typeface="Tahoma"/>
                <a:cs typeface="Tahoma"/>
              </a:rPr>
              <a:t>d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l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y  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200" b="1">
                <a:solidFill>
                  <a:srgbClr val="006F73"/>
                </a:solidFill>
                <a:latin typeface="Tahoma"/>
                <a:cs typeface="Tahoma"/>
              </a:rPr>
              <a:t>v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l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90" b="1">
                <a:solidFill>
                  <a:srgbClr val="006F73"/>
                </a:solidFill>
                <a:latin typeface="Tahoma"/>
                <a:cs typeface="Tahoma"/>
              </a:rPr>
              <a:t>b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l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3300" spc="-229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g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oo</a:t>
            </a:r>
            <a:r>
              <a:rPr dirty="0" sz="3300" spc="-80" b="1">
                <a:solidFill>
                  <a:srgbClr val="006F73"/>
                </a:solidFill>
                <a:latin typeface="Tahoma"/>
                <a:cs typeface="Tahoma"/>
              </a:rPr>
              <a:t>d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200" b="1">
                <a:solidFill>
                  <a:srgbClr val="006F73"/>
                </a:solidFill>
                <a:latin typeface="Tahoma"/>
                <a:cs typeface="Tahoma"/>
              </a:rPr>
              <a:t>v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l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90" b="1">
                <a:solidFill>
                  <a:srgbClr val="006F73"/>
                </a:solidFill>
                <a:latin typeface="Tahoma"/>
                <a:cs typeface="Tahoma"/>
              </a:rPr>
              <a:t>b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l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3300" spc="-195" b="1">
                <a:solidFill>
                  <a:srgbClr val="006F73"/>
                </a:solidFill>
                <a:latin typeface="Tahoma"/>
                <a:cs typeface="Tahoma"/>
              </a:rPr>
              <a:t>y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385" b="1">
                <a:solidFill>
                  <a:srgbClr val="006F73"/>
                </a:solidFill>
                <a:latin typeface="Tahoma"/>
                <a:cs typeface="Tahoma"/>
              </a:rPr>
              <a:t>m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3300" spc="-229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h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80" b="1">
                <a:solidFill>
                  <a:srgbClr val="006F73"/>
                </a:solidFill>
                <a:latin typeface="Tahoma"/>
                <a:cs typeface="Tahoma"/>
              </a:rPr>
              <a:t>d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385" b="1">
                <a:solidFill>
                  <a:srgbClr val="006F73"/>
                </a:solidFill>
                <a:latin typeface="Tahoma"/>
                <a:cs typeface="Tahoma"/>
              </a:rPr>
              <a:t>m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3300" spc="-80" b="1">
                <a:solidFill>
                  <a:srgbClr val="006F73"/>
                </a:solidFill>
                <a:latin typeface="Tahoma"/>
                <a:cs typeface="Tahoma"/>
              </a:rPr>
              <a:t>d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3300" spc="-200" b="1">
                <a:solidFill>
                  <a:srgbClr val="006F73"/>
                </a:solidFill>
                <a:latin typeface="Tahoma"/>
                <a:cs typeface="Tahoma"/>
              </a:rPr>
              <a:t>v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229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ll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95" b="1">
                <a:solidFill>
                  <a:srgbClr val="006F73"/>
                </a:solidFill>
                <a:latin typeface="Tahoma"/>
                <a:cs typeface="Tahoma"/>
              </a:rPr>
              <a:t>p</a:t>
            </a:r>
            <a:r>
              <a:rPr dirty="0" sz="3300" spc="-229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f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114" b="1">
                <a:solidFill>
                  <a:srgbClr val="006F73"/>
                </a:solidFill>
                <a:latin typeface="Tahoma"/>
                <a:cs typeface="Tahoma"/>
              </a:rPr>
              <a:t>c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90" b="1">
                <a:solidFill>
                  <a:srgbClr val="006F73"/>
                </a:solidFill>
                <a:latin typeface="Tahoma"/>
                <a:cs typeface="Tahoma"/>
              </a:rPr>
              <a:t>b</a:t>
            </a:r>
            <a:r>
              <a:rPr dirty="0" sz="3300" spc="-45" b="1">
                <a:solidFill>
                  <a:srgbClr val="006F73"/>
                </a:solidFill>
                <a:latin typeface="Tahoma"/>
                <a:cs typeface="Tahoma"/>
              </a:rPr>
              <a:t>e  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compromised.</a:t>
            </a:r>
            <a:endParaRPr sz="3300">
              <a:latin typeface="Tahoma"/>
              <a:cs typeface="Tahoma"/>
            </a:endParaRPr>
          </a:p>
          <a:p>
            <a:pPr marL="12700" marR="432434">
              <a:lnSpc>
                <a:spcPct val="132600"/>
              </a:lnSpc>
            </a:pP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As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5" b="1">
                <a:solidFill>
                  <a:srgbClr val="006F73"/>
                </a:solidFill>
                <a:latin typeface="Tahoma"/>
                <a:cs typeface="Tahoma"/>
              </a:rPr>
              <a:t>result,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sales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forecasting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for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10" b="1">
                <a:solidFill>
                  <a:srgbClr val="006F73"/>
                </a:solidFill>
                <a:latin typeface="Tahoma"/>
                <a:cs typeface="Tahoma"/>
              </a:rPr>
              <a:t>goods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00" b="1">
                <a:solidFill>
                  <a:srgbClr val="006F73"/>
                </a:solidFill>
                <a:latin typeface="Tahoma"/>
                <a:cs typeface="Tahoma"/>
              </a:rPr>
              <a:t>can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80" b="1">
                <a:solidFill>
                  <a:srgbClr val="006F73"/>
                </a:solidFill>
                <a:latin typeface="Tahoma"/>
                <a:cs typeface="Tahoma"/>
              </a:rPr>
              <a:t>be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significant 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to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ensure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loss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0" b="1">
                <a:solidFill>
                  <a:srgbClr val="006F73"/>
                </a:solidFill>
                <a:latin typeface="Tahoma"/>
                <a:cs typeface="Tahoma"/>
              </a:rPr>
              <a:t>is 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10" b="1">
                <a:solidFill>
                  <a:srgbClr val="006F73"/>
                </a:solidFill>
                <a:latin typeface="Tahoma"/>
                <a:cs typeface="Tahoma"/>
              </a:rPr>
              <a:t>minimized.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Additionally,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the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problem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becomes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95" b="1">
                <a:solidFill>
                  <a:srgbClr val="006F73"/>
                </a:solidFill>
                <a:latin typeface="Tahoma"/>
                <a:cs typeface="Tahoma"/>
              </a:rPr>
              <a:t>more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complex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95" b="1">
                <a:solidFill>
                  <a:srgbClr val="006F73"/>
                </a:solidFill>
                <a:latin typeface="Tahoma"/>
                <a:cs typeface="Tahoma"/>
              </a:rPr>
              <a:t>as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retailers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add </a:t>
            </a:r>
            <a:r>
              <a:rPr dirty="0" sz="3300" spc="-95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35" b="1">
                <a:solidFill>
                  <a:srgbClr val="006F73"/>
                </a:solidFill>
                <a:latin typeface="Tahoma"/>
                <a:cs typeface="Tahoma"/>
              </a:rPr>
              <a:t>new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0" b="1">
                <a:solidFill>
                  <a:srgbClr val="006F73"/>
                </a:solidFill>
                <a:latin typeface="Tahoma"/>
                <a:cs typeface="Tahoma"/>
              </a:rPr>
              <a:t>locations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29" b="1">
                <a:solidFill>
                  <a:srgbClr val="006F73"/>
                </a:solidFill>
                <a:latin typeface="Tahoma"/>
                <a:cs typeface="Tahoma"/>
              </a:rPr>
              <a:t>with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unique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needs,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35" b="1">
                <a:solidFill>
                  <a:srgbClr val="006F73"/>
                </a:solidFill>
                <a:latin typeface="Tahoma"/>
                <a:cs typeface="Tahoma"/>
              </a:rPr>
              <a:t>new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products,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ever </a:t>
            </a:r>
            <a:r>
              <a:rPr dirty="0" sz="3300" spc="-165" b="1">
                <a:solidFill>
                  <a:srgbClr val="006F73"/>
                </a:solidFill>
                <a:latin typeface="Tahoma"/>
                <a:cs typeface="Tahoma"/>
              </a:rPr>
              <a:t>transitioning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seasonal </a:t>
            </a:r>
            <a:r>
              <a:rPr dirty="0" sz="3300" spc="-15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70" b="1">
                <a:solidFill>
                  <a:srgbClr val="006F73"/>
                </a:solidFill>
                <a:latin typeface="Tahoma"/>
                <a:cs typeface="Tahoma"/>
              </a:rPr>
              <a:t>tastes,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5" b="1">
                <a:solidFill>
                  <a:srgbClr val="006F73"/>
                </a:solidFill>
                <a:latin typeface="Tahoma"/>
                <a:cs typeface="Tahoma"/>
              </a:rPr>
              <a:t>and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0" b="1">
                <a:solidFill>
                  <a:srgbClr val="006F73"/>
                </a:solidFill>
                <a:latin typeface="Tahoma"/>
                <a:cs typeface="Tahoma"/>
              </a:rPr>
              <a:t>unpredictable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product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10" b="1">
                <a:solidFill>
                  <a:srgbClr val="006F73"/>
                </a:solidFill>
                <a:latin typeface="Tahoma"/>
                <a:cs typeface="Tahoma"/>
              </a:rPr>
              <a:t>marketing.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13872"/>
            <a:ext cx="13735685" cy="3660775"/>
          </a:xfrm>
          <a:prstGeom prst="rect"/>
        </p:spPr>
        <p:txBody>
          <a:bodyPr wrap="square" lIns="0" tIns="334645" rIns="0" bIns="0" rtlCol="0" vert="horz">
            <a:spAutoFit/>
          </a:bodyPr>
          <a:lstStyle/>
          <a:p>
            <a:pPr marL="12700" marR="5080">
              <a:lnSpc>
                <a:spcPts val="13050"/>
              </a:lnSpc>
              <a:spcBef>
                <a:spcPts val="2635"/>
              </a:spcBef>
            </a:pPr>
            <a:r>
              <a:rPr dirty="0" spc="2185"/>
              <a:t>PROJECT </a:t>
            </a:r>
            <a:r>
              <a:rPr dirty="0" spc="2190"/>
              <a:t> </a:t>
            </a:r>
            <a:r>
              <a:rPr dirty="0" spc="1980"/>
              <a:t>E</a:t>
            </a:r>
            <a:r>
              <a:rPr dirty="0" spc="2815"/>
              <a:t>X</a:t>
            </a:r>
            <a:r>
              <a:rPr dirty="0" spc="1200"/>
              <a:t>P</a:t>
            </a:r>
            <a:r>
              <a:rPr dirty="0" spc="2075"/>
              <a:t>L</a:t>
            </a:r>
            <a:r>
              <a:rPr dirty="0" spc="2020"/>
              <a:t>A</a:t>
            </a:r>
            <a:r>
              <a:rPr dirty="0" spc="1040"/>
              <a:t>I</a:t>
            </a:r>
            <a:r>
              <a:rPr dirty="0" spc="1975"/>
              <a:t>N</a:t>
            </a:r>
            <a:r>
              <a:rPr dirty="0" spc="2020"/>
              <a:t>A</a:t>
            </a:r>
            <a:r>
              <a:rPr dirty="0" spc="2430"/>
              <a:t>T</a:t>
            </a:r>
            <a:r>
              <a:rPr dirty="0" spc="1040"/>
              <a:t>I</a:t>
            </a:r>
            <a:r>
              <a:rPr dirty="0" spc="2330"/>
              <a:t>O</a:t>
            </a:r>
            <a:r>
              <a:rPr dirty="0" spc="2235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4290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06F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7929" y="8616174"/>
            <a:ext cx="6600190" cy="1671320"/>
          </a:xfrm>
          <a:custGeom>
            <a:avLst/>
            <a:gdLst/>
            <a:ahLst/>
            <a:cxnLst/>
            <a:rect l="l" t="t" r="r" b="b"/>
            <a:pathLst>
              <a:path w="6600190" h="1671320">
                <a:moveTo>
                  <a:pt x="6600069" y="1670825"/>
                </a:moveTo>
                <a:lnTo>
                  <a:pt x="0" y="1670825"/>
                </a:lnTo>
                <a:lnTo>
                  <a:pt x="1695665" y="715675"/>
                </a:lnTo>
                <a:lnTo>
                  <a:pt x="1733424" y="694934"/>
                </a:lnTo>
                <a:lnTo>
                  <a:pt x="1772937" y="674294"/>
                </a:lnTo>
                <a:lnTo>
                  <a:pt x="1814092" y="653787"/>
                </a:lnTo>
                <a:lnTo>
                  <a:pt x="1856775" y="633449"/>
                </a:lnTo>
                <a:lnTo>
                  <a:pt x="1900874" y="613315"/>
                </a:lnTo>
                <a:lnTo>
                  <a:pt x="1946277" y="593417"/>
                </a:lnTo>
                <a:lnTo>
                  <a:pt x="1992871" y="573792"/>
                </a:lnTo>
                <a:lnTo>
                  <a:pt x="2040544" y="554473"/>
                </a:lnTo>
                <a:lnTo>
                  <a:pt x="2089182" y="535494"/>
                </a:lnTo>
                <a:lnTo>
                  <a:pt x="2138673" y="516890"/>
                </a:lnTo>
                <a:lnTo>
                  <a:pt x="2188905" y="498696"/>
                </a:lnTo>
                <a:lnTo>
                  <a:pt x="2239764" y="480945"/>
                </a:lnTo>
                <a:lnTo>
                  <a:pt x="2291139" y="463673"/>
                </a:lnTo>
                <a:lnTo>
                  <a:pt x="2342917" y="446913"/>
                </a:lnTo>
                <a:lnTo>
                  <a:pt x="2394968" y="430705"/>
                </a:lnTo>
                <a:lnTo>
                  <a:pt x="2447229" y="415067"/>
                </a:lnTo>
                <a:lnTo>
                  <a:pt x="2499539" y="400051"/>
                </a:lnTo>
                <a:lnTo>
                  <a:pt x="2551801" y="385685"/>
                </a:lnTo>
                <a:lnTo>
                  <a:pt x="2603903" y="372003"/>
                </a:lnTo>
                <a:lnTo>
                  <a:pt x="2655732" y="359039"/>
                </a:lnTo>
                <a:lnTo>
                  <a:pt x="2707175" y="346829"/>
                </a:lnTo>
                <a:lnTo>
                  <a:pt x="2758120" y="335407"/>
                </a:lnTo>
                <a:lnTo>
                  <a:pt x="2808454" y="324806"/>
                </a:lnTo>
                <a:lnTo>
                  <a:pt x="2858064" y="315062"/>
                </a:lnTo>
                <a:lnTo>
                  <a:pt x="2906839" y="306208"/>
                </a:lnTo>
                <a:lnTo>
                  <a:pt x="2954664" y="298279"/>
                </a:lnTo>
                <a:lnTo>
                  <a:pt x="3001429" y="291310"/>
                </a:lnTo>
                <a:lnTo>
                  <a:pt x="3047019" y="285334"/>
                </a:lnTo>
                <a:lnTo>
                  <a:pt x="3091323" y="280387"/>
                </a:lnTo>
                <a:lnTo>
                  <a:pt x="3134228" y="276502"/>
                </a:lnTo>
                <a:lnTo>
                  <a:pt x="6600069" y="0"/>
                </a:lnTo>
                <a:lnTo>
                  <a:pt x="6600069" y="1670825"/>
                </a:lnTo>
                <a:close/>
              </a:path>
            </a:pathLst>
          </a:custGeom>
          <a:solidFill>
            <a:srgbClr val="006F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820" y="419100"/>
            <a:ext cx="142875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820" y="1752599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820" y="3752849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820" y="5086349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820" y="7086599"/>
            <a:ext cx="142875" cy="1428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6085" y="33019"/>
            <a:ext cx="15955644" cy="935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54530">
              <a:lnSpc>
                <a:spcPct val="132600"/>
              </a:lnSpc>
              <a:spcBef>
                <a:spcPts val="100"/>
              </a:spcBef>
            </a:pPr>
            <a:r>
              <a:rPr dirty="0" sz="3300" spc="-420" b="1">
                <a:solidFill>
                  <a:srgbClr val="006F73"/>
                </a:solidFill>
                <a:latin typeface="Tahoma"/>
                <a:cs typeface="Tahoma"/>
              </a:rPr>
              <a:t>In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this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90" b="1">
                <a:solidFill>
                  <a:srgbClr val="006F73"/>
                </a:solidFill>
                <a:latin typeface="Tahoma"/>
                <a:cs typeface="Tahoma"/>
              </a:rPr>
              <a:t>analysis,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forecasting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model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0" b="1">
                <a:solidFill>
                  <a:srgbClr val="006F73"/>
                </a:solidFill>
                <a:latin typeface="Tahoma"/>
                <a:cs typeface="Tahoma"/>
              </a:rPr>
              <a:t>is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00" b="1">
                <a:solidFill>
                  <a:srgbClr val="006F73"/>
                </a:solidFill>
                <a:latin typeface="Tahoma"/>
                <a:cs typeface="Tahoma"/>
              </a:rPr>
              <a:t>developed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using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machine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5" b="1">
                <a:solidFill>
                  <a:srgbClr val="006F73"/>
                </a:solidFill>
                <a:latin typeface="Tahoma"/>
                <a:cs typeface="Tahoma"/>
              </a:rPr>
              <a:t>learning </a:t>
            </a:r>
            <a:r>
              <a:rPr dirty="0" sz="3300" spc="-95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85" b="1">
                <a:solidFill>
                  <a:srgbClr val="006F73"/>
                </a:solidFill>
                <a:latin typeface="Tahoma"/>
                <a:cs typeface="Tahoma"/>
              </a:rPr>
              <a:t>algorithms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to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improve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the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0" b="1">
                <a:solidFill>
                  <a:srgbClr val="006F73"/>
                </a:solidFill>
                <a:latin typeface="Tahoma"/>
                <a:cs typeface="Tahoma"/>
              </a:rPr>
              <a:t>accurately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0" b="1">
                <a:solidFill>
                  <a:srgbClr val="006F73"/>
                </a:solidFill>
                <a:latin typeface="Tahoma"/>
                <a:cs typeface="Tahoma"/>
              </a:rPr>
              <a:t>forecasts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product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5" b="1">
                <a:solidFill>
                  <a:srgbClr val="006F73"/>
                </a:solidFill>
                <a:latin typeface="Tahoma"/>
                <a:cs typeface="Tahoma"/>
              </a:rPr>
              <a:t>sales.</a:t>
            </a:r>
            <a:endParaRPr sz="3300">
              <a:latin typeface="Tahoma"/>
              <a:cs typeface="Tahoma"/>
            </a:endParaRPr>
          </a:p>
          <a:p>
            <a:pPr marL="12700" marR="852169">
              <a:lnSpc>
                <a:spcPct val="132600"/>
              </a:lnSpc>
            </a:pPr>
            <a:r>
              <a:rPr dirty="0" sz="3300" spc="-114" b="1">
                <a:solidFill>
                  <a:srgbClr val="006F73"/>
                </a:solidFill>
                <a:latin typeface="Tahoma"/>
                <a:cs typeface="Tahoma"/>
              </a:rPr>
              <a:t>The proposed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model </a:t>
            </a:r>
            <a:r>
              <a:rPr dirty="0" sz="3300" spc="-150" b="1">
                <a:solidFill>
                  <a:srgbClr val="006F73"/>
                </a:solidFill>
                <a:latin typeface="Tahoma"/>
                <a:cs typeface="Tahoma"/>
              </a:rPr>
              <a:t>is </a:t>
            </a:r>
            <a:r>
              <a:rPr dirty="0" sz="3300" spc="-110" b="1">
                <a:solidFill>
                  <a:srgbClr val="006F73"/>
                </a:solidFill>
                <a:latin typeface="Tahoma"/>
                <a:cs typeface="Tahoma"/>
              </a:rPr>
              <a:t>especially 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targeted 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to 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support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the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future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purchase </a:t>
            </a:r>
            <a:r>
              <a:rPr dirty="0" sz="3300" spc="-165" b="1">
                <a:solidFill>
                  <a:srgbClr val="006F73"/>
                </a:solidFill>
                <a:latin typeface="Tahoma"/>
                <a:cs typeface="Tahoma"/>
              </a:rPr>
              <a:t>and </a:t>
            </a:r>
            <a:r>
              <a:rPr dirty="0" sz="3300" spc="-95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95" b="1">
                <a:solidFill>
                  <a:srgbClr val="006F73"/>
                </a:solidFill>
                <a:latin typeface="Tahoma"/>
                <a:cs typeface="Tahoma"/>
              </a:rPr>
              <a:t>more </a:t>
            </a:r>
            <a:r>
              <a:rPr dirty="0" sz="3300" spc="-110" b="1">
                <a:solidFill>
                  <a:srgbClr val="006F73"/>
                </a:solidFill>
                <a:latin typeface="Tahoma"/>
                <a:cs typeface="Tahoma"/>
              </a:rPr>
              <a:t>accurate </a:t>
            </a:r>
            <a:r>
              <a:rPr dirty="0" sz="3300" spc="-120" b="1">
                <a:solidFill>
                  <a:srgbClr val="006F73"/>
                </a:solidFill>
                <a:latin typeface="Tahoma"/>
                <a:cs typeface="Tahoma"/>
              </a:rPr>
              <a:t>forecasts 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product 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sales </a:t>
            </a:r>
            <a:r>
              <a:rPr dirty="0" sz="3300" spc="-165" b="1">
                <a:solidFill>
                  <a:srgbClr val="006F73"/>
                </a:solidFill>
                <a:latin typeface="Tahoma"/>
                <a:cs typeface="Tahoma"/>
              </a:rPr>
              <a:t>and </a:t>
            </a:r>
            <a:r>
              <a:rPr dirty="0" sz="3300" spc="-150" b="1">
                <a:solidFill>
                  <a:srgbClr val="006F73"/>
                </a:solidFill>
                <a:latin typeface="Tahoma"/>
                <a:cs typeface="Tahoma"/>
              </a:rPr>
              <a:t>is 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not </a:t>
            </a:r>
            <a:r>
              <a:rPr dirty="0" sz="3300" spc="-120" b="1">
                <a:solidFill>
                  <a:srgbClr val="006F73"/>
                </a:solidFill>
                <a:latin typeface="Tahoma"/>
                <a:cs typeface="Tahoma"/>
              </a:rPr>
              <a:t>intended 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to </a:t>
            </a:r>
            <a:r>
              <a:rPr dirty="0" sz="3300" spc="-110" b="1">
                <a:solidFill>
                  <a:srgbClr val="006F73"/>
                </a:solidFill>
                <a:latin typeface="Tahoma"/>
                <a:cs typeface="Tahoma"/>
              </a:rPr>
              <a:t>change 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current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u</a:t>
            </a:r>
            <a:r>
              <a:rPr dirty="0" sz="3300" spc="-90" b="1">
                <a:solidFill>
                  <a:srgbClr val="006F73"/>
                </a:solidFill>
                <a:latin typeface="Tahoma"/>
                <a:cs typeface="Tahoma"/>
              </a:rPr>
              <a:t>b</a:t>
            </a:r>
            <a:r>
              <a:rPr dirty="0" sz="3300" spc="-360" b="1">
                <a:solidFill>
                  <a:srgbClr val="006F73"/>
                </a:solidFill>
                <a:latin typeface="Tahoma"/>
                <a:cs typeface="Tahoma"/>
              </a:rPr>
              <a:t>j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114" b="1">
                <a:solidFill>
                  <a:srgbClr val="006F73"/>
                </a:solidFill>
                <a:latin typeface="Tahoma"/>
                <a:cs typeface="Tahoma"/>
              </a:rPr>
              <a:t>c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3300" spc="-200" b="1">
                <a:solidFill>
                  <a:srgbClr val="006F73"/>
                </a:solidFill>
                <a:latin typeface="Tahoma"/>
                <a:cs typeface="Tahoma"/>
              </a:rPr>
              <a:t>v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f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3300" spc="-229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114" b="1">
                <a:solidFill>
                  <a:srgbClr val="006F73"/>
                </a:solidFill>
                <a:latin typeface="Tahoma"/>
                <a:cs typeface="Tahoma"/>
              </a:rPr>
              <a:t>c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g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385" b="1">
                <a:solidFill>
                  <a:srgbClr val="006F73"/>
                </a:solidFill>
                <a:latin typeface="Tahoma"/>
                <a:cs typeface="Tahoma"/>
              </a:rPr>
              <a:t>m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h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3300" spc="-80" b="1">
                <a:solidFill>
                  <a:srgbClr val="006F73"/>
                </a:solidFill>
                <a:latin typeface="Tahoma"/>
                <a:cs typeface="Tahoma"/>
              </a:rPr>
              <a:t>d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275" b="1">
                <a:solidFill>
                  <a:srgbClr val="006F73"/>
                </a:solidFill>
                <a:latin typeface="Tahoma"/>
                <a:cs typeface="Tahoma"/>
              </a:rPr>
              <a:t>.</a:t>
            </a:r>
            <a:endParaRPr sz="3300">
              <a:latin typeface="Tahoma"/>
              <a:cs typeface="Tahoma"/>
            </a:endParaRPr>
          </a:p>
          <a:p>
            <a:pPr marL="12700" marR="220979" indent="105410">
              <a:lnSpc>
                <a:spcPct val="132600"/>
              </a:lnSpc>
            </a:pPr>
            <a:r>
              <a:rPr dirty="0" sz="3300" spc="-12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model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based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on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5" b="1">
                <a:solidFill>
                  <a:srgbClr val="006F73"/>
                </a:solidFill>
                <a:latin typeface="Tahoma"/>
                <a:cs typeface="Tahoma"/>
              </a:rPr>
              <a:t>real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0" b="1">
                <a:solidFill>
                  <a:srgbClr val="006F73"/>
                </a:solidFill>
                <a:latin typeface="Tahoma"/>
                <a:cs typeface="Tahoma"/>
              </a:rPr>
              <a:t>grocery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0" b="1">
                <a:solidFill>
                  <a:srgbClr val="006F73"/>
                </a:solidFill>
                <a:latin typeface="Tahoma"/>
                <a:cs typeface="Tahoma"/>
              </a:rPr>
              <a:t>store's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data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0" b="1">
                <a:solidFill>
                  <a:srgbClr val="006F73"/>
                </a:solidFill>
                <a:latin typeface="Tahoma"/>
                <a:cs typeface="Tahoma"/>
              </a:rPr>
              <a:t>is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00" b="1">
                <a:solidFill>
                  <a:srgbClr val="006F73"/>
                </a:solidFill>
                <a:latin typeface="Tahoma"/>
                <a:cs typeface="Tahoma"/>
              </a:rPr>
              <a:t>developed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70" b="1">
                <a:solidFill>
                  <a:srgbClr val="006F73"/>
                </a:solidFill>
                <a:latin typeface="Tahoma"/>
                <a:cs typeface="Tahoma"/>
              </a:rPr>
              <a:t>in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order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to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validate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the </a:t>
            </a:r>
            <a:r>
              <a:rPr dirty="0" sz="3300" spc="-95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u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f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h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00" b="1">
                <a:solidFill>
                  <a:srgbClr val="006F73"/>
                </a:solidFill>
                <a:latin typeface="Tahoma"/>
                <a:cs typeface="Tahoma"/>
              </a:rPr>
              <a:t>v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95" b="1">
                <a:solidFill>
                  <a:srgbClr val="006F73"/>
                </a:solidFill>
                <a:latin typeface="Tahoma"/>
                <a:cs typeface="Tahoma"/>
              </a:rPr>
              <a:t>ri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u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385" b="1">
                <a:solidFill>
                  <a:srgbClr val="006F73"/>
                </a:solidFill>
                <a:latin typeface="Tahoma"/>
                <a:cs typeface="Tahoma"/>
              </a:rPr>
              <a:t>m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114" b="1">
                <a:solidFill>
                  <a:srgbClr val="006F73"/>
                </a:solidFill>
                <a:latin typeface="Tahoma"/>
                <a:cs typeface="Tahoma"/>
              </a:rPr>
              <a:t>c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h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l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229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g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l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g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3300" spc="-195" b="1">
                <a:solidFill>
                  <a:srgbClr val="006F73"/>
                </a:solidFill>
                <a:latin typeface="Tahoma"/>
                <a:cs typeface="Tahoma"/>
              </a:rPr>
              <a:t>ri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h</a:t>
            </a:r>
            <a:r>
              <a:rPr dirty="0" sz="3300" spc="-385" b="1">
                <a:solidFill>
                  <a:srgbClr val="006F73"/>
                </a:solidFill>
                <a:latin typeface="Tahoma"/>
                <a:cs typeface="Tahoma"/>
              </a:rPr>
              <a:t>m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275" b="1">
                <a:solidFill>
                  <a:srgbClr val="006F73"/>
                </a:solidFill>
                <a:latin typeface="Tahoma"/>
                <a:cs typeface="Tahoma"/>
              </a:rPr>
              <a:t>.</a:t>
            </a:r>
            <a:endParaRPr sz="3300">
              <a:latin typeface="Tahoma"/>
              <a:cs typeface="Tahoma"/>
            </a:endParaRPr>
          </a:p>
          <a:p>
            <a:pPr marL="12700" marR="5080">
              <a:lnSpc>
                <a:spcPct val="132600"/>
              </a:lnSpc>
            </a:pPr>
            <a:r>
              <a:rPr dirty="0" sz="3300" spc="-420" b="1">
                <a:solidFill>
                  <a:srgbClr val="006F73"/>
                </a:solidFill>
                <a:latin typeface="Tahoma"/>
                <a:cs typeface="Tahoma"/>
              </a:rPr>
              <a:t>In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the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85" b="1">
                <a:solidFill>
                  <a:srgbClr val="006F73"/>
                </a:solidFill>
                <a:latin typeface="Tahoma"/>
                <a:cs typeface="Tahoma"/>
              </a:rPr>
              <a:t>case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70" b="1">
                <a:solidFill>
                  <a:srgbClr val="006F73"/>
                </a:solidFill>
                <a:latin typeface="Tahoma"/>
                <a:cs typeface="Tahoma"/>
              </a:rPr>
              <a:t>study,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multiple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regression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methods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are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0" b="1">
                <a:solidFill>
                  <a:srgbClr val="006F73"/>
                </a:solidFill>
                <a:latin typeface="Tahoma"/>
                <a:cs typeface="Tahoma"/>
              </a:rPr>
              <a:t>compared.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14" b="1">
                <a:solidFill>
                  <a:srgbClr val="006F73"/>
                </a:solidFill>
                <a:latin typeface="Tahoma"/>
                <a:cs typeface="Tahoma"/>
              </a:rPr>
              <a:t>The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methods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impact </a:t>
            </a:r>
            <a:r>
              <a:rPr dirty="0" sz="3300" spc="-95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on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0" b="1">
                <a:solidFill>
                  <a:srgbClr val="006F73"/>
                </a:solidFill>
                <a:latin typeface="Tahoma"/>
                <a:cs typeface="Tahoma"/>
              </a:rPr>
              <a:t>forecast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product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75" b="1">
                <a:solidFill>
                  <a:srgbClr val="006F73"/>
                </a:solidFill>
                <a:latin typeface="Tahoma"/>
                <a:cs typeface="Tahoma"/>
              </a:rPr>
              <a:t>availability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70" b="1">
                <a:solidFill>
                  <a:srgbClr val="006F73"/>
                </a:solidFill>
                <a:latin typeface="Tahoma"/>
                <a:cs typeface="Tahoma"/>
              </a:rPr>
              <a:t>in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store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to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ensure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they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70" b="1">
                <a:solidFill>
                  <a:srgbClr val="006F73"/>
                </a:solidFill>
                <a:latin typeface="Tahoma"/>
                <a:cs typeface="Tahoma"/>
              </a:rPr>
              <a:t>have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10" b="1">
                <a:solidFill>
                  <a:srgbClr val="006F73"/>
                </a:solidFill>
                <a:latin typeface="Tahoma"/>
                <a:cs typeface="Tahoma"/>
              </a:rPr>
              <a:t>just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enough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10" b="1">
                <a:solidFill>
                  <a:srgbClr val="006F73"/>
                </a:solidFill>
                <a:latin typeface="Tahoma"/>
                <a:cs typeface="Tahoma"/>
              </a:rPr>
              <a:t>products 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95" b="1">
                <a:solidFill>
                  <a:srgbClr val="006F73"/>
                </a:solidFill>
                <a:latin typeface="Tahoma"/>
                <a:cs typeface="Tahoma"/>
              </a:rPr>
              <a:t>at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5" b="1">
                <a:solidFill>
                  <a:srgbClr val="006F73"/>
                </a:solidFill>
                <a:latin typeface="Tahoma"/>
                <a:cs typeface="Tahoma"/>
              </a:rPr>
              <a:t>right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10" b="1">
                <a:solidFill>
                  <a:srgbClr val="006F73"/>
                </a:solidFill>
                <a:latin typeface="Tahoma"/>
                <a:cs typeface="Tahoma"/>
              </a:rPr>
              <a:t>time.</a:t>
            </a:r>
            <a:endParaRPr sz="3300">
              <a:latin typeface="Tahoma"/>
              <a:cs typeface="Tahoma"/>
            </a:endParaRPr>
          </a:p>
          <a:p>
            <a:pPr marL="12700" marR="708660">
              <a:lnSpc>
                <a:spcPct val="132600"/>
              </a:lnSpc>
            </a:pPr>
            <a:r>
              <a:rPr dirty="0" sz="3300" spc="-120" b="1">
                <a:solidFill>
                  <a:srgbClr val="006F73"/>
                </a:solidFill>
                <a:latin typeface="Tahoma"/>
                <a:cs typeface="Tahoma"/>
              </a:rPr>
              <a:t>For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this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particular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70" b="1">
                <a:solidFill>
                  <a:srgbClr val="006F73"/>
                </a:solidFill>
                <a:latin typeface="Tahoma"/>
                <a:cs typeface="Tahoma"/>
              </a:rPr>
              <a:t>problem,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60" b="1">
                <a:solidFill>
                  <a:srgbClr val="006F73"/>
                </a:solidFill>
                <a:latin typeface="Tahoma"/>
                <a:cs typeface="Tahoma"/>
              </a:rPr>
              <a:t>we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70" b="1">
                <a:solidFill>
                  <a:srgbClr val="006F73"/>
                </a:solidFill>
                <a:latin typeface="Tahoma"/>
                <a:cs typeface="Tahoma"/>
              </a:rPr>
              <a:t>have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70" b="1">
                <a:solidFill>
                  <a:srgbClr val="006F73"/>
                </a:solidFill>
                <a:latin typeface="Tahoma"/>
                <a:cs typeface="Tahoma"/>
              </a:rPr>
              <a:t>analyzed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the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data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95" b="1">
                <a:solidFill>
                  <a:srgbClr val="006F73"/>
                </a:solidFill>
                <a:latin typeface="Tahoma"/>
                <a:cs typeface="Tahoma"/>
              </a:rPr>
              <a:t>as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supervised </a:t>
            </a:r>
            <a:r>
              <a:rPr dirty="0" sz="3300" spc="-165" b="1">
                <a:solidFill>
                  <a:srgbClr val="006F73"/>
                </a:solidFill>
                <a:latin typeface="Tahoma"/>
                <a:cs typeface="Tahoma"/>
              </a:rPr>
              <a:t>learning </a:t>
            </a:r>
            <a:r>
              <a:rPr dirty="0" sz="3300" spc="-95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70" b="1">
                <a:solidFill>
                  <a:srgbClr val="006F73"/>
                </a:solidFill>
                <a:latin typeface="Tahoma"/>
                <a:cs typeface="Tahoma"/>
              </a:rPr>
              <a:t>problem.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420" b="1">
                <a:solidFill>
                  <a:srgbClr val="006F73"/>
                </a:solidFill>
                <a:latin typeface="Tahoma"/>
                <a:cs typeface="Tahoma"/>
              </a:rPr>
              <a:t>In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order 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to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0" b="1">
                <a:solidFill>
                  <a:srgbClr val="006F73"/>
                </a:solidFill>
                <a:latin typeface="Tahoma"/>
                <a:cs typeface="Tahoma"/>
              </a:rPr>
              <a:t>forecasts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the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sales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60" b="1">
                <a:solidFill>
                  <a:srgbClr val="006F73"/>
                </a:solidFill>
                <a:latin typeface="Tahoma"/>
                <a:cs typeface="Tahoma"/>
              </a:rPr>
              <a:t>we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70" b="1">
                <a:solidFill>
                  <a:srgbClr val="006F73"/>
                </a:solidFill>
                <a:latin typeface="Tahoma"/>
                <a:cs typeface="Tahoma"/>
              </a:rPr>
              <a:t>have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compared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different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regression </a:t>
            </a:r>
            <a:r>
              <a:rPr dirty="0" sz="3300" spc="-95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0" b="1">
                <a:solidFill>
                  <a:srgbClr val="006F73"/>
                </a:solidFill>
                <a:latin typeface="Tahoma"/>
                <a:cs typeface="Tahoma"/>
              </a:rPr>
              <a:t>models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like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Linear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5" b="1">
                <a:solidFill>
                  <a:srgbClr val="006F73"/>
                </a:solidFill>
                <a:latin typeface="Tahoma"/>
                <a:cs typeface="Tahoma"/>
              </a:rPr>
              <a:t>Regression,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20" b="1">
                <a:solidFill>
                  <a:srgbClr val="006F73"/>
                </a:solidFill>
                <a:latin typeface="Tahoma"/>
                <a:cs typeface="Tahoma"/>
              </a:rPr>
              <a:t>Decision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50" b="1">
                <a:solidFill>
                  <a:srgbClr val="006F73"/>
                </a:solidFill>
                <a:latin typeface="Tahoma"/>
                <a:cs typeface="Tahoma"/>
              </a:rPr>
              <a:t>Tree,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5" b="1">
                <a:solidFill>
                  <a:srgbClr val="006F73"/>
                </a:solidFill>
                <a:latin typeface="Tahoma"/>
                <a:cs typeface="Tahoma"/>
              </a:rPr>
              <a:t>ExtraTreeRegressor,</a:t>
            </a:r>
            <a:r>
              <a:rPr dirty="0" sz="3300" spc="-13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30" b="1">
                <a:solidFill>
                  <a:srgbClr val="006F73"/>
                </a:solidFill>
                <a:latin typeface="Tahoma"/>
                <a:cs typeface="Tahoma"/>
              </a:rPr>
              <a:t>Gradient 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B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oo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g</a:t>
            </a:r>
            <a:r>
              <a:rPr dirty="0" sz="3300" spc="-275" b="1">
                <a:solidFill>
                  <a:srgbClr val="006F73"/>
                </a:solidFill>
                <a:latin typeface="Tahoma"/>
                <a:cs typeface="Tahoma"/>
              </a:rPr>
              <a:t>,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300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3300" spc="-80" b="1">
                <a:solidFill>
                  <a:srgbClr val="006F73"/>
                </a:solidFill>
                <a:latin typeface="Tahoma"/>
                <a:cs typeface="Tahoma"/>
              </a:rPr>
              <a:t>d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3300" spc="-385" b="1">
                <a:solidFill>
                  <a:srgbClr val="006F73"/>
                </a:solidFill>
                <a:latin typeface="Tahoma"/>
                <a:cs typeface="Tahoma"/>
              </a:rPr>
              <a:t>m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30" b="1">
                <a:solidFill>
                  <a:srgbClr val="006F73"/>
                </a:solidFill>
                <a:latin typeface="Tahoma"/>
                <a:cs typeface="Tahoma"/>
              </a:rPr>
              <a:t>F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3300" spc="-229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3300" spc="-7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24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3300" spc="-80" b="1">
                <a:solidFill>
                  <a:srgbClr val="006F73"/>
                </a:solidFill>
                <a:latin typeface="Tahoma"/>
                <a:cs typeface="Tahoma"/>
              </a:rPr>
              <a:t>d</a:t>
            </a:r>
            <a:r>
              <a:rPr dirty="0" sz="3300" spc="-1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3300" spc="-180" b="1">
                <a:solidFill>
                  <a:srgbClr val="006F73"/>
                </a:solidFill>
                <a:latin typeface="Tahoma"/>
                <a:cs typeface="Tahoma"/>
              </a:rPr>
              <a:t>X</a:t>
            </a:r>
            <a:r>
              <a:rPr dirty="0" sz="3300" spc="-125" b="1">
                <a:solidFill>
                  <a:srgbClr val="006F73"/>
                </a:solidFill>
                <a:latin typeface="Tahoma"/>
                <a:cs typeface="Tahoma"/>
              </a:rPr>
              <a:t>g</a:t>
            </a:r>
            <a:r>
              <a:rPr dirty="0" sz="3300" spc="-160" b="1">
                <a:solidFill>
                  <a:srgbClr val="006F73"/>
                </a:solidFill>
                <a:latin typeface="Tahoma"/>
                <a:cs typeface="Tahoma"/>
              </a:rPr>
              <a:t>B</a:t>
            </a:r>
            <a:r>
              <a:rPr dirty="0" sz="3300" spc="-105" b="1">
                <a:solidFill>
                  <a:srgbClr val="006F73"/>
                </a:solidFill>
                <a:latin typeface="Tahoma"/>
                <a:cs typeface="Tahoma"/>
              </a:rPr>
              <a:t>oo</a:t>
            </a:r>
            <a:r>
              <a:rPr dirty="0" sz="3300" spc="-14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3300" spc="-15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3300" spc="-275" b="1">
                <a:solidFill>
                  <a:srgbClr val="006F73"/>
                </a:solidFill>
                <a:latin typeface="Tahoma"/>
                <a:cs typeface="Tahoma"/>
              </a:rPr>
              <a:t>.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4645" rIns="0" bIns="0" rtlCol="0" vert="horz">
            <a:spAutoFit/>
          </a:bodyPr>
          <a:lstStyle/>
          <a:p>
            <a:pPr marL="12700" marR="5080">
              <a:lnSpc>
                <a:spcPts val="13050"/>
              </a:lnSpc>
              <a:spcBef>
                <a:spcPts val="2635"/>
              </a:spcBef>
            </a:pPr>
            <a:r>
              <a:rPr dirty="0" spc="1745"/>
              <a:t>BENEFITS</a:t>
            </a:r>
            <a:r>
              <a:rPr dirty="0" spc="114"/>
              <a:t> </a:t>
            </a:r>
            <a:r>
              <a:rPr dirty="0" spc="2025"/>
              <a:t>OF </a:t>
            </a:r>
            <a:r>
              <a:rPr dirty="0" spc="-2840"/>
              <a:t> </a:t>
            </a:r>
            <a:r>
              <a:rPr dirty="0" spc="1770"/>
              <a:t>SALES </a:t>
            </a:r>
            <a:r>
              <a:rPr dirty="0" spc="1775"/>
              <a:t> </a:t>
            </a:r>
            <a:r>
              <a:rPr dirty="0" spc="1864"/>
              <a:t>PREDICTION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4288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06F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7933" y="8616177"/>
            <a:ext cx="6600190" cy="1671320"/>
          </a:xfrm>
          <a:custGeom>
            <a:avLst/>
            <a:gdLst/>
            <a:ahLst/>
            <a:cxnLst/>
            <a:rect l="l" t="t" r="r" b="b"/>
            <a:pathLst>
              <a:path w="6600190" h="1671320">
                <a:moveTo>
                  <a:pt x="6600065" y="1670822"/>
                </a:moveTo>
                <a:lnTo>
                  <a:pt x="0" y="1670822"/>
                </a:lnTo>
                <a:lnTo>
                  <a:pt x="1695661" y="715675"/>
                </a:lnTo>
                <a:lnTo>
                  <a:pt x="1733420" y="694934"/>
                </a:lnTo>
                <a:lnTo>
                  <a:pt x="1772933" y="674293"/>
                </a:lnTo>
                <a:lnTo>
                  <a:pt x="1814088" y="653787"/>
                </a:lnTo>
                <a:lnTo>
                  <a:pt x="1856771" y="633449"/>
                </a:lnTo>
                <a:lnTo>
                  <a:pt x="1900870" y="613314"/>
                </a:lnTo>
                <a:lnTo>
                  <a:pt x="1946273" y="593417"/>
                </a:lnTo>
                <a:lnTo>
                  <a:pt x="1992867" y="573791"/>
                </a:lnTo>
                <a:lnTo>
                  <a:pt x="2040540" y="554472"/>
                </a:lnTo>
                <a:lnTo>
                  <a:pt x="2089178" y="535493"/>
                </a:lnTo>
                <a:lnTo>
                  <a:pt x="2138669" y="516889"/>
                </a:lnTo>
                <a:lnTo>
                  <a:pt x="2188901" y="498695"/>
                </a:lnTo>
                <a:lnTo>
                  <a:pt x="2239760" y="480944"/>
                </a:lnTo>
                <a:lnTo>
                  <a:pt x="2291135" y="463672"/>
                </a:lnTo>
                <a:lnTo>
                  <a:pt x="2342913" y="446912"/>
                </a:lnTo>
                <a:lnTo>
                  <a:pt x="2394927" y="430715"/>
                </a:lnTo>
                <a:lnTo>
                  <a:pt x="2447225" y="415067"/>
                </a:lnTo>
                <a:lnTo>
                  <a:pt x="2499535" y="400050"/>
                </a:lnTo>
                <a:lnTo>
                  <a:pt x="2551797" y="385684"/>
                </a:lnTo>
                <a:lnTo>
                  <a:pt x="2603899" y="372002"/>
                </a:lnTo>
                <a:lnTo>
                  <a:pt x="2655728" y="359039"/>
                </a:lnTo>
                <a:lnTo>
                  <a:pt x="2707171" y="346828"/>
                </a:lnTo>
                <a:lnTo>
                  <a:pt x="2758116" y="335406"/>
                </a:lnTo>
                <a:lnTo>
                  <a:pt x="2808450" y="324805"/>
                </a:lnTo>
                <a:lnTo>
                  <a:pt x="2858060" y="315061"/>
                </a:lnTo>
                <a:lnTo>
                  <a:pt x="2906835" y="306207"/>
                </a:lnTo>
                <a:lnTo>
                  <a:pt x="2954660" y="298278"/>
                </a:lnTo>
                <a:lnTo>
                  <a:pt x="3001425" y="291309"/>
                </a:lnTo>
                <a:lnTo>
                  <a:pt x="3047015" y="285334"/>
                </a:lnTo>
                <a:lnTo>
                  <a:pt x="3091319" y="280386"/>
                </a:lnTo>
                <a:lnTo>
                  <a:pt x="3134224" y="276502"/>
                </a:lnTo>
                <a:lnTo>
                  <a:pt x="6600065" y="0"/>
                </a:lnTo>
                <a:lnTo>
                  <a:pt x="6600065" y="1670822"/>
                </a:lnTo>
                <a:close/>
              </a:path>
            </a:pathLst>
          </a:custGeom>
          <a:solidFill>
            <a:srgbClr val="006F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570" y="366376"/>
            <a:ext cx="16564610" cy="8601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30200" algn="l"/>
              </a:tabLst>
            </a:pPr>
            <a:r>
              <a:rPr dirty="0" sz="2900" spc="-100" b="1">
                <a:solidFill>
                  <a:srgbClr val="006F73"/>
                </a:solidFill>
                <a:latin typeface="Tahoma"/>
                <a:cs typeface="Tahoma"/>
              </a:rPr>
              <a:t>M</a:t>
            </a:r>
            <a:r>
              <a:rPr dirty="0" sz="2900" spc="-22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2900" spc="-254" b="1">
                <a:solidFill>
                  <a:srgbClr val="006F73"/>
                </a:solidFill>
                <a:latin typeface="Tahoma"/>
                <a:cs typeface="Tahoma"/>
              </a:rPr>
              <a:t>k</a:t>
            </a:r>
            <a:r>
              <a:rPr dirty="0" sz="2900" spc="-6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2900" spc="-12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30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2900" spc="-140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2900" spc="-204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2900" spc="-22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2900" spc="-140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2900" spc="-65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2900" spc="-114" b="1">
                <a:solidFill>
                  <a:srgbClr val="006F73"/>
                </a:solidFill>
                <a:latin typeface="Tahoma"/>
                <a:cs typeface="Tahoma"/>
              </a:rPr>
              <a:t>g</a:t>
            </a:r>
            <a:r>
              <a:rPr dirty="0" sz="2900" spc="-145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2900" spc="100" b="1">
                <a:solidFill>
                  <a:srgbClr val="006F73"/>
                </a:solidFill>
                <a:latin typeface="Tahoma"/>
                <a:cs typeface="Tahoma"/>
              </a:rPr>
              <a:t>c</a:t>
            </a:r>
            <a:r>
              <a:rPr dirty="0" sz="2900" spc="-12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75" b="1">
                <a:solidFill>
                  <a:srgbClr val="006F73"/>
                </a:solidFill>
                <a:latin typeface="Tahoma"/>
                <a:cs typeface="Tahoma"/>
              </a:rPr>
              <a:t>d</a:t>
            </a:r>
            <a:r>
              <a:rPr dirty="0" sz="2900" spc="-65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2900" spc="95" b="1">
                <a:solidFill>
                  <a:srgbClr val="006F73"/>
                </a:solidFill>
                <a:latin typeface="Tahoma"/>
                <a:cs typeface="Tahoma"/>
              </a:rPr>
              <a:t>c</a:t>
            </a:r>
            <a:r>
              <a:rPr dirty="0" sz="2900" spc="-145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2900" spc="-130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2900" spc="-145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2900" spc="-100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2900" spc="-160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2900" spc="-12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F73"/>
              </a:buClr>
              <a:buFont typeface="Tahoma"/>
              <a:buAutoNum type="arabicPeriod"/>
            </a:pPr>
            <a:endParaRPr sz="3750">
              <a:latin typeface="Tahoma"/>
              <a:cs typeface="Tahoma"/>
            </a:endParaRPr>
          </a:p>
          <a:p>
            <a:pPr marL="12700" marR="1188085">
              <a:lnSpc>
                <a:spcPct val="131500"/>
              </a:lnSpc>
            </a:pPr>
            <a:r>
              <a:rPr dirty="0" sz="2900" spc="-30">
                <a:solidFill>
                  <a:srgbClr val="006F73"/>
                </a:solidFill>
                <a:latin typeface="Tahoma"/>
                <a:cs typeface="Tahoma"/>
              </a:rPr>
              <a:t>Sales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20">
                <a:solidFill>
                  <a:srgbClr val="006F73"/>
                </a:solidFill>
                <a:latin typeface="Tahoma"/>
                <a:cs typeface="Tahoma"/>
              </a:rPr>
              <a:t>forecasts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10">
                <a:solidFill>
                  <a:srgbClr val="006F73"/>
                </a:solidFill>
                <a:latin typeface="Tahoma"/>
                <a:cs typeface="Tahoma"/>
              </a:rPr>
              <a:t>help</a:t>
            </a:r>
            <a:r>
              <a:rPr dirty="0" sz="2900" spc="-21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85">
                <a:solidFill>
                  <a:srgbClr val="006F73"/>
                </a:solidFill>
                <a:latin typeface="Tahoma"/>
                <a:cs typeface="Tahoma"/>
              </a:rPr>
              <a:t>make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40">
                <a:solidFill>
                  <a:srgbClr val="006F73"/>
                </a:solidFill>
                <a:latin typeface="Tahoma"/>
                <a:cs typeface="Tahoma"/>
              </a:rPr>
              <a:t>informed</a:t>
            </a:r>
            <a:r>
              <a:rPr dirty="0" sz="2900" spc="-21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5">
                <a:solidFill>
                  <a:srgbClr val="006F73"/>
                </a:solidFill>
                <a:latin typeface="Tahoma"/>
                <a:cs typeface="Tahoma"/>
              </a:rPr>
              <a:t>decisions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5">
                <a:solidFill>
                  <a:srgbClr val="006F73"/>
                </a:solidFill>
                <a:latin typeface="Tahoma"/>
                <a:cs typeface="Tahoma"/>
              </a:rPr>
              <a:t>about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35">
                <a:solidFill>
                  <a:srgbClr val="006F73"/>
                </a:solidFill>
                <a:latin typeface="Tahoma"/>
                <a:cs typeface="Tahoma"/>
              </a:rPr>
              <a:t>everything</a:t>
            </a:r>
            <a:r>
              <a:rPr dirty="0" sz="2900" spc="-21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85">
                <a:solidFill>
                  <a:srgbClr val="006F73"/>
                </a:solidFill>
                <a:latin typeface="Tahoma"/>
                <a:cs typeface="Tahoma"/>
              </a:rPr>
              <a:t>from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0">
                <a:solidFill>
                  <a:srgbClr val="006F73"/>
                </a:solidFill>
                <a:latin typeface="Tahoma"/>
                <a:cs typeface="Tahoma"/>
              </a:rPr>
              <a:t>staffing</a:t>
            </a:r>
            <a:r>
              <a:rPr dirty="0" sz="2900" spc="-21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5">
                <a:solidFill>
                  <a:srgbClr val="006F73"/>
                </a:solidFill>
                <a:latin typeface="Tahoma"/>
                <a:cs typeface="Tahoma"/>
              </a:rPr>
              <a:t>and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40">
                <a:solidFill>
                  <a:srgbClr val="006F73"/>
                </a:solidFill>
                <a:latin typeface="Tahoma"/>
                <a:cs typeface="Tahoma"/>
              </a:rPr>
              <a:t>inventory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20">
                <a:solidFill>
                  <a:srgbClr val="006F73"/>
                </a:solidFill>
                <a:latin typeface="Tahoma"/>
                <a:cs typeface="Tahoma"/>
              </a:rPr>
              <a:t>to</a:t>
            </a:r>
            <a:r>
              <a:rPr dirty="0" sz="2900" spc="-21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60">
                <a:solidFill>
                  <a:srgbClr val="006F73"/>
                </a:solidFill>
                <a:latin typeface="Tahoma"/>
                <a:cs typeface="Tahoma"/>
              </a:rPr>
              <a:t>new </a:t>
            </a:r>
            <a:r>
              <a:rPr dirty="0" sz="2900" spc="-89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15">
                <a:solidFill>
                  <a:srgbClr val="006F73"/>
                </a:solidFill>
                <a:latin typeface="Tahoma"/>
                <a:cs typeface="Tahoma"/>
              </a:rPr>
              <a:t>product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25">
                <a:solidFill>
                  <a:srgbClr val="006F73"/>
                </a:solidFill>
                <a:latin typeface="Tahoma"/>
                <a:cs typeface="Tahoma"/>
              </a:rPr>
              <a:t>lines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5">
                <a:solidFill>
                  <a:srgbClr val="006F73"/>
                </a:solidFill>
                <a:latin typeface="Tahoma"/>
                <a:cs typeface="Tahoma"/>
              </a:rPr>
              <a:t>and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25">
                <a:solidFill>
                  <a:srgbClr val="006F73"/>
                </a:solidFill>
                <a:latin typeface="Tahoma"/>
                <a:cs typeface="Tahoma"/>
              </a:rPr>
              <a:t>potential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65">
                <a:solidFill>
                  <a:srgbClr val="006F73"/>
                </a:solidFill>
                <a:latin typeface="Tahoma"/>
                <a:cs typeface="Tahoma"/>
              </a:rPr>
              <a:t>marketing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85">
                <a:solidFill>
                  <a:srgbClr val="006F73"/>
                </a:solidFill>
                <a:latin typeface="Tahoma"/>
                <a:cs typeface="Tahoma"/>
              </a:rPr>
              <a:t>efforts.</a:t>
            </a: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650">
              <a:latin typeface="Tahoma"/>
              <a:cs typeface="Tahoma"/>
            </a:endParaRPr>
          </a:p>
          <a:p>
            <a:pPr marL="391160" indent="-37909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91795" algn="l"/>
              </a:tabLst>
            </a:pPr>
            <a:r>
              <a:rPr dirty="0" sz="2900" spc="-140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2900" spc="-65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2900" spc="-13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2900" spc="-12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80" b="1">
                <a:solidFill>
                  <a:srgbClr val="006F73"/>
                </a:solidFill>
                <a:latin typeface="Tahoma"/>
                <a:cs typeface="Tahoma"/>
              </a:rPr>
              <a:t>b</a:t>
            </a:r>
            <a:r>
              <a:rPr dirty="0" sz="2900" spc="-65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2900" spc="-140" b="1">
                <a:solidFill>
                  <a:srgbClr val="006F73"/>
                </a:solidFill>
                <a:latin typeface="Tahoma"/>
                <a:cs typeface="Tahoma"/>
              </a:rPr>
              <a:t>tt</a:t>
            </a:r>
            <a:r>
              <a:rPr dirty="0" sz="2900" spc="-65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2900" spc="-200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2900" spc="-12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14" b="1">
                <a:solidFill>
                  <a:srgbClr val="006F73"/>
                </a:solidFill>
                <a:latin typeface="Tahoma"/>
                <a:cs typeface="Tahoma"/>
              </a:rPr>
              <a:t>g</a:t>
            </a:r>
            <a:r>
              <a:rPr dirty="0" sz="2900" spc="-100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2900" spc="-22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2900" spc="-114" b="1">
                <a:solidFill>
                  <a:srgbClr val="006F73"/>
                </a:solidFill>
                <a:latin typeface="Tahoma"/>
                <a:cs typeface="Tahoma"/>
              </a:rPr>
              <a:t>l</a:t>
            </a:r>
            <a:r>
              <a:rPr dirty="0" sz="2900" spc="-12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F73"/>
              </a:buClr>
              <a:buFont typeface="Tahoma"/>
              <a:buAutoNum type="arabicPeriod" startAt="2"/>
            </a:pPr>
            <a:endParaRPr sz="3750">
              <a:latin typeface="Tahoma"/>
              <a:cs typeface="Tahoma"/>
            </a:endParaRPr>
          </a:p>
          <a:p>
            <a:pPr marL="12700" marR="5080">
              <a:lnSpc>
                <a:spcPct val="131500"/>
              </a:lnSpc>
            </a:pPr>
            <a:r>
              <a:rPr dirty="0" sz="2900" spc="-30">
                <a:solidFill>
                  <a:srgbClr val="006F73"/>
                </a:solidFill>
                <a:latin typeface="Tahoma"/>
                <a:cs typeface="Tahoma"/>
              </a:rPr>
              <a:t>Sales </a:t>
            </a:r>
            <a:r>
              <a:rPr dirty="0" sz="2900" spc="-20">
                <a:solidFill>
                  <a:srgbClr val="006F73"/>
                </a:solidFill>
                <a:latin typeface="Tahoma"/>
                <a:cs typeface="Tahoma"/>
              </a:rPr>
              <a:t>forecasting </a:t>
            </a:r>
            <a:r>
              <a:rPr dirty="0" sz="2900" spc="-50">
                <a:solidFill>
                  <a:srgbClr val="006F73"/>
                </a:solidFill>
                <a:latin typeface="Tahoma"/>
                <a:cs typeface="Tahoma"/>
              </a:rPr>
              <a:t>is </a:t>
            </a:r>
            <a:r>
              <a:rPr dirty="0" sz="2900" spc="-85">
                <a:solidFill>
                  <a:srgbClr val="006F73"/>
                </a:solidFill>
                <a:latin typeface="Tahoma"/>
                <a:cs typeface="Tahoma"/>
              </a:rPr>
              <a:t>a </a:t>
            </a:r>
            <a:r>
              <a:rPr dirty="0" sz="2900" spc="-30">
                <a:solidFill>
                  <a:srgbClr val="006F73"/>
                </a:solidFill>
                <a:latin typeface="Tahoma"/>
                <a:cs typeface="Tahoma"/>
              </a:rPr>
              <a:t>valuable </a:t>
            </a:r>
            <a:r>
              <a:rPr dirty="0" sz="2900" spc="-15">
                <a:solidFill>
                  <a:srgbClr val="006F73"/>
                </a:solidFill>
                <a:latin typeface="Tahoma"/>
                <a:cs typeface="Tahoma"/>
              </a:rPr>
              <a:t>tool </a:t>
            </a:r>
            <a:r>
              <a:rPr dirty="0" sz="2900" spc="-65">
                <a:solidFill>
                  <a:srgbClr val="006F73"/>
                </a:solidFill>
                <a:latin typeface="Tahoma"/>
                <a:cs typeface="Tahoma"/>
              </a:rPr>
              <a:t>for </a:t>
            </a:r>
            <a:r>
              <a:rPr dirty="0" sz="2900" spc="-35">
                <a:solidFill>
                  <a:srgbClr val="006F73"/>
                </a:solidFill>
                <a:latin typeface="Tahoma"/>
                <a:cs typeface="Tahoma"/>
              </a:rPr>
              <a:t>sales </a:t>
            </a:r>
            <a:r>
              <a:rPr dirty="0" sz="2900" spc="-60">
                <a:solidFill>
                  <a:srgbClr val="006F73"/>
                </a:solidFill>
                <a:latin typeface="Tahoma"/>
                <a:cs typeface="Tahoma"/>
              </a:rPr>
              <a:t>managers </a:t>
            </a:r>
            <a:r>
              <a:rPr dirty="0" sz="2900" spc="-15">
                <a:solidFill>
                  <a:srgbClr val="006F73"/>
                </a:solidFill>
                <a:latin typeface="Tahoma"/>
                <a:cs typeface="Tahoma"/>
              </a:rPr>
              <a:t>and </a:t>
            </a:r>
            <a:r>
              <a:rPr dirty="0" sz="2900" spc="-25">
                <a:solidFill>
                  <a:srgbClr val="006F73"/>
                </a:solidFill>
                <a:latin typeface="Tahoma"/>
                <a:cs typeface="Tahoma"/>
              </a:rPr>
              <a:t>leaders </a:t>
            </a:r>
            <a:r>
              <a:rPr dirty="0" sz="2900" spc="-20">
                <a:solidFill>
                  <a:srgbClr val="006F73"/>
                </a:solidFill>
                <a:latin typeface="Tahoma"/>
                <a:cs typeface="Tahoma"/>
              </a:rPr>
              <a:t>to set </a:t>
            </a:r>
            <a:r>
              <a:rPr dirty="0" sz="2900" spc="-30">
                <a:solidFill>
                  <a:srgbClr val="006F73"/>
                </a:solidFill>
                <a:latin typeface="Tahoma"/>
                <a:cs typeface="Tahoma"/>
              </a:rPr>
              <a:t>realistic </a:t>
            </a:r>
            <a:r>
              <a:rPr dirty="0" sz="2900" spc="-85">
                <a:solidFill>
                  <a:srgbClr val="006F73"/>
                </a:solidFill>
                <a:latin typeface="Tahoma"/>
                <a:cs typeface="Tahoma"/>
              </a:rPr>
              <a:t>goals. </a:t>
            </a:r>
            <a:r>
              <a:rPr dirty="0" sz="2900" spc="-30">
                <a:solidFill>
                  <a:srgbClr val="006F73"/>
                </a:solidFill>
                <a:latin typeface="Tahoma"/>
                <a:cs typeface="Tahoma"/>
              </a:rPr>
              <a:t>Sales </a:t>
            </a:r>
            <a:r>
              <a:rPr dirty="0" sz="2900" spc="-20">
                <a:solidFill>
                  <a:srgbClr val="006F73"/>
                </a:solidFill>
                <a:latin typeface="Tahoma"/>
                <a:cs typeface="Tahoma"/>
              </a:rPr>
              <a:t>forecasts </a:t>
            </a:r>
            <a:r>
              <a:rPr dirty="0" sz="2900" spc="-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85">
                <a:solidFill>
                  <a:srgbClr val="006F73"/>
                </a:solidFill>
                <a:latin typeface="Tahoma"/>
                <a:cs typeface="Tahoma"/>
              </a:rPr>
              <a:t>form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">
                <a:solidFill>
                  <a:srgbClr val="006F73"/>
                </a:solidFill>
                <a:latin typeface="Tahoma"/>
                <a:cs typeface="Tahoma"/>
              </a:rPr>
              <a:t>the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35">
                <a:solidFill>
                  <a:srgbClr val="006F73"/>
                </a:solidFill>
                <a:latin typeface="Tahoma"/>
                <a:cs typeface="Tahoma"/>
              </a:rPr>
              <a:t>basis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35">
                <a:solidFill>
                  <a:srgbClr val="006F73"/>
                </a:solidFill>
                <a:latin typeface="Tahoma"/>
                <a:cs typeface="Tahoma"/>
              </a:rPr>
              <a:t>of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0">
                <a:solidFill>
                  <a:srgbClr val="006F73"/>
                </a:solidFill>
                <a:latin typeface="Tahoma"/>
                <a:cs typeface="Tahoma"/>
              </a:rPr>
              <a:t>your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35">
                <a:solidFill>
                  <a:srgbClr val="006F73"/>
                </a:solidFill>
                <a:latin typeface="Tahoma"/>
                <a:cs typeface="Tahoma"/>
              </a:rPr>
              <a:t>entire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0">
                <a:solidFill>
                  <a:srgbClr val="006F73"/>
                </a:solidFill>
                <a:latin typeface="Tahoma"/>
                <a:cs typeface="Tahoma"/>
              </a:rPr>
              <a:t>strategy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20">
                <a:solidFill>
                  <a:srgbClr val="006F73"/>
                </a:solidFill>
                <a:latin typeface="Tahoma"/>
                <a:cs typeface="Tahoma"/>
              </a:rPr>
              <a:t>throughout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">
                <a:solidFill>
                  <a:srgbClr val="006F73"/>
                </a:solidFill>
                <a:latin typeface="Tahoma"/>
                <a:cs typeface="Tahoma"/>
              </a:rPr>
              <a:t>the</a:t>
            </a:r>
            <a:r>
              <a:rPr dirty="0" sz="2900" spc="-21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25">
                <a:solidFill>
                  <a:srgbClr val="006F73"/>
                </a:solidFill>
                <a:latin typeface="Tahoma"/>
                <a:cs typeface="Tahoma"/>
              </a:rPr>
              <a:t>year,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5">
                <a:solidFill>
                  <a:srgbClr val="006F73"/>
                </a:solidFill>
                <a:latin typeface="Tahoma"/>
                <a:cs typeface="Tahoma"/>
              </a:rPr>
              <a:t>and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">
                <a:solidFill>
                  <a:srgbClr val="006F73"/>
                </a:solidFill>
                <a:latin typeface="Tahoma"/>
                <a:cs typeface="Tahoma"/>
              </a:rPr>
              <a:t>the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30">
                <a:solidFill>
                  <a:srgbClr val="006F73"/>
                </a:solidFill>
                <a:latin typeface="Tahoma"/>
                <a:cs typeface="Tahoma"/>
              </a:rPr>
              <a:t>insights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65">
                <a:solidFill>
                  <a:srgbClr val="006F73"/>
                </a:solidFill>
                <a:latin typeface="Tahoma"/>
                <a:cs typeface="Tahoma"/>
              </a:rPr>
              <a:t>lay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">
                <a:solidFill>
                  <a:srgbClr val="006F73"/>
                </a:solidFill>
                <a:latin typeface="Tahoma"/>
                <a:cs typeface="Tahoma"/>
              </a:rPr>
              <a:t>the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0">
                <a:solidFill>
                  <a:srgbClr val="006F73"/>
                </a:solidFill>
                <a:latin typeface="Tahoma"/>
                <a:cs typeface="Tahoma"/>
              </a:rPr>
              <a:t>groundwork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5">
                <a:solidFill>
                  <a:srgbClr val="006F73"/>
                </a:solidFill>
                <a:latin typeface="Tahoma"/>
                <a:cs typeface="Tahoma"/>
              </a:rPr>
              <a:t>not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80">
                <a:solidFill>
                  <a:srgbClr val="006F73"/>
                </a:solidFill>
                <a:latin typeface="Tahoma"/>
                <a:cs typeface="Tahoma"/>
              </a:rPr>
              <a:t>just</a:t>
            </a:r>
            <a:r>
              <a:rPr dirty="0" sz="2900" spc="-21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65">
                <a:solidFill>
                  <a:srgbClr val="006F73"/>
                </a:solidFill>
                <a:latin typeface="Tahoma"/>
                <a:cs typeface="Tahoma"/>
              </a:rPr>
              <a:t>for </a:t>
            </a:r>
            <a:r>
              <a:rPr dirty="0" sz="2900" spc="-894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">
                <a:solidFill>
                  <a:srgbClr val="006F73"/>
                </a:solidFill>
                <a:latin typeface="Tahoma"/>
                <a:cs typeface="Tahoma"/>
              </a:rPr>
              <a:t>the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25">
                <a:solidFill>
                  <a:srgbClr val="006F73"/>
                </a:solidFill>
                <a:latin typeface="Tahoma"/>
                <a:cs typeface="Tahoma"/>
              </a:rPr>
              <a:t>company’s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85">
                <a:solidFill>
                  <a:srgbClr val="006F73"/>
                </a:solidFill>
                <a:latin typeface="Tahoma"/>
                <a:cs typeface="Tahoma"/>
              </a:rPr>
              <a:t>vision,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>
                <a:solidFill>
                  <a:srgbClr val="006F73"/>
                </a:solidFill>
                <a:latin typeface="Tahoma"/>
                <a:cs typeface="Tahoma"/>
              </a:rPr>
              <a:t>but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40">
                <a:solidFill>
                  <a:srgbClr val="006F73"/>
                </a:solidFill>
                <a:latin typeface="Tahoma"/>
                <a:cs typeface="Tahoma"/>
              </a:rPr>
              <a:t>also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65">
                <a:solidFill>
                  <a:srgbClr val="006F73"/>
                </a:solidFill>
                <a:latin typeface="Tahoma"/>
                <a:cs typeface="Tahoma"/>
              </a:rPr>
              <a:t>for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">
                <a:solidFill>
                  <a:srgbClr val="006F73"/>
                </a:solidFill>
                <a:latin typeface="Tahoma"/>
                <a:cs typeface="Tahoma"/>
              </a:rPr>
              <a:t>the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">
                <a:solidFill>
                  <a:srgbClr val="006F73"/>
                </a:solidFill>
                <a:latin typeface="Tahoma"/>
                <a:cs typeface="Tahoma"/>
              </a:rPr>
              <a:t>direction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35">
                <a:solidFill>
                  <a:srgbClr val="006F73"/>
                </a:solidFill>
                <a:latin typeface="Tahoma"/>
                <a:cs typeface="Tahoma"/>
              </a:rPr>
              <a:t>of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0">
                <a:solidFill>
                  <a:srgbClr val="006F73"/>
                </a:solidFill>
                <a:latin typeface="Tahoma"/>
                <a:cs typeface="Tahoma"/>
              </a:rPr>
              <a:t>your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35">
                <a:solidFill>
                  <a:srgbClr val="006F73"/>
                </a:solidFill>
                <a:latin typeface="Tahoma"/>
                <a:cs typeface="Tahoma"/>
              </a:rPr>
              <a:t>sales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25">
                <a:solidFill>
                  <a:srgbClr val="006F73"/>
                </a:solidFill>
                <a:latin typeface="Tahoma"/>
                <a:cs typeface="Tahoma"/>
              </a:rPr>
              <a:t>team.</a:t>
            </a: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650">
              <a:latin typeface="Tahoma"/>
              <a:cs typeface="Tahoma"/>
            </a:endParaRPr>
          </a:p>
          <a:p>
            <a:pPr marL="393700" indent="-381635">
              <a:lnSpc>
                <a:spcPct val="100000"/>
              </a:lnSpc>
              <a:buAutoNum type="arabicPeriod" startAt="3"/>
              <a:tabLst>
                <a:tab pos="394335" algn="l"/>
              </a:tabLst>
            </a:pPr>
            <a:r>
              <a:rPr dirty="0" sz="2900" spc="-100" b="1">
                <a:solidFill>
                  <a:srgbClr val="006F73"/>
                </a:solidFill>
                <a:latin typeface="Tahoma"/>
                <a:cs typeface="Tahoma"/>
              </a:rPr>
              <a:t>M</a:t>
            </a:r>
            <a:r>
              <a:rPr dirty="0" sz="2900" spc="-100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2900" spc="-204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2900" spc="-6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2900" spc="-12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22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2900" spc="95" b="1">
                <a:solidFill>
                  <a:srgbClr val="006F73"/>
                </a:solidFill>
                <a:latin typeface="Tahoma"/>
                <a:cs typeface="Tahoma"/>
              </a:rPr>
              <a:t>cc</a:t>
            </a:r>
            <a:r>
              <a:rPr dirty="0" sz="2900" spc="-160" b="1">
                <a:solidFill>
                  <a:srgbClr val="006F73"/>
                </a:solidFill>
                <a:latin typeface="Tahoma"/>
                <a:cs typeface="Tahoma"/>
              </a:rPr>
              <a:t>u</a:t>
            </a:r>
            <a:r>
              <a:rPr dirty="0" sz="2900" spc="-204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2900" spc="-220" b="1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2900" spc="-140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2900" spc="-6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2900" spc="-12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80" b="1">
                <a:solidFill>
                  <a:srgbClr val="006F73"/>
                </a:solidFill>
                <a:latin typeface="Tahoma"/>
                <a:cs typeface="Tahoma"/>
              </a:rPr>
              <a:t>b</a:t>
            </a:r>
            <a:r>
              <a:rPr dirty="0" sz="2900" spc="-160" b="1">
                <a:solidFill>
                  <a:srgbClr val="006F73"/>
                </a:solidFill>
                <a:latin typeface="Tahoma"/>
                <a:cs typeface="Tahoma"/>
              </a:rPr>
              <a:t>u</a:t>
            </a:r>
            <a:r>
              <a:rPr dirty="0" sz="2900" spc="-75" b="1">
                <a:solidFill>
                  <a:srgbClr val="006F73"/>
                </a:solidFill>
                <a:latin typeface="Tahoma"/>
                <a:cs typeface="Tahoma"/>
              </a:rPr>
              <a:t>d</a:t>
            </a:r>
            <a:r>
              <a:rPr dirty="0" sz="2900" spc="-114" b="1">
                <a:solidFill>
                  <a:srgbClr val="006F73"/>
                </a:solidFill>
                <a:latin typeface="Tahoma"/>
                <a:cs typeface="Tahoma"/>
              </a:rPr>
              <a:t>g</a:t>
            </a:r>
            <a:r>
              <a:rPr dirty="0" sz="2900" spc="-65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2900" spc="-140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2900" spc="-145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2900" spc="-160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2900" spc="-110" b="1">
                <a:solidFill>
                  <a:srgbClr val="006F73"/>
                </a:solidFill>
                <a:latin typeface="Tahoma"/>
                <a:cs typeface="Tahoma"/>
              </a:rPr>
              <a:t>g</a:t>
            </a: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Tahoma"/>
              <a:cs typeface="Tahoma"/>
            </a:endParaRPr>
          </a:p>
          <a:p>
            <a:pPr marL="12700" marR="1011555">
              <a:lnSpc>
                <a:spcPct val="131500"/>
              </a:lnSpc>
            </a:pPr>
            <a:r>
              <a:rPr dirty="0" sz="2900" spc="-40">
                <a:solidFill>
                  <a:srgbClr val="006F73"/>
                </a:solidFill>
                <a:latin typeface="Tahoma"/>
                <a:cs typeface="Tahoma"/>
              </a:rPr>
              <a:t>The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30">
                <a:solidFill>
                  <a:srgbClr val="006F73"/>
                </a:solidFill>
                <a:latin typeface="Tahoma"/>
                <a:cs typeface="Tahoma"/>
              </a:rPr>
              <a:t>role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35">
                <a:solidFill>
                  <a:srgbClr val="006F73"/>
                </a:solidFill>
                <a:latin typeface="Tahoma"/>
                <a:cs typeface="Tahoma"/>
              </a:rPr>
              <a:t>of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">
                <a:solidFill>
                  <a:srgbClr val="006F73"/>
                </a:solidFill>
                <a:latin typeface="Tahoma"/>
                <a:cs typeface="Tahoma"/>
              </a:rPr>
              <a:t>the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35">
                <a:solidFill>
                  <a:srgbClr val="006F73"/>
                </a:solidFill>
                <a:latin typeface="Tahoma"/>
                <a:cs typeface="Tahoma"/>
              </a:rPr>
              <a:t>sales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20">
                <a:solidFill>
                  <a:srgbClr val="006F73"/>
                </a:solidFill>
                <a:latin typeface="Tahoma"/>
                <a:cs typeface="Tahoma"/>
              </a:rPr>
              <a:t>forecast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75">
                <a:solidFill>
                  <a:srgbClr val="006F73"/>
                </a:solidFill>
                <a:latin typeface="Tahoma"/>
                <a:cs typeface="Tahoma"/>
              </a:rPr>
              <a:t>with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10">
                <a:solidFill>
                  <a:srgbClr val="006F73"/>
                </a:solidFill>
                <a:latin typeface="Tahoma"/>
                <a:cs typeface="Tahoma"/>
              </a:rPr>
              <a:t>respect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20">
                <a:solidFill>
                  <a:srgbClr val="006F73"/>
                </a:solidFill>
                <a:latin typeface="Tahoma"/>
                <a:cs typeface="Tahoma"/>
              </a:rPr>
              <a:t>to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5">
                <a:solidFill>
                  <a:srgbClr val="006F73"/>
                </a:solidFill>
                <a:latin typeface="Tahoma"/>
                <a:cs typeface="Tahoma"/>
              </a:rPr>
              <a:t>business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0">
                <a:solidFill>
                  <a:srgbClr val="006F73"/>
                </a:solidFill>
                <a:latin typeface="Tahoma"/>
                <a:cs typeface="Tahoma"/>
              </a:rPr>
              <a:t>finances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0">
                <a:solidFill>
                  <a:srgbClr val="006F73"/>
                </a:solidFill>
                <a:latin typeface="Tahoma"/>
                <a:cs typeface="Tahoma"/>
              </a:rPr>
              <a:t>is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90">
                <a:solidFill>
                  <a:srgbClr val="006F73"/>
                </a:solidFill>
                <a:latin typeface="Tahoma"/>
                <a:cs typeface="Tahoma"/>
              </a:rPr>
              <a:t>clear: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35">
                <a:solidFill>
                  <a:srgbClr val="006F73"/>
                </a:solidFill>
                <a:latin typeface="Tahoma"/>
                <a:cs typeface="Tahoma"/>
              </a:rPr>
              <a:t>sales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20">
                <a:solidFill>
                  <a:srgbClr val="006F73"/>
                </a:solidFill>
                <a:latin typeface="Tahoma"/>
                <a:cs typeface="Tahoma"/>
              </a:rPr>
              <a:t>forecasting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0">
                <a:solidFill>
                  <a:srgbClr val="006F73"/>
                </a:solidFill>
                <a:latin typeface="Tahoma"/>
                <a:cs typeface="Tahoma"/>
              </a:rPr>
              <a:t>empowers </a:t>
            </a:r>
            <a:r>
              <a:rPr dirty="0" sz="2900" spc="-894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5">
                <a:solidFill>
                  <a:srgbClr val="006F73"/>
                </a:solidFill>
                <a:latin typeface="Tahoma"/>
                <a:cs typeface="Tahoma"/>
              </a:rPr>
              <a:t>businesses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20">
                <a:solidFill>
                  <a:srgbClr val="006F73"/>
                </a:solidFill>
                <a:latin typeface="Tahoma"/>
                <a:cs typeface="Tahoma"/>
              </a:rPr>
              <a:t>to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0">
                <a:solidFill>
                  <a:srgbClr val="006F73"/>
                </a:solidFill>
                <a:latin typeface="Tahoma"/>
                <a:cs typeface="Tahoma"/>
              </a:rPr>
              <a:t>estimate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40">
                <a:solidFill>
                  <a:srgbClr val="006F73"/>
                </a:solidFill>
                <a:latin typeface="Tahoma"/>
                <a:cs typeface="Tahoma"/>
              </a:rPr>
              <a:t>their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10">
                <a:solidFill>
                  <a:srgbClr val="006F73"/>
                </a:solidFill>
                <a:latin typeface="Tahoma"/>
                <a:cs typeface="Tahoma"/>
              </a:rPr>
              <a:t>costs</a:t>
            </a:r>
            <a:r>
              <a:rPr dirty="0" sz="2900" spc="-21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5">
                <a:solidFill>
                  <a:srgbClr val="006F73"/>
                </a:solidFill>
                <a:latin typeface="Tahoma"/>
                <a:cs typeface="Tahoma"/>
              </a:rPr>
              <a:t>and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20">
                <a:solidFill>
                  <a:srgbClr val="006F73"/>
                </a:solidFill>
                <a:latin typeface="Tahoma"/>
                <a:cs typeface="Tahoma"/>
              </a:rPr>
              <a:t>revenue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60">
                <a:solidFill>
                  <a:srgbClr val="006F73"/>
                </a:solidFill>
                <a:latin typeface="Tahoma"/>
                <a:cs typeface="Tahoma"/>
              </a:rPr>
              <a:t>more</a:t>
            </a:r>
            <a:r>
              <a:rPr dirty="0" sz="2900" spc="-22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40">
                <a:solidFill>
                  <a:srgbClr val="006F73"/>
                </a:solidFill>
                <a:latin typeface="Tahoma"/>
                <a:cs typeface="Tahoma"/>
              </a:rPr>
              <a:t>accurately.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1006602"/>
            <a:ext cx="18268950" cy="71539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190" indent="-36512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377825" algn="l"/>
              </a:tabLst>
            </a:pPr>
            <a:r>
              <a:rPr dirty="0" sz="2900" spc="-200" b="1">
                <a:solidFill>
                  <a:srgbClr val="006F73"/>
                </a:solidFill>
                <a:latin typeface="Tahoma"/>
                <a:cs typeface="Tahoma"/>
              </a:rPr>
              <a:t>B</a:t>
            </a:r>
            <a:r>
              <a:rPr dirty="0" sz="2900" spc="-12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2900" spc="-195" b="1">
                <a:solidFill>
                  <a:srgbClr val="006F73"/>
                </a:solidFill>
                <a:latin typeface="Tahoma"/>
                <a:cs typeface="Tahoma"/>
              </a:rPr>
              <a:t>tt</a:t>
            </a:r>
            <a:r>
              <a:rPr dirty="0" sz="2900" spc="-12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2900" spc="-200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2900" spc="-240" b="1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45" b="1">
                <a:solidFill>
                  <a:srgbClr val="006F73"/>
                </a:solidFill>
                <a:latin typeface="Tahoma"/>
                <a:cs typeface="Tahoma"/>
              </a:rPr>
              <a:t>p</a:t>
            </a:r>
            <a:r>
              <a:rPr dirty="0" sz="2900" spc="-260" b="1">
                <a:solidFill>
                  <a:srgbClr val="006F73"/>
                </a:solidFill>
                <a:latin typeface="Tahoma"/>
                <a:cs typeface="Tahoma"/>
              </a:rPr>
              <a:t>r</a:t>
            </a:r>
            <a:r>
              <a:rPr dirty="0" sz="2900" spc="-155" b="1">
                <a:solidFill>
                  <a:srgbClr val="006F73"/>
                </a:solidFill>
                <a:latin typeface="Tahoma"/>
                <a:cs typeface="Tahoma"/>
              </a:rPr>
              <a:t>o</a:t>
            </a:r>
            <a:r>
              <a:rPr dirty="0" sz="2900" spc="-185" b="1">
                <a:solidFill>
                  <a:srgbClr val="006F73"/>
                </a:solidFill>
                <a:latin typeface="Tahoma"/>
                <a:cs typeface="Tahoma"/>
              </a:rPr>
              <a:t>s</a:t>
            </a:r>
            <a:r>
              <a:rPr dirty="0" sz="2900" spc="-145" b="1">
                <a:solidFill>
                  <a:srgbClr val="006F73"/>
                </a:solidFill>
                <a:latin typeface="Tahoma"/>
                <a:cs typeface="Tahoma"/>
              </a:rPr>
              <a:t>p</a:t>
            </a:r>
            <a:r>
              <a:rPr dirty="0" sz="2900" spc="-120" b="1">
                <a:solidFill>
                  <a:srgbClr val="006F73"/>
                </a:solidFill>
                <a:latin typeface="Tahoma"/>
                <a:cs typeface="Tahoma"/>
              </a:rPr>
              <a:t>e</a:t>
            </a:r>
            <a:r>
              <a:rPr dirty="0" sz="2900" spc="40" b="1">
                <a:solidFill>
                  <a:srgbClr val="006F73"/>
                </a:solidFill>
                <a:latin typeface="Tahoma"/>
                <a:cs typeface="Tahoma"/>
              </a:rPr>
              <a:t>c</a:t>
            </a:r>
            <a:r>
              <a:rPr dirty="0" sz="2900" spc="-195" b="1">
                <a:solidFill>
                  <a:srgbClr val="006F73"/>
                </a:solidFill>
                <a:latin typeface="Tahoma"/>
                <a:cs typeface="Tahoma"/>
              </a:rPr>
              <a:t>t</a:t>
            </a:r>
            <a:r>
              <a:rPr dirty="0" sz="2900" spc="-200" b="1">
                <a:solidFill>
                  <a:srgbClr val="006F73"/>
                </a:solidFill>
                <a:latin typeface="Tahoma"/>
                <a:cs typeface="Tahoma"/>
              </a:rPr>
              <a:t>i</a:t>
            </a:r>
            <a:r>
              <a:rPr dirty="0" sz="2900" spc="-215" b="1">
                <a:solidFill>
                  <a:srgbClr val="006F73"/>
                </a:solidFill>
                <a:latin typeface="Tahoma"/>
                <a:cs typeface="Tahoma"/>
              </a:rPr>
              <a:t>n</a:t>
            </a:r>
            <a:r>
              <a:rPr dirty="0" sz="2900" spc="-110" b="1">
                <a:solidFill>
                  <a:srgbClr val="006F73"/>
                </a:solidFill>
                <a:latin typeface="Tahoma"/>
                <a:cs typeface="Tahoma"/>
              </a:rPr>
              <a:t>g</a:t>
            </a:r>
            <a:endParaRPr sz="2900">
              <a:latin typeface="Tahoma"/>
              <a:cs typeface="Tahoma"/>
            </a:endParaRPr>
          </a:p>
          <a:p>
            <a:pPr marL="12700" marR="485140">
              <a:lnSpc>
                <a:spcPts val="2930"/>
              </a:lnSpc>
              <a:spcBef>
                <a:spcPts val="2925"/>
              </a:spcBef>
            </a:pPr>
            <a:r>
              <a:rPr dirty="0" sz="2900" spc="-65">
                <a:solidFill>
                  <a:srgbClr val="006F73"/>
                </a:solidFill>
                <a:latin typeface="Tahoma"/>
                <a:cs typeface="Tahoma"/>
              </a:rPr>
              <a:t>When</a:t>
            </a:r>
            <a:r>
              <a:rPr dirty="0" sz="2900" spc="-33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70">
                <a:solidFill>
                  <a:srgbClr val="006F73"/>
                </a:solidFill>
                <a:latin typeface="Tahoma"/>
                <a:cs typeface="Tahoma"/>
              </a:rPr>
              <a:t>using</a:t>
            </a:r>
            <a:r>
              <a:rPr dirty="0" sz="2900" spc="-33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85">
                <a:solidFill>
                  <a:srgbClr val="006F73"/>
                </a:solidFill>
                <a:latin typeface="Tahoma"/>
                <a:cs typeface="Tahoma"/>
              </a:rPr>
              <a:t>a</a:t>
            </a:r>
            <a:r>
              <a:rPr dirty="0" sz="2900" spc="-32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100">
                <a:solidFill>
                  <a:srgbClr val="006F73"/>
                </a:solidFill>
                <a:latin typeface="Tahoma"/>
                <a:cs typeface="Tahoma"/>
                <a:hlinkClick r:id="rId2"/>
              </a:rPr>
              <a:t>CRM</a:t>
            </a:r>
            <a:r>
              <a:rPr dirty="0" sz="2900" spc="-330">
                <a:solidFill>
                  <a:srgbClr val="006F73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900" spc="-114">
                <a:solidFill>
                  <a:srgbClr val="006F73"/>
                </a:solidFill>
                <a:latin typeface="Tahoma"/>
                <a:cs typeface="Tahoma"/>
                <a:hlinkClick r:id="rId2"/>
              </a:rPr>
              <a:t>software</a:t>
            </a:r>
            <a:r>
              <a:rPr dirty="0" sz="2900" spc="-325">
                <a:solidFill>
                  <a:srgbClr val="006F73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900" spc="-45">
                <a:solidFill>
                  <a:srgbClr val="006F73"/>
                </a:solidFill>
                <a:latin typeface="Tahoma"/>
                <a:cs typeface="Tahoma"/>
              </a:rPr>
              <a:t>to</a:t>
            </a:r>
            <a:r>
              <a:rPr dirty="0" sz="2900" spc="-33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05">
                <a:solidFill>
                  <a:srgbClr val="006F73"/>
                </a:solidFill>
                <a:latin typeface="Tahoma"/>
                <a:cs typeface="Tahoma"/>
              </a:rPr>
              <a:t>forecast,</a:t>
            </a:r>
            <a:r>
              <a:rPr dirty="0" sz="2900" spc="-32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65">
                <a:solidFill>
                  <a:srgbClr val="006F73"/>
                </a:solidFill>
                <a:latin typeface="Tahoma"/>
                <a:cs typeface="Tahoma"/>
              </a:rPr>
              <a:t>you</a:t>
            </a:r>
            <a:r>
              <a:rPr dirty="0" sz="2900" spc="-33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0">
                <a:solidFill>
                  <a:srgbClr val="006F73"/>
                </a:solidFill>
                <a:latin typeface="Tahoma"/>
                <a:cs typeface="Tahoma"/>
              </a:rPr>
              <a:t>can</a:t>
            </a:r>
            <a:r>
              <a:rPr dirty="0" sz="2900" spc="-32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60">
                <a:solidFill>
                  <a:srgbClr val="006F73"/>
                </a:solidFill>
                <a:latin typeface="Tahoma"/>
                <a:cs typeface="Tahoma"/>
              </a:rPr>
              <a:t>quickly</a:t>
            </a:r>
            <a:r>
              <a:rPr dirty="0" sz="2900" spc="-33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80">
                <a:solidFill>
                  <a:srgbClr val="006F73"/>
                </a:solidFill>
                <a:latin typeface="Tahoma"/>
                <a:cs typeface="Tahoma"/>
              </a:rPr>
              <a:t>determine</a:t>
            </a:r>
            <a:r>
              <a:rPr dirty="0" sz="2900" spc="-32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95">
                <a:solidFill>
                  <a:srgbClr val="006F73"/>
                </a:solidFill>
                <a:latin typeface="Tahoma"/>
                <a:cs typeface="Tahoma"/>
              </a:rPr>
              <a:t>how</a:t>
            </a:r>
            <a:r>
              <a:rPr dirty="0" sz="2900" spc="-33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35">
                <a:solidFill>
                  <a:srgbClr val="006F73"/>
                </a:solidFill>
                <a:latin typeface="Tahoma"/>
                <a:cs typeface="Tahoma"/>
              </a:rPr>
              <a:t>much</a:t>
            </a:r>
            <a:r>
              <a:rPr dirty="0" sz="2900" spc="-32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0">
                <a:solidFill>
                  <a:srgbClr val="006F73"/>
                </a:solidFill>
                <a:latin typeface="Tahoma"/>
                <a:cs typeface="Tahoma"/>
              </a:rPr>
              <a:t>prospecting</a:t>
            </a:r>
            <a:r>
              <a:rPr dirty="0" sz="2900" spc="-33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65">
                <a:solidFill>
                  <a:srgbClr val="006F73"/>
                </a:solidFill>
                <a:latin typeface="Tahoma"/>
                <a:cs typeface="Tahoma"/>
              </a:rPr>
              <a:t>you</a:t>
            </a:r>
            <a:r>
              <a:rPr dirty="0" sz="2900" spc="-32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5">
                <a:solidFill>
                  <a:srgbClr val="006F73"/>
                </a:solidFill>
                <a:latin typeface="Tahoma"/>
                <a:cs typeface="Tahoma"/>
              </a:rPr>
              <a:t>need</a:t>
            </a:r>
            <a:r>
              <a:rPr dirty="0" sz="2900" spc="-33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45">
                <a:solidFill>
                  <a:srgbClr val="006F73"/>
                </a:solidFill>
                <a:latin typeface="Tahoma"/>
                <a:cs typeface="Tahoma"/>
              </a:rPr>
              <a:t>to</a:t>
            </a:r>
            <a:r>
              <a:rPr dirty="0" sz="2900" spc="-32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10">
                <a:solidFill>
                  <a:srgbClr val="006F73"/>
                </a:solidFill>
                <a:latin typeface="Tahoma"/>
                <a:cs typeface="Tahoma"/>
              </a:rPr>
              <a:t>do</a:t>
            </a:r>
            <a:r>
              <a:rPr dirty="0" sz="2900" spc="-33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45">
                <a:solidFill>
                  <a:srgbClr val="006F73"/>
                </a:solidFill>
                <a:latin typeface="Tahoma"/>
                <a:cs typeface="Tahoma"/>
              </a:rPr>
              <a:t>to</a:t>
            </a:r>
            <a:r>
              <a:rPr dirty="0" sz="2900" spc="-33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0">
                <a:solidFill>
                  <a:srgbClr val="006F73"/>
                </a:solidFill>
                <a:latin typeface="Tahoma"/>
                <a:cs typeface="Tahoma"/>
              </a:rPr>
              <a:t>keep</a:t>
            </a:r>
            <a:r>
              <a:rPr dirty="0" sz="2900" spc="-32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45">
                <a:solidFill>
                  <a:srgbClr val="006F73"/>
                </a:solidFill>
                <a:latin typeface="Tahoma"/>
                <a:cs typeface="Tahoma"/>
              </a:rPr>
              <a:t>the </a:t>
            </a:r>
            <a:r>
              <a:rPr dirty="0" sz="2900" spc="-89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55">
                <a:solidFill>
                  <a:srgbClr val="006F73"/>
                </a:solidFill>
                <a:latin typeface="Tahoma"/>
                <a:cs typeface="Tahoma"/>
              </a:rPr>
              <a:t>pipeline</a:t>
            </a:r>
            <a:r>
              <a:rPr dirty="0" sz="2900" spc="-340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65">
                <a:solidFill>
                  <a:srgbClr val="006F73"/>
                </a:solidFill>
                <a:latin typeface="Tahoma"/>
                <a:cs typeface="Tahoma"/>
              </a:rPr>
              <a:t>in</a:t>
            </a:r>
            <a:r>
              <a:rPr dirty="0" sz="2900" spc="-33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20">
                <a:solidFill>
                  <a:srgbClr val="006F73"/>
                </a:solidFill>
                <a:latin typeface="Tahoma"/>
                <a:cs typeface="Tahoma"/>
              </a:rPr>
              <a:t>good</a:t>
            </a:r>
            <a:r>
              <a:rPr dirty="0" sz="2900" spc="-335">
                <a:solidFill>
                  <a:srgbClr val="006F73"/>
                </a:solidFill>
                <a:latin typeface="Tahoma"/>
                <a:cs typeface="Tahoma"/>
              </a:rPr>
              <a:t> </a:t>
            </a:r>
            <a:r>
              <a:rPr dirty="0" sz="2900" spc="-114">
                <a:solidFill>
                  <a:srgbClr val="006F73"/>
                </a:solidFill>
                <a:latin typeface="Tahoma"/>
                <a:cs typeface="Tahoma"/>
              </a:rPr>
              <a:t>shape.</a:t>
            </a:r>
            <a:endParaRPr sz="29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2360"/>
              </a:spcBef>
              <a:buAutoNum type="arabicPeriod" startAt="5"/>
              <a:tabLst>
                <a:tab pos="379730" algn="l"/>
              </a:tabLst>
            </a:pPr>
            <a:r>
              <a:rPr dirty="0" sz="2900" spc="-415" b="1" i="1">
                <a:solidFill>
                  <a:srgbClr val="006F73"/>
                </a:solidFill>
                <a:latin typeface="Verdana"/>
                <a:cs typeface="Verdana"/>
              </a:rPr>
              <a:t>B</a:t>
            </a:r>
            <a:r>
              <a:rPr dirty="0" sz="2900" spc="-315" b="1" i="1">
                <a:solidFill>
                  <a:srgbClr val="006F73"/>
                </a:solidFill>
                <a:latin typeface="Verdana"/>
                <a:cs typeface="Verdana"/>
              </a:rPr>
              <a:t>e</a:t>
            </a:r>
            <a:r>
              <a:rPr dirty="0" sz="2900" spc="-310" b="1" i="1">
                <a:solidFill>
                  <a:srgbClr val="006F73"/>
                </a:solidFill>
                <a:latin typeface="Verdana"/>
                <a:cs typeface="Verdana"/>
              </a:rPr>
              <a:t>tt</a:t>
            </a:r>
            <a:r>
              <a:rPr dirty="0" sz="2900" spc="-315" b="1" i="1">
                <a:solidFill>
                  <a:srgbClr val="006F73"/>
                </a:solidFill>
                <a:latin typeface="Verdana"/>
                <a:cs typeface="Verdana"/>
              </a:rPr>
              <a:t>e</a:t>
            </a:r>
            <a:r>
              <a:rPr dirty="0" sz="2900" spc="-385" b="1" i="1">
                <a:solidFill>
                  <a:srgbClr val="006F73"/>
                </a:solidFill>
                <a:latin typeface="Verdana"/>
                <a:cs typeface="Verdana"/>
              </a:rPr>
              <a:t>r</a:t>
            </a:r>
            <a:r>
              <a:rPr dirty="0" sz="2900" spc="-380" b="1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409" b="1" i="1">
                <a:solidFill>
                  <a:srgbClr val="006F73"/>
                </a:solidFill>
                <a:latin typeface="Verdana"/>
                <a:cs typeface="Verdana"/>
              </a:rPr>
              <a:t>h</a:t>
            </a:r>
            <a:r>
              <a:rPr dirty="0" sz="2900" spc="-315" b="1" i="1">
                <a:solidFill>
                  <a:srgbClr val="006F73"/>
                </a:solidFill>
                <a:latin typeface="Verdana"/>
                <a:cs typeface="Verdana"/>
              </a:rPr>
              <a:t>i</a:t>
            </a:r>
            <a:r>
              <a:rPr dirty="0" sz="2900" spc="-445" b="1" i="1">
                <a:solidFill>
                  <a:srgbClr val="006F73"/>
                </a:solidFill>
                <a:latin typeface="Verdana"/>
                <a:cs typeface="Verdana"/>
              </a:rPr>
              <a:t>r</a:t>
            </a:r>
            <a:r>
              <a:rPr dirty="0" sz="2900" spc="-315" b="1" i="1">
                <a:solidFill>
                  <a:srgbClr val="006F73"/>
                </a:solidFill>
                <a:latin typeface="Verdana"/>
                <a:cs typeface="Verdana"/>
              </a:rPr>
              <a:t>i</a:t>
            </a:r>
            <a:r>
              <a:rPr dirty="0" sz="2900" spc="-425" b="1" i="1">
                <a:solidFill>
                  <a:srgbClr val="006F73"/>
                </a:solidFill>
                <a:latin typeface="Verdana"/>
                <a:cs typeface="Verdana"/>
              </a:rPr>
              <a:t>n</a:t>
            </a:r>
            <a:r>
              <a:rPr dirty="0" sz="2900" spc="-300" b="1" i="1">
                <a:solidFill>
                  <a:srgbClr val="006F73"/>
                </a:solidFill>
                <a:latin typeface="Verdana"/>
                <a:cs typeface="Verdana"/>
              </a:rPr>
              <a:t>g</a:t>
            </a:r>
            <a:endParaRPr sz="2900">
              <a:latin typeface="Verdana"/>
              <a:cs typeface="Verdana"/>
            </a:endParaRPr>
          </a:p>
          <a:p>
            <a:pPr algn="just" marL="12700" marR="5080">
              <a:lnSpc>
                <a:spcPts val="2930"/>
              </a:lnSpc>
              <a:spcBef>
                <a:spcPts val="2925"/>
              </a:spcBef>
            </a:pPr>
            <a:r>
              <a:rPr dirty="0" sz="2900" spc="-295" i="1">
                <a:solidFill>
                  <a:srgbClr val="006F73"/>
                </a:solidFill>
                <a:latin typeface="Verdana"/>
                <a:cs typeface="Verdana"/>
              </a:rPr>
              <a:t>Sales </a:t>
            </a:r>
            <a:r>
              <a:rPr dirty="0" sz="2900" spc="-254" i="1">
                <a:solidFill>
                  <a:srgbClr val="006F73"/>
                </a:solidFill>
                <a:latin typeface="Verdana"/>
                <a:cs typeface="Verdana"/>
              </a:rPr>
              <a:t>forecasts </a:t>
            </a:r>
            <a:r>
              <a:rPr dirty="0" sz="2900" spc="-265" i="1">
                <a:solidFill>
                  <a:srgbClr val="006F73"/>
                </a:solidFill>
                <a:latin typeface="Verdana"/>
                <a:cs typeface="Verdana"/>
              </a:rPr>
              <a:t>also </a:t>
            </a:r>
            <a:r>
              <a:rPr dirty="0" sz="2900" spc="-220" i="1">
                <a:solidFill>
                  <a:srgbClr val="006F73"/>
                </a:solidFill>
                <a:latin typeface="Verdana"/>
                <a:cs typeface="Verdana"/>
              </a:rPr>
              <a:t>help </a:t>
            </a:r>
            <a:r>
              <a:rPr dirty="0" sz="2900" spc="-300" i="1">
                <a:solidFill>
                  <a:srgbClr val="006F73"/>
                </a:solidFill>
                <a:latin typeface="Verdana"/>
                <a:cs typeface="Verdana"/>
              </a:rPr>
              <a:t>with </a:t>
            </a:r>
            <a:r>
              <a:rPr dirty="0" sz="2900" spc="-270" i="1">
                <a:solidFill>
                  <a:srgbClr val="006F73"/>
                </a:solidFill>
                <a:latin typeface="Verdana"/>
                <a:cs typeface="Verdana"/>
              </a:rPr>
              <a:t>hiring </a:t>
            </a:r>
            <a:r>
              <a:rPr dirty="0" sz="2900" spc="-265" i="1">
                <a:solidFill>
                  <a:srgbClr val="006F73"/>
                </a:solidFill>
                <a:latin typeface="Verdana"/>
                <a:cs typeface="Verdana"/>
              </a:rPr>
              <a:t>decisions. </a:t>
            </a:r>
            <a:r>
              <a:rPr dirty="0" sz="2900" spc="-220" i="1">
                <a:solidFill>
                  <a:srgbClr val="006F73"/>
                </a:solidFill>
                <a:latin typeface="Verdana"/>
                <a:cs typeface="Verdana"/>
              </a:rPr>
              <a:t>For </a:t>
            </a:r>
            <a:r>
              <a:rPr dirty="0" sz="2900" spc="-350" i="1">
                <a:solidFill>
                  <a:srgbClr val="006F73"/>
                </a:solidFill>
                <a:latin typeface="Verdana"/>
                <a:cs typeface="Verdana"/>
              </a:rPr>
              <a:t>example, </a:t>
            </a:r>
            <a:r>
              <a:rPr dirty="0" sz="2900" spc="-210" i="1">
                <a:solidFill>
                  <a:srgbClr val="006F73"/>
                </a:solidFill>
                <a:latin typeface="Verdana"/>
                <a:cs typeface="Verdana"/>
              </a:rPr>
              <a:t>if </a:t>
            </a:r>
            <a:r>
              <a:rPr dirty="0" sz="2900" spc="-310" i="1">
                <a:solidFill>
                  <a:srgbClr val="006F73"/>
                </a:solidFill>
                <a:latin typeface="Verdana"/>
                <a:cs typeface="Verdana"/>
              </a:rPr>
              <a:t>your </a:t>
            </a:r>
            <a:r>
              <a:rPr dirty="0" sz="2900" spc="-270" i="1">
                <a:solidFill>
                  <a:srgbClr val="006F73"/>
                </a:solidFill>
                <a:latin typeface="Verdana"/>
                <a:cs typeface="Verdana"/>
              </a:rPr>
              <a:t>sales </a:t>
            </a:r>
            <a:r>
              <a:rPr dirty="0" sz="2900" spc="-245" i="1">
                <a:solidFill>
                  <a:srgbClr val="006F73"/>
                </a:solidFill>
                <a:latin typeface="Verdana"/>
                <a:cs typeface="Verdana"/>
              </a:rPr>
              <a:t>forecast </a:t>
            </a:r>
            <a:r>
              <a:rPr dirty="0" sz="2900" spc="-225" i="1">
                <a:solidFill>
                  <a:srgbClr val="006F73"/>
                </a:solidFill>
                <a:latin typeface="Verdana"/>
                <a:cs typeface="Verdana"/>
              </a:rPr>
              <a:t>predicts </a:t>
            </a:r>
            <a:r>
              <a:rPr dirty="0" sz="2900" spc="-285" i="1">
                <a:solidFill>
                  <a:srgbClr val="006F73"/>
                </a:solidFill>
                <a:latin typeface="Verdana"/>
                <a:cs typeface="Verdana"/>
              </a:rPr>
              <a:t>an </a:t>
            </a:r>
            <a:r>
              <a:rPr dirty="0" sz="2900" spc="-250" i="1">
                <a:solidFill>
                  <a:srgbClr val="006F73"/>
                </a:solidFill>
                <a:latin typeface="Verdana"/>
                <a:cs typeface="Verdana"/>
              </a:rPr>
              <a:t>increase </a:t>
            </a:r>
            <a:r>
              <a:rPr dirty="0" sz="2900" spc="-240" i="1">
                <a:solidFill>
                  <a:srgbClr val="006F73"/>
                </a:solidFill>
                <a:latin typeface="Verdana"/>
                <a:cs typeface="Verdana"/>
              </a:rPr>
              <a:t>in </a:t>
            </a:r>
            <a:r>
              <a:rPr dirty="0" sz="2900" spc="-335" i="1">
                <a:solidFill>
                  <a:srgbClr val="006F73"/>
                </a:solidFill>
                <a:latin typeface="Verdana"/>
                <a:cs typeface="Verdana"/>
              </a:rPr>
              <a:t>demand, </a:t>
            </a:r>
            <a:r>
              <a:rPr dirty="0" sz="2900" spc="-33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70" i="1">
                <a:solidFill>
                  <a:srgbClr val="006F73"/>
                </a:solidFill>
                <a:latin typeface="Verdana"/>
                <a:cs typeface="Verdana"/>
              </a:rPr>
              <a:t>companies</a:t>
            </a:r>
            <a:r>
              <a:rPr dirty="0" sz="2900" spc="-445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20" i="1">
                <a:solidFill>
                  <a:srgbClr val="006F73"/>
                </a:solidFill>
                <a:latin typeface="Verdana"/>
                <a:cs typeface="Verdana"/>
              </a:rPr>
              <a:t>need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20" i="1">
                <a:solidFill>
                  <a:srgbClr val="006F73"/>
                </a:solidFill>
                <a:latin typeface="Verdana"/>
                <a:cs typeface="Verdana"/>
              </a:rPr>
              <a:t>to</a:t>
            </a:r>
            <a:r>
              <a:rPr dirty="0" sz="2900" spc="-445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29" i="1">
                <a:solidFill>
                  <a:srgbClr val="006F73"/>
                </a:solidFill>
                <a:latin typeface="Verdana"/>
                <a:cs typeface="Verdana"/>
              </a:rPr>
              <a:t>allocate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85" i="1">
                <a:solidFill>
                  <a:srgbClr val="006F73"/>
                </a:solidFill>
                <a:latin typeface="Verdana"/>
                <a:cs typeface="Verdana"/>
              </a:rPr>
              <a:t>a</a:t>
            </a:r>
            <a:r>
              <a:rPr dirty="0" sz="2900" spc="-445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60" i="1">
                <a:solidFill>
                  <a:srgbClr val="006F73"/>
                </a:solidFill>
                <a:latin typeface="Verdana"/>
                <a:cs typeface="Verdana"/>
              </a:rPr>
              <a:t>proper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25" i="1">
                <a:solidFill>
                  <a:srgbClr val="006F73"/>
                </a:solidFill>
                <a:latin typeface="Verdana"/>
                <a:cs typeface="Verdana"/>
              </a:rPr>
              <a:t>budget</a:t>
            </a:r>
            <a:r>
              <a:rPr dirty="0" sz="2900" spc="-445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4" i="1">
                <a:solidFill>
                  <a:srgbClr val="006F73"/>
                </a:solidFill>
                <a:latin typeface="Verdana"/>
                <a:cs typeface="Verdana"/>
              </a:rPr>
              <a:t>and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4" i="1">
                <a:solidFill>
                  <a:srgbClr val="006F73"/>
                </a:solidFill>
                <a:latin typeface="Verdana"/>
                <a:cs typeface="Verdana"/>
              </a:rPr>
              <a:t>shift</a:t>
            </a:r>
            <a:r>
              <a:rPr dirty="0" sz="2900" spc="-445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60" i="1">
                <a:solidFill>
                  <a:srgbClr val="006F73"/>
                </a:solidFill>
                <a:latin typeface="Verdana"/>
                <a:cs typeface="Verdana"/>
              </a:rPr>
              <a:t>efforts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05" i="1">
                <a:solidFill>
                  <a:srgbClr val="006F73"/>
                </a:solidFill>
                <a:latin typeface="Verdana"/>
                <a:cs typeface="Verdana"/>
              </a:rPr>
              <a:t>toward</a:t>
            </a:r>
            <a:r>
              <a:rPr dirty="0" sz="2900" spc="-445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70" i="1">
                <a:solidFill>
                  <a:srgbClr val="006F73"/>
                </a:solidFill>
                <a:latin typeface="Verdana"/>
                <a:cs typeface="Verdana"/>
              </a:rPr>
              <a:t>hiring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4" i="1">
                <a:solidFill>
                  <a:srgbClr val="006F73"/>
                </a:solidFill>
                <a:latin typeface="Verdana"/>
                <a:cs typeface="Verdana"/>
              </a:rPr>
              <a:t>and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4" i="1">
                <a:solidFill>
                  <a:srgbClr val="006F73"/>
                </a:solidFill>
                <a:latin typeface="Verdana"/>
                <a:cs typeface="Verdana"/>
              </a:rPr>
              <a:t>obtaining</a:t>
            </a:r>
            <a:r>
              <a:rPr dirty="0" sz="2900" spc="-445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4" i="1">
                <a:solidFill>
                  <a:srgbClr val="006F73"/>
                </a:solidFill>
                <a:latin typeface="Verdana"/>
                <a:cs typeface="Verdana"/>
              </a:rPr>
              <a:t>resources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20" i="1">
                <a:solidFill>
                  <a:srgbClr val="006F73"/>
                </a:solidFill>
                <a:latin typeface="Verdana"/>
                <a:cs typeface="Verdana"/>
              </a:rPr>
              <a:t>to</a:t>
            </a:r>
            <a:r>
              <a:rPr dirty="0" sz="2900" spc="-445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15" i="1">
                <a:solidFill>
                  <a:srgbClr val="006F73"/>
                </a:solidFill>
                <a:latin typeface="Verdana"/>
                <a:cs typeface="Verdana"/>
              </a:rPr>
              <a:t>meet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75" i="1">
                <a:solidFill>
                  <a:srgbClr val="006F73"/>
                </a:solidFill>
                <a:latin typeface="Verdana"/>
                <a:cs typeface="Verdana"/>
              </a:rPr>
              <a:t>that</a:t>
            </a:r>
            <a:r>
              <a:rPr dirty="0" sz="2900" spc="-445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40" i="1">
                <a:solidFill>
                  <a:srgbClr val="006F73"/>
                </a:solidFill>
                <a:latin typeface="Verdana"/>
                <a:cs typeface="Verdana"/>
              </a:rPr>
              <a:t>demand.</a:t>
            </a:r>
            <a:endParaRPr sz="2900">
              <a:latin typeface="Verdana"/>
              <a:cs typeface="Verdana"/>
            </a:endParaRPr>
          </a:p>
          <a:p>
            <a:pPr marL="384810" indent="-372745">
              <a:lnSpc>
                <a:spcPct val="100000"/>
              </a:lnSpc>
              <a:spcBef>
                <a:spcPts val="2360"/>
              </a:spcBef>
              <a:buAutoNum type="arabicPeriod" startAt="6"/>
              <a:tabLst>
                <a:tab pos="385445" algn="l"/>
              </a:tabLst>
            </a:pPr>
            <a:r>
              <a:rPr dirty="0" sz="2900" spc="-484" b="1" i="1">
                <a:solidFill>
                  <a:srgbClr val="006F73"/>
                </a:solidFill>
                <a:latin typeface="Verdana"/>
                <a:cs typeface="Verdana"/>
              </a:rPr>
              <a:t>R</a:t>
            </a:r>
            <a:r>
              <a:rPr dirty="0" sz="2900" spc="-315" b="1" i="1">
                <a:solidFill>
                  <a:srgbClr val="006F73"/>
                </a:solidFill>
                <a:latin typeface="Verdana"/>
                <a:cs typeface="Verdana"/>
              </a:rPr>
              <a:t>e</a:t>
            </a:r>
            <a:r>
              <a:rPr dirty="0" sz="2900" spc="-415" b="1" i="1">
                <a:solidFill>
                  <a:srgbClr val="006F73"/>
                </a:solidFill>
                <a:latin typeface="Verdana"/>
                <a:cs typeface="Verdana"/>
              </a:rPr>
              <a:t>s</a:t>
            </a:r>
            <a:r>
              <a:rPr dirty="0" sz="2900" spc="-350" b="1" i="1">
                <a:solidFill>
                  <a:srgbClr val="006F73"/>
                </a:solidFill>
                <a:latin typeface="Verdana"/>
                <a:cs typeface="Verdana"/>
              </a:rPr>
              <a:t>o</a:t>
            </a:r>
            <a:r>
              <a:rPr dirty="0" sz="2900" spc="-425" b="1" i="1">
                <a:solidFill>
                  <a:srgbClr val="006F73"/>
                </a:solidFill>
                <a:latin typeface="Verdana"/>
                <a:cs typeface="Verdana"/>
              </a:rPr>
              <a:t>u</a:t>
            </a:r>
            <a:r>
              <a:rPr dirty="0" sz="2900" spc="-445" b="1" i="1">
                <a:solidFill>
                  <a:srgbClr val="006F73"/>
                </a:solidFill>
                <a:latin typeface="Verdana"/>
                <a:cs typeface="Verdana"/>
              </a:rPr>
              <a:t>r</a:t>
            </a:r>
            <a:r>
              <a:rPr dirty="0" sz="2900" spc="-110" b="1" i="1">
                <a:solidFill>
                  <a:srgbClr val="006F73"/>
                </a:solidFill>
                <a:latin typeface="Verdana"/>
                <a:cs typeface="Verdana"/>
              </a:rPr>
              <a:t>c</a:t>
            </a:r>
            <a:r>
              <a:rPr dirty="0" sz="2900" spc="-254" b="1" i="1">
                <a:solidFill>
                  <a:srgbClr val="006F73"/>
                </a:solidFill>
                <a:latin typeface="Verdana"/>
                <a:cs typeface="Verdana"/>
              </a:rPr>
              <a:t>e</a:t>
            </a:r>
            <a:r>
              <a:rPr dirty="0" sz="2900" spc="-380" b="1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45" b="1" i="1">
                <a:solidFill>
                  <a:srgbClr val="006F73"/>
                </a:solidFill>
                <a:latin typeface="Verdana"/>
                <a:cs typeface="Verdana"/>
              </a:rPr>
              <a:t>p</a:t>
            </a:r>
            <a:r>
              <a:rPr dirty="0" sz="2900" spc="-290" b="1" i="1">
                <a:solidFill>
                  <a:srgbClr val="006F73"/>
                </a:solidFill>
                <a:latin typeface="Verdana"/>
                <a:cs typeface="Verdana"/>
              </a:rPr>
              <a:t>l</a:t>
            </a:r>
            <a:r>
              <a:rPr dirty="0" sz="2900" spc="-455" b="1" i="1">
                <a:solidFill>
                  <a:srgbClr val="006F73"/>
                </a:solidFill>
                <a:latin typeface="Verdana"/>
                <a:cs typeface="Verdana"/>
              </a:rPr>
              <a:t>a</a:t>
            </a:r>
            <a:r>
              <a:rPr dirty="0" sz="2900" spc="-425" b="1" i="1">
                <a:solidFill>
                  <a:srgbClr val="006F73"/>
                </a:solidFill>
                <a:latin typeface="Verdana"/>
                <a:cs typeface="Verdana"/>
              </a:rPr>
              <a:t>nn</a:t>
            </a:r>
            <a:r>
              <a:rPr dirty="0" sz="2900" spc="-315" b="1" i="1">
                <a:solidFill>
                  <a:srgbClr val="006F73"/>
                </a:solidFill>
                <a:latin typeface="Verdana"/>
                <a:cs typeface="Verdana"/>
              </a:rPr>
              <a:t>i</a:t>
            </a:r>
            <a:r>
              <a:rPr dirty="0" sz="2900" spc="-425" b="1" i="1">
                <a:solidFill>
                  <a:srgbClr val="006F73"/>
                </a:solidFill>
                <a:latin typeface="Verdana"/>
                <a:cs typeface="Verdana"/>
              </a:rPr>
              <a:t>n</a:t>
            </a:r>
            <a:r>
              <a:rPr dirty="0" sz="2900" spc="-300" b="1" i="1">
                <a:solidFill>
                  <a:srgbClr val="006F73"/>
                </a:solidFill>
                <a:latin typeface="Verdana"/>
                <a:cs typeface="Verdana"/>
              </a:rPr>
              <a:t>g</a:t>
            </a:r>
            <a:endParaRPr sz="29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2370"/>
              </a:spcBef>
            </a:pPr>
            <a:r>
              <a:rPr dirty="0" sz="2900" spc="-270" i="1">
                <a:solidFill>
                  <a:srgbClr val="006F73"/>
                </a:solidFill>
                <a:latin typeface="Verdana"/>
                <a:cs typeface="Verdana"/>
              </a:rPr>
              <a:t>Many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70" i="1">
                <a:solidFill>
                  <a:srgbClr val="006F73"/>
                </a:solidFill>
                <a:latin typeface="Verdana"/>
                <a:cs typeface="Verdana"/>
              </a:rPr>
              <a:t>companies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4" i="1">
                <a:solidFill>
                  <a:srgbClr val="006F73"/>
                </a:solidFill>
                <a:latin typeface="Verdana"/>
                <a:cs typeface="Verdana"/>
              </a:rPr>
              <a:t>use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70" i="1">
                <a:solidFill>
                  <a:srgbClr val="006F73"/>
                </a:solidFill>
                <a:latin typeface="Verdana"/>
                <a:cs typeface="Verdana"/>
              </a:rPr>
              <a:t>sales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4" i="1">
                <a:solidFill>
                  <a:srgbClr val="006F73"/>
                </a:solidFill>
                <a:latin typeface="Verdana"/>
                <a:cs typeface="Verdana"/>
              </a:rPr>
              <a:t>forecasts</a:t>
            </a:r>
            <a:r>
              <a:rPr dirty="0" sz="2900" spc="-434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20" i="1">
                <a:solidFill>
                  <a:srgbClr val="006F73"/>
                </a:solidFill>
                <a:latin typeface="Verdana"/>
                <a:cs typeface="Verdana"/>
              </a:rPr>
              <a:t>to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29" i="1">
                <a:solidFill>
                  <a:srgbClr val="006F73"/>
                </a:solidFill>
                <a:latin typeface="Verdana"/>
                <a:cs typeface="Verdana"/>
              </a:rPr>
              <a:t>allocate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4" i="1">
                <a:solidFill>
                  <a:srgbClr val="006F73"/>
                </a:solidFill>
                <a:latin typeface="Verdana"/>
                <a:cs typeface="Verdana"/>
              </a:rPr>
              <a:t>resources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60" i="1">
                <a:solidFill>
                  <a:srgbClr val="006F73"/>
                </a:solidFill>
                <a:latin typeface="Verdana"/>
                <a:cs typeface="Verdana"/>
              </a:rPr>
              <a:t>across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0" i="1">
                <a:solidFill>
                  <a:srgbClr val="006F73"/>
                </a:solidFill>
                <a:latin typeface="Verdana"/>
                <a:cs typeface="Verdana"/>
              </a:rPr>
              <a:t>different</a:t>
            </a:r>
            <a:r>
              <a:rPr dirty="0" sz="2900" spc="-434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40" i="1">
                <a:solidFill>
                  <a:srgbClr val="006F73"/>
                </a:solidFill>
                <a:latin typeface="Verdana"/>
                <a:cs typeface="Verdana"/>
              </a:rPr>
              <a:t>functional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95" i="1">
                <a:solidFill>
                  <a:srgbClr val="006F73"/>
                </a:solidFill>
                <a:latin typeface="Verdana"/>
                <a:cs typeface="Verdana"/>
              </a:rPr>
              <a:t>departments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4" i="1">
                <a:solidFill>
                  <a:srgbClr val="006F73"/>
                </a:solidFill>
                <a:latin typeface="Verdana"/>
                <a:cs typeface="Verdana"/>
              </a:rPr>
              <a:t>and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80" i="1">
                <a:solidFill>
                  <a:srgbClr val="006F73"/>
                </a:solidFill>
                <a:latin typeface="Verdana"/>
                <a:cs typeface="Verdana"/>
              </a:rPr>
              <a:t>teams.</a:t>
            </a:r>
            <a:endParaRPr sz="2900">
              <a:latin typeface="Verdana"/>
              <a:cs typeface="Verdana"/>
            </a:endParaRPr>
          </a:p>
          <a:p>
            <a:pPr marL="358775" indent="-346710">
              <a:lnSpc>
                <a:spcPct val="100000"/>
              </a:lnSpc>
              <a:spcBef>
                <a:spcPts val="2370"/>
              </a:spcBef>
              <a:buAutoNum type="arabicPeriod" startAt="7"/>
              <a:tabLst>
                <a:tab pos="359410" algn="l"/>
              </a:tabLst>
            </a:pPr>
            <a:r>
              <a:rPr dirty="0" sz="2900" spc="-420" b="1" i="1">
                <a:solidFill>
                  <a:srgbClr val="006F73"/>
                </a:solidFill>
                <a:latin typeface="Verdana"/>
                <a:cs typeface="Verdana"/>
              </a:rPr>
              <a:t>S</a:t>
            </a:r>
            <a:r>
              <a:rPr dirty="0" sz="2900" spc="-700" b="1" i="1">
                <a:solidFill>
                  <a:srgbClr val="006F73"/>
                </a:solidFill>
                <a:latin typeface="Verdana"/>
                <a:cs typeface="Verdana"/>
              </a:rPr>
              <a:t>m</a:t>
            </a:r>
            <a:r>
              <a:rPr dirty="0" sz="2900" spc="-350" b="1" i="1">
                <a:solidFill>
                  <a:srgbClr val="006F73"/>
                </a:solidFill>
                <a:latin typeface="Verdana"/>
                <a:cs typeface="Verdana"/>
              </a:rPr>
              <a:t>oo</a:t>
            </a:r>
            <a:r>
              <a:rPr dirty="0" sz="2900" spc="-310" b="1" i="1">
                <a:solidFill>
                  <a:srgbClr val="006F73"/>
                </a:solidFill>
                <a:latin typeface="Verdana"/>
                <a:cs typeface="Verdana"/>
              </a:rPr>
              <a:t>t</a:t>
            </a:r>
            <a:r>
              <a:rPr dirty="0" sz="2900" spc="-350" b="1" i="1">
                <a:solidFill>
                  <a:srgbClr val="006F73"/>
                </a:solidFill>
                <a:latin typeface="Verdana"/>
                <a:cs typeface="Verdana"/>
              </a:rPr>
              <a:t>h</a:t>
            </a:r>
            <a:r>
              <a:rPr dirty="0" sz="2900" spc="-380" b="1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15" b="1" i="1">
                <a:solidFill>
                  <a:srgbClr val="006F73"/>
                </a:solidFill>
                <a:latin typeface="Verdana"/>
                <a:cs typeface="Verdana"/>
              </a:rPr>
              <a:t>e</a:t>
            </a:r>
            <a:r>
              <a:rPr dirty="0" sz="2900" spc="-530" b="1" i="1">
                <a:solidFill>
                  <a:srgbClr val="006F73"/>
                </a:solidFill>
                <a:latin typeface="Verdana"/>
                <a:cs typeface="Verdana"/>
              </a:rPr>
              <a:t>x</a:t>
            </a:r>
            <a:r>
              <a:rPr dirty="0" sz="2900" spc="-310" b="1" i="1">
                <a:solidFill>
                  <a:srgbClr val="006F73"/>
                </a:solidFill>
                <a:latin typeface="Verdana"/>
                <a:cs typeface="Verdana"/>
              </a:rPr>
              <a:t>t</a:t>
            </a:r>
            <a:r>
              <a:rPr dirty="0" sz="2900" spc="-315" b="1" i="1">
                <a:solidFill>
                  <a:srgbClr val="006F73"/>
                </a:solidFill>
                <a:latin typeface="Verdana"/>
                <a:cs typeface="Verdana"/>
              </a:rPr>
              <a:t>e</a:t>
            </a:r>
            <a:r>
              <a:rPr dirty="0" sz="2900" spc="-445" b="1" i="1">
                <a:solidFill>
                  <a:srgbClr val="006F73"/>
                </a:solidFill>
                <a:latin typeface="Verdana"/>
                <a:cs typeface="Verdana"/>
              </a:rPr>
              <a:t>r</a:t>
            </a:r>
            <a:r>
              <a:rPr dirty="0" sz="2900" spc="-425" b="1" i="1">
                <a:solidFill>
                  <a:srgbClr val="006F73"/>
                </a:solidFill>
                <a:latin typeface="Verdana"/>
                <a:cs typeface="Verdana"/>
              </a:rPr>
              <a:t>n</a:t>
            </a:r>
            <a:r>
              <a:rPr dirty="0" sz="2900" spc="-455" b="1" i="1">
                <a:solidFill>
                  <a:srgbClr val="006F73"/>
                </a:solidFill>
                <a:latin typeface="Verdana"/>
                <a:cs typeface="Verdana"/>
              </a:rPr>
              <a:t>a</a:t>
            </a:r>
            <a:r>
              <a:rPr dirty="0" sz="2900" spc="-229" b="1" i="1">
                <a:solidFill>
                  <a:srgbClr val="006F73"/>
                </a:solidFill>
                <a:latin typeface="Verdana"/>
                <a:cs typeface="Verdana"/>
              </a:rPr>
              <a:t>l</a:t>
            </a:r>
            <a:r>
              <a:rPr dirty="0" sz="2900" spc="-380" b="1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50" b="1" i="1">
                <a:solidFill>
                  <a:srgbClr val="006F73"/>
                </a:solidFill>
                <a:latin typeface="Verdana"/>
                <a:cs typeface="Verdana"/>
              </a:rPr>
              <a:t>o</a:t>
            </a:r>
            <a:r>
              <a:rPr dirty="0" sz="2900" spc="-345" b="1" i="1">
                <a:solidFill>
                  <a:srgbClr val="006F73"/>
                </a:solidFill>
                <a:latin typeface="Verdana"/>
                <a:cs typeface="Verdana"/>
              </a:rPr>
              <a:t>p</a:t>
            </a:r>
            <a:r>
              <a:rPr dirty="0" sz="2900" spc="-315" b="1" i="1">
                <a:solidFill>
                  <a:srgbClr val="006F73"/>
                </a:solidFill>
                <a:latin typeface="Verdana"/>
                <a:cs typeface="Verdana"/>
              </a:rPr>
              <a:t>e</a:t>
            </a:r>
            <a:r>
              <a:rPr dirty="0" sz="2900" spc="-445" b="1" i="1">
                <a:solidFill>
                  <a:srgbClr val="006F73"/>
                </a:solidFill>
                <a:latin typeface="Verdana"/>
                <a:cs typeface="Verdana"/>
              </a:rPr>
              <a:t>r</a:t>
            </a:r>
            <a:r>
              <a:rPr dirty="0" sz="2900" spc="-455" b="1" i="1">
                <a:solidFill>
                  <a:srgbClr val="006F73"/>
                </a:solidFill>
                <a:latin typeface="Verdana"/>
                <a:cs typeface="Verdana"/>
              </a:rPr>
              <a:t>a</a:t>
            </a:r>
            <a:r>
              <a:rPr dirty="0" sz="2900" spc="-310" b="1" i="1">
                <a:solidFill>
                  <a:srgbClr val="006F73"/>
                </a:solidFill>
                <a:latin typeface="Verdana"/>
                <a:cs typeface="Verdana"/>
              </a:rPr>
              <a:t>t</a:t>
            </a:r>
            <a:r>
              <a:rPr dirty="0" sz="2900" spc="-315" b="1" i="1">
                <a:solidFill>
                  <a:srgbClr val="006F73"/>
                </a:solidFill>
                <a:latin typeface="Verdana"/>
                <a:cs typeface="Verdana"/>
              </a:rPr>
              <a:t>i</a:t>
            </a:r>
            <a:r>
              <a:rPr dirty="0" sz="2900" spc="-350" b="1" i="1">
                <a:solidFill>
                  <a:srgbClr val="006F73"/>
                </a:solidFill>
                <a:latin typeface="Verdana"/>
                <a:cs typeface="Verdana"/>
              </a:rPr>
              <a:t>o</a:t>
            </a:r>
            <a:r>
              <a:rPr dirty="0" sz="2900" spc="-425" b="1" i="1">
                <a:solidFill>
                  <a:srgbClr val="006F73"/>
                </a:solidFill>
                <a:latin typeface="Verdana"/>
                <a:cs typeface="Verdana"/>
              </a:rPr>
              <a:t>n</a:t>
            </a:r>
            <a:r>
              <a:rPr dirty="0" sz="2900" spc="-355" b="1" i="1">
                <a:solidFill>
                  <a:srgbClr val="006F73"/>
                </a:solidFill>
                <a:latin typeface="Verdana"/>
                <a:cs typeface="Verdana"/>
              </a:rPr>
              <a:t>s</a:t>
            </a:r>
            <a:endParaRPr sz="2900">
              <a:latin typeface="Verdana"/>
              <a:cs typeface="Verdana"/>
            </a:endParaRPr>
          </a:p>
          <a:p>
            <a:pPr algn="just" marL="12700" marR="132715">
              <a:lnSpc>
                <a:spcPts val="2930"/>
              </a:lnSpc>
              <a:spcBef>
                <a:spcPts val="2925"/>
              </a:spcBef>
            </a:pPr>
            <a:r>
              <a:rPr dirty="0" sz="2900" spc="-310" i="1">
                <a:solidFill>
                  <a:srgbClr val="006F73"/>
                </a:solidFill>
                <a:latin typeface="Verdana"/>
                <a:cs typeface="Verdana"/>
              </a:rPr>
              <a:t>Every</a:t>
            </a:r>
            <a:r>
              <a:rPr dirty="0" sz="2900" spc="-445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90" i="1">
                <a:solidFill>
                  <a:srgbClr val="006F73"/>
                </a:solidFill>
                <a:latin typeface="Verdana"/>
                <a:cs typeface="Verdana"/>
              </a:rPr>
              <a:t>company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25" i="1">
                <a:solidFill>
                  <a:srgbClr val="006F73"/>
                </a:solidFill>
                <a:latin typeface="Verdana"/>
                <a:cs typeface="Verdana"/>
              </a:rPr>
              <a:t>wants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20" i="1">
                <a:solidFill>
                  <a:srgbClr val="006F73"/>
                </a:solidFill>
                <a:latin typeface="Verdana"/>
                <a:cs typeface="Verdana"/>
              </a:rPr>
              <a:t>to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65" i="1">
                <a:solidFill>
                  <a:srgbClr val="006F73"/>
                </a:solidFill>
                <a:latin typeface="Verdana"/>
                <a:cs typeface="Verdana"/>
              </a:rPr>
              <a:t>support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4" i="1">
                <a:solidFill>
                  <a:srgbClr val="006F73"/>
                </a:solidFill>
                <a:latin typeface="Verdana"/>
                <a:cs typeface="Verdana"/>
              </a:rPr>
              <a:t>and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95" i="1">
                <a:solidFill>
                  <a:srgbClr val="006F73"/>
                </a:solidFill>
                <a:latin typeface="Verdana"/>
                <a:cs typeface="Verdana"/>
              </a:rPr>
              <a:t>satisfy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60" i="1">
                <a:solidFill>
                  <a:srgbClr val="006F73"/>
                </a:solidFill>
                <a:latin typeface="Verdana"/>
                <a:cs typeface="Verdana"/>
              </a:rPr>
              <a:t>its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85" i="1">
                <a:solidFill>
                  <a:srgbClr val="006F73"/>
                </a:solidFill>
                <a:latin typeface="Verdana"/>
                <a:cs typeface="Verdana"/>
              </a:rPr>
              <a:t>customers</a:t>
            </a:r>
            <a:r>
              <a:rPr dirty="0" sz="2900" spc="-445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4" i="1">
                <a:solidFill>
                  <a:srgbClr val="006F73"/>
                </a:solidFill>
                <a:latin typeface="Verdana"/>
                <a:cs typeface="Verdana"/>
              </a:rPr>
              <a:t>and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20" i="1">
                <a:solidFill>
                  <a:srgbClr val="006F73"/>
                </a:solidFill>
                <a:latin typeface="Verdana"/>
                <a:cs typeface="Verdana"/>
              </a:rPr>
              <a:t>investors.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90" i="1">
                <a:solidFill>
                  <a:srgbClr val="006F73"/>
                </a:solidFill>
                <a:latin typeface="Verdana"/>
                <a:cs typeface="Verdana"/>
              </a:rPr>
              <a:t>When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4" i="1">
                <a:solidFill>
                  <a:srgbClr val="006F73"/>
                </a:solidFill>
                <a:latin typeface="Verdana"/>
                <a:cs typeface="Verdana"/>
              </a:rPr>
              <a:t>forecasts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95" i="1">
                <a:solidFill>
                  <a:srgbClr val="006F73"/>
                </a:solidFill>
                <a:latin typeface="Verdana"/>
                <a:cs typeface="Verdana"/>
              </a:rPr>
              <a:t>are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45" i="1">
                <a:solidFill>
                  <a:srgbClr val="006F73"/>
                </a:solidFill>
                <a:latin typeface="Verdana"/>
                <a:cs typeface="Verdana"/>
              </a:rPr>
              <a:t>met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4" i="1">
                <a:solidFill>
                  <a:srgbClr val="006F73"/>
                </a:solidFill>
                <a:latin typeface="Verdana"/>
                <a:cs typeface="Verdana"/>
              </a:rPr>
              <a:t>and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75" i="1">
                <a:solidFill>
                  <a:srgbClr val="006F73"/>
                </a:solidFill>
                <a:latin typeface="Verdana"/>
                <a:cs typeface="Verdana"/>
              </a:rPr>
              <a:t>internal</a:t>
            </a:r>
            <a:r>
              <a:rPr dirty="0" sz="2900" spc="-445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70" i="1">
                <a:solidFill>
                  <a:srgbClr val="006F73"/>
                </a:solidFill>
                <a:latin typeface="Verdana"/>
                <a:cs typeface="Verdana"/>
              </a:rPr>
              <a:t>operations </a:t>
            </a:r>
            <a:r>
              <a:rPr dirty="0" sz="2900" spc="-1005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95" i="1">
                <a:solidFill>
                  <a:srgbClr val="006F73"/>
                </a:solidFill>
                <a:latin typeface="Verdana"/>
                <a:cs typeface="Verdana"/>
              </a:rPr>
              <a:t>are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65" i="1">
                <a:solidFill>
                  <a:srgbClr val="006F73"/>
                </a:solidFill>
                <a:latin typeface="Verdana"/>
                <a:cs typeface="Verdana"/>
              </a:rPr>
              <a:t>operating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00" i="1">
                <a:solidFill>
                  <a:srgbClr val="006F73"/>
                </a:solidFill>
                <a:latin typeface="Verdana"/>
                <a:cs typeface="Verdana"/>
              </a:rPr>
              <a:t>as</a:t>
            </a:r>
            <a:r>
              <a:rPr dirty="0" sz="2900" spc="-434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80" i="1">
                <a:solidFill>
                  <a:srgbClr val="006F73"/>
                </a:solidFill>
                <a:latin typeface="Verdana"/>
                <a:cs typeface="Verdana"/>
              </a:rPr>
              <a:t>they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45" i="1">
                <a:solidFill>
                  <a:srgbClr val="006F73"/>
                </a:solidFill>
                <a:latin typeface="Verdana"/>
                <a:cs typeface="Verdana"/>
              </a:rPr>
              <a:t>should</a:t>
            </a:r>
            <a:r>
              <a:rPr dirty="0" sz="2900" spc="-434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15" i="1">
                <a:solidFill>
                  <a:srgbClr val="006F73"/>
                </a:solidFill>
                <a:latin typeface="Verdana"/>
                <a:cs typeface="Verdana"/>
              </a:rPr>
              <a:t>be,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10" i="1">
                <a:solidFill>
                  <a:srgbClr val="006F73"/>
                </a:solidFill>
                <a:latin typeface="Verdana"/>
                <a:cs typeface="Verdana"/>
              </a:rPr>
              <a:t>your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90" i="1">
                <a:solidFill>
                  <a:srgbClr val="006F73"/>
                </a:solidFill>
                <a:latin typeface="Verdana"/>
                <a:cs typeface="Verdana"/>
              </a:rPr>
              <a:t>company</a:t>
            </a:r>
            <a:r>
              <a:rPr dirty="0" sz="2900" spc="-434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00" i="1">
                <a:solidFill>
                  <a:srgbClr val="006F73"/>
                </a:solidFill>
                <a:latin typeface="Verdana"/>
                <a:cs typeface="Verdana"/>
              </a:rPr>
              <a:t>can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25" i="1">
                <a:solidFill>
                  <a:srgbClr val="006F73"/>
                </a:solidFill>
                <a:latin typeface="Verdana"/>
                <a:cs typeface="Verdana"/>
              </a:rPr>
              <a:t>continue</a:t>
            </a:r>
            <a:r>
              <a:rPr dirty="0" sz="2900" spc="-434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45" i="1">
                <a:solidFill>
                  <a:srgbClr val="006F73"/>
                </a:solidFill>
                <a:latin typeface="Verdana"/>
                <a:cs typeface="Verdana"/>
              </a:rPr>
              <a:t>funding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95" i="1">
                <a:solidFill>
                  <a:srgbClr val="006F73"/>
                </a:solidFill>
                <a:latin typeface="Verdana"/>
                <a:cs typeface="Verdana"/>
              </a:rPr>
              <a:t>external</a:t>
            </a:r>
            <a:r>
              <a:rPr dirty="0" sz="2900" spc="-434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30" i="1">
                <a:solidFill>
                  <a:srgbClr val="006F73"/>
                </a:solidFill>
                <a:latin typeface="Verdana"/>
                <a:cs typeface="Verdana"/>
              </a:rPr>
              <a:t>marketing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20" i="1">
                <a:solidFill>
                  <a:srgbClr val="006F73"/>
                </a:solidFill>
                <a:latin typeface="Verdana"/>
                <a:cs typeface="Verdana"/>
              </a:rPr>
              <a:t>events,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65" i="1">
                <a:solidFill>
                  <a:srgbClr val="006F73"/>
                </a:solidFill>
                <a:latin typeface="Verdana"/>
                <a:cs typeface="Verdana"/>
              </a:rPr>
              <a:t>staffing</a:t>
            </a:r>
            <a:r>
              <a:rPr dirty="0" sz="2900" spc="-434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05" i="1">
                <a:solidFill>
                  <a:srgbClr val="006F73"/>
                </a:solidFill>
                <a:latin typeface="Verdana"/>
                <a:cs typeface="Verdana"/>
              </a:rPr>
              <a:t>ample</a:t>
            </a:r>
            <a:r>
              <a:rPr dirty="0" sz="2900" spc="-44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85" i="1">
                <a:solidFill>
                  <a:srgbClr val="006F73"/>
                </a:solidFill>
                <a:latin typeface="Verdana"/>
                <a:cs typeface="Verdana"/>
              </a:rPr>
              <a:t>customer </a:t>
            </a:r>
            <a:r>
              <a:rPr dirty="0" sz="2900" spc="-1005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0" i="1">
                <a:solidFill>
                  <a:srgbClr val="006F73"/>
                </a:solidFill>
                <a:latin typeface="Verdana"/>
                <a:cs typeface="Verdana"/>
              </a:rPr>
              <a:t>service</a:t>
            </a:r>
            <a:r>
              <a:rPr dirty="0" sz="2900" spc="-455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65" i="1">
                <a:solidFill>
                  <a:srgbClr val="006F73"/>
                </a:solidFill>
                <a:latin typeface="Verdana"/>
                <a:cs typeface="Verdana"/>
              </a:rPr>
              <a:t>touchpoints,</a:t>
            </a:r>
            <a:r>
              <a:rPr dirty="0" sz="2900" spc="-45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60" i="1">
                <a:solidFill>
                  <a:srgbClr val="006F73"/>
                </a:solidFill>
                <a:latin typeface="Verdana"/>
                <a:cs typeface="Verdana"/>
              </a:rPr>
              <a:t>supporting</a:t>
            </a:r>
            <a:r>
              <a:rPr dirty="0" sz="2900" spc="-45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4" i="1">
                <a:solidFill>
                  <a:srgbClr val="006F73"/>
                </a:solidFill>
                <a:latin typeface="Verdana"/>
                <a:cs typeface="Verdana"/>
              </a:rPr>
              <a:t>current</a:t>
            </a:r>
            <a:r>
              <a:rPr dirty="0" sz="2900" spc="-45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15" i="1">
                <a:solidFill>
                  <a:srgbClr val="006F73"/>
                </a:solidFill>
                <a:latin typeface="Verdana"/>
                <a:cs typeface="Verdana"/>
              </a:rPr>
              <a:t>customers,</a:t>
            </a:r>
            <a:r>
              <a:rPr dirty="0" sz="2900" spc="-45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254" i="1">
                <a:solidFill>
                  <a:srgbClr val="006F73"/>
                </a:solidFill>
                <a:latin typeface="Verdana"/>
                <a:cs typeface="Verdana"/>
              </a:rPr>
              <a:t>and</a:t>
            </a:r>
            <a:r>
              <a:rPr dirty="0" sz="2900" spc="-450" i="1">
                <a:solidFill>
                  <a:srgbClr val="006F73"/>
                </a:solidFill>
                <a:latin typeface="Verdana"/>
                <a:cs typeface="Verdana"/>
              </a:rPr>
              <a:t> </a:t>
            </a:r>
            <a:r>
              <a:rPr dirty="0" sz="2900" spc="-390" i="1">
                <a:solidFill>
                  <a:srgbClr val="006F73"/>
                </a:solidFill>
                <a:latin typeface="Verdana"/>
                <a:cs typeface="Verdana"/>
              </a:rPr>
              <a:t>more.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7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HIMANI KALRA (RA2011027010066)</dc:creator>
  <cp:keywords>DAFeBl3df5g,BAFAU8GWV_M</cp:keywords>
  <dc:title>Grocery Sales Forecasting</dc:title>
  <dcterms:created xsi:type="dcterms:W3CDTF">2023-03-29T10:18:27Z</dcterms:created>
  <dcterms:modified xsi:type="dcterms:W3CDTF">2023-03-29T10:18:27Z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2023-03-29T00:00:00Z</vt:filetime>
  </property>
  <property fmtid="{D5CDD505-2E9C-101B-9397-08002B2CF9AE}" pid="3" name="Creator">
    <vt:lpwstr>Canva</vt:lpwstr>
  </property>
  <property fmtid="{D5CDD505-2E9C-101B-9397-08002B2CF9AE}" pid="4" name="LastSaved">
    <vt:filetime>2023-03-29T00:00:00Z</vt:filetime>
  </property>
</Properties>
</file>