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58400" cy="6858000"/>
  <p:notesSz cx="100584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5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35280" y="329185"/>
            <a:ext cx="9385261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60456" y="434162"/>
            <a:ext cx="9137490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94614" y="1820206"/>
            <a:ext cx="854964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94614" y="3685032"/>
            <a:ext cx="854964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12" y="4983480"/>
            <a:ext cx="9002268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12" y="530352"/>
            <a:ext cx="9002268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533405"/>
            <a:ext cx="217932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740" y="533403"/>
            <a:ext cx="653796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12" y="4983480"/>
            <a:ext cx="9002268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12" y="530352"/>
            <a:ext cx="9002268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35280" y="329185"/>
            <a:ext cx="9385261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60456" y="434163"/>
            <a:ext cx="9137490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78" y="4928616"/>
            <a:ext cx="9002268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178" y="5624484"/>
            <a:ext cx="9002268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7" y="530352"/>
            <a:ext cx="4325112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0896" y="530352"/>
            <a:ext cx="4325112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12" y="4983480"/>
            <a:ext cx="9002268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946" y="579438"/>
            <a:ext cx="4325112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17386" y="579438"/>
            <a:ext cx="4325112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67946" y="1447800"/>
            <a:ext cx="4325112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7386" y="1447800"/>
            <a:ext cx="4325112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35280" y="329185"/>
            <a:ext cx="9385261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662" y="533400"/>
            <a:ext cx="326898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2732" y="1447802"/>
            <a:ext cx="326898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7510" y="930144"/>
            <a:ext cx="5088775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35280" y="329185"/>
            <a:ext cx="9385261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7040880" y="434162"/>
            <a:ext cx="2557066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012056"/>
            <a:ext cx="905256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7108983" y="533400"/>
            <a:ext cx="2464308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3628" y="435768"/>
            <a:ext cx="6517843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35280" y="329185"/>
            <a:ext cx="9385261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60456" y="434162"/>
            <a:ext cx="9137490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53212" y="4985590"/>
            <a:ext cx="9002268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3212" y="530352"/>
            <a:ext cx="9002268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153961" y="6111876"/>
            <a:ext cx="2514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668561" y="6111876"/>
            <a:ext cx="2514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83161" y="6111876"/>
            <a:ext cx="50292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6858000"/>
            <a:chOff x="0" y="0"/>
            <a:chExt cx="100584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584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6191" y="4055364"/>
              <a:ext cx="7284720" cy="7833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5070" y="2095435"/>
            <a:ext cx="4042594" cy="31297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293" y="575527"/>
            <a:ext cx="8684023" cy="5426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342" y="2438530"/>
            <a:ext cx="483108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The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Answer</a:t>
            </a:r>
            <a:r>
              <a:rPr sz="1800" spc="-3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is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YES!.</a:t>
            </a:r>
            <a:endParaRPr sz="1800">
              <a:latin typeface="Lucida Sans Unicode"/>
              <a:cs typeface="Lucida Sans Unicode"/>
            </a:endParaRPr>
          </a:p>
          <a:p>
            <a:pPr marL="299085" marR="4140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Lucida Sans Unicode"/>
                <a:cs typeface="Lucida Sans Unicode"/>
              </a:rPr>
              <a:t>Some </a:t>
            </a:r>
            <a:r>
              <a:rPr sz="1800" spc="-5" dirty="0">
                <a:latin typeface="Lucida Sans Unicode"/>
                <a:cs typeface="Lucida Sans Unicode"/>
              </a:rPr>
              <a:t>of these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Subjects are</a:t>
            </a:r>
            <a:r>
              <a:rPr sz="1800" spc="1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positively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correlated.</a:t>
            </a:r>
            <a:r>
              <a:rPr sz="1800" spc="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• </a:t>
            </a:r>
            <a:r>
              <a:rPr sz="1800" spc="-5" dirty="0">
                <a:latin typeface="Lucida Sans Unicode"/>
                <a:cs typeface="Lucida Sans Unicode"/>
              </a:rPr>
              <a:t>Hmm.</a:t>
            </a:r>
            <a:endParaRPr sz="1800">
              <a:latin typeface="Lucida Sans Unicode"/>
              <a:cs typeface="Lucida Sans Unicode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Forget rock-paper-scissors, it's English-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Quant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Logical in the </a:t>
            </a:r>
            <a:r>
              <a:rPr sz="1800" spc="-10" dirty="0">
                <a:latin typeface="Lucida Sans Unicode"/>
                <a:cs typeface="Lucida Sans Unicode"/>
              </a:rPr>
              <a:t>AMCAT </a:t>
            </a:r>
            <a:r>
              <a:rPr sz="1800" spc="-5" dirty="0">
                <a:latin typeface="Lucida Sans Unicode"/>
                <a:cs typeface="Lucida Sans Unicode"/>
              </a:rPr>
              <a:t>arena, and 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they're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all</a:t>
            </a:r>
            <a:r>
              <a:rPr sz="1800" spc="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working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together!.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They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are 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more correlated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with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salary</a:t>
            </a:r>
            <a:r>
              <a:rPr sz="1800" spc="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too.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5653" y="6272943"/>
            <a:ext cx="2989853" cy="5271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" y="134116"/>
            <a:ext cx="9865995" cy="6724015"/>
            <a:chOff x="0" y="134112"/>
            <a:chExt cx="9865995" cy="6724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523936"/>
              <a:ext cx="5608447" cy="45260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4" y="134112"/>
              <a:ext cx="8439912" cy="15941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5653" y="6272943"/>
              <a:ext cx="2989853" cy="52719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251828" y="2286128"/>
            <a:ext cx="317500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93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The</a:t>
            </a:r>
            <a:r>
              <a:rPr sz="1800" spc="-10" dirty="0">
                <a:latin typeface="Lucida Sans Unicode"/>
                <a:cs typeface="Lucida Sans Unicode"/>
              </a:rPr>
              <a:t> plot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twist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nobody 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saw coming: Computer 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Engineers</a:t>
            </a:r>
            <a:r>
              <a:rPr sz="1800" spc="-4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take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home</a:t>
            </a:r>
            <a:r>
              <a:rPr sz="1800" spc="-4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the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salary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crown.</a:t>
            </a:r>
            <a:endParaRPr sz="1800">
              <a:latin typeface="Lucida Sans Unicode"/>
              <a:cs typeface="Lucida Sans Unicode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Looks like the </a:t>
            </a:r>
            <a:r>
              <a:rPr sz="1800" spc="-10" dirty="0">
                <a:latin typeface="Lucida Sans Unicode"/>
                <a:cs typeface="Lucida Sans Unicode"/>
              </a:rPr>
              <a:t>periodic </a:t>
            </a:r>
            <a:r>
              <a:rPr sz="1800" spc="-5" dirty="0">
                <a:latin typeface="Lucida Sans Unicode"/>
                <a:cs typeface="Lucida Sans Unicode"/>
              </a:rPr>
              <a:t> table pays better than the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binary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code these</a:t>
            </a:r>
            <a:r>
              <a:rPr sz="1800" spc="-3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days.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718817"/>
            <a:ext cx="8762365" cy="406957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68605" marR="387350" indent="-256540">
              <a:lnSpc>
                <a:spcPct val="80100"/>
              </a:lnSpc>
              <a:spcBef>
                <a:spcPts val="550"/>
              </a:spcBef>
              <a:buClr>
                <a:srgbClr val="2CA1BE"/>
              </a:buClr>
              <a:buSzPct val="68421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1900" spc="-5" dirty="0">
                <a:latin typeface="Lucida Sans Unicode"/>
                <a:cs typeface="Lucida Sans Unicode"/>
              </a:rPr>
              <a:t>Geographical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location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alone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does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not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strongly</a:t>
            </a:r>
            <a:r>
              <a:rPr sz="1900" spc="-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influence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salary. Other </a:t>
            </a:r>
            <a:r>
              <a:rPr sz="1900" spc="-58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factors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such as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gender,</a:t>
            </a:r>
            <a:r>
              <a:rPr sz="1900" spc="3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education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background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and</a:t>
            </a:r>
            <a:r>
              <a:rPr sz="1900" spc="-5" dirty="0">
                <a:latin typeface="Lucida Sans Unicode"/>
                <a:cs typeface="Lucida Sans Unicode"/>
              </a:rPr>
              <a:t> skills </a:t>
            </a:r>
            <a:r>
              <a:rPr sz="1900" spc="-10" dirty="0">
                <a:latin typeface="Lucida Sans Unicode"/>
                <a:cs typeface="Lucida Sans Unicode"/>
              </a:rPr>
              <a:t>play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 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significant </a:t>
            </a:r>
            <a:r>
              <a:rPr sz="1900" spc="-10" dirty="0">
                <a:latin typeface="Lucida Sans Unicode"/>
                <a:cs typeface="Lucida Sans Unicode"/>
              </a:rPr>
              <a:t>role.</a:t>
            </a:r>
            <a:endParaRPr sz="1900">
              <a:latin typeface="Lucida Sans Unicode"/>
              <a:cs typeface="Lucida Sans Unicode"/>
            </a:endParaRPr>
          </a:p>
          <a:p>
            <a:pPr marL="268605" marR="97155" indent="-256540">
              <a:lnSpc>
                <a:spcPct val="80000"/>
              </a:lnSpc>
              <a:spcBef>
                <a:spcPts val="405"/>
              </a:spcBef>
              <a:buClr>
                <a:srgbClr val="2CA1BE"/>
              </a:buClr>
              <a:buSzPct val="68421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1900" spc="-10" dirty="0">
                <a:latin typeface="Lucida Sans Unicode"/>
                <a:cs typeface="Lucida Sans Unicode"/>
              </a:rPr>
              <a:t>Graduation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year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does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not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have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direct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impact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on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salary, </a:t>
            </a:r>
            <a:r>
              <a:rPr sz="1900" spc="-10" dirty="0">
                <a:latin typeface="Lucida Sans Unicode"/>
                <a:cs typeface="Lucida Sans Unicode"/>
              </a:rPr>
              <a:t>indicating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that </a:t>
            </a:r>
            <a:r>
              <a:rPr sz="1900" spc="-58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experience</a:t>
            </a:r>
            <a:r>
              <a:rPr sz="1900" spc="3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and</a:t>
            </a:r>
            <a:r>
              <a:rPr sz="1900" spc="-5" dirty="0">
                <a:latin typeface="Lucida Sans Unicode"/>
                <a:cs typeface="Lucida Sans Unicode"/>
              </a:rPr>
              <a:t> skills </a:t>
            </a:r>
            <a:r>
              <a:rPr sz="1900" spc="-10" dirty="0">
                <a:latin typeface="Lucida Sans Unicode"/>
                <a:cs typeface="Lucida Sans Unicode"/>
              </a:rPr>
              <a:t>are</a:t>
            </a:r>
            <a:r>
              <a:rPr sz="1900" spc="-5" dirty="0">
                <a:latin typeface="Lucida Sans Unicode"/>
                <a:cs typeface="Lucida Sans Unicode"/>
              </a:rPr>
              <a:t> more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critical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in determining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earning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potential.</a:t>
            </a:r>
            <a:endParaRPr sz="1900">
              <a:latin typeface="Lucida Sans Unicode"/>
              <a:cs typeface="Lucida Sans Unicode"/>
            </a:endParaRPr>
          </a:p>
          <a:p>
            <a:pPr marL="268605" marR="409575" indent="-256540" algn="just">
              <a:lnSpc>
                <a:spcPct val="80000"/>
              </a:lnSpc>
              <a:spcBef>
                <a:spcPts val="395"/>
              </a:spcBef>
              <a:buClr>
                <a:srgbClr val="2CA1BE"/>
              </a:buClr>
              <a:buSzPct val="68421"/>
              <a:buFont typeface="Microsoft Sans Serif"/>
              <a:buChar char=""/>
              <a:tabLst>
                <a:tab pos="269240" algn="l"/>
              </a:tabLst>
            </a:pPr>
            <a:r>
              <a:rPr sz="1900" spc="-5" dirty="0">
                <a:latin typeface="Lucida Sans Unicode"/>
                <a:cs typeface="Lucida Sans Unicode"/>
              </a:rPr>
              <a:t>Strong </a:t>
            </a:r>
            <a:r>
              <a:rPr sz="1900" spc="-10" dirty="0">
                <a:latin typeface="Lucida Sans Unicode"/>
                <a:cs typeface="Lucida Sans Unicode"/>
              </a:rPr>
              <a:t>performances </a:t>
            </a:r>
            <a:r>
              <a:rPr sz="1900" spc="-5" dirty="0">
                <a:latin typeface="Lucida Sans Unicode"/>
                <a:cs typeface="Lucida Sans Unicode"/>
              </a:rPr>
              <a:t>in English, Quantitative, </a:t>
            </a:r>
            <a:r>
              <a:rPr sz="1900" spc="-10" dirty="0">
                <a:latin typeface="Lucida Sans Unicode"/>
                <a:cs typeface="Lucida Sans Unicode"/>
              </a:rPr>
              <a:t>and Logical </a:t>
            </a:r>
            <a:r>
              <a:rPr sz="1900" spc="-5" dirty="0">
                <a:latin typeface="Lucida Sans Unicode"/>
                <a:cs typeface="Lucida Sans Unicode"/>
              </a:rPr>
              <a:t>sections </a:t>
            </a:r>
            <a:r>
              <a:rPr sz="1900" spc="-10" dirty="0">
                <a:latin typeface="Lucida Sans Unicode"/>
                <a:cs typeface="Lucida Sans Unicode"/>
              </a:rPr>
              <a:t>of </a:t>
            </a:r>
            <a:r>
              <a:rPr sz="1900" spc="-59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AMCAT positively </a:t>
            </a:r>
            <a:r>
              <a:rPr sz="1900" spc="-10" dirty="0">
                <a:latin typeface="Lucida Sans Unicode"/>
                <a:cs typeface="Lucida Sans Unicode"/>
              </a:rPr>
              <a:t>affect </a:t>
            </a:r>
            <a:r>
              <a:rPr sz="1900" spc="-5" dirty="0">
                <a:latin typeface="Lucida Sans Unicode"/>
                <a:cs typeface="Lucida Sans Unicode"/>
              </a:rPr>
              <a:t>salary, </a:t>
            </a:r>
            <a:r>
              <a:rPr sz="1900" spc="-10" dirty="0">
                <a:latin typeface="Lucida Sans Unicode"/>
                <a:cs typeface="Lucida Sans Unicode"/>
              </a:rPr>
              <a:t>emphasizing the importance </a:t>
            </a:r>
            <a:r>
              <a:rPr sz="1900" spc="-5" dirty="0">
                <a:latin typeface="Lucida Sans Unicode"/>
                <a:cs typeface="Lucida Sans Unicode"/>
              </a:rPr>
              <a:t>of </a:t>
            </a:r>
            <a:r>
              <a:rPr sz="1900" spc="-10" dirty="0">
                <a:latin typeface="Lucida Sans Unicode"/>
                <a:cs typeface="Lucida Sans Unicode"/>
              </a:rPr>
              <a:t>these </a:t>
            </a:r>
            <a:r>
              <a:rPr sz="1900" spc="-59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skills</a:t>
            </a:r>
            <a:r>
              <a:rPr sz="1900" spc="-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in</a:t>
            </a:r>
            <a:r>
              <a:rPr sz="1900" spc="-10" dirty="0">
                <a:latin typeface="Lucida Sans Unicode"/>
                <a:cs typeface="Lucida Sans Unicode"/>
              </a:rPr>
              <a:t> the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job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market.</a:t>
            </a:r>
            <a:endParaRPr sz="19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80000"/>
              </a:lnSpc>
              <a:spcBef>
                <a:spcPts val="400"/>
              </a:spcBef>
              <a:buClr>
                <a:srgbClr val="2CA1BE"/>
              </a:buClr>
              <a:buSzPct val="68421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1900" spc="-10" dirty="0">
                <a:latin typeface="Lucida Sans Unicode"/>
                <a:cs typeface="Lucida Sans Unicode"/>
              </a:rPr>
              <a:t>Subject</a:t>
            </a:r>
            <a:r>
              <a:rPr sz="1900" spc="7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choices,</a:t>
            </a:r>
            <a:r>
              <a:rPr sz="1900" spc="5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especially</a:t>
            </a:r>
            <a:r>
              <a:rPr sz="1900" spc="7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in</a:t>
            </a:r>
            <a:r>
              <a:rPr sz="1900" spc="5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engineering,</a:t>
            </a:r>
            <a:r>
              <a:rPr sz="1900" spc="55" dirty="0">
                <a:latin typeface="Lucida Sans Unicode"/>
                <a:cs typeface="Lucida Sans Unicode"/>
              </a:rPr>
              <a:t> </a:t>
            </a:r>
            <a:r>
              <a:rPr sz="1900" dirty="0">
                <a:latin typeface="Lucida Sans Unicode"/>
                <a:cs typeface="Lucida Sans Unicode"/>
              </a:rPr>
              <a:t>show</a:t>
            </a:r>
            <a:r>
              <a:rPr sz="1900" spc="4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varying</a:t>
            </a:r>
            <a:r>
              <a:rPr sz="1900" spc="5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correlations </a:t>
            </a:r>
            <a:r>
              <a:rPr sz="1900" spc="-5" dirty="0">
                <a:latin typeface="Lucida Sans Unicode"/>
                <a:cs typeface="Lucida Sans Unicode"/>
              </a:rPr>
              <a:t> with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salary,</a:t>
            </a:r>
            <a:r>
              <a:rPr sz="1900" spc="-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highlighting </a:t>
            </a:r>
            <a:r>
              <a:rPr sz="1900" spc="-10" dirty="0">
                <a:latin typeface="Lucida Sans Unicode"/>
                <a:cs typeface="Lucida Sans Unicode"/>
              </a:rPr>
              <a:t>the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need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for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individuals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to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align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their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education </a:t>
            </a:r>
            <a:r>
              <a:rPr sz="1900" spc="-58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with</a:t>
            </a:r>
            <a:r>
              <a:rPr sz="1900" spc="-10" dirty="0">
                <a:latin typeface="Lucida Sans Unicode"/>
                <a:cs typeface="Lucida Sans Unicode"/>
              </a:rPr>
              <a:t> industry demands.</a:t>
            </a:r>
            <a:endParaRPr sz="1900">
              <a:latin typeface="Lucida Sans Unicode"/>
              <a:cs typeface="Lucida Sans Unicode"/>
            </a:endParaRPr>
          </a:p>
          <a:p>
            <a:pPr marL="268605" marR="24130" indent="-256540">
              <a:lnSpc>
                <a:spcPct val="80000"/>
              </a:lnSpc>
              <a:spcBef>
                <a:spcPts val="409"/>
              </a:spcBef>
              <a:buClr>
                <a:srgbClr val="2CA1BE"/>
              </a:buClr>
              <a:buSzPct val="68421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1900" spc="-10" dirty="0">
                <a:latin typeface="Lucida Sans Unicode"/>
                <a:cs typeface="Lucida Sans Unicode"/>
              </a:rPr>
              <a:t>Traits</a:t>
            </a:r>
            <a:r>
              <a:rPr sz="1900" spc="5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alone</a:t>
            </a:r>
            <a:r>
              <a:rPr sz="1900" spc="6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do</a:t>
            </a:r>
            <a:r>
              <a:rPr sz="1900" spc="6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not</a:t>
            </a:r>
            <a:r>
              <a:rPr sz="1900" spc="5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have</a:t>
            </a:r>
            <a:r>
              <a:rPr sz="1900" spc="7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</a:t>
            </a:r>
            <a:r>
              <a:rPr sz="1900" spc="6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decisive</a:t>
            </a:r>
            <a:r>
              <a:rPr sz="1900" spc="6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impact</a:t>
            </a:r>
            <a:r>
              <a:rPr sz="1900" spc="7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on</a:t>
            </a:r>
            <a:r>
              <a:rPr sz="1900" spc="5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salary,</a:t>
            </a:r>
            <a:r>
              <a:rPr sz="1900" spc="5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but</a:t>
            </a:r>
            <a:r>
              <a:rPr sz="1900" spc="6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individuals </a:t>
            </a:r>
            <a:r>
              <a:rPr sz="1900" spc="-5" dirty="0">
                <a:latin typeface="Lucida Sans Unicode"/>
                <a:cs typeface="Lucida Sans Unicode"/>
              </a:rPr>
              <a:t> with </a:t>
            </a:r>
            <a:r>
              <a:rPr sz="1900" spc="-10" dirty="0">
                <a:latin typeface="Lucida Sans Unicode"/>
                <a:cs typeface="Lucida Sans Unicode"/>
              </a:rPr>
              <a:t>certain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traits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may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stand </a:t>
            </a:r>
            <a:r>
              <a:rPr sz="1900" spc="-10" dirty="0">
                <a:latin typeface="Lucida Sans Unicode"/>
                <a:cs typeface="Lucida Sans Unicode"/>
              </a:rPr>
              <a:t>out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as</a:t>
            </a:r>
            <a:r>
              <a:rPr sz="1900" spc="-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outliers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in specific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salary categories.</a:t>
            </a:r>
            <a:endParaRPr sz="1900">
              <a:latin typeface="Lucida Sans Unicode"/>
              <a:cs typeface="Lucida Sans Unicode"/>
            </a:endParaRPr>
          </a:p>
          <a:p>
            <a:pPr marL="268605" marR="495300" indent="-256540">
              <a:lnSpc>
                <a:spcPct val="80100"/>
              </a:lnSpc>
              <a:spcBef>
                <a:spcPts val="390"/>
              </a:spcBef>
              <a:buClr>
                <a:srgbClr val="2CA1BE"/>
              </a:buClr>
              <a:buSzPct val="68421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1900" spc="-5" dirty="0">
                <a:latin typeface="Lucida Sans Unicode"/>
                <a:cs typeface="Lucida Sans Unicode"/>
              </a:rPr>
              <a:t>Claims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about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expected</a:t>
            </a:r>
            <a:r>
              <a:rPr sz="1900" spc="4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salaries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should</a:t>
            </a:r>
            <a:r>
              <a:rPr sz="1900" spc="-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be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based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on current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market 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trends,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and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individuals</a:t>
            </a:r>
            <a:r>
              <a:rPr sz="1900" spc="3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should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consider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gaining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additional</a:t>
            </a:r>
            <a:r>
              <a:rPr sz="1900" spc="4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skills </a:t>
            </a:r>
            <a:r>
              <a:rPr sz="1900" spc="-10" dirty="0">
                <a:latin typeface="Lucida Sans Unicode"/>
                <a:cs typeface="Lucida Sans Unicode"/>
              </a:rPr>
              <a:t>and </a:t>
            </a:r>
            <a:r>
              <a:rPr sz="1900" spc="-59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experiences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to </a:t>
            </a:r>
            <a:r>
              <a:rPr sz="1900" spc="-10" dirty="0">
                <a:latin typeface="Lucida Sans Unicode"/>
                <a:cs typeface="Lucida Sans Unicode"/>
              </a:rPr>
              <a:t>enhance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their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earning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potential.</a:t>
            </a:r>
            <a:endParaRPr sz="19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226" y="575527"/>
            <a:ext cx="1960393" cy="5426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5653" y="6272943"/>
            <a:ext cx="2989853" cy="5271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rtificial Intellige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5653" y="6272943"/>
            <a:ext cx="2989853" cy="5271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7342" y="1063500"/>
            <a:ext cx="9436100" cy="46583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781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Lucida Sans Unicode"/>
                <a:cs typeface="Lucida Sans Unicode"/>
              </a:rPr>
              <a:t>Hello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there!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spc="-5">
                <a:latin typeface="Lucida Sans Unicode"/>
                <a:cs typeface="Lucida Sans Unicode"/>
              </a:rPr>
              <a:t>I'm</a:t>
            </a:r>
            <a:r>
              <a:rPr sz="2000" spc="-10">
                <a:latin typeface="Lucida Sans Unicode"/>
                <a:cs typeface="Lucida Sans Unicode"/>
              </a:rPr>
              <a:t> </a:t>
            </a:r>
            <a:r>
              <a:rPr lang="en-US" sz="2000" b="1" spc="-105" dirty="0" err="1" smtClean="0">
                <a:latin typeface="Tahoma"/>
                <a:cs typeface="Tahoma"/>
              </a:rPr>
              <a:t>Vasundhara</a:t>
            </a:r>
            <a:r>
              <a:rPr lang="en-US" sz="2000" b="1" spc="-105" dirty="0" smtClean="0">
                <a:latin typeface="Tahoma"/>
                <a:cs typeface="Tahoma"/>
              </a:rPr>
              <a:t> </a:t>
            </a:r>
            <a:r>
              <a:rPr lang="en-US" sz="2000" b="1" spc="-105" dirty="0" err="1" smtClean="0">
                <a:latin typeface="Tahoma"/>
                <a:cs typeface="Tahoma"/>
              </a:rPr>
              <a:t>Gude</a:t>
            </a:r>
            <a:r>
              <a:rPr sz="2000" spc="-45" smtClean="0">
                <a:latin typeface="Lucida Sans Unicode"/>
                <a:cs typeface="Lucida Sans Unicode"/>
              </a:rPr>
              <a:t>,</a:t>
            </a:r>
            <a:r>
              <a:rPr sz="2000" spc="-20" smtClean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a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passionate</a:t>
            </a:r>
            <a:r>
              <a:rPr sz="2000" spc="-1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data</a:t>
            </a:r>
            <a:r>
              <a:rPr sz="200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enthusiast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and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recent </a:t>
            </a:r>
            <a:r>
              <a:rPr sz="2000" spc="-61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graduate</a:t>
            </a:r>
            <a:r>
              <a:rPr sz="2000" spc="-1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with</a:t>
            </a:r>
            <a:r>
              <a:rPr sz="2000" spc="-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a</a:t>
            </a:r>
            <a:r>
              <a:rPr sz="2000" spc="-15" dirty="0">
                <a:latin typeface="Lucida Sans Unicode"/>
                <a:cs typeface="Lucida Sans Unicode"/>
              </a:rPr>
              <a:t> </a:t>
            </a:r>
            <a:r>
              <a:rPr sz="2000" b="1" spc="-60" dirty="0">
                <a:latin typeface="Tahoma"/>
                <a:cs typeface="Tahoma"/>
              </a:rPr>
              <a:t>Master's</a:t>
            </a:r>
            <a:r>
              <a:rPr sz="2000" b="1" spc="15" dirty="0">
                <a:latin typeface="Tahoma"/>
                <a:cs typeface="Tahoma"/>
              </a:rPr>
              <a:t> </a:t>
            </a:r>
            <a:r>
              <a:rPr sz="2000" b="1" spc="-30">
                <a:latin typeface="Tahoma"/>
                <a:cs typeface="Tahoma"/>
              </a:rPr>
              <a:t>in</a:t>
            </a:r>
            <a:r>
              <a:rPr sz="2000" b="1" spc="45">
                <a:latin typeface="Tahoma"/>
                <a:cs typeface="Tahoma"/>
              </a:rPr>
              <a:t> </a:t>
            </a:r>
            <a:r>
              <a:rPr lang="en-US" sz="2000" b="1" spc="-60" dirty="0" smtClean="0">
                <a:latin typeface="Tahoma"/>
                <a:cs typeface="Tahoma"/>
              </a:rPr>
              <a:t>Mathematics</a:t>
            </a:r>
            <a:r>
              <a:rPr sz="2000" spc="-60" smtClean="0">
                <a:latin typeface="Lucida Sans Unicode"/>
                <a:cs typeface="Lucida Sans Unicode"/>
              </a:rPr>
              <a:t>.</a:t>
            </a:r>
            <a:r>
              <a:rPr sz="2000" spc="-15" smtClean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I</a:t>
            </a:r>
            <a:r>
              <a:rPr sz="2000" spc="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am</a:t>
            </a:r>
            <a:r>
              <a:rPr sz="2000" spc="-1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on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a </a:t>
            </a:r>
            <a:r>
              <a:rPr sz="2000" spc="-5" dirty="0">
                <a:latin typeface="Lucida Sans Unicode"/>
                <a:cs typeface="Lucida Sans Unicode"/>
              </a:rPr>
              <a:t>mission</a:t>
            </a:r>
            <a:r>
              <a:rPr sz="2000" spc="-1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to</a:t>
            </a:r>
            <a:r>
              <a:rPr sz="200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apply</a:t>
            </a:r>
            <a:r>
              <a:rPr sz="2000" dirty="0">
                <a:latin typeface="Lucida Sans Unicode"/>
                <a:cs typeface="Lucida Sans Unicode"/>
              </a:rPr>
              <a:t> my </a:t>
            </a:r>
            <a:r>
              <a:rPr sz="2000" spc="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expertise</a:t>
            </a:r>
            <a:r>
              <a:rPr sz="200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and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innovation</a:t>
            </a:r>
            <a:r>
              <a:rPr sz="2000" spc="-3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to</a:t>
            </a:r>
            <a:r>
              <a:rPr sz="2000" dirty="0">
                <a:latin typeface="Lucida Sans Unicode"/>
                <a:cs typeface="Lucida Sans Unicode"/>
              </a:rPr>
              <a:t> unlock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valuable</a:t>
            </a:r>
            <a:r>
              <a:rPr sz="2000" spc="-1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insights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from data.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Lucida Sans Unicode"/>
              <a:cs typeface="Lucida Sans Unicode"/>
            </a:endParaRPr>
          </a:p>
          <a:p>
            <a:pPr marL="12700" marR="280035">
              <a:lnSpc>
                <a:spcPct val="100000"/>
              </a:lnSpc>
            </a:pPr>
            <a:r>
              <a:rPr sz="2000" spc="-5" dirty="0">
                <a:latin typeface="Lucida Sans Unicode"/>
                <a:cs typeface="Lucida Sans Unicode"/>
              </a:rPr>
              <a:t>During </a:t>
            </a:r>
            <a:r>
              <a:rPr sz="2000" dirty="0">
                <a:latin typeface="Lucida Sans Unicode"/>
                <a:cs typeface="Lucida Sans Unicode"/>
              </a:rPr>
              <a:t>my </a:t>
            </a:r>
            <a:r>
              <a:rPr sz="2000" spc="-5" dirty="0">
                <a:latin typeface="Lucida Sans Unicode"/>
                <a:cs typeface="Lucida Sans Unicode"/>
              </a:rPr>
              <a:t>academic </a:t>
            </a:r>
            <a:r>
              <a:rPr sz="2000" dirty="0">
                <a:latin typeface="Lucida Sans Unicode"/>
                <a:cs typeface="Lucida Sans Unicode"/>
              </a:rPr>
              <a:t>journey, I have honed my skills </a:t>
            </a:r>
            <a:r>
              <a:rPr sz="2000" spc="-5" dirty="0">
                <a:latin typeface="Lucida Sans Unicode"/>
                <a:cs typeface="Lucida Sans Unicode"/>
              </a:rPr>
              <a:t>in statistical analysis,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machine </a:t>
            </a:r>
            <a:r>
              <a:rPr sz="2000" spc="-5" dirty="0">
                <a:latin typeface="Lucida Sans Unicode"/>
                <a:cs typeface="Lucida Sans Unicode"/>
              </a:rPr>
              <a:t>learning, and data visualization. </a:t>
            </a:r>
            <a:r>
              <a:rPr sz="2000" dirty="0">
                <a:latin typeface="Lucida Sans Unicode"/>
                <a:cs typeface="Lucida Sans Unicode"/>
              </a:rPr>
              <a:t>My goal </a:t>
            </a:r>
            <a:r>
              <a:rPr sz="2000" spc="-5" dirty="0">
                <a:latin typeface="Lucida Sans Unicode"/>
                <a:cs typeface="Lucida Sans Unicode"/>
              </a:rPr>
              <a:t>is to leverage </a:t>
            </a:r>
            <a:r>
              <a:rPr sz="2000" dirty="0">
                <a:latin typeface="Lucida Sans Unicode"/>
                <a:cs typeface="Lucida Sans Unicode"/>
              </a:rPr>
              <a:t>my </a:t>
            </a:r>
            <a:r>
              <a:rPr sz="2000" spc="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knowledge to contribute </a:t>
            </a:r>
            <a:r>
              <a:rPr sz="2000" dirty="0">
                <a:latin typeface="Lucida Sans Unicode"/>
                <a:cs typeface="Lucida Sans Unicode"/>
              </a:rPr>
              <a:t>meaningfully </a:t>
            </a:r>
            <a:r>
              <a:rPr sz="2000" spc="-5" dirty="0">
                <a:latin typeface="Lucida Sans Unicode"/>
                <a:cs typeface="Lucida Sans Unicode"/>
              </a:rPr>
              <a:t>to the </a:t>
            </a:r>
            <a:r>
              <a:rPr sz="2000" dirty="0">
                <a:latin typeface="Lucida Sans Unicode"/>
                <a:cs typeface="Lucida Sans Unicode"/>
              </a:rPr>
              <a:t>world </a:t>
            </a:r>
            <a:r>
              <a:rPr sz="2000" spc="-5" dirty="0">
                <a:latin typeface="Lucida Sans Unicode"/>
                <a:cs typeface="Lucida Sans Unicode"/>
              </a:rPr>
              <a:t>of data </a:t>
            </a:r>
            <a:r>
              <a:rPr sz="2000" dirty="0">
                <a:latin typeface="Lucida Sans Unicode"/>
                <a:cs typeface="Lucida Sans Unicode"/>
              </a:rPr>
              <a:t>science </a:t>
            </a:r>
            <a:r>
              <a:rPr sz="2000" spc="-5" dirty="0">
                <a:latin typeface="Lucida Sans Unicode"/>
                <a:cs typeface="Lucida Sans Unicode"/>
              </a:rPr>
              <a:t>and </a:t>
            </a:r>
            <a:r>
              <a:rPr sz="200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analytics.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2075814" algn="l"/>
              </a:tabLst>
            </a:pPr>
            <a:r>
              <a:rPr sz="2000" dirty="0">
                <a:latin typeface="Lucida Sans Unicode"/>
                <a:cs typeface="Lucida Sans Unicode"/>
              </a:rPr>
              <a:t>I</a:t>
            </a:r>
            <a:r>
              <a:rPr sz="2000" spc="4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recently</a:t>
            </a:r>
            <a:r>
              <a:rPr sz="2000" spc="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completed</a:t>
            </a:r>
            <a:r>
              <a:rPr sz="2000" spc="1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a</a:t>
            </a:r>
            <a:r>
              <a:rPr sz="2000" spc="50" dirty="0">
                <a:latin typeface="Lucida Sans Unicode"/>
                <a:cs typeface="Lucida Sans Unicode"/>
              </a:rPr>
              <a:t> </a:t>
            </a:r>
            <a:r>
              <a:rPr sz="2000" b="1" spc="-65" dirty="0">
                <a:latin typeface="Tahoma"/>
                <a:cs typeface="Tahoma"/>
              </a:rPr>
              <a:t>data</a:t>
            </a:r>
            <a:r>
              <a:rPr sz="2000" b="1" spc="50" dirty="0">
                <a:latin typeface="Tahoma"/>
                <a:cs typeface="Tahoma"/>
              </a:rPr>
              <a:t> </a:t>
            </a:r>
            <a:r>
              <a:rPr sz="2000" b="1" spc="-40" dirty="0">
                <a:latin typeface="Tahoma"/>
                <a:cs typeface="Tahoma"/>
              </a:rPr>
              <a:t>science</a:t>
            </a:r>
            <a:r>
              <a:rPr sz="2000" b="1" spc="55" dirty="0">
                <a:latin typeface="Tahoma"/>
                <a:cs typeface="Tahoma"/>
              </a:rPr>
              <a:t> </a:t>
            </a:r>
            <a:r>
              <a:rPr sz="2000" b="1" spc="-45" dirty="0">
                <a:latin typeface="Tahoma"/>
                <a:cs typeface="Tahoma"/>
              </a:rPr>
              <a:t>certification</a:t>
            </a:r>
            <a:r>
              <a:rPr sz="2000" spc="-45" dirty="0">
                <a:latin typeface="Lucida Sans Unicode"/>
                <a:cs typeface="Lucida Sans Unicode"/>
              </a:rPr>
              <a:t>,</a:t>
            </a:r>
            <a:r>
              <a:rPr sz="2000" spc="1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gaining</a:t>
            </a:r>
            <a:r>
              <a:rPr sz="2000" spc="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expertise</a:t>
            </a:r>
            <a:r>
              <a:rPr sz="2000" spc="5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in </a:t>
            </a:r>
            <a:r>
              <a:rPr sz="2000" dirty="0">
                <a:latin typeface="Lucida Sans Unicode"/>
                <a:cs typeface="Lucida Sans Unicode"/>
              </a:rPr>
              <a:t> Python, </a:t>
            </a:r>
            <a:r>
              <a:rPr sz="2000" spc="-5" dirty="0">
                <a:latin typeface="Lucida Sans Unicode"/>
                <a:cs typeface="Lucida Sans Unicode"/>
              </a:rPr>
              <a:t>R, </a:t>
            </a:r>
            <a:r>
              <a:rPr sz="2000" dirty="0">
                <a:latin typeface="Lucida Sans Unicode"/>
                <a:cs typeface="Lucida Sans Unicode"/>
              </a:rPr>
              <a:t>machine </a:t>
            </a:r>
            <a:r>
              <a:rPr sz="2000" spc="-5" dirty="0">
                <a:latin typeface="Lucida Sans Unicode"/>
                <a:cs typeface="Lucida Sans Unicode"/>
              </a:rPr>
              <a:t>learning, and data manipulation. With </a:t>
            </a:r>
            <a:r>
              <a:rPr sz="2000" dirty="0">
                <a:latin typeface="Lucida Sans Unicode"/>
                <a:cs typeface="Lucida Sans Unicode"/>
              </a:rPr>
              <a:t>hands-on </a:t>
            </a:r>
            <a:r>
              <a:rPr sz="2000" spc="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experience and </a:t>
            </a:r>
            <a:r>
              <a:rPr sz="2000" dirty="0">
                <a:latin typeface="Lucida Sans Unicode"/>
                <a:cs typeface="Lucida Sans Unicode"/>
              </a:rPr>
              <a:t>a focus on </a:t>
            </a:r>
            <a:r>
              <a:rPr sz="2000" spc="-5" dirty="0">
                <a:latin typeface="Lucida Sans Unicode"/>
                <a:cs typeface="Lucida Sans Unicode"/>
              </a:rPr>
              <a:t>analytical thinking, I'm eager to apply these </a:t>
            </a:r>
            <a:r>
              <a:rPr sz="2000" dirty="0">
                <a:latin typeface="Lucida Sans Unicode"/>
                <a:cs typeface="Lucida Sans Unicode"/>
              </a:rPr>
              <a:t>skills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to</a:t>
            </a:r>
            <a:r>
              <a:rPr sz="200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real-world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challenges.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b="1" spc="-65" dirty="0">
                <a:latin typeface="Tahoma"/>
                <a:cs typeface="Tahoma"/>
              </a:rPr>
              <a:t>Let's</a:t>
            </a:r>
            <a:r>
              <a:rPr sz="2000" b="1" spc="20" dirty="0">
                <a:latin typeface="Tahoma"/>
                <a:cs typeface="Tahoma"/>
              </a:rPr>
              <a:t> </a:t>
            </a:r>
            <a:r>
              <a:rPr sz="2000" b="1" spc="-45" dirty="0">
                <a:latin typeface="Tahoma"/>
                <a:cs typeface="Tahoma"/>
              </a:rPr>
              <a:t>connect</a:t>
            </a:r>
            <a:r>
              <a:rPr sz="2000" b="1" spc="40" dirty="0">
                <a:latin typeface="Tahoma"/>
                <a:cs typeface="Tahoma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and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explore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the</a:t>
            </a:r>
            <a:r>
              <a:rPr sz="2000" spc="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exciting</a:t>
            </a:r>
            <a:r>
              <a:rPr sz="2000" spc="-1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world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of </a:t>
            </a:r>
            <a:r>
              <a:rPr sz="2000" dirty="0">
                <a:latin typeface="Lucida Sans Unicode"/>
                <a:cs typeface="Lucida Sans Unicode"/>
              </a:rPr>
              <a:t> </a:t>
            </a:r>
            <a:r>
              <a:rPr sz="2000" b="1" spc="-65" dirty="0">
                <a:latin typeface="Tahoma"/>
                <a:cs typeface="Tahoma"/>
              </a:rPr>
              <a:t>data</a:t>
            </a:r>
            <a:r>
              <a:rPr sz="2000" b="1" spc="25" dirty="0">
                <a:latin typeface="Tahoma"/>
                <a:cs typeface="Tahoma"/>
              </a:rPr>
              <a:t> </a:t>
            </a:r>
            <a:r>
              <a:rPr sz="2000" b="1" spc="-45" dirty="0">
                <a:latin typeface="Tahoma"/>
                <a:cs typeface="Tahoma"/>
              </a:rPr>
              <a:t>science</a:t>
            </a:r>
            <a:r>
              <a:rPr sz="2000" b="1" spc="-45">
                <a:latin typeface="Tahoma"/>
                <a:cs typeface="Tahoma"/>
              </a:rPr>
              <a:t>!</a:t>
            </a:r>
            <a:r>
              <a:rPr sz="2000" b="1" spc="35">
                <a:latin typeface="Tahoma"/>
                <a:cs typeface="Tahoma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6492"/>
            <a:ext cx="3374136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59" y="1468882"/>
            <a:ext cx="8841740" cy="4449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5080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8000"/>
              <a:buFont typeface="Microsoft Sans Serif"/>
              <a:buChar char=""/>
              <a:tabLst>
                <a:tab pos="377825" algn="l"/>
                <a:tab pos="37846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This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Analysis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aims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to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gain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insights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understanding 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from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provided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dataset,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particularly focusing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on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relationship</a:t>
            </a:r>
            <a:r>
              <a:rPr sz="2500" spc="2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between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various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features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the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target </a:t>
            </a:r>
            <a:r>
              <a:rPr sz="2500" spc="-5" dirty="0">
                <a:latin typeface="Lucida Sans Unicode"/>
                <a:cs typeface="Lucida Sans Unicode"/>
              </a:rPr>
              <a:t> variable, which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is Salary. Specifically, the goals of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this 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analysis include:</a:t>
            </a:r>
            <a:endParaRPr sz="2500">
              <a:latin typeface="Lucida Sans Unicode"/>
              <a:cs typeface="Lucida Sans Unicode"/>
            </a:endParaRPr>
          </a:p>
          <a:p>
            <a:pPr marL="12700" marR="2559685">
              <a:lnSpc>
                <a:spcPct val="100000"/>
              </a:lnSpc>
              <a:spcBef>
                <a:spcPts val="409"/>
              </a:spcBef>
              <a:buChar char="•"/>
              <a:tabLst>
                <a:tab pos="31369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Describing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dataset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</a:t>
            </a:r>
            <a:r>
              <a:rPr sz="2500" spc="-5" dirty="0">
                <a:latin typeface="Lucida Sans Unicode"/>
                <a:cs typeface="Lucida Sans Unicode"/>
              </a:rPr>
              <a:t> its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features </a:t>
            </a:r>
            <a:r>
              <a:rPr sz="2500" spc="-78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comprehensively.</a:t>
            </a:r>
            <a:endParaRPr sz="2500">
              <a:latin typeface="Lucida Sans Unicode"/>
              <a:cs typeface="Lucida Sans Unicode"/>
            </a:endParaRPr>
          </a:p>
          <a:p>
            <a:pPr marL="313055" indent="-300990">
              <a:lnSpc>
                <a:spcPct val="100000"/>
              </a:lnSpc>
              <a:spcBef>
                <a:spcPts val="400"/>
              </a:spcBef>
              <a:buChar char="•"/>
              <a:tabLst>
                <a:tab pos="31369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Identifying</a:t>
            </a:r>
            <a:r>
              <a:rPr sz="2500" spc="2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any patterns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or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trends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present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in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data.</a:t>
            </a:r>
            <a:endParaRPr sz="2500">
              <a:latin typeface="Lucida Sans Unicode"/>
              <a:cs typeface="Lucida Sans Unicode"/>
            </a:endParaRPr>
          </a:p>
          <a:p>
            <a:pPr marL="12700" marR="280035">
              <a:lnSpc>
                <a:spcPct val="100000"/>
              </a:lnSpc>
              <a:spcBef>
                <a:spcPts val="395"/>
              </a:spcBef>
              <a:buChar char="•"/>
              <a:tabLst>
                <a:tab pos="31369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Exploring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relationships</a:t>
            </a:r>
            <a:r>
              <a:rPr sz="2500" spc="2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between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independent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and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target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variables </a:t>
            </a:r>
            <a:r>
              <a:rPr sz="2500" spc="-10" dirty="0">
                <a:latin typeface="Lucida Sans Unicode"/>
                <a:cs typeface="Lucida Sans Unicode"/>
              </a:rPr>
              <a:t>(Salary).</a:t>
            </a:r>
            <a:endParaRPr sz="2500">
              <a:latin typeface="Lucida Sans Unicode"/>
              <a:cs typeface="Lucida Sans Unicode"/>
            </a:endParaRPr>
          </a:p>
          <a:p>
            <a:pPr marL="313055" indent="-300990">
              <a:lnSpc>
                <a:spcPct val="100000"/>
              </a:lnSpc>
              <a:spcBef>
                <a:spcPts val="409"/>
              </a:spcBef>
              <a:buChar char="•"/>
              <a:tabLst>
                <a:tab pos="31369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Identifying</a:t>
            </a:r>
            <a:r>
              <a:rPr sz="2500" spc="2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any</a:t>
            </a:r>
            <a:r>
              <a:rPr sz="2500" spc="-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outliers</a:t>
            </a:r>
            <a:r>
              <a:rPr sz="2500" spc="2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or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anomalies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in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data.</a:t>
            </a:r>
            <a:endParaRPr sz="25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1" y="381000"/>
            <a:ext cx="3361944" cy="990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5653" y="6272943"/>
            <a:ext cx="2989853" cy="5271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9" y="1441450"/>
            <a:ext cx="8722995" cy="4359527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68605" marR="5080" indent="-256540">
              <a:lnSpc>
                <a:spcPct val="90000"/>
              </a:lnSpc>
              <a:spcBef>
                <a:spcPts val="395"/>
              </a:spcBef>
              <a:buClr>
                <a:srgbClr val="2CA1BE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-5" dirty="0">
                <a:latin typeface="Lucida Sans Unicode"/>
                <a:cs typeface="Lucida Sans Unicode"/>
              </a:rPr>
              <a:t> Aspiring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Mind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Employment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Outcome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2015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(AMEO) </a:t>
            </a:r>
            <a:r>
              <a:rPr sz="2500" spc="-78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dataset, </a:t>
            </a:r>
            <a:r>
              <a:rPr sz="2500" spc="-10" dirty="0">
                <a:latin typeface="Lucida Sans Unicode"/>
                <a:cs typeface="Lucida Sans Unicode"/>
              </a:rPr>
              <a:t>released</a:t>
            </a:r>
            <a:r>
              <a:rPr sz="2500" spc="-5" dirty="0">
                <a:latin typeface="Lucida Sans Unicode"/>
                <a:cs typeface="Lucida Sans Unicode"/>
              </a:rPr>
              <a:t> by Aspiring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Minds,</a:t>
            </a:r>
            <a:r>
              <a:rPr sz="2500" spc="-5" dirty="0">
                <a:latin typeface="Lucida Sans Unicode"/>
                <a:cs typeface="Lucida Sans Unicode"/>
              </a:rPr>
              <a:t> focuses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on 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employment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outcomes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for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engineering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graduates.</a:t>
            </a:r>
            <a:endParaRPr sz="2500">
              <a:latin typeface="Lucida Sans Unicode"/>
              <a:cs typeface="Lucida Sans Unicode"/>
            </a:endParaRPr>
          </a:p>
          <a:p>
            <a:pPr marL="268605" marR="694690" indent="-256540">
              <a:lnSpc>
                <a:spcPts val="2700"/>
              </a:lnSpc>
              <a:spcBef>
                <a:spcPts val="434"/>
              </a:spcBef>
              <a:buClr>
                <a:srgbClr val="2CA1BE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It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includes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dependent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variables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such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as Salary,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Job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Titles,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Job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Locations,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along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with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standardized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scores in </a:t>
            </a:r>
            <a:r>
              <a:rPr sz="2500" spc="-10" dirty="0">
                <a:latin typeface="Lucida Sans Unicode"/>
                <a:cs typeface="Lucida Sans Unicode"/>
              </a:rPr>
              <a:t>cognitive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skills,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technical </a:t>
            </a:r>
            <a:r>
              <a:rPr sz="2500" spc="-10" dirty="0">
                <a:latin typeface="Lucida Sans Unicode"/>
                <a:cs typeface="Lucida Sans Unicode"/>
              </a:rPr>
              <a:t>skills,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 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personality</a:t>
            </a:r>
            <a:r>
              <a:rPr sz="2500" spc="-5" dirty="0">
                <a:latin typeface="Lucida Sans Unicode"/>
                <a:cs typeface="Lucida Sans Unicode"/>
              </a:rPr>
              <a:t> skills.</a:t>
            </a:r>
            <a:endParaRPr sz="2500">
              <a:latin typeface="Lucida Sans Unicode"/>
              <a:cs typeface="Lucida Sans Unicode"/>
            </a:endParaRPr>
          </a:p>
          <a:p>
            <a:pPr marL="268605" marR="238760" indent="-256540">
              <a:lnSpc>
                <a:spcPts val="2700"/>
              </a:lnSpc>
              <a:spcBef>
                <a:spcPts val="400"/>
              </a:spcBef>
              <a:buClr>
                <a:srgbClr val="2CA1BE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With</a:t>
            </a:r>
            <a:r>
              <a:rPr sz="2500" spc="-5" dirty="0">
                <a:latin typeface="Lucida Sans Unicode"/>
                <a:cs typeface="Lucida Sans Unicode"/>
              </a:rPr>
              <a:t> around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40</a:t>
            </a:r>
            <a:r>
              <a:rPr sz="2500" spc="-10" dirty="0">
                <a:latin typeface="Lucida Sans Unicode"/>
                <a:cs typeface="Lucida Sans Unicode"/>
              </a:rPr>
              <a:t> independent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variables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4000</a:t>
            </a:r>
            <a:r>
              <a:rPr sz="2500" spc="-3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data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points,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these</a:t>
            </a:r>
            <a:r>
              <a:rPr sz="2500" spc="-5" dirty="0">
                <a:latin typeface="Lucida Sans Unicode"/>
                <a:cs typeface="Lucida Sans Unicode"/>
              </a:rPr>
              <a:t> variables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encompass</a:t>
            </a:r>
            <a:r>
              <a:rPr sz="2500" spc="-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both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continuous 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 </a:t>
            </a:r>
            <a:r>
              <a:rPr sz="2500" spc="-5" dirty="0">
                <a:latin typeface="Lucida Sans Unicode"/>
                <a:cs typeface="Lucida Sans Unicode"/>
              </a:rPr>
              <a:t>categorical</a:t>
            </a:r>
            <a:r>
              <a:rPr sz="2500" spc="-3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data.</a:t>
            </a:r>
            <a:endParaRPr sz="2500">
              <a:latin typeface="Lucida Sans Unicode"/>
              <a:cs typeface="Lucida Sans Unicode"/>
            </a:endParaRPr>
          </a:p>
          <a:p>
            <a:pPr marL="268605" marR="402590" indent="-256540">
              <a:lnSpc>
                <a:spcPts val="2700"/>
              </a:lnSpc>
              <a:spcBef>
                <a:spcPts val="405"/>
              </a:spcBef>
              <a:buClr>
                <a:srgbClr val="2CA1BE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dataset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also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includes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demographic</a:t>
            </a:r>
            <a:r>
              <a:rPr sz="2500" spc="2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features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unique</a:t>
            </a:r>
            <a:r>
              <a:rPr sz="2500" spc="-10" dirty="0">
                <a:latin typeface="Lucida Sans Unicode"/>
                <a:cs typeface="Lucida Sans Unicode"/>
              </a:rPr>
              <a:t> identifiers</a:t>
            </a:r>
            <a:r>
              <a:rPr sz="2500" spc="2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for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each</a:t>
            </a:r>
            <a:r>
              <a:rPr sz="2500" spc="-2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candidate.</a:t>
            </a:r>
            <a:endParaRPr sz="25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79" y="370331"/>
            <a:ext cx="4062984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5653" y="6272943"/>
            <a:ext cx="2989853" cy="5271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59" y="1420115"/>
            <a:ext cx="8665210" cy="4342086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77825" marR="522605" indent="-256540">
              <a:lnSpc>
                <a:spcPts val="2210"/>
              </a:lnSpc>
              <a:spcBef>
                <a:spcPts val="635"/>
              </a:spcBef>
              <a:buClr>
                <a:srgbClr val="2CA1BE"/>
              </a:buClr>
              <a:buSzPct val="67391"/>
              <a:buFont typeface="Microsoft Sans Serif"/>
              <a:buChar char=""/>
              <a:tabLst>
                <a:tab pos="377825" algn="l"/>
                <a:tab pos="378460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Dropping </a:t>
            </a:r>
            <a:r>
              <a:rPr sz="2300" dirty="0">
                <a:latin typeface="Lucida Sans Unicode"/>
                <a:cs typeface="Lucida Sans Unicode"/>
              </a:rPr>
              <a:t>College </a:t>
            </a:r>
            <a:r>
              <a:rPr sz="2300" spc="-5" dirty="0">
                <a:latin typeface="Lucida Sans Unicode"/>
                <a:cs typeface="Lucida Sans Unicode"/>
              </a:rPr>
              <a:t>and college city ID' -- they are </a:t>
            </a:r>
            <a:r>
              <a:rPr sz="2300" dirty="0">
                <a:latin typeface="Lucida Sans Unicode"/>
                <a:cs typeface="Lucida Sans Unicode"/>
              </a:rPr>
              <a:t>same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(around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1350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unique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id’s)</a:t>
            </a:r>
            <a:endParaRPr sz="2300">
              <a:latin typeface="Lucida Sans Unicode"/>
              <a:cs typeface="Lucida Sans Unicode"/>
            </a:endParaRPr>
          </a:p>
          <a:p>
            <a:pPr marL="288290" indent="-276225">
              <a:lnSpc>
                <a:spcPts val="2345"/>
              </a:lnSpc>
              <a:buChar char="•"/>
              <a:tabLst>
                <a:tab pos="28892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Dropping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columns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which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are</a:t>
            </a:r>
            <a:r>
              <a:rPr sz="2300" spc="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unnecessary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or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may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not</a:t>
            </a:r>
            <a:r>
              <a:rPr sz="2300" spc="-5" dirty="0">
                <a:latin typeface="Lucida Sans Unicode"/>
                <a:cs typeface="Lucida Sans Unicode"/>
              </a:rPr>
              <a:t> be</a:t>
            </a:r>
            <a:endParaRPr sz="2300">
              <a:latin typeface="Lucida Sans Unicode"/>
              <a:cs typeface="Lucida Sans Unicode"/>
            </a:endParaRPr>
          </a:p>
          <a:p>
            <a:pPr marL="12700">
              <a:lnSpc>
                <a:spcPts val="2405"/>
              </a:lnSpc>
            </a:pPr>
            <a:r>
              <a:rPr sz="2300" spc="-5" dirty="0">
                <a:latin typeface="Lucida Sans Unicode"/>
                <a:cs typeface="Lucida Sans Unicode"/>
              </a:rPr>
              <a:t>known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prior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to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receiving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job offer.</a:t>
            </a:r>
            <a:endParaRPr sz="2300">
              <a:latin typeface="Lucida Sans Unicode"/>
              <a:cs typeface="Lucida Sans Unicode"/>
            </a:endParaRPr>
          </a:p>
          <a:p>
            <a:pPr marL="288290" indent="-276225">
              <a:lnSpc>
                <a:spcPts val="2610"/>
              </a:lnSpc>
              <a:buChar char="•"/>
              <a:tabLst>
                <a:tab pos="288925" algn="l"/>
              </a:tabLst>
            </a:pPr>
            <a:r>
              <a:rPr sz="2300" dirty="0">
                <a:latin typeface="Lucida Sans Unicode"/>
                <a:cs typeface="Lucida Sans Unicode"/>
              </a:rPr>
              <a:t>Changing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the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data type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as required.</a:t>
            </a:r>
            <a:endParaRPr sz="2300">
              <a:latin typeface="Lucida Sans Unicode"/>
              <a:cs typeface="Lucida Sans Unicode"/>
            </a:endParaRPr>
          </a:p>
          <a:p>
            <a:pPr marL="12700" marR="5080">
              <a:lnSpc>
                <a:spcPct val="80000"/>
              </a:lnSpc>
              <a:spcBef>
                <a:spcPts val="480"/>
              </a:spcBef>
              <a:buChar char="•"/>
              <a:tabLst>
                <a:tab pos="28892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If </a:t>
            </a:r>
            <a:r>
              <a:rPr sz="2300" dirty="0">
                <a:latin typeface="Lucida Sans Unicode"/>
                <a:cs typeface="Lucida Sans Unicode"/>
              </a:rPr>
              <a:t>a student hasn't </a:t>
            </a:r>
            <a:r>
              <a:rPr sz="2300" spc="-5" dirty="0">
                <a:latin typeface="Lucida Sans Unicode"/>
                <a:cs typeface="Lucida Sans Unicode"/>
              </a:rPr>
              <a:t>opted/attempted an optional test, the </a:t>
            </a:r>
            <a:r>
              <a:rPr sz="2300" dirty="0">
                <a:latin typeface="Lucida Sans Unicode"/>
                <a:cs typeface="Lucida Sans Unicode"/>
              </a:rPr>
              <a:t> same has </a:t>
            </a:r>
            <a:r>
              <a:rPr sz="2300" spc="-5" dirty="0">
                <a:latin typeface="Lucida Sans Unicode"/>
                <a:cs typeface="Lucida Sans Unicode"/>
              </a:rPr>
              <a:t>been </a:t>
            </a:r>
            <a:r>
              <a:rPr sz="2300" dirty="0">
                <a:latin typeface="Lucida Sans Unicode"/>
                <a:cs typeface="Lucida Sans Unicode"/>
              </a:rPr>
              <a:t>mentioned </a:t>
            </a:r>
            <a:r>
              <a:rPr sz="2300" spc="-5" dirty="0">
                <a:latin typeface="Lucida Sans Unicode"/>
                <a:cs typeface="Lucida Sans Unicode"/>
              </a:rPr>
              <a:t>as -1. </a:t>
            </a:r>
            <a:r>
              <a:rPr sz="2300" dirty="0">
                <a:latin typeface="Lucida Sans Unicode"/>
                <a:cs typeface="Lucida Sans Unicode"/>
              </a:rPr>
              <a:t>I will </a:t>
            </a:r>
            <a:r>
              <a:rPr sz="2300" spc="-5" dirty="0">
                <a:latin typeface="Lucida Sans Unicode"/>
                <a:cs typeface="Lucida Sans Unicode"/>
              </a:rPr>
              <a:t>be replacing the </a:t>
            </a:r>
            <a:r>
              <a:rPr sz="2300" dirty="0">
                <a:latin typeface="Lucida Sans Unicode"/>
                <a:cs typeface="Lucida Sans Unicode"/>
              </a:rPr>
              <a:t>same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with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0.</a:t>
            </a:r>
            <a:endParaRPr sz="2300">
              <a:latin typeface="Lucida Sans Unicode"/>
              <a:cs typeface="Lucida Sans Unicode"/>
            </a:endParaRPr>
          </a:p>
          <a:p>
            <a:pPr marL="12700" marR="137160">
              <a:lnSpc>
                <a:spcPts val="2210"/>
              </a:lnSpc>
              <a:spcBef>
                <a:spcPts val="375"/>
              </a:spcBef>
              <a:buChar char="•"/>
              <a:tabLst>
                <a:tab pos="288925" algn="l"/>
              </a:tabLst>
            </a:pPr>
            <a:r>
              <a:rPr sz="2300" dirty="0">
                <a:latin typeface="Lucida Sans Unicode"/>
                <a:cs typeface="Lucida Sans Unicode"/>
              </a:rPr>
              <a:t>On observing </a:t>
            </a:r>
            <a:r>
              <a:rPr sz="2300" spc="-5" dirty="0">
                <a:latin typeface="Lucida Sans Unicode"/>
                <a:cs typeface="Lucida Sans Unicode"/>
              </a:rPr>
              <a:t>the data, </a:t>
            </a:r>
            <a:r>
              <a:rPr sz="2300" dirty="0">
                <a:latin typeface="Lucida Sans Unicode"/>
                <a:cs typeface="Lucida Sans Unicode"/>
              </a:rPr>
              <a:t>some graduation </a:t>
            </a:r>
            <a:r>
              <a:rPr sz="2300" spc="-5" dirty="0">
                <a:latin typeface="Lucida Sans Unicode"/>
                <a:cs typeface="Lucida Sans Unicode"/>
              </a:rPr>
              <a:t>years </a:t>
            </a:r>
            <a:r>
              <a:rPr sz="2300" dirty="0">
                <a:latin typeface="Lucida Sans Unicode"/>
                <a:cs typeface="Lucida Sans Unicode"/>
              </a:rPr>
              <a:t>were 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mentioned </a:t>
            </a:r>
            <a:r>
              <a:rPr sz="2300" spc="-5" dirty="0">
                <a:latin typeface="Lucida Sans Unicode"/>
                <a:cs typeface="Lucida Sans Unicode"/>
              </a:rPr>
              <a:t>as 0, replacing </a:t>
            </a:r>
            <a:r>
              <a:rPr sz="2300" dirty="0">
                <a:latin typeface="Lucida Sans Unicode"/>
                <a:cs typeface="Lucida Sans Unicode"/>
              </a:rPr>
              <a:t>graduation </a:t>
            </a:r>
            <a:r>
              <a:rPr sz="2300" spc="-5" dirty="0">
                <a:latin typeface="Lucida Sans Unicode"/>
                <a:cs typeface="Lucida Sans Unicode"/>
              </a:rPr>
              <a:t>year </a:t>
            </a:r>
            <a:r>
              <a:rPr sz="2300" dirty="0">
                <a:latin typeface="Lucida Sans Unicode"/>
                <a:cs typeface="Lucida Sans Unicode"/>
              </a:rPr>
              <a:t>0 with </a:t>
            </a:r>
            <a:r>
              <a:rPr sz="2300" spc="-5" dirty="0">
                <a:latin typeface="Lucida Sans Unicode"/>
                <a:cs typeface="Lucida Sans Unicode"/>
              </a:rPr>
              <a:t>the </a:t>
            </a:r>
            <a:r>
              <a:rPr sz="2300" dirty="0">
                <a:latin typeface="Lucida Sans Unicode"/>
                <a:cs typeface="Lucida Sans Unicode"/>
              </a:rPr>
              <a:t>modal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graduation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year.</a:t>
            </a:r>
            <a:endParaRPr sz="2300">
              <a:latin typeface="Lucida Sans Unicode"/>
              <a:cs typeface="Lucida Sans Unicode"/>
            </a:endParaRPr>
          </a:p>
          <a:p>
            <a:pPr marL="288290" indent="-276225">
              <a:lnSpc>
                <a:spcPts val="2340"/>
              </a:lnSpc>
              <a:buChar char="•"/>
              <a:tabLst>
                <a:tab pos="28892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DOL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is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before the DOJ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date</a:t>
            </a:r>
            <a:r>
              <a:rPr sz="2300" spc="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so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deleted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that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data</a:t>
            </a:r>
            <a:r>
              <a:rPr sz="2300" spc="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as it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is</a:t>
            </a:r>
            <a:endParaRPr sz="2300">
              <a:latin typeface="Lucida Sans Unicode"/>
              <a:cs typeface="Lucida Sans Unicode"/>
            </a:endParaRPr>
          </a:p>
          <a:p>
            <a:pPr marL="12700">
              <a:lnSpc>
                <a:spcPts val="2415"/>
              </a:lnSpc>
            </a:pPr>
            <a:r>
              <a:rPr sz="2300" dirty="0">
                <a:latin typeface="Lucida Sans Unicode"/>
                <a:cs typeface="Lucida Sans Unicode"/>
              </a:rPr>
              <a:t>inconsistent.</a:t>
            </a:r>
            <a:endParaRPr sz="2300">
              <a:latin typeface="Lucida Sans Unicode"/>
              <a:cs typeface="Lucida Sans Unicode"/>
            </a:endParaRPr>
          </a:p>
          <a:p>
            <a:pPr marL="288290" indent="-276225">
              <a:lnSpc>
                <a:spcPts val="2690"/>
              </a:lnSpc>
              <a:buChar char="•"/>
              <a:tabLst>
                <a:tab pos="288925" algn="l"/>
              </a:tabLst>
            </a:pPr>
            <a:r>
              <a:rPr sz="2300" dirty="0">
                <a:latin typeface="Lucida Sans Unicode"/>
                <a:cs typeface="Lucida Sans Unicode"/>
              </a:rPr>
              <a:t>We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have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many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specializations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.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086" y="416051"/>
            <a:ext cx="9020556" cy="10302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5653" y="6272943"/>
            <a:ext cx="2989853" cy="5271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4" y="296643"/>
            <a:ext cx="7598663" cy="5471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427" y="981079"/>
            <a:ext cx="3552825" cy="24479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46092" y="1371348"/>
            <a:ext cx="229298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7843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Lucida Sans Unicode"/>
                <a:cs typeface="Lucida Sans Unicode"/>
              </a:rPr>
              <a:t>Salary </a:t>
            </a:r>
            <a:r>
              <a:rPr sz="1800" spc="-5" dirty="0">
                <a:latin typeface="Lucida Sans Unicode"/>
                <a:cs typeface="Lucida Sans Unicode"/>
              </a:rPr>
              <a:t>ranges 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from</a:t>
            </a:r>
            <a:r>
              <a:rPr sz="1800" spc="-3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35k</a:t>
            </a:r>
            <a:r>
              <a:rPr sz="1800" spc="-2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to</a:t>
            </a:r>
            <a:r>
              <a:rPr sz="1800" spc="-3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40L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with higher 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density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of 3L.</a:t>
            </a:r>
            <a:endParaRPr sz="18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It</a:t>
            </a:r>
            <a:r>
              <a:rPr sz="1800" spc="-2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is right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skewed.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4023" y="3194225"/>
            <a:ext cx="3581058" cy="246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84195" y="3708910"/>
            <a:ext cx="178689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Tahoma"/>
                <a:cs typeface="Tahoma"/>
              </a:rPr>
              <a:t>count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3998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b="1" spc="-30" dirty="0">
                <a:latin typeface="Tahoma"/>
                <a:cs typeface="Tahoma"/>
              </a:rPr>
              <a:t>min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35000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b="1" spc="-30" dirty="0">
                <a:latin typeface="Tahoma"/>
                <a:cs typeface="Tahoma"/>
              </a:rPr>
              <a:t>max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4000000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b="1" spc="-50" dirty="0">
                <a:latin typeface="Tahoma"/>
                <a:cs typeface="Tahoma"/>
              </a:rPr>
              <a:t>mean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307699</a:t>
            </a:r>
            <a:endParaRPr sz="180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35" dirty="0">
                <a:latin typeface="Tahoma"/>
                <a:cs typeface="Tahoma"/>
              </a:rPr>
              <a:t>median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300000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b="1" spc="-75" dirty="0">
                <a:latin typeface="Tahoma"/>
                <a:cs typeface="Tahoma"/>
              </a:rPr>
              <a:t>var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4.52e+10 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b="1" spc="-30" dirty="0">
                <a:latin typeface="Tahoma"/>
                <a:cs typeface="Tahoma"/>
              </a:rPr>
              <a:t>std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2.12e+05 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b="1" spc="-80" dirty="0">
                <a:latin typeface="Tahoma"/>
                <a:cs typeface="Tahoma"/>
              </a:rPr>
              <a:t>skew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6.45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45" dirty="0">
                <a:latin typeface="Tahoma"/>
                <a:cs typeface="Tahoma"/>
              </a:rPr>
              <a:t>kurt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80.9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75653" y="6272943"/>
            <a:ext cx="2989853" cy="5271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862" y="1821481"/>
            <a:ext cx="5369284" cy="31191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496" y="321384"/>
            <a:ext cx="7610997" cy="10459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51828" y="2590928"/>
            <a:ext cx="260540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Yes,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Male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has</a:t>
            </a:r>
            <a:r>
              <a:rPr sz="1800" spc="-3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higher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median </a:t>
            </a:r>
            <a:r>
              <a:rPr sz="1800" spc="-5" dirty="0">
                <a:latin typeface="Lucida Sans Unicode"/>
                <a:cs typeface="Lucida Sans Unicode"/>
              </a:rPr>
              <a:t>salary than 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Female.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5653" y="6272943"/>
            <a:ext cx="2989853" cy="5271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0146" y="1726944"/>
            <a:ext cx="5112099" cy="34803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438" y="321384"/>
            <a:ext cx="7609619" cy="10459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41" y="2438529"/>
            <a:ext cx="260921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People</a:t>
            </a:r>
            <a:r>
              <a:rPr sz="1800" spc="5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having 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degree in B.E/B.Tech </a:t>
            </a:r>
            <a:r>
              <a:rPr sz="1800" spc="-56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are having </a:t>
            </a:r>
            <a:r>
              <a:rPr sz="1800" dirty="0">
                <a:latin typeface="Lucida Sans Unicode"/>
                <a:cs typeface="Lucida Sans Unicode"/>
              </a:rPr>
              <a:t>more 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packages/salary 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compared to other 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degrees.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5653" y="6272943"/>
            <a:ext cx="2989853" cy="5271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59" y="2034539"/>
            <a:ext cx="4754880" cy="3352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269" y="321384"/>
            <a:ext cx="8782813" cy="9637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3230" y="2286130"/>
            <a:ext cx="3479165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03124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Pearson</a:t>
            </a:r>
            <a:r>
              <a:rPr sz="1800" spc="-8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correlation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coefficient: 0.25</a:t>
            </a:r>
            <a:endParaRPr sz="1800">
              <a:latin typeface="Lucida Sans Unicode"/>
              <a:cs typeface="Lucida Sans Unicode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P-value: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4.42e-59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.Since,</a:t>
            </a:r>
            <a:r>
              <a:rPr sz="1800" spc="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P-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Value </a:t>
            </a:r>
            <a:r>
              <a:rPr sz="1800" spc="-5" dirty="0">
                <a:latin typeface="Lucida Sans Unicode"/>
                <a:cs typeface="Lucida Sans Unicode"/>
              </a:rPr>
              <a:t>equals to zero, </a:t>
            </a:r>
            <a:r>
              <a:rPr sz="1800" dirty="0">
                <a:latin typeface="Lucida Sans Unicode"/>
                <a:cs typeface="Lucida Sans Unicode"/>
              </a:rPr>
              <a:t>we 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have </a:t>
            </a:r>
            <a:r>
              <a:rPr sz="1800" spc="-5" dirty="0">
                <a:latin typeface="Lucida Sans Unicode"/>
                <a:cs typeface="Lucida Sans Unicode"/>
              </a:rPr>
              <a:t>enough </a:t>
            </a:r>
            <a:r>
              <a:rPr sz="1800" dirty="0">
                <a:latin typeface="Lucida Sans Unicode"/>
                <a:cs typeface="Lucida Sans Unicode"/>
              </a:rPr>
              <a:t>evidence </a:t>
            </a:r>
            <a:r>
              <a:rPr sz="1800" spc="-5" dirty="0">
                <a:latin typeface="Lucida Sans Unicode"/>
                <a:cs typeface="Lucida Sans Unicode"/>
              </a:rPr>
              <a:t>to 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reject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H0 </a:t>
            </a:r>
            <a:r>
              <a:rPr sz="1800" spc="-5" dirty="0">
                <a:latin typeface="Lucida Sans Unicode"/>
                <a:cs typeface="Lucida Sans Unicode"/>
              </a:rPr>
              <a:t>(Null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Hypothesis).</a:t>
            </a:r>
            <a:endParaRPr sz="1800">
              <a:latin typeface="Lucida Sans Unicode"/>
              <a:cs typeface="Lucida Sans Unicode"/>
            </a:endParaRPr>
          </a:p>
          <a:p>
            <a:pPr marL="299085" marR="17907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We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could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see there is</a:t>
            </a:r>
            <a:r>
              <a:rPr sz="1800" dirty="0">
                <a:latin typeface="Lucida Sans Unicode"/>
                <a:cs typeface="Lucida Sans Unicode"/>
              </a:rPr>
              <a:t> a 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correlation among </a:t>
            </a:r>
            <a:r>
              <a:rPr sz="1800" spc="-10" dirty="0">
                <a:latin typeface="Lucida Sans Unicode"/>
                <a:cs typeface="Lucida Sans Unicode"/>
              </a:rPr>
              <a:t>AMCAT </a:t>
            </a:r>
            <a:r>
              <a:rPr sz="1800" spc="-5" dirty="0">
                <a:latin typeface="Lucida Sans Unicode"/>
                <a:cs typeface="Lucida Sans Unicode"/>
              </a:rPr>
              <a:t> scores</a:t>
            </a:r>
            <a:r>
              <a:rPr sz="1800" spc="-3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and</a:t>
            </a:r>
            <a:r>
              <a:rPr sz="1800" spc="-2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salary.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[r=0.25]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5653" y="6272943"/>
            <a:ext cx="2989853" cy="52719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</TotalTime>
  <Words>733</Words>
  <Application>Microsoft Office PowerPoint</Application>
  <PresentationFormat>Custom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AMCAT data - An Exploratory Data Analysis</dc:title>
  <dc:creator>NAVYA</dc:creator>
  <cp:lastModifiedBy>sss</cp:lastModifiedBy>
  <cp:revision>1</cp:revision>
  <dcterms:created xsi:type="dcterms:W3CDTF">2024-02-23T07:50:36Z</dcterms:created>
  <dcterms:modified xsi:type="dcterms:W3CDTF">2024-02-23T08:49:28Z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2024-02-23T00:00:00Z</vt:filetime>
  </property>
</Properties>
</file>