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68" r:id="rId5"/>
    <p:sldId id="269" r:id="rId6"/>
    <p:sldId id="264" r:id="rId7"/>
    <p:sldId id="263" r:id="rId8"/>
    <p:sldId id="266" r:id="rId9"/>
    <p:sldId id="267" r:id="rId10"/>
    <p:sldId id="262" r:id="rId11"/>
    <p:sldId id="260"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75BCD28-5ABB-4605-B054-C31A178A060D}"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75BCD28-5ABB-4605-B054-C31A178A06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16938C-15FB-4D2C-B02A-E9B2A72848C1}"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BCD28-5ABB-4605-B054-C31A178A060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C16938C-15FB-4D2C-B02A-E9B2A72848C1}" type="datetimeFigureOut">
              <a:rPr lang="en-IN" smtClean="0"/>
              <a:pPr/>
              <a:t>16-06-2018</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75BCD28-5ABB-4605-B054-C31A178A060D}"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DIABETES </a:t>
            </a:r>
            <a:br>
              <a:rPr lang="en-US" dirty="0" smtClean="0"/>
            </a:br>
            <a:r>
              <a:rPr lang="en-US" dirty="0" smtClean="0"/>
              <a:t>PREDICTIVE </a:t>
            </a:r>
            <a:r>
              <a:rPr lang="en-US" dirty="0" smtClean="0"/>
              <a:t>EXPERIMENT</a:t>
            </a:r>
            <a:br>
              <a:rPr lang="en-US" dirty="0" smtClean="0"/>
            </a:br>
            <a:r>
              <a:rPr lang="en-US" sz="4000" u="sng" dirty="0" smtClean="0">
                <a:solidFill>
                  <a:srgbClr val="FF0000"/>
                </a:solidFill>
                <a:latin typeface="Comic Sans MS" pitchFamily="66" charset="0"/>
              </a:rPr>
              <a:t>DIABATONIC</a:t>
            </a:r>
            <a:endParaRPr lang="en-IN" u="sng" dirty="0"/>
          </a:p>
        </p:txBody>
      </p:sp>
      <p:sp>
        <p:nvSpPr>
          <p:cNvPr id="3" name="Subtitle 2"/>
          <p:cNvSpPr>
            <a:spLocks noGrp="1"/>
          </p:cNvSpPr>
          <p:nvPr>
            <p:ph type="subTitle" idx="1"/>
          </p:nvPr>
        </p:nvSpPr>
        <p:spPr/>
        <p:txBody>
          <a:bodyPr>
            <a:normAutofit/>
          </a:bodyPr>
          <a:lstStyle/>
          <a:p>
            <a:pPr algn="r"/>
            <a:r>
              <a:rPr lang="en-US" sz="2400" dirty="0" smtClean="0"/>
              <a:t>-BY</a:t>
            </a:r>
          </a:p>
          <a:p>
            <a:pPr algn="r"/>
            <a:r>
              <a:rPr lang="en-US" sz="2400" dirty="0" smtClean="0"/>
              <a:t>TROJAN</a:t>
            </a:r>
          </a:p>
          <a:p>
            <a:pPr algn="r"/>
            <a:r>
              <a:rPr lang="en-US" sz="2400" dirty="0" smtClean="0"/>
              <a:t>AAYUSHI SINGH AND VASUNDHRA SINGH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a:bodyPr>
          <a:lstStyle/>
          <a:p>
            <a:r>
              <a:rPr lang="en-IN" dirty="0" smtClean="0"/>
              <a:t>Self-management is very important for patients with </a:t>
            </a:r>
            <a:r>
              <a:rPr lang="en-IN" b="1" dirty="0" smtClean="0"/>
              <a:t>diabetes</a:t>
            </a:r>
            <a:r>
              <a:rPr lang="en-IN" dirty="0" smtClean="0"/>
              <a:t>, and health care provided via mobile applications (</a:t>
            </a:r>
            <a:r>
              <a:rPr lang="en-IN" b="1" dirty="0" smtClean="0"/>
              <a:t>apps</a:t>
            </a:r>
            <a:r>
              <a:rPr lang="en-IN" dirty="0" smtClean="0"/>
              <a:t>) has a great </a:t>
            </a:r>
            <a:r>
              <a:rPr lang="en-IN" b="1" dirty="0" smtClean="0"/>
              <a:t>advantage</a:t>
            </a:r>
            <a:r>
              <a:rPr lang="en-IN" dirty="0" smtClean="0"/>
              <a:t> when applied to patients with </a:t>
            </a:r>
            <a:r>
              <a:rPr lang="en-IN" b="1" dirty="0" smtClean="0"/>
              <a:t>diabetes</a:t>
            </a:r>
            <a:r>
              <a:rPr lang="en-IN" dirty="0" smtClean="0"/>
              <a:t>; the adherence to activities for the management of </a:t>
            </a:r>
            <a:r>
              <a:rPr lang="en-IN" b="1" dirty="0" smtClean="0"/>
              <a:t>diabetes</a:t>
            </a:r>
            <a:r>
              <a:rPr lang="en-IN" dirty="0" smtClean="0"/>
              <a:t> such as regular medication and insulin injection, self-monitoring of blood</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LIMITATIONS</a:t>
            </a:r>
            <a:endParaRPr lang="en-IN" b="1" u="sng" dirty="0"/>
          </a:p>
        </p:txBody>
      </p:sp>
      <p:sp>
        <p:nvSpPr>
          <p:cNvPr id="3" name="Content Placeholder 2"/>
          <p:cNvSpPr>
            <a:spLocks noGrp="1"/>
          </p:cNvSpPr>
          <p:nvPr>
            <p:ph idx="1"/>
          </p:nvPr>
        </p:nvSpPr>
        <p:spPr/>
        <p:txBody>
          <a:bodyPr>
            <a:normAutofit/>
          </a:bodyPr>
          <a:lstStyle/>
          <a:p>
            <a:r>
              <a:rPr lang="en-IN" dirty="0" smtClean="0"/>
              <a:t>There can be limitations in technology’s ability to collect some of the most meaningful data and to make treatment decisions that take into consideration how dramatically patient responses can vary in seemingly identical situations.</a:t>
            </a:r>
          </a:p>
          <a:p>
            <a:pPr>
              <a:buNone/>
            </a:pPr>
            <a:r>
              <a:rPr lang="en-IN" dirty="0" smtClean="0"/>
              <a:t>    People today suffer poor health because of a lack of information rather than an inability to force themselves to make healthy choices. The evidence, to date, is mixed.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r>
              <a:rPr lang="en-US" sz="6600" b="1" dirty="0" smtClean="0"/>
              <a:t>THANKYOU</a:t>
            </a:r>
            <a:endParaRPr lang="en-IN"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pPr algn="l"/>
            <a:r>
              <a:rPr lang="en-US" dirty="0" smtClean="0"/>
              <a:t> </a:t>
            </a:r>
            <a:r>
              <a:rPr lang="en-US" dirty="0" smtClean="0"/>
              <a:t>              </a:t>
            </a:r>
            <a:r>
              <a:rPr lang="en-US" b="1" u="sng" dirty="0" smtClean="0"/>
              <a:t>PURPOSE</a:t>
            </a:r>
            <a:endParaRPr lang="en-IN" b="1" u="sng" dirty="0"/>
          </a:p>
        </p:txBody>
      </p:sp>
      <p:sp>
        <p:nvSpPr>
          <p:cNvPr id="3" name="Content Placeholder 2"/>
          <p:cNvSpPr>
            <a:spLocks noGrp="1"/>
          </p:cNvSpPr>
          <p:nvPr>
            <p:ph idx="1"/>
          </p:nvPr>
        </p:nvSpPr>
        <p:spPr>
          <a:xfrm>
            <a:off x="251520" y="1988840"/>
            <a:ext cx="8229600" cy="4389120"/>
          </a:xfrm>
        </p:spPr>
        <p:txBody>
          <a:bodyPr>
            <a:normAutofit/>
          </a:bodyPr>
          <a:lstStyle/>
          <a:p>
            <a:endParaRPr lang="en-IN" sz="2400" dirty="0" smtClean="0"/>
          </a:p>
          <a:p>
            <a:pPr>
              <a:buNone/>
            </a:pPr>
            <a:endParaRPr lang="en-IN" sz="2400" dirty="0" smtClean="0"/>
          </a:p>
          <a:p>
            <a:pPr>
              <a:buNone/>
            </a:pPr>
            <a:r>
              <a:rPr lang="en-IN" sz="2400" dirty="0" smtClean="0"/>
              <a:t>     This app-</a:t>
            </a:r>
            <a:r>
              <a:rPr lang="en-IN" sz="2400" dirty="0" err="1" smtClean="0"/>
              <a:t>Diabatonic</a:t>
            </a:r>
            <a:r>
              <a:rPr lang="en-IN" sz="2400" dirty="0" smtClean="0"/>
              <a:t>  aims at predicting whether the patient has diabetes or not based upon the input parameters  and thus predicting the probability of diabetes that can exist in a certain age group.</a:t>
            </a:r>
          </a:p>
          <a:p>
            <a:pPr>
              <a:buNone/>
            </a:pPr>
            <a:r>
              <a:rPr lang="en-IN" sz="2400" dirty="0" smtClean="0"/>
              <a:t/>
            </a:r>
            <a:br>
              <a:rPr lang="en-IN" sz="2400" dirty="0" smtClean="0"/>
            </a:br>
            <a:r>
              <a:rPr lang="en-IN" sz="2400" dirty="0" smtClean="0"/>
              <a:t/>
            </a:r>
            <a:br>
              <a:rPr lang="en-IN" sz="2400" dirty="0" smtClean="0"/>
            </a:br>
            <a:endParaRPr lang="en-IN" sz="2400" dirty="0" smtClean="0"/>
          </a:p>
          <a:p>
            <a:endParaRPr lang="en-IN" dirty="0"/>
          </a:p>
        </p:txBody>
      </p:sp>
      <p:pic>
        <p:nvPicPr>
          <p:cNvPr id="4" name="Picture 3" descr="Capture.JPG"/>
          <p:cNvPicPr>
            <a:picLocks noChangeAspect="1"/>
          </p:cNvPicPr>
          <p:nvPr/>
        </p:nvPicPr>
        <p:blipFill>
          <a:blip r:embed="rId2" cstate="print"/>
          <a:stretch>
            <a:fillRect/>
          </a:stretch>
        </p:blipFill>
        <p:spPr>
          <a:xfrm>
            <a:off x="6156176" y="1052736"/>
            <a:ext cx="2448272" cy="165618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DATASET DESCRIPTION </a:t>
            </a:r>
            <a:endParaRPr lang="en-IN" u="sng" dirty="0"/>
          </a:p>
        </p:txBody>
      </p:sp>
      <p:sp>
        <p:nvSpPr>
          <p:cNvPr id="3" name="Content Placeholder 2"/>
          <p:cNvSpPr>
            <a:spLocks noGrp="1"/>
          </p:cNvSpPr>
          <p:nvPr>
            <p:ph idx="1"/>
          </p:nvPr>
        </p:nvSpPr>
        <p:spPr/>
        <p:txBody>
          <a:bodyPr>
            <a:normAutofit/>
          </a:bodyPr>
          <a:lstStyle/>
          <a:p>
            <a:r>
              <a:rPr lang="en-IN" sz="2000" dirty="0" smtClean="0">
                <a:latin typeface="Comic Sans MS" pitchFamily="66" charset="0"/>
              </a:rPr>
              <a:t>This dataset is originally from the National Institute of Diabetes and Digestive and Kidney Diseases. </a:t>
            </a:r>
            <a:endParaRPr lang="en-IN" sz="2000" dirty="0" smtClean="0">
              <a:latin typeface="Comic Sans MS" pitchFamily="66" charset="0"/>
            </a:endParaRPr>
          </a:p>
          <a:p>
            <a:r>
              <a:rPr lang="en-IN" sz="2000" dirty="0" smtClean="0">
                <a:latin typeface="Comic Sans MS" pitchFamily="66" charset="0"/>
              </a:rPr>
              <a:t>The </a:t>
            </a:r>
            <a:r>
              <a:rPr lang="en-IN" sz="2000" dirty="0" smtClean="0">
                <a:latin typeface="Comic Sans MS" pitchFamily="66" charset="0"/>
              </a:rPr>
              <a:t>objective of the dataset is to diagnostically predict whether or not a patient has diabetes, based on certain diagnostic measurements included in the dataset. </a:t>
            </a:r>
          </a:p>
          <a:p>
            <a:r>
              <a:rPr lang="en-IN" sz="2000" dirty="0" smtClean="0">
                <a:latin typeface="Comic Sans MS" pitchFamily="66" charset="0"/>
              </a:rPr>
              <a:t>The datasets consists </a:t>
            </a:r>
            <a:r>
              <a:rPr lang="en-IN" sz="2000" dirty="0" smtClean="0">
                <a:latin typeface="Comic Sans MS" pitchFamily="66" charset="0"/>
              </a:rPr>
              <a:t>p</a:t>
            </a:r>
            <a:r>
              <a:rPr lang="en-IN" sz="2000" dirty="0" smtClean="0">
                <a:latin typeface="Comic Sans MS" pitchFamily="66" charset="0"/>
              </a:rPr>
              <a:t>redictor </a:t>
            </a:r>
            <a:r>
              <a:rPr lang="en-IN" sz="2000" dirty="0" smtClean="0">
                <a:latin typeface="Comic Sans MS" pitchFamily="66" charset="0"/>
              </a:rPr>
              <a:t>variables includes the number of pregnancies the patient has had, their BMI, insulin level, age, and so </a:t>
            </a:r>
            <a:r>
              <a:rPr lang="en-IN" sz="2000" dirty="0" smtClean="0">
                <a:latin typeface="Comic Sans MS" pitchFamily="66" charset="0"/>
              </a:rPr>
              <a:t>on</a:t>
            </a:r>
            <a:r>
              <a:rPr lang="en-IN" sz="1800" dirty="0" smtClean="0"/>
              <a:t> </a:t>
            </a:r>
            <a:r>
              <a:rPr lang="en-IN" sz="1800" dirty="0" smtClean="0">
                <a:latin typeface="Comic Sans MS" pitchFamily="66" charset="0"/>
              </a:rPr>
              <a:t> </a:t>
            </a:r>
            <a:r>
              <a:rPr lang="en-IN" sz="2000" dirty="0" smtClean="0">
                <a:latin typeface="Comic Sans MS" pitchFamily="66" charset="0"/>
              </a:rPr>
              <a:t>and target variable-OUTCOME</a:t>
            </a:r>
            <a:endParaRPr lang="en-IN" sz="1800" dirty="0">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Dataset Overview</a:t>
            </a:r>
            <a:endParaRPr lang="en-IN" b="1" u="sng" dirty="0"/>
          </a:p>
        </p:txBody>
      </p:sp>
      <p:pic>
        <p:nvPicPr>
          <p:cNvPr id="4" name="Content Placeholder 3" descr="DIABETES PIC.JPG"/>
          <p:cNvPicPr>
            <a:picLocks noGrp="1" noChangeAspect="1"/>
          </p:cNvPicPr>
          <p:nvPr>
            <p:ph idx="1"/>
          </p:nvPr>
        </p:nvPicPr>
        <p:blipFill>
          <a:blip r:embed="rId2" cstate="print"/>
          <a:stretch>
            <a:fillRect/>
          </a:stretch>
        </p:blipFill>
        <p:spPr>
          <a:xfrm>
            <a:off x="1612259" y="1600200"/>
            <a:ext cx="5919482" cy="47085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BASIC REQUIREMENT</a:t>
            </a:r>
            <a:endParaRPr lang="en-IN" u="sng" dirty="0"/>
          </a:p>
        </p:txBody>
      </p:sp>
      <p:sp>
        <p:nvSpPr>
          <p:cNvPr id="3" name="Content Placeholder 2"/>
          <p:cNvSpPr>
            <a:spLocks noGrp="1"/>
          </p:cNvSpPr>
          <p:nvPr>
            <p:ph idx="1"/>
          </p:nvPr>
        </p:nvSpPr>
        <p:spPr/>
        <p:txBody>
          <a:bodyPr/>
          <a:lstStyle/>
          <a:p>
            <a:r>
              <a:rPr lang="en-US" dirty="0" smtClean="0"/>
              <a:t>Foremost requirement after getting the dataset is creating an experiment with the available dataset on Microsoft Azure Machine Learning Studio.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EXPERIMENT</a:t>
            </a:r>
            <a:endParaRPr lang="en-IN" dirty="0"/>
          </a:p>
        </p:txBody>
      </p:sp>
      <p:pic>
        <p:nvPicPr>
          <p:cNvPr id="2050" name="Picture 2"/>
          <p:cNvPicPr>
            <a:picLocks noGrp="1" noChangeAspect="1" noChangeArrowheads="1"/>
          </p:cNvPicPr>
          <p:nvPr>
            <p:ph idx="1"/>
          </p:nvPr>
        </p:nvPicPr>
        <p:blipFill>
          <a:blip r:embed="rId2" cstate="prin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FLOWCHART</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WEB APP</a:t>
            </a:r>
            <a:endParaRPr lang="en-IN" dirty="0"/>
          </a:p>
        </p:txBody>
      </p:sp>
      <p:pic>
        <p:nvPicPr>
          <p:cNvPr id="3074" name="Picture 2"/>
          <p:cNvPicPr>
            <a:picLocks noGrp="1" noChangeAspect="1" noChangeArrowheads="1"/>
          </p:cNvPicPr>
          <p:nvPr>
            <p:ph idx="1"/>
          </p:nvPr>
        </p:nvPicPr>
        <p:blipFill>
          <a:blip r:embed="rId2" cstate="prin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287</TotalTime>
  <Words>232</Words>
  <Application>Microsoft Office PowerPoint</Application>
  <PresentationFormat>On-screen Show (4:3)</PresentationFormat>
  <Paragraphs>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DIABETES  PREDICTIVE EXPERIMENT DIABATONIC</vt:lpstr>
      <vt:lpstr>               PURPOSE</vt:lpstr>
      <vt:lpstr>DATASET DESCRIPTION </vt:lpstr>
      <vt:lpstr>Dataset Overview</vt:lpstr>
      <vt:lpstr>         BASIC REQUIREMENT</vt:lpstr>
      <vt:lpstr>TRAINING EXPERIMENT</vt:lpstr>
      <vt:lpstr>PREDICTIVE FLOWCHART</vt:lpstr>
      <vt:lpstr>OUR WEB APP</vt:lpstr>
      <vt:lpstr>WEB SERVICE</vt:lpstr>
      <vt:lpstr>ADVANTAGES</vt:lpstr>
      <vt:lpstr>LIMITATIONS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PATIENTS  DISCHARGE PREDICTIVE EXPERIMENT</dc:title>
  <dc:creator>user1</dc:creator>
  <cp:lastModifiedBy>user1</cp:lastModifiedBy>
  <cp:revision>31</cp:revision>
  <dcterms:created xsi:type="dcterms:W3CDTF">2018-06-14T19:30:10Z</dcterms:created>
  <dcterms:modified xsi:type="dcterms:W3CDTF">2018-06-16T04:34:44Z</dcterms:modified>
</cp:coreProperties>
</file>