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8"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87973"/>
            <a:ext cx="8825658" cy="1030013"/>
          </a:xfrm>
        </p:spPr>
        <p:txBody>
          <a:bodyPr/>
          <a:lstStyle/>
          <a:p>
            <a:r>
              <a:rPr lang="en-US" dirty="0" smtClean="0"/>
              <a:t>CASTONE PROJECT</a:t>
            </a:r>
            <a:endParaRPr lang="en-US" dirty="0"/>
          </a:p>
        </p:txBody>
      </p:sp>
      <p:sp>
        <p:nvSpPr>
          <p:cNvPr id="3" name="Subtitle 2"/>
          <p:cNvSpPr>
            <a:spLocks noGrp="1"/>
          </p:cNvSpPr>
          <p:nvPr>
            <p:ph type="subTitle" idx="1"/>
          </p:nvPr>
        </p:nvSpPr>
        <p:spPr>
          <a:xfrm>
            <a:off x="1154955" y="2186153"/>
            <a:ext cx="8825658" cy="3951888"/>
          </a:xfrm>
        </p:spPr>
        <p:txBody>
          <a:bodyPr>
            <a:normAutofit/>
          </a:bodyPr>
          <a:lstStyle/>
          <a:p>
            <a:r>
              <a:rPr lang="en-US" sz="4000" dirty="0" smtClean="0">
                <a:solidFill>
                  <a:schemeClr val="bg1"/>
                </a:solidFill>
              </a:rPr>
              <a:t>KEYLOGGERS</a:t>
            </a:r>
            <a:r>
              <a:rPr lang="en-US" sz="4400" dirty="0" smtClean="0"/>
              <a:t> </a:t>
            </a:r>
            <a:r>
              <a:rPr lang="en-US" sz="4000" dirty="0" smtClean="0">
                <a:solidFill>
                  <a:schemeClr val="bg1"/>
                </a:solidFill>
              </a:rPr>
              <a:t>AND SECURITY</a:t>
            </a:r>
          </a:p>
          <a:p>
            <a:r>
              <a:rPr lang="en-US" sz="2400" dirty="0">
                <a:solidFill>
                  <a:schemeClr val="bg1"/>
                </a:solidFill>
              </a:rPr>
              <a:t> </a:t>
            </a:r>
            <a:r>
              <a:rPr lang="en-US" sz="2400" dirty="0" smtClean="0">
                <a:solidFill>
                  <a:schemeClr val="bg1"/>
                </a:solidFill>
              </a:rPr>
              <a:t> </a:t>
            </a:r>
          </a:p>
          <a:p>
            <a:endParaRPr lang="en-US" sz="2400" dirty="0">
              <a:solidFill>
                <a:schemeClr val="bg1"/>
              </a:solidFill>
            </a:endParaRPr>
          </a:p>
          <a:p>
            <a:r>
              <a:rPr lang="en-US" sz="2400" dirty="0" smtClean="0">
                <a:solidFill>
                  <a:schemeClr val="bg1"/>
                </a:solidFill>
              </a:rPr>
              <a:t>                        VASUNDRA LAKSMI G V</a:t>
            </a:r>
          </a:p>
          <a:p>
            <a:r>
              <a:rPr lang="en-US" sz="2400" dirty="0" smtClean="0">
                <a:solidFill>
                  <a:schemeClr val="bg1"/>
                </a:solidFill>
              </a:rPr>
              <a:t>  ANJALAI AMMAL MAHALINGAM ENGINEERING COLLEGE</a:t>
            </a:r>
          </a:p>
          <a:p>
            <a:r>
              <a:rPr lang="en-US" sz="2400" dirty="0" smtClean="0">
                <a:solidFill>
                  <a:schemeClr val="bg1"/>
                </a:solidFill>
              </a:rPr>
              <a:t>             DEPARTMENT OF INFORMATION TECHNOLOGY</a:t>
            </a:r>
            <a:endParaRPr lang="en-US" sz="2400" dirty="0">
              <a:solidFill>
                <a:schemeClr val="bg1"/>
              </a:solidFill>
            </a:endParaRPr>
          </a:p>
        </p:txBody>
      </p:sp>
    </p:spTree>
    <p:extLst>
      <p:ext uri="{BB962C8B-B14F-4D97-AF65-F5344CB8AC3E}">
        <p14:creationId xmlns:p14="http://schemas.microsoft.com/office/powerpoint/2010/main" xmlns="" val="427061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a:xfrm>
            <a:off x="536028" y="2249213"/>
            <a:ext cx="10562896" cy="4246179"/>
          </a:xfrm>
        </p:spPr>
        <p:txBody>
          <a:bodyPr/>
          <a:lstStyle/>
          <a:p>
            <a:r>
              <a:rPr lang="en-US" dirty="0"/>
              <a:t>Continued research into machine learning, artificial intelligence, and behavioral analytics will lead to more sophisticated detection techniques for identifying </a:t>
            </a:r>
            <a:r>
              <a:rPr lang="en-US" dirty="0" err="1"/>
              <a:t>keylogger</a:t>
            </a:r>
            <a:r>
              <a:rPr lang="en-US" dirty="0"/>
              <a:t> activity. This includes the development of anomaly detection algorithms capable of recognizing subtle deviations from normal behavior</a:t>
            </a:r>
            <a:r>
              <a:rPr lang="en-US" dirty="0" smtClean="0"/>
              <a:t>.</a:t>
            </a:r>
          </a:p>
          <a:p>
            <a:r>
              <a:rPr lang="en-US" dirty="0"/>
              <a:t>As the use of endpoints such as laptops, smartphones, and </a:t>
            </a:r>
            <a:r>
              <a:rPr lang="en-US" dirty="0" err="1"/>
              <a:t>IoT</a:t>
            </a:r>
            <a:r>
              <a:rPr lang="en-US" dirty="0"/>
              <a:t> devices continues to proliferate, future solutions will prioritize endpoint protection against </a:t>
            </a:r>
            <a:r>
              <a:rPr lang="en-US" dirty="0" err="1"/>
              <a:t>keylogger</a:t>
            </a:r>
            <a:r>
              <a:rPr lang="en-US" dirty="0"/>
              <a:t> attacks. </a:t>
            </a:r>
            <a:endParaRPr lang="en-US" dirty="0" smtClean="0"/>
          </a:p>
          <a:p>
            <a:r>
              <a:rPr lang="en-US" dirty="0"/>
              <a:t>T</a:t>
            </a:r>
            <a:r>
              <a:rPr lang="en-US" dirty="0" smtClean="0"/>
              <a:t>he </a:t>
            </a:r>
            <a:r>
              <a:rPr lang="en-US" dirty="0"/>
              <a:t>adoption of behavioral biometrics, such as keystroke dynamics and mouse movements, offers potential for more secure authentication methods. Future systems may leverage these biometric traits for user authentication, providing an additional layer of defense against </a:t>
            </a:r>
            <a:r>
              <a:rPr lang="en-US" dirty="0" err="1"/>
              <a:t>keylogger</a:t>
            </a:r>
            <a:r>
              <a:rPr lang="en-US" dirty="0"/>
              <a:t> attacks</a:t>
            </a:r>
            <a:r>
              <a:rPr lang="en-US" dirty="0" smtClean="0"/>
              <a:t>.</a:t>
            </a:r>
          </a:p>
          <a:p>
            <a:r>
              <a:rPr lang="en-US" dirty="0"/>
              <a:t>Integration of </a:t>
            </a:r>
            <a:r>
              <a:rPr lang="en-US" dirty="0" err="1"/>
              <a:t>blockchain</a:t>
            </a:r>
            <a:r>
              <a:rPr lang="en-US" dirty="0"/>
              <a:t> technology can enhance the security of data transmission and storage, making it more difficult for </a:t>
            </a:r>
            <a:r>
              <a:rPr lang="en-US" dirty="0" err="1"/>
              <a:t>keyloggers</a:t>
            </a:r>
            <a:r>
              <a:rPr lang="en-US" dirty="0"/>
              <a:t> to intercept and manipulate sensitive information.</a:t>
            </a:r>
          </a:p>
        </p:txBody>
      </p:sp>
    </p:spTree>
    <p:extLst>
      <p:ext uri="{BB962C8B-B14F-4D97-AF65-F5344CB8AC3E}">
        <p14:creationId xmlns:p14="http://schemas.microsoft.com/office/powerpoint/2010/main" xmlns="" val="51881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a:xfrm>
            <a:off x="609600" y="2722179"/>
            <a:ext cx="10131972" cy="3657599"/>
          </a:xfrm>
        </p:spPr>
        <p:txBody>
          <a:bodyPr/>
          <a:lstStyle/>
          <a:p>
            <a:r>
              <a:rPr lang="en-US" sz="2000" dirty="0"/>
              <a:t>Stallings, W., &amp; Brown, L. (2017). "Computer Security: Principles and Practice." Pearson.</a:t>
            </a:r>
          </a:p>
          <a:p>
            <a:r>
              <a:rPr lang="en-US" sz="2000" dirty="0"/>
              <a:t>Sikorski, M., &amp; </a:t>
            </a:r>
            <a:r>
              <a:rPr lang="en-US" sz="2000" dirty="0" err="1"/>
              <a:t>Honig</a:t>
            </a:r>
            <a:r>
              <a:rPr lang="en-US" sz="2000" dirty="0"/>
              <a:t>, A. (2012). "Practical Malware Analysis: The Hands-On Guide to Dissecting Malicious Software." No Starch Press.</a:t>
            </a:r>
          </a:p>
          <a:p>
            <a:r>
              <a:rPr lang="en-US" sz="2000" dirty="0"/>
              <a:t>Anderson, R. (2008). "Security Engineering: A Guide to Building Dependable Distributed Systems." Wiley.</a:t>
            </a:r>
          </a:p>
          <a:p>
            <a:r>
              <a:rPr lang="en-US" sz="2000" dirty="0"/>
              <a:t>Goodrich, M. T., &amp; </a:t>
            </a:r>
            <a:r>
              <a:rPr lang="en-US" sz="2000" dirty="0" err="1"/>
              <a:t>Tamassia</a:t>
            </a:r>
            <a:r>
              <a:rPr lang="en-US" sz="2000" dirty="0"/>
              <a:t>, R. (2014). "Introduction to Computer Security." Pearson.</a:t>
            </a:r>
          </a:p>
          <a:p>
            <a:endParaRPr lang="en-US" dirty="0"/>
          </a:p>
        </p:txBody>
      </p:sp>
    </p:spTree>
    <p:extLst>
      <p:ext uri="{BB962C8B-B14F-4D97-AF65-F5344CB8AC3E}">
        <p14:creationId xmlns:p14="http://schemas.microsoft.com/office/powerpoint/2010/main" xmlns="" val="332197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93684" y="2175641"/>
            <a:ext cx="9286930" cy="3844159"/>
          </a:xfrm>
        </p:spPr>
        <p:txBody>
          <a:bodyPr/>
          <a:lstStyle/>
          <a:p>
            <a:pPr>
              <a:buFont typeface="Wingdings" panose="05000000000000000000" pitchFamily="2" charset="2"/>
              <a:buChar char="q"/>
            </a:pPr>
            <a:r>
              <a:rPr lang="en-US" dirty="0" smtClean="0"/>
              <a:t>Proposed </a:t>
            </a:r>
            <a:r>
              <a:rPr lang="en-US" dirty="0"/>
              <a:t>system / solutions</a:t>
            </a:r>
          </a:p>
          <a:p>
            <a:pPr>
              <a:buFont typeface="Wingdings" panose="05000000000000000000" pitchFamily="2" charset="2"/>
              <a:buChar char="q"/>
            </a:pPr>
            <a:r>
              <a:rPr lang="en-US" dirty="0" smtClean="0"/>
              <a:t>System </a:t>
            </a:r>
            <a:r>
              <a:rPr lang="en-US" dirty="0"/>
              <a:t>Development Approach</a:t>
            </a:r>
          </a:p>
          <a:p>
            <a:pPr>
              <a:buFont typeface="Wingdings" panose="05000000000000000000" pitchFamily="2" charset="2"/>
              <a:buChar char="q"/>
            </a:pPr>
            <a:r>
              <a:rPr lang="en-US" dirty="0" smtClean="0"/>
              <a:t>Problem statement</a:t>
            </a:r>
          </a:p>
          <a:p>
            <a:pPr>
              <a:buFont typeface="Wingdings" panose="05000000000000000000" pitchFamily="2" charset="2"/>
              <a:buChar char="q"/>
            </a:pPr>
            <a:r>
              <a:rPr lang="en-US" dirty="0" smtClean="0"/>
              <a:t>Algorithm </a:t>
            </a:r>
            <a:r>
              <a:rPr lang="en-US" dirty="0"/>
              <a:t>&amp; Deployment</a:t>
            </a:r>
          </a:p>
          <a:p>
            <a:pPr>
              <a:buFont typeface="Wingdings" panose="05000000000000000000" pitchFamily="2" charset="2"/>
              <a:buChar char="q"/>
            </a:pPr>
            <a:r>
              <a:rPr lang="en-US" dirty="0" smtClean="0"/>
              <a:t>Result</a:t>
            </a:r>
            <a:endParaRPr lang="en-US" dirty="0"/>
          </a:p>
          <a:p>
            <a:pPr>
              <a:buFont typeface="Wingdings" panose="05000000000000000000" pitchFamily="2" charset="2"/>
              <a:buChar char="q"/>
            </a:pPr>
            <a:r>
              <a:rPr lang="en-US" dirty="0"/>
              <a:t> </a:t>
            </a:r>
            <a:r>
              <a:rPr lang="en-US" dirty="0" smtClean="0"/>
              <a:t>    Conclusion</a:t>
            </a:r>
            <a:endParaRPr lang="en-US" dirty="0"/>
          </a:p>
          <a:p>
            <a:pPr>
              <a:buFont typeface="Wingdings" panose="05000000000000000000" pitchFamily="2" charset="2"/>
              <a:buChar char="q"/>
            </a:pPr>
            <a:r>
              <a:rPr lang="en-US" dirty="0" smtClean="0"/>
              <a:t>Future </a:t>
            </a:r>
            <a:r>
              <a:rPr lang="en-US" dirty="0"/>
              <a:t>scope</a:t>
            </a:r>
          </a:p>
          <a:p>
            <a:pPr>
              <a:buFont typeface="Wingdings" panose="05000000000000000000" pitchFamily="2" charset="2"/>
              <a:buChar char="q"/>
            </a:pPr>
            <a:r>
              <a:rPr lang="en-US" dirty="0" smtClean="0"/>
              <a:t>References</a:t>
            </a:r>
            <a:endParaRPr lang="en-US" dirty="0"/>
          </a:p>
          <a:p>
            <a:endParaRPr lang="en-US" dirty="0"/>
          </a:p>
        </p:txBody>
      </p:sp>
    </p:spTree>
    <p:extLst>
      <p:ext uri="{BB962C8B-B14F-4D97-AF65-F5344CB8AC3E}">
        <p14:creationId xmlns:p14="http://schemas.microsoft.com/office/powerpoint/2010/main" xmlns="" val="42461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154954" y="1881352"/>
            <a:ext cx="8825659" cy="4138448"/>
          </a:xfrm>
        </p:spPr>
        <p:txBody>
          <a:bodyPr/>
          <a:lstStyle/>
          <a:p>
            <a:endParaRPr lang="en-US" dirty="0" smtClean="0">
              <a:solidFill>
                <a:schemeClr val="tx1"/>
              </a:solidFill>
            </a:endParaRPr>
          </a:p>
          <a:p>
            <a:r>
              <a:rPr lang="en-US" dirty="0" smtClean="0">
                <a:solidFill>
                  <a:schemeClr val="tx1"/>
                </a:solidFill>
              </a:rPr>
              <a:t>Increasing </a:t>
            </a:r>
            <a:r>
              <a:rPr lang="en-US" dirty="0">
                <a:solidFill>
                  <a:schemeClr val="tx1"/>
                </a:solidFill>
              </a:rPr>
              <a:t>instances of </a:t>
            </a:r>
            <a:r>
              <a:rPr lang="en-US" dirty="0" err="1">
                <a:solidFill>
                  <a:schemeClr val="tx1"/>
                </a:solidFill>
              </a:rPr>
              <a:t>keylogger</a:t>
            </a:r>
            <a:r>
              <a:rPr lang="en-US" dirty="0">
                <a:solidFill>
                  <a:schemeClr val="tx1"/>
                </a:solidFill>
              </a:rPr>
              <a:t> attacks pose a significant threat to personal and organizational cybersecurity. Keyloggers, a form of malicious software, surreptitiously capture keystrokes on computing devices, compromising sensitive information such as passwords, credit card numbers, and confidential data</a:t>
            </a:r>
            <a:r>
              <a:rPr lang="en-US" dirty="0" smtClean="0">
                <a:solidFill>
                  <a:schemeClr val="tx1"/>
                </a:solidFill>
              </a:rPr>
              <a:t>.</a:t>
            </a:r>
          </a:p>
          <a:p>
            <a:r>
              <a:rPr lang="en-US" dirty="0">
                <a:solidFill>
                  <a:schemeClr val="tx1"/>
                </a:solidFill>
              </a:rPr>
              <a:t>These stealthy threats undermine privacy, financial security, and the integrity of digital transactions, leading to financial losses, identity theft, and reputational damage. </a:t>
            </a:r>
            <a:endParaRPr lang="en-US" dirty="0" smtClean="0">
              <a:solidFill>
                <a:schemeClr val="tx1"/>
              </a:solidFill>
            </a:endParaRPr>
          </a:p>
          <a:p>
            <a:r>
              <a:rPr lang="en-US" dirty="0" smtClean="0">
                <a:solidFill>
                  <a:schemeClr val="tx1"/>
                </a:solidFill>
              </a:rPr>
              <a:t>Current </a:t>
            </a:r>
            <a:r>
              <a:rPr lang="en-US" dirty="0">
                <a:solidFill>
                  <a:schemeClr val="tx1"/>
                </a:solidFill>
              </a:rPr>
              <a:t>cybersecurity measures often fail to adequately detect and prevent </a:t>
            </a:r>
            <a:r>
              <a:rPr lang="en-US" dirty="0" err="1">
                <a:solidFill>
                  <a:schemeClr val="tx1"/>
                </a:solidFill>
              </a:rPr>
              <a:t>keylogger</a:t>
            </a:r>
            <a:r>
              <a:rPr lang="en-US" dirty="0">
                <a:solidFill>
                  <a:schemeClr val="tx1"/>
                </a:solidFill>
              </a:rPr>
              <a:t> infections, leaving individuals and businesses vulnerable to </a:t>
            </a:r>
            <a:r>
              <a:rPr lang="en-US" dirty="0" smtClean="0">
                <a:solidFill>
                  <a:schemeClr val="tx1"/>
                </a:solidFill>
              </a:rPr>
              <a:t>exploitation.</a:t>
            </a:r>
            <a:endParaRPr lang="en-US" dirty="0"/>
          </a:p>
        </p:txBody>
      </p:sp>
    </p:spTree>
    <p:extLst>
      <p:ext uri="{BB962C8B-B14F-4D97-AF65-F5344CB8AC3E}">
        <p14:creationId xmlns:p14="http://schemas.microsoft.com/office/powerpoint/2010/main" xmlns="" val="128569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SYSTEMS AND SOLUTION</a:t>
            </a:r>
          </a:p>
        </p:txBody>
      </p:sp>
      <p:sp>
        <p:nvSpPr>
          <p:cNvPr id="3" name="Content Placeholder 2"/>
          <p:cNvSpPr>
            <a:spLocks noGrp="1"/>
          </p:cNvSpPr>
          <p:nvPr>
            <p:ph idx="1"/>
          </p:nvPr>
        </p:nvSpPr>
        <p:spPr>
          <a:xfrm>
            <a:off x="1154954" y="1933903"/>
            <a:ext cx="8825659" cy="4085897"/>
          </a:xfrm>
        </p:spPr>
        <p:txBody>
          <a:bodyPr/>
          <a:lstStyle/>
          <a:p>
            <a:endParaRPr lang="en-US" dirty="0" smtClean="0"/>
          </a:p>
          <a:p>
            <a:r>
              <a:rPr lang="en-US" dirty="0" smtClean="0"/>
              <a:t>Keyloggers </a:t>
            </a:r>
            <a:r>
              <a:rPr lang="en-US" dirty="0"/>
              <a:t>pose a significant threat to the security and privacy of individuals and organizations alike. These malicious software programs surreptitiously record keystrokes made by users on computers and mobile devices, allowing attackers to capture sensitive information such as passwords, credit card numbers, and personal </a:t>
            </a:r>
            <a:r>
              <a:rPr lang="en-US" dirty="0" smtClean="0"/>
              <a:t>messages.</a:t>
            </a:r>
          </a:p>
          <a:p>
            <a:r>
              <a:rPr lang="en-US" dirty="0"/>
              <a:t>The presence of </a:t>
            </a:r>
            <a:r>
              <a:rPr lang="en-US" dirty="0" err="1"/>
              <a:t>keyloggers</a:t>
            </a:r>
            <a:r>
              <a:rPr lang="en-US" dirty="0"/>
              <a:t> can result in devastating consequences, including identity theft, financial loss, and unauthorized access to confidential data. Moreover, </a:t>
            </a:r>
            <a:r>
              <a:rPr lang="en-US" dirty="0" err="1"/>
              <a:t>keyloggers</a:t>
            </a:r>
            <a:r>
              <a:rPr lang="en-US" dirty="0"/>
              <a:t> often operate stealthily in the background, making them difficult to detect using traditional security measures.</a:t>
            </a:r>
          </a:p>
        </p:txBody>
      </p:sp>
    </p:spTree>
    <p:extLst>
      <p:ext uri="{BB962C8B-B14F-4D97-AF65-F5344CB8AC3E}">
        <p14:creationId xmlns:p14="http://schemas.microsoft.com/office/powerpoint/2010/main" xmlns="" val="157109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APPROACH</a:t>
            </a:r>
            <a:endParaRPr lang="en-US" dirty="0"/>
          </a:p>
        </p:txBody>
      </p:sp>
      <p:sp>
        <p:nvSpPr>
          <p:cNvPr id="3" name="Content Placeholder 2"/>
          <p:cNvSpPr>
            <a:spLocks noGrp="1"/>
          </p:cNvSpPr>
          <p:nvPr>
            <p:ph idx="1"/>
          </p:nvPr>
        </p:nvSpPr>
        <p:spPr>
          <a:xfrm>
            <a:off x="1154954" y="1839310"/>
            <a:ext cx="8825659" cy="4813738"/>
          </a:xfrm>
        </p:spPr>
        <p:txBody>
          <a:bodyPr/>
          <a:lstStyle/>
          <a:p>
            <a:endParaRPr lang="en-US" b="1" dirty="0" smtClean="0"/>
          </a:p>
          <a:p>
            <a:r>
              <a:rPr lang="en-US" b="1" dirty="0" smtClean="0"/>
              <a:t>Requirement </a:t>
            </a:r>
            <a:r>
              <a:rPr lang="en-US" b="1" dirty="0"/>
              <a:t>Analysis</a:t>
            </a:r>
            <a:r>
              <a:rPr lang="en-US" dirty="0"/>
              <a:t>: Begin by understanding the specific requirements and objectives of the system</a:t>
            </a:r>
            <a:r>
              <a:rPr lang="en-US" dirty="0" smtClean="0"/>
              <a:t>.</a:t>
            </a:r>
            <a:r>
              <a:rPr lang="en-US" dirty="0"/>
              <a:t> Identify the target platforms (e.g., Windows, </a:t>
            </a:r>
            <a:r>
              <a:rPr lang="en-US" dirty="0" err="1"/>
              <a:t>macOS</a:t>
            </a:r>
            <a:r>
              <a:rPr lang="en-US" dirty="0"/>
              <a:t>, Android, iOS</a:t>
            </a:r>
            <a:r>
              <a:rPr lang="en-US" dirty="0" smtClean="0"/>
              <a:t>).</a:t>
            </a:r>
          </a:p>
          <a:p>
            <a:r>
              <a:rPr lang="en-US" b="1" dirty="0"/>
              <a:t>Research and Threat Modeling</a:t>
            </a:r>
            <a:r>
              <a:rPr lang="en-US" dirty="0"/>
              <a:t>: Conduct thorough research on </a:t>
            </a:r>
            <a:r>
              <a:rPr lang="en-US" dirty="0" err="1"/>
              <a:t>keylogger</a:t>
            </a:r>
            <a:r>
              <a:rPr lang="en-US" dirty="0"/>
              <a:t> techniques, including how they operate, common attack vectors, and methods used to evade detection</a:t>
            </a:r>
            <a:r>
              <a:rPr lang="en-US" dirty="0" smtClean="0"/>
              <a:t>.</a:t>
            </a:r>
          </a:p>
          <a:p>
            <a:r>
              <a:rPr lang="en-US" b="1" dirty="0"/>
              <a:t>System Design</a:t>
            </a:r>
            <a:r>
              <a:rPr lang="en-US" dirty="0"/>
              <a:t>: Design the architecture of the </a:t>
            </a:r>
            <a:r>
              <a:rPr lang="en-US" dirty="0" err="1"/>
              <a:t>keylogger</a:t>
            </a:r>
            <a:r>
              <a:rPr lang="en-US" dirty="0"/>
              <a:t> detection and prevention system. Determine the components required, such as monitoring agents, detection algorithms, user interfaces, and reporting </a:t>
            </a:r>
            <a:r>
              <a:rPr lang="en-US" dirty="0" smtClean="0"/>
              <a:t>mechanisms</a:t>
            </a:r>
          </a:p>
          <a:p>
            <a:r>
              <a:rPr lang="en-US" b="1" dirty="0"/>
              <a:t>Development</a:t>
            </a:r>
            <a:r>
              <a:rPr lang="en-US" dirty="0"/>
              <a:t>: Develop the system components according to the design specifications. Implement detection mechanisms to identify </a:t>
            </a:r>
            <a:r>
              <a:rPr lang="en-US" dirty="0" err="1"/>
              <a:t>keylogger</a:t>
            </a:r>
            <a:r>
              <a:rPr lang="en-US" dirty="0"/>
              <a:t> activity, such as monitoring keyboard input, analyzing system processes, and detecting suspicious behavior.</a:t>
            </a:r>
          </a:p>
        </p:txBody>
      </p:sp>
    </p:spTree>
    <p:extLst>
      <p:ext uri="{BB962C8B-B14F-4D97-AF65-F5344CB8AC3E}">
        <p14:creationId xmlns:p14="http://schemas.microsoft.com/office/powerpoint/2010/main" xmlns="" val="30724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735724" y="1776248"/>
            <a:ext cx="10531366" cy="4897821"/>
          </a:xfrm>
        </p:spPr>
        <p:txBody>
          <a:bodyPr>
            <a:normAutofit/>
          </a:bodyPr>
          <a:lstStyle/>
          <a:p>
            <a:pPr>
              <a:buFont typeface="Wingdings" panose="05000000000000000000" pitchFamily="2" charset="2"/>
              <a:buChar char="Ø"/>
            </a:pPr>
            <a:endParaRPr lang="en-US" b="1" dirty="0" smtClean="0"/>
          </a:p>
          <a:p>
            <a:endParaRPr lang="en-US" dirty="0"/>
          </a:p>
          <a:p>
            <a:r>
              <a:rPr lang="en-US" b="1" dirty="0"/>
              <a:t>Data Collection</a:t>
            </a:r>
            <a:r>
              <a:rPr lang="en-US" dirty="0"/>
              <a:t>: The system collects data from various sources, including keyboard input, system processes, and network traffic.</a:t>
            </a:r>
          </a:p>
          <a:p>
            <a:r>
              <a:rPr lang="en-US" b="1" dirty="0"/>
              <a:t>Feature Extraction</a:t>
            </a:r>
            <a:r>
              <a:rPr lang="en-US" dirty="0"/>
              <a:t>: Relevant features are extracted from the collected data, such as keystroke timing, frequency of keyboard input, process behavior, and anomalies in network traffic.</a:t>
            </a:r>
          </a:p>
          <a:p>
            <a:r>
              <a:rPr lang="en-US" b="1" dirty="0"/>
              <a:t>Machine Learning Model Selection</a:t>
            </a:r>
            <a:r>
              <a:rPr lang="en-US" dirty="0"/>
              <a:t>: Depending on the requirements and available data, suitable machine learning algorithms are chosen for </a:t>
            </a:r>
            <a:r>
              <a:rPr lang="en-US" dirty="0" err="1"/>
              <a:t>keylogger</a:t>
            </a:r>
            <a:r>
              <a:rPr lang="en-US" dirty="0"/>
              <a:t> detection, such as supervised or unsupervised learning.</a:t>
            </a:r>
          </a:p>
          <a:p>
            <a:r>
              <a:rPr lang="en-US" b="1" dirty="0"/>
              <a:t>Training Data Preparation</a:t>
            </a:r>
            <a:r>
              <a:rPr lang="en-US" dirty="0"/>
              <a:t>: A labeled dataset is prepared, consisting of examples of normal and malicious behavior. This dataset is used to train the machine learning model.</a:t>
            </a:r>
          </a:p>
          <a:p>
            <a:r>
              <a:rPr lang="en-US" b="1" dirty="0"/>
              <a:t>Training the Model</a:t>
            </a:r>
            <a:r>
              <a:rPr lang="en-US" dirty="0"/>
              <a:t>: The machine learning model is trained using the prepared dataset to classify instances of </a:t>
            </a:r>
            <a:r>
              <a:rPr lang="en-US" dirty="0" err="1"/>
              <a:t>keylogger</a:t>
            </a:r>
            <a:r>
              <a:rPr lang="en-US" dirty="0"/>
              <a:t> activity accurately.</a:t>
            </a:r>
          </a:p>
          <a:p>
            <a:pPr marL="0" indent="0">
              <a:buNone/>
            </a:pPr>
            <a:endParaRPr lang="en-US" b="1" dirty="0"/>
          </a:p>
        </p:txBody>
      </p:sp>
    </p:spTree>
    <p:extLst>
      <p:ext uri="{BB962C8B-B14F-4D97-AF65-F5344CB8AC3E}">
        <p14:creationId xmlns:p14="http://schemas.microsoft.com/office/powerpoint/2010/main" xmlns="" val="69617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a:xfrm>
            <a:off x="336332" y="2102068"/>
            <a:ext cx="11183006" cy="4540469"/>
          </a:xfrm>
        </p:spPr>
        <p:txBody>
          <a:bodyPr/>
          <a:lstStyle/>
          <a:p>
            <a:r>
              <a:rPr lang="en-US" b="1" dirty="0"/>
              <a:t>Preparation and Planning</a:t>
            </a:r>
            <a:r>
              <a:rPr lang="en-US" dirty="0"/>
              <a:t>: Before deployment, thoroughly assess the organization's infrastructure, including network architecture, endpoints, and existing security measures. Define deployment goals, objectives, and success criteria. Determine the scope of deployment, including the number of devices and users to be covered.</a:t>
            </a:r>
          </a:p>
          <a:p>
            <a:r>
              <a:rPr lang="en-US" b="1" dirty="0"/>
              <a:t>System Configuration</a:t>
            </a:r>
            <a:r>
              <a:rPr lang="en-US" dirty="0"/>
              <a:t>: Configure the </a:t>
            </a:r>
            <a:r>
              <a:rPr lang="en-US" dirty="0" err="1"/>
              <a:t>keylogger</a:t>
            </a:r>
            <a:r>
              <a:rPr lang="en-US" dirty="0"/>
              <a:t> detection and prevention system according to the organization's specific requirements and security policies. Customize settings, rules, and policies based on the organization's risk tolerance and compliance requirements</a:t>
            </a:r>
            <a:r>
              <a:rPr lang="en-US" dirty="0" smtClean="0"/>
              <a:t>.</a:t>
            </a:r>
          </a:p>
          <a:p>
            <a:r>
              <a:rPr lang="en-US" b="1" dirty="0"/>
              <a:t>Testing and Validation</a:t>
            </a:r>
            <a:r>
              <a:rPr lang="en-US" dirty="0"/>
              <a:t>: Conduct comprehensive testing of the deployed system in a controlled environment to ensure proper functionality and performance. Validate the system's effectiveness in detecting and preventing </a:t>
            </a:r>
            <a:r>
              <a:rPr lang="en-US" dirty="0" err="1"/>
              <a:t>keylogger</a:t>
            </a:r>
            <a:r>
              <a:rPr lang="en-US" dirty="0"/>
              <a:t> activity using simulated attacks, real-world scenarios, and diverse usage </a:t>
            </a:r>
            <a:r>
              <a:rPr lang="en-US" dirty="0" smtClean="0"/>
              <a:t>patterns.</a:t>
            </a:r>
          </a:p>
          <a:p>
            <a:r>
              <a:rPr lang="en-US" b="1" dirty="0"/>
              <a:t>User Training and Awareness</a:t>
            </a:r>
            <a:r>
              <a:rPr lang="en-US" dirty="0"/>
              <a:t>: Provide comprehensive training to system administrators, security personnel, and end-users on the features, capabilities, and best practices associated with the </a:t>
            </a:r>
            <a:r>
              <a:rPr lang="en-US" dirty="0" err="1"/>
              <a:t>keylogger</a:t>
            </a:r>
            <a:r>
              <a:rPr lang="en-US" dirty="0"/>
              <a:t> detection and prevention system.</a:t>
            </a:r>
          </a:p>
          <a:p>
            <a:endParaRPr lang="en-US" dirty="0"/>
          </a:p>
        </p:txBody>
      </p:sp>
    </p:spTree>
    <p:extLst>
      <p:ext uri="{BB962C8B-B14F-4D97-AF65-F5344CB8AC3E}">
        <p14:creationId xmlns:p14="http://schemas.microsoft.com/office/powerpoint/2010/main" xmlns="" val="385412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stretch>
            <a:fillRect/>
          </a:stretch>
        </p:blipFill>
        <p:spPr>
          <a:xfrm>
            <a:off x="252903" y="2296135"/>
            <a:ext cx="2391109" cy="2638793"/>
          </a:xfrm>
          <a:prstGeom prst="rect">
            <a:avLst/>
          </a:prstGeom>
        </p:spPr>
      </p:pic>
      <p:pic>
        <p:nvPicPr>
          <p:cNvPr id="6" name="Picture 5"/>
          <p:cNvPicPr>
            <a:picLocks noChangeAspect="1"/>
          </p:cNvPicPr>
          <p:nvPr/>
        </p:nvPicPr>
        <p:blipFill>
          <a:blip r:embed="rId3"/>
          <a:stretch>
            <a:fillRect/>
          </a:stretch>
        </p:blipFill>
        <p:spPr>
          <a:xfrm>
            <a:off x="3074936" y="2669731"/>
            <a:ext cx="8644098" cy="866896"/>
          </a:xfrm>
          <a:prstGeom prst="rect">
            <a:avLst/>
          </a:prstGeom>
        </p:spPr>
      </p:pic>
      <p:pic>
        <p:nvPicPr>
          <p:cNvPr id="7" name="Picture 6"/>
          <p:cNvPicPr>
            <a:picLocks noChangeAspect="1"/>
          </p:cNvPicPr>
          <p:nvPr/>
        </p:nvPicPr>
        <p:blipFill>
          <a:blip r:embed="rId4"/>
          <a:stretch>
            <a:fillRect/>
          </a:stretch>
        </p:blipFill>
        <p:spPr>
          <a:xfrm>
            <a:off x="3148508" y="3710152"/>
            <a:ext cx="6964263" cy="2669628"/>
          </a:xfrm>
          <a:prstGeom prst="rect">
            <a:avLst/>
          </a:prstGeom>
        </p:spPr>
      </p:pic>
    </p:spTree>
    <p:extLst>
      <p:ext uri="{BB962C8B-B14F-4D97-AF65-F5344CB8AC3E}">
        <p14:creationId xmlns:p14="http://schemas.microsoft.com/office/powerpoint/2010/main" xmlns="" val="180854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756746" y="2291255"/>
            <a:ext cx="9223868" cy="4046483"/>
          </a:xfrm>
        </p:spPr>
        <p:txBody>
          <a:bodyPr/>
          <a:lstStyle/>
          <a:p>
            <a:r>
              <a:rPr lang="en-US" dirty="0" err="1"/>
              <a:t>keyloggers</a:t>
            </a:r>
            <a:r>
              <a:rPr lang="en-US" dirty="0"/>
              <a:t> represent a significant threat to cybersecurity, capable of compromising sensitive information and undermining the integrity of systems and networks. However, through proactive measures such as deploying </a:t>
            </a:r>
            <a:r>
              <a:rPr lang="en-US" dirty="0" err="1"/>
              <a:t>keylogger</a:t>
            </a:r>
            <a:r>
              <a:rPr lang="en-US" dirty="0"/>
              <a:t> detection and prevention systems, organizations can effectively mitigate these risks. By leveraging advanced algorithms, continuous monitoring, and user awareness initiatives, these systems provide a robust defense against </a:t>
            </a:r>
            <a:r>
              <a:rPr lang="en-US" dirty="0" err="1"/>
              <a:t>keylogger</a:t>
            </a:r>
            <a:r>
              <a:rPr lang="en-US" dirty="0"/>
              <a:t> attacks. Furthermore, the implementation of such systems underscores the organization's commitment to safeguarding data privacy and maintaining the trust of stakeholders</a:t>
            </a:r>
            <a:r>
              <a:rPr lang="en-US" dirty="0" smtClean="0"/>
              <a:t>.</a:t>
            </a:r>
            <a:r>
              <a:rPr lang="en-US" dirty="0"/>
              <a:t> As cybersecurity threats continue to evolve, investing in </a:t>
            </a:r>
            <a:r>
              <a:rPr lang="en-US" dirty="0" err="1"/>
              <a:t>keylogger</a:t>
            </a:r>
            <a:r>
              <a:rPr lang="en-US" dirty="0"/>
              <a:t> detection and prevention measures remains essential to maintaining a resilient security posture in today's digital landscape.</a:t>
            </a:r>
          </a:p>
        </p:txBody>
      </p:sp>
    </p:spTree>
    <p:extLst>
      <p:ext uri="{BB962C8B-B14F-4D97-AF65-F5344CB8AC3E}">
        <p14:creationId xmlns:p14="http://schemas.microsoft.com/office/powerpoint/2010/main" xmlns="" val="1632744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104</TotalTime>
  <Words>1021</Words>
  <Application>Microsoft Office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CASTONE PROJECT</vt:lpstr>
      <vt:lpstr>OUTLINE</vt:lpstr>
      <vt:lpstr>PROBLEM STATEMENT</vt:lpstr>
      <vt:lpstr>PROPOSED SYSTEMS AND SOLUTION</vt:lpstr>
      <vt:lpstr>SYSTEM DEVELOPMENT APPROACH</vt:lpstr>
      <vt:lpstr>ALGORITHM</vt:lpstr>
      <vt:lpstr>DEPLOYMENT</vt:lpstr>
      <vt:lpstr>RESULT</vt:lpstr>
      <vt:lpstr>CONCLUSION</vt:lpstr>
      <vt:lpstr>FUTURE SCOPE</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2024-04-04T05:24:24Z</dcterms:created>
  <dcterms:modified xsi:type="dcterms:W3CDTF">2024-04-04T07:09:57Z</dcterms:modified>
</cp:coreProperties>
</file>