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806EA8E-5281-46A1-9B44-2BAADC1CBBE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5236F5B-BC60-4922-89AA-C8460F7B2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4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EA8E-5281-46A1-9B44-2BAADC1CBBE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6F5B-BC60-4922-89AA-C8460F7B2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6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EA8E-5281-46A1-9B44-2BAADC1CBBE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6F5B-BC60-4922-89AA-C8460F7B2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13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EA8E-5281-46A1-9B44-2BAADC1CBBE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6F5B-BC60-4922-89AA-C8460F7B2FB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015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EA8E-5281-46A1-9B44-2BAADC1CBBE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6F5B-BC60-4922-89AA-C8460F7B2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75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EA8E-5281-46A1-9B44-2BAADC1CBBE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6F5B-BC60-4922-89AA-C8460F7B2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62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EA8E-5281-46A1-9B44-2BAADC1CBBE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6F5B-BC60-4922-89AA-C8460F7B2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1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EA8E-5281-46A1-9B44-2BAADC1CBBE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6F5B-BC60-4922-89AA-C8460F7B2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17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EA8E-5281-46A1-9B44-2BAADC1CBBE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6F5B-BC60-4922-89AA-C8460F7B2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9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EA8E-5281-46A1-9B44-2BAADC1CBBE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6F5B-BC60-4922-89AA-C8460F7B2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6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EA8E-5281-46A1-9B44-2BAADC1CBBE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6F5B-BC60-4922-89AA-C8460F7B2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EA8E-5281-46A1-9B44-2BAADC1CBBE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6F5B-BC60-4922-89AA-C8460F7B2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7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EA8E-5281-46A1-9B44-2BAADC1CBBE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6F5B-BC60-4922-89AA-C8460F7B2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EA8E-5281-46A1-9B44-2BAADC1CBBE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6F5B-BC60-4922-89AA-C8460F7B2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5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EA8E-5281-46A1-9B44-2BAADC1CBBE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6F5B-BC60-4922-89AA-C8460F7B2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0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EA8E-5281-46A1-9B44-2BAADC1CBBE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6F5B-BC60-4922-89AA-C8460F7B2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8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EA8E-5281-46A1-9B44-2BAADC1CBBE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6F5B-BC60-4922-89AA-C8460F7B2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1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6EA8E-5281-46A1-9B44-2BAADC1CBBE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36F5B-BC60-4922-89AA-C8460F7B2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36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0014-BC6D-0CE9-32C0-D091E8B4D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Deepfake Detection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7FA52-87C5-573F-C13D-BD3CD5F96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</a:t>
            </a:r>
          </a:p>
        </p:txBody>
      </p:sp>
    </p:spTree>
    <p:extLst>
      <p:ext uri="{BB962C8B-B14F-4D97-AF65-F5344CB8AC3E}">
        <p14:creationId xmlns:p14="http://schemas.microsoft.com/office/powerpoint/2010/main" val="1946052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997F-420C-728E-7328-8B30B663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CFA91-A5B7-F61E-B2B6-990C99A9F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Optimization. Refining convolutional and dense layer parameters to enhance model accuracy and reduce overfitting.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Adopting New Techniques. Suggests the use of ensemble learning and adversarial training to enhance robustness and defend against sophisticated attacks.</a:t>
            </a:r>
          </a:p>
        </p:txBody>
      </p:sp>
    </p:spTree>
    <p:extLst>
      <p:ext uri="{BB962C8B-B14F-4D97-AF65-F5344CB8AC3E}">
        <p14:creationId xmlns:p14="http://schemas.microsoft.com/office/powerpoint/2010/main" val="2872442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83DBF-773B-8530-81F8-7AF4857AE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47F17-E02F-1AEC-1386-A0A8CCD1A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3594272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Details. Conv2D layers for initial feature extraction; MaxPooling2D layers reduce spatial dimensions, preserving essential features.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Feature Recognition. These layers detect crucial visual elements like edges and textures, integral for distinguishing real from fake images.</a:t>
            </a:r>
          </a:p>
        </p:txBody>
      </p:sp>
      <p:pic>
        <p:nvPicPr>
          <p:cNvPr id="9218" name="Picture 2" descr="a computer circuit board with a brain on it">
            <a:extLst>
              <a:ext uri="{FF2B5EF4-FFF2-40B4-BE49-F238E27FC236}">
                <a16:creationId xmlns:a16="http://schemas.microsoft.com/office/drawing/2014/main" id="{3D61C81C-25FE-8EDC-7C3B-A9BB3016F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471" y="1690688"/>
            <a:ext cx="5262000" cy="359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525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1B02-5645-FBFD-5882-DB94C628F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 and Dropout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35385-52AA-DA1B-F26E-E59EB6367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Functionality. Dense layers classify images based on learned features, while dropout layers randomly deactivate the neurons in order to prevent overfitting.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Generalization. Dropout enhances the model robustness, improving the model’s ability in generalize from training data to unseen data. </a:t>
            </a:r>
          </a:p>
        </p:txBody>
      </p:sp>
    </p:spTree>
    <p:extLst>
      <p:ext uri="{BB962C8B-B14F-4D97-AF65-F5344CB8AC3E}">
        <p14:creationId xmlns:p14="http://schemas.microsoft.com/office/powerpoint/2010/main" val="3346037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07F2C-4222-8078-4C25-E4C32BEED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Optimization Techniques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17BCB-8266-F6A5-5AA4-06D34E992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Regularization. Specific dropout rates were used to effectively minimize overfitting, enhancing the model’s ability in performing well on new, unseen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Tuning. Utilized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Tuner with Random Search to systematically explore and optimize convolutional and dense layer parameters for better performance.</a:t>
            </a:r>
          </a:p>
        </p:txBody>
      </p:sp>
    </p:spTree>
    <p:extLst>
      <p:ext uri="{BB962C8B-B14F-4D97-AF65-F5344CB8AC3E}">
        <p14:creationId xmlns:p14="http://schemas.microsoft.com/office/powerpoint/2010/main" val="1084229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A0AF-ADD2-E61D-AC62-0374C170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2971-3DA6-D901-AA41-055AD8613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Outcomes. Developed a model with a 57% validation accuracy which is capable of differentiating real form fake images.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for future work. Emphasize hyperparameter refinement, advanced regularization and exploration of ensemble methods in order to enhance the model’s performance.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 Importance. Highlighted the necessity of continuous innovations in order to counter evolving deepfake technologies and maintain media integrity. </a:t>
            </a:r>
          </a:p>
        </p:txBody>
      </p:sp>
    </p:spTree>
    <p:extLst>
      <p:ext uri="{BB962C8B-B14F-4D97-AF65-F5344CB8AC3E}">
        <p14:creationId xmlns:p14="http://schemas.microsoft.com/office/powerpoint/2010/main" val="3167231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8E73-2D1D-5A5D-19DF-C6FA3936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6E47D-4819-F15F-C9E0-45018D0B0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Almars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M. (2021). Deepfakes detection techniques using deep learning: a survey. Journal of Computer and Communications, 9(05), 20-35.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Dolhansky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Pflaum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B., Lu, J., Howes, R., Wang, M., &amp; Ferrer, C. C. (2020). The deepfake detection challenge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dfdc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dataset—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arXiv:2006.07397.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Dong, S., Wang, J., Liang, J., Fan, H., &amp; Ji, R. (2022, October). I am explaining deepfake detection by analyzing image matching. In European Conference on Computer Vision (pp. 18-35). Cham: Springer Nature Switzerland.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Kwon, P., You, J., Nam, G., Park, S., &amp; Chae, G. (2021).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large-scale Korean deepfake detection dataset. In Proceedings of the IEEE/CVF International Conference on Computer Vision (pp. 10744–10753).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Liao, L., Li, H., Shang, W., &amp; Ma, L. (2022). An empirical study of the impact of hyperparameter tuning and model optimization on the performance properties of deep neural networks. ACM Transactions on Software Engineering and Methodology (TOSEM), 31(3), 1-40.</a:t>
            </a:r>
          </a:p>
        </p:txBody>
      </p:sp>
    </p:spTree>
    <p:extLst>
      <p:ext uri="{BB962C8B-B14F-4D97-AF65-F5344CB8AC3E}">
        <p14:creationId xmlns:p14="http://schemas.microsoft.com/office/powerpoint/2010/main" val="280792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ABB69-D264-68CB-DA7B-2CF966C5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Deepfake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5CAA-D486-E6A0-1474-A6096CD0F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799" cy="445028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Objective. Develop high precision detectors using deep learning to differentiate in between real and fake images reliably.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Challenges. Deepfakes threaten identity theft, privacy violations and spread misinformation, impacting journalism, entertainment and national security.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Goal. Implement advanced AI algorithms for the detection of deepfakes with higher precision, ensuring the integrity of media.</a:t>
            </a:r>
          </a:p>
        </p:txBody>
      </p:sp>
      <p:pic>
        <p:nvPicPr>
          <p:cNvPr id="3074" name="Picture 2" descr="monitor showing Java programming">
            <a:extLst>
              <a:ext uri="{FF2B5EF4-FFF2-40B4-BE49-F238E27FC236}">
                <a16:creationId xmlns:a16="http://schemas.microsoft.com/office/drawing/2014/main" id="{12E1F36D-E957-0768-0E2C-1719A0935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5" y="1961357"/>
            <a:ext cx="5472933" cy="445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10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7080-F729-CD0E-EF38-A26F13564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9250B-3A44-896C-BA39-C6DAACE76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2847" cy="381040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source. Utilized Kaggle’s real vs. fake faces dataset for diverse training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steps. Images standardized to 64x64 pixels using OpenCV in order to ensure uniformity and better training.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Assignments. Automated sorting and labelling of images into real(0) and fake (1) in order to facilitate efficient model training and learning.</a:t>
            </a:r>
          </a:p>
        </p:txBody>
      </p:sp>
      <p:pic>
        <p:nvPicPr>
          <p:cNvPr id="4100" name="Picture 4" descr="laptop computer on glass-top table">
            <a:extLst>
              <a:ext uri="{FF2B5EF4-FFF2-40B4-BE49-F238E27FC236}">
                <a16:creationId xmlns:a16="http://schemas.microsoft.com/office/drawing/2014/main" id="{49502E47-7A11-74CA-55E5-57A0478D2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230" y="1708958"/>
            <a:ext cx="5515549" cy="392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364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A821-B1BD-1AB8-1B57-34F07801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9FB93-7707-01E3-066B-FEF5D863A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7211" cy="364415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layers. Extract spatial features from images, crucial for recognizing manipulated areas.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Max-Pooling Layers. Reduce dimensionality while retaining important features, helping in computational efficiency.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 and Dropout layers. Classify images and manage overfitting by deactivating neurons randomly to improve generalization.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Matrix movie still">
            <a:extLst>
              <a:ext uri="{FF2B5EF4-FFF2-40B4-BE49-F238E27FC236}">
                <a16:creationId xmlns:a16="http://schemas.microsoft.com/office/drawing/2014/main" id="{65F8068F-9642-21D5-8982-EE130C17B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4"/>
            <a:ext cx="5762601" cy="384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25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BB7CC-D8F7-5AA2-B159-79B1758C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Splitting and 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91F40-F75F-06C3-2CAF-74FC166CD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400550" cy="422275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set.  Primary dataset which is used to train the model, exposing it to diverse scenarios of real and fake images.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set. Comprises  15% of the training data, used in monitoring and fine-tuning the model development.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set. Critical for evaluation of the models performance on new, unseen data, ensuring its effectiveness in the real-world applications.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50" name="Picture 6" descr="source code screengrab">
            <a:extLst>
              <a:ext uri="{FF2B5EF4-FFF2-40B4-BE49-F238E27FC236}">
                <a16:creationId xmlns:a16="http://schemas.microsoft.com/office/drawing/2014/main" id="{11C1B6DA-E4B3-0F0A-1169-0D3BDD796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930" y="1825625"/>
            <a:ext cx="5724698" cy="381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83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63F9-3945-4F6F-27A4-2A773BA8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193D6-5B6E-67F8-15B5-C15A837C3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6876" cy="392678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Search Method. A systematic approach to explore hyperparameter values in order to find the optimal settings for accuracy and generalization.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Goals. Focus on achievement of high accuracy and generalization by selecting the best hyperparameter combinations through an extensive testing.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Parallel Hyperparameter Tuning in ...">
            <a:extLst>
              <a:ext uri="{FF2B5EF4-FFF2-40B4-BE49-F238E27FC236}">
                <a16:creationId xmlns:a16="http://schemas.microsoft.com/office/drawing/2014/main" id="{0A71C184-A6AB-077D-1C0F-D87396340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733" y="1745975"/>
            <a:ext cx="4421317" cy="290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70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C29DB-89C4-7204-BCD2-B82F0B62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Data Augmentation.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5B997-B04B-6099-618B-A8AA9FFBE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5851" cy="3893531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Augmentation. Applies transformations like rotation, shifting and zooming to training images in order to enhance the models fault and generalization.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and Epoch Training. Utilizes batch training in order to optimize learning and memory usage, with multiple epochs in order to ensure thorough learning and validation.</a:t>
            </a:r>
          </a:p>
        </p:txBody>
      </p:sp>
      <p:pic>
        <p:nvPicPr>
          <p:cNvPr id="8202" name="Picture 10" descr="Text data augmentation with Back ...">
            <a:extLst>
              <a:ext uri="{FF2B5EF4-FFF2-40B4-BE49-F238E27FC236}">
                <a16:creationId xmlns:a16="http://schemas.microsoft.com/office/drawing/2014/main" id="{C34FF0ED-5383-6EB0-AC94-22021B3B2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134" y="1711786"/>
            <a:ext cx="3893531" cy="389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914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F4078-DC2C-6D13-6358-49B123A8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8FE3B-A175-AB81-2448-2744B77A8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5109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Loss and Accuracy. Reported test loss of 0.691994 and accuracy of approximately 53%; indicating areas for improvement.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Methods. Utilized a held-out test set in order to provide a non-biased assessment of the model’s real-world applicability and performance.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black flat screen computer monitor">
            <a:extLst>
              <a:ext uri="{FF2B5EF4-FFF2-40B4-BE49-F238E27FC236}">
                <a16:creationId xmlns:a16="http://schemas.microsoft.com/office/drawing/2014/main" id="{5D0FD1D0-E727-A10D-4643-23B0F2940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065" y="1825625"/>
            <a:ext cx="4387735" cy="415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983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D40A-1F59-A78B-36FD-BE099DA3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0CCA6-BE5D-2468-672D-96694D96C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2971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Accuracy. Achieved up to 57% during hyperparameter tuning, indicating potential areas for enhancement.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Performance. Test accuracy of over 53% highlights the model’s capability to generalize from the training data to new, unseen scenarios.</a:t>
            </a:r>
          </a:p>
        </p:txBody>
      </p:sp>
      <p:pic>
        <p:nvPicPr>
          <p:cNvPr id="1026" name="Picture 2" descr="graphs of performance analytics on a laptop screen">
            <a:extLst>
              <a:ext uri="{FF2B5EF4-FFF2-40B4-BE49-F238E27FC236}">
                <a16:creationId xmlns:a16="http://schemas.microsoft.com/office/drawing/2014/main" id="{D6DDBA66-FC37-547C-A3DA-7DD51A1D7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933" y="1986880"/>
            <a:ext cx="5412971" cy="361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216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</TotalTime>
  <Words>954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Times New Roman</vt:lpstr>
      <vt:lpstr>Tw Cen MT</vt:lpstr>
      <vt:lpstr>Circuit</vt:lpstr>
      <vt:lpstr>Deepfake Detection Model</vt:lpstr>
      <vt:lpstr>Introduction to Deepfake Detection</vt:lpstr>
      <vt:lpstr>Data Collection</vt:lpstr>
      <vt:lpstr>Model Architecture</vt:lpstr>
      <vt:lpstr>Data Splitting and Model Training</vt:lpstr>
      <vt:lpstr>Hyperparameter Tuning </vt:lpstr>
      <vt:lpstr>Model Training and Data Augmentation.</vt:lpstr>
      <vt:lpstr>Model evaluation </vt:lpstr>
      <vt:lpstr>Performance Metrics</vt:lpstr>
      <vt:lpstr>Recommendations for Improvement</vt:lpstr>
      <vt:lpstr>Convolutional Neural Network Layers</vt:lpstr>
      <vt:lpstr>Dense and Dropout Layers</vt:lpstr>
      <vt:lpstr>Model Optimization Techniques 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Deepfake Detection Model</dc:title>
  <dc:creator>Mathew Kaunda</dc:creator>
  <cp:lastModifiedBy>Mathew Kaunda</cp:lastModifiedBy>
  <cp:revision>1</cp:revision>
  <dcterms:created xsi:type="dcterms:W3CDTF">2024-04-27T20:35:04Z</dcterms:created>
  <dcterms:modified xsi:type="dcterms:W3CDTF">2024-04-27T20:37:06Z</dcterms:modified>
</cp:coreProperties>
</file>