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7" r:id="rId3"/>
    <p:sldId id="257" r:id="rId4"/>
    <p:sldId id="258" r:id="rId5"/>
    <p:sldId id="259" r:id="rId6"/>
    <p:sldId id="293" r:id="rId7"/>
    <p:sldId id="294" r:id="rId8"/>
    <p:sldId id="295" r:id="rId9"/>
    <p:sldId id="290" r:id="rId10"/>
    <p:sldId id="265" r:id="rId11"/>
    <p:sldId id="281" r:id="rId12"/>
    <p:sldId id="267" r:id="rId13"/>
    <p:sldId id="291" r:id="rId14"/>
    <p:sldId id="270" r:id="rId15"/>
    <p:sldId id="282" r:id="rId16"/>
    <p:sldId id="271" r:id="rId17"/>
    <p:sldId id="272" r:id="rId18"/>
    <p:sldId id="273" r:id="rId19"/>
    <p:sldId id="274" r:id="rId20"/>
    <p:sldId id="275" r:id="rId21"/>
    <p:sldId id="279" r:id="rId22"/>
    <p:sldId id="283" r:id="rId23"/>
    <p:sldId id="277" r:id="rId24"/>
    <p:sldId id="280" r:id="rId25"/>
    <p:sldId id="260" r:id="rId26"/>
    <p:sldId id="278" r:id="rId27"/>
    <p:sldId id="288" r:id="rId28"/>
    <p:sldId id="289" r:id="rId29"/>
    <p:sldId id="292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F0B26-3CCD-C149-832A-4CAED282574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B300-628C-5F4D-900F-884862BF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C307-24C4-9E44-A0C7-9B08A18E564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225-8644-C24B-BD93-A868338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(11/9/17 12:24) -----</a:t>
            </a:r>
          </a:p>
          <a:p>
            <a:r>
              <a:rPr lang="en-US"/>
              <a:t>why is word2vec irregular</a:t>
            </a:r>
          </a:p>
          <a:p>
            <a:r>
              <a:rPr lang="en-US"/>
              <a:t>footer gray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225-8644-C24B-BD93-A868338370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sample vectors</a:t>
            </a:r>
          </a:p>
          <a:p>
            <a:endParaRPr lang="en-US" dirty="0" smtClean="0"/>
          </a:p>
          <a:p>
            <a:r>
              <a:rPr lang="en-US" dirty="0" err="1" smtClean="0"/>
              <a:t>Pretraining</a:t>
            </a:r>
            <a:r>
              <a:rPr lang="en-US" dirty="0" smtClean="0"/>
              <a:t> data, using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225-8644-C24B-BD93-A868338370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context at a time</a:t>
            </a:r>
          </a:p>
          <a:p>
            <a:r>
              <a:rPr lang="en-US" dirty="0" smtClean="0"/>
              <a:t>Update model parameters by predicting context words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225-8644-C24B-BD93-A86833837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9AD7-49FD-1948-8F5F-239386683A27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8424-96A5-5E42-B463-13DEDC230564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4DA1-51E3-7C4D-BA42-A82A394D0ADF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0555-C676-4A41-AE67-821484BA0CCD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43D1-6162-144B-89B5-B1B45A00CD63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AB7A-E271-604B-93A3-4C9972178BD1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63D-8F81-AB45-BC15-C55FBFF11788}" type="datetime1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E852-6E8C-0142-968A-8871294BAB4B}" type="datetime1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3B62-5996-D64A-A828-AA12A2908307}" type="datetime1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0849-85FA-8B44-9DFB-12D6F6D924DD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34E-8C6E-2B4D-BCFE-150799BE33DE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8D29-00A2-174A-80F5-3ABDD3746DBA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 code: git@github.com:vasupsu/IA3_Paper16_ArtifactEvaluation.git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8FE6-F4B4-3247-A13D-0D2ED377F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2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i.org/10.1145/3149704.314976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362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Optimizing Word2Vec Performance on Multicore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4542"/>
            <a:ext cx="8001000" cy="118172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Vasudevan Rengasamy</a:t>
            </a:r>
            <a:r>
              <a:rPr lang="en-US" sz="2000" dirty="0" smtClean="0">
                <a:solidFill>
                  <a:schemeClr val="tx1"/>
                </a:solidFill>
              </a:rPr>
              <a:t>, Tao-Yang Fu, Wang-</a:t>
            </a:r>
            <a:r>
              <a:rPr lang="en-US" sz="2000" dirty="0" err="1" smtClean="0">
                <a:solidFill>
                  <a:schemeClr val="tx1"/>
                </a:solidFill>
              </a:rPr>
              <a:t>Chien</a:t>
            </a:r>
            <a:r>
              <a:rPr lang="en-US" sz="2000" dirty="0" smtClean="0">
                <a:solidFill>
                  <a:schemeClr val="tx1"/>
                </a:solidFill>
              </a:rPr>
              <a:t> Lee, </a:t>
            </a:r>
            <a:r>
              <a:rPr lang="en-US" sz="2000" dirty="0" err="1" smtClean="0">
                <a:solidFill>
                  <a:schemeClr val="tx1"/>
                </a:solidFill>
              </a:rPr>
              <a:t>Kamesh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Madduri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 Pennsylvania State University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04" y="4685673"/>
            <a:ext cx="4476190" cy="1704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pWord2Vec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5406"/>
            <a:ext cx="4030134" cy="4868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Idea</a:t>
            </a:r>
            <a:r>
              <a:rPr lang="en-US" sz="2400" dirty="0" smtClean="0"/>
              <a:t>: Share negative samples among same context words </a:t>
            </a:r>
            <a:r>
              <a:rPr lang="en-US" sz="2400" dirty="0" smtClean="0"/>
              <a:t>[2]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Advantages:</a:t>
            </a:r>
            <a:endParaRPr lang="en-US" sz="2400" dirty="0"/>
          </a:p>
          <a:p>
            <a:r>
              <a:rPr lang="en-US" sz="2400" dirty="0" smtClean="0"/>
              <a:t>Matrix multiplications which are compute bound</a:t>
            </a:r>
          </a:p>
          <a:p>
            <a:pPr marL="0" indent="0">
              <a:buNone/>
            </a:pPr>
            <a:r>
              <a:rPr lang="en-US" sz="2400" dirty="0" smtClean="0"/>
              <a:t>Limitations:</a:t>
            </a:r>
          </a:p>
          <a:p>
            <a:r>
              <a:rPr lang="en-US" sz="2400" dirty="0" smtClean="0"/>
              <a:t>Small matrix </a:t>
            </a:r>
            <a:r>
              <a:rPr lang="en-US" sz="2400" dirty="0" smtClean="0">
                <a:sym typeface="Wingdings"/>
              </a:rPr>
              <a:t></a:t>
            </a:r>
            <a:r>
              <a:rPr lang="en-US" sz="2400" dirty="0" smtClean="0"/>
              <a:t> Less floating point throughput</a:t>
            </a:r>
          </a:p>
          <a:p>
            <a:r>
              <a:rPr lang="en-US" sz="2400" dirty="0" smtClean="0"/>
              <a:t>Overhead to create dense matrices</a:t>
            </a:r>
            <a:endParaRPr lang="en-US" sz="2400" dirty="0"/>
          </a:p>
        </p:txBody>
      </p:sp>
      <p:pic>
        <p:nvPicPr>
          <p:cNvPr id="7" name="Content Placeholder 6" descr="pW2v_ex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331" b="-46331"/>
          <a:stretch>
            <a:fillRect/>
          </a:stretch>
        </p:blipFill>
        <p:spPr>
          <a:xfrm>
            <a:off x="4648200" y="2093913"/>
            <a:ext cx="4038600" cy="4032250"/>
          </a:xfrm>
        </p:spPr>
      </p:pic>
      <p:pic>
        <p:nvPicPr>
          <p:cNvPr id="6" name="Content Placeholder 5" descr="sentenc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b="346"/>
          <a:stretch/>
        </p:blipFill>
        <p:spPr>
          <a:xfrm>
            <a:off x="4648200" y="2093913"/>
            <a:ext cx="4487333" cy="9417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9438"/>
            <a:ext cx="8229600" cy="1143000"/>
          </a:xfrm>
        </p:spPr>
        <p:txBody>
          <a:bodyPr/>
          <a:lstStyle/>
          <a:p>
            <a:r>
              <a:rPr lang="en-US" dirty="0" smtClean="0"/>
              <a:t>Context Combining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Combining: Overview</a:t>
            </a:r>
            <a:endParaRPr lang="en-US" dirty="0"/>
          </a:p>
        </p:txBody>
      </p:sp>
      <p:pic>
        <p:nvPicPr>
          <p:cNvPr id="12" name="Content Placeholder 11" descr="nW2v_ex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24" r="-21624"/>
          <a:stretch>
            <a:fillRect/>
          </a:stretch>
        </p:blipFill>
        <p:spPr>
          <a:xfrm>
            <a:off x="1303867" y="2680471"/>
            <a:ext cx="6265332" cy="3445691"/>
          </a:xfrm>
        </p:spPr>
      </p:pic>
      <p:pic>
        <p:nvPicPr>
          <p:cNvPr id="13" name="Picture 12" descr="senten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3" y="1715271"/>
            <a:ext cx="4648200" cy="965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1987" y="6231467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C1, C2 – Related windows sharing samples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Combining: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70" y="2755948"/>
            <a:ext cx="3780367" cy="423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04" y="5244616"/>
            <a:ext cx="1511300" cy="469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04" y="5798579"/>
            <a:ext cx="4978400" cy="3518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536" y="3242726"/>
            <a:ext cx="5160433" cy="682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302" y="4928945"/>
            <a:ext cx="5198533" cy="235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836" y="3975399"/>
            <a:ext cx="5173133" cy="9027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476" y="1288936"/>
            <a:ext cx="4986868" cy="11830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8836" y="2530196"/>
            <a:ext cx="4986868" cy="2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Create Inverse index for finding target word positions in training data segment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Used for finding </a:t>
            </a:r>
            <a:r>
              <a:rPr lang="en-US" sz="2400" i="1" dirty="0" smtClean="0"/>
              <a:t>related</a:t>
            </a:r>
            <a:r>
              <a:rPr lang="en-US" sz="2400" dirty="0" smtClean="0"/>
              <a:t> windows that contain a given word as the target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CSR representation used</a:t>
            </a:r>
            <a:endParaRPr lang="en-US" sz="2400" dirty="0"/>
          </a:p>
        </p:txBody>
      </p:sp>
      <p:pic>
        <p:nvPicPr>
          <p:cNvPr id="6" name="Content Placeholder 5" descr="sentence3_crop.pd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04"/>
          <a:stretch/>
        </p:blipFill>
        <p:spPr>
          <a:xfrm>
            <a:off x="4648200" y="1667932"/>
            <a:ext cx="4038600" cy="872067"/>
          </a:xfrm>
        </p:spPr>
      </p:pic>
      <p:sp>
        <p:nvSpPr>
          <p:cNvPr id="7" name="TextBox 6"/>
          <p:cNvSpPr txBox="1"/>
          <p:nvPr/>
        </p:nvSpPr>
        <p:spPr>
          <a:xfrm>
            <a:off x="5554133" y="1600200"/>
            <a:ext cx="230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segment</a:t>
            </a:r>
            <a:endParaRPr lang="en-US" dirty="0"/>
          </a:p>
        </p:txBody>
      </p:sp>
      <p:pic>
        <p:nvPicPr>
          <p:cNvPr id="8" name="Picture 7" descr="iind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40" y="3615255"/>
            <a:ext cx="4402660" cy="660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319512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 Index</a:t>
            </a:r>
            <a:endParaRPr lang="en-US" dirty="0"/>
          </a:p>
        </p:txBody>
      </p:sp>
      <p:pic>
        <p:nvPicPr>
          <p:cNvPr id="10" name="Picture 9" descr="iindex_cs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34" y="5095943"/>
            <a:ext cx="4775200" cy="1321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06538" y="4758258"/>
            <a:ext cx="198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CSR representation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5571"/>
            <a:ext cx="8229600" cy="1143000"/>
          </a:xfrm>
        </p:spPr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0491" y="1433515"/>
            <a:ext cx="36576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System Description</a:t>
            </a:r>
            <a:endParaRPr lang="en-US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1836215"/>
            <a:ext cx="8049656" cy="22434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Stampede supercomputer at TACC – 2 x 8</a:t>
            </a:r>
            <a:r>
              <a:rPr lang="en-US" sz="2200" dirty="0"/>
              <a:t>-core Intel Xeon E5 (Sandy Bridge) </a:t>
            </a:r>
            <a:r>
              <a:rPr lang="en-US" sz="2200" dirty="0" smtClean="0"/>
              <a:t>processors and 32GB DDR3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Stampede2 supercomputer at TACC  - 1 68 core Intel Xeon Phi 7250 Knights Landing (KNL) processor with 4 way SMT, 96 GB DDR4, 16 GB MCDRAM</a:t>
            </a:r>
          </a:p>
          <a:p>
            <a:pPr marL="0" indent="0">
              <a:buNone/>
            </a:pPr>
            <a:r>
              <a:rPr lang="en-US" sz="2200" dirty="0" smtClean="0"/>
              <a:t>Note: All our experiments were run on a single compute node.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4142844"/>
            <a:ext cx="36576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Datasets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37892"/>
              </p:ext>
            </p:extLst>
          </p:nvPr>
        </p:nvGraphicFramePr>
        <p:xfrm>
          <a:off x="1066794" y="4699208"/>
          <a:ext cx="6096000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datasets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text8 – 17M words, Vocabulary Size – 71K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1 billion</a:t>
                      </a:r>
                      <a:r>
                        <a:rPr lang="en-US" baseline="0" dirty="0" smtClean="0"/>
                        <a:t> word benchmark (1B) – 805M words, Vocabulary size – 1.1M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WordSim353</a:t>
                      </a:r>
                      <a:r>
                        <a:rPr lang="en-US" baseline="0" dirty="0" smtClean="0"/>
                        <a:t> (ws353) for word similarity test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Google analogy queries for word analogy tests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Multi-core performance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95860" y="1535113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Intel Sandy Bridge:  16 threads</a:t>
            </a:r>
            <a:endParaRPr lang="en-US" dirty="0"/>
          </a:p>
        </p:txBody>
      </p:sp>
      <p:pic>
        <p:nvPicPr>
          <p:cNvPr id="8" name="Content Placeholder 7" descr="overallTimeCPU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50" b="-23350"/>
          <a:stretch>
            <a:fillRect/>
          </a:stretch>
        </p:blipFill>
        <p:spPr>
          <a:xfrm>
            <a:off x="457200" y="2174875"/>
            <a:ext cx="3611117" cy="353165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17564" y="1535113"/>
            <a:ext cx="4041775" cy="639762"/>
          </a:xfrm>
        </p:spPr>
        <p:txBody>
          <a:bodyPr/>
          <a:lstStyle/>
          <a:p>
            <a:r>
              <a:rPr lang="en-US" dirty="0" smtClean="0"/>
              <a:t>Intel KNL: 272 threads</a:t>
            </a:r>
            <a:endParaRPr lang="en-US" dirty="0"/>
          </a:p>
        </p:txBody>
      </p:sp>
      <p:pic>
        <p:nvPicPr>
          <p:cNvPr id="9" name="Content Placeholder 8" descr="overallTimeKNL.pd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21" b="-23321"/>
          <a:stretch>
            <a:fillRect/>
          </a:stretch>
        </p:blipFill>
        <p:spPr>
          <a:xfrm>
            <a:off x="4645025" y="2174875"/>
            <a:ext cx="3612535" cy="3531658"/>
          </a:xfrm>
        </p:spPr>
      </p:pic>
      <p:sp>
        <p:nvSpPr>
          <p:cNvPr id="10" name="TextBox 9"/>
          <p:cNvSpPr txBox="1"/>
          <p:nvPr/>
        </p:nvSpPr>
        <p:spPr>
          <a:xfrm>
            <a:off x="728133" y="5500470"/>
            <a:ext cx="7618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1B dataset, </a:t>
            </a:r>
            <a:r>
              <a:rPr lang="en-US" dirty="0" err="1" smtClean="0"/>
              <a:t>pSGNScc</a:t>
            </a:r>
            <a:r>
              <a:rPr lang="en-US" dirty="0" smtClean="0"/>
              <a:t> achieves 1.28x speedup over pWord2Vec in Stampede</a:t>
            </a:r>
          </a:p>
          <a:p>
            <a:r>
              <a:rPr lang="en-US" dirty="0" smtClean="0"/>
              <a:t>and 1.11x speedup in Stampede2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time</a:t>
            </a:r>
            <a:endParaRPr lang="en-US" dirty="0"/>
          </a:p>
        </p:txBody>
      </p:sp>
      <p:pic>
        <p:nvPicPr>
          <p:cNvPr id="9" name="Content Placeholder 8" descr="stageWis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1371604" y="1600201"/>
            <a:ext cx="5791200" cy="3184937"/>
          </a:xfrm>
        </p:spPr>
      </p:pic>
      <p:sp>
        <p:nvSpPr>
          <p:cNvPr id="10" name="TextBox 9"/>
          <p:cNvSpPr txBox="1"/>
          <p:nvPr/>
        </p:nvSpPr>
        <p:spPr>
          <a:xfrm>
            <a:off x="1642533" y="4961467"/>
            <a:ext cx="672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Index overhead, Create </a:t>
            </a:r>
            <a:r>
              <a:rPr lang="en-US" dirty="0" err="1" smtClean="0"/>
              <a:t>inM</a:t>
            </a:r>
            <a:r>
              <a:rPr lang="en-US" dirty="0" smtClean="0"/>
              <a:t>, Update M</a:t>
            </a:r>
            <a:r>
              <a:rPr lang="en-US" baseline="-25000" dirty="0" smtClean="0"/>
              <a:t>in</a:t>
            </a:r>
            <a:r>
              <a:rPr lang="en-US" dirty="0" smtClean="0"/>
              <a:t> – pWord2Vec is faster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outM</a:t>
            </a:r>
            <a:r>
              <a:rPr lang="en-US" dirty="0" smtClean="0"/>
              <a:t>, SGD computations, Update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out</a:t>
            </a:r>
            <a:r>
              <a:rPr lang="en-US" dirty="0" smtClean="0"/>
              <a:t> – </a:t>
            </a:r>
            <a:r>
              <a:rPr lang="en-US" dirty="0" err="1" smtClean="0"/>
              <a:t>pSGNScc</a:t>
            </a:r>
            <a:r>
              <a:rPr lang="en-US" dirty="0" smtClean="0"/>
              <a:t> is faster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pic>
        <p:nvPicPr>
          <p:cNvPr id="4" name="Content Placeholder 3" descr="MtScaling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1140205" y="1600201"/>
            <a:ext cx="6666042" cy="366606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82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This research is supported in part by the US National Science Foundation grants ACI-1253881, CCF-1439057, IIS-1717084, and SMA-1360205. This work used the Extreme Science and Engineering Discovery Environment (XSEDE</a:t>
            </a:r>
            <a:r>
              <a:rPr lang="en-US" sz="2200" dirty="0" smtClean="0"/>
              <a:t>), </a:t>
            </a:r>
            <a:r>
              <a:rPr lang="en-US" sz="2200" dirty="0"/>
              <a:t>which is supported by National Science Foundation grant number ACI-1548562.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Accuracy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54851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Similarity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Analogy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Word2Vec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.330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pWord2Vec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.639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pSGNScc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.685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.322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2400" y="4182533"/>
            <a:ext cx="657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text8 – Accuracy of pWord2Vec and </a:t>
            </a:r>
            <a:r>
              <a:rPr lang="en-US" dirty="0" err="1" smtClean="0"/>
              <a:t>pSGNScc</a:t>
            </a:r>
            <a:r>
              <a:rPr lang="en-US" dirty="0" smtClean="0"/>
              <a:t> better than Word2Vec</a:t>
            </a:r>
          </a:p>
          <a:p>
            <a:r>
              <a:rPr lang="en-US" dirty="0" smtClean="0"/>
              <a:t>1B – Accuracy of 3 methods are comparable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 of T and 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20496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467"/>
                <a:gridCol w="1286933"/>
                <a:gridCol w="1354667"/>
                <a:gridCol w="1286933"/>
                <a:gridCol w="1117600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of 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 epoch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220.13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196.03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196.74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 time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14.85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24.22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related windows (≤ 8)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269699"/>
              </p:ext>
            </p:extLst>
          </p:nvPr>
        </p:nvGraphicFramePr>
        <p:xfrm>
          <a:off x="457203" y="4004689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467"/>
                <a:gridCol w="1286933"/>
                <a:gridCol w="1354667"/>
                <a:gridCol w="1286933"/>
                <a:gridCol w="1117600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of 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 epoch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258.38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208.45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196.03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191.08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 time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12.47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SGD Computations (s)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129.94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108.27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102.12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95.69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638"/>
            <a:ext cx="8229600" cy="1143000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Proposed new optimization technique called Context Combining for</a:t>
            </a:r>
          </a:p>
          <a:p>
            <a:pPr lvl="1"/>
            <a:r>
              <a:rPr lang="en-US" sz="2400" dirty="0" smtClean="0"/>
              <a:t>Improving floating point throughput</a:t>
            </a:r>
          </a:p>
          <a:p>
            <a:pPr lvl="1"/>
            <a:r>
              <a:rPr lang="en-US" sz="2400" dirty="0" smtClean="0"/>
              <a:t>Reducing Overhead</a:t>
            </a:r>
          </a:p>
          <a:p>
            <a:r>
              <a:rPr lang="en-US" sz="2400" dirty="0" smtClean="0"/>
              <a:t>Speedup of up to 1.28x over </a:t>
            </a:r>
            <a:r>
              <a:rPr lang="en-US" sz="2400" dirty="0" smtClean="0"/>
              <a:t>pWord2Vec </a:t>
            </a:r>
            <a:r>
              <a:rPr lang="en-US" sz="2400" dirty="0" smtClean="0"/>
              <a:t>and 3.53x over </a:t>
            </a:r>
            <a:r>
              <a:rPr lang="en-US" sz="2400" dirty="0" smtClean="0"/>
              <a:t>Google’s multi-threaded C implementation</a:t>
            </a:r>
            <a:endParaRPr lang="en-US" sz="2400" dirty="0" smtClean="0"/>
          </a:p>
          <a:p>
            <a:r>
              <a:rPr lang="en-US" sz="2400" dirty="0" smtClean="0"/>
              <a:t> Accuracy comparable to state-of-the-art implementations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Floating point throughput is still less than peak performance</a:t>
            </a:r>
          </a:p>
          <a:p>
            <a:pPr lvl="1"/>
            <a:r>
              <a:rPr lang="en-US" sz="2400" dirty="0" smtClean="0"/>
              <a:t>Explore alternate approaches context combining </a:t>
            </a:r>
          </a:p>
          <a:p>
            <a:r>
              <a:rPr lang="en-US" sz="2400" dirty="0" smtClean="0"/>
              <a:t>Optimize Word2Vec for GPUs</a:t>
            </a:r>
          </a:p>
          <a:p>
            <a:r>
              <a:rPr lang="en-US" sz="2400" dirty="0" smtClean="0"/>
              <a:t>Support distributed memory parallelism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AutoNum type="arabicPlain"/>
            </a:pPr>
            <a:r>
              <a:rPr lang="en-US" sz="1800" dirty="0"/>
              <a:t>Tomas </a:t>
            </a:r>
            <a:r>
              <a:rPr lang="en-US" sz="1800" dirty="0" err="1"/>
              <a:t>Mikolov</a:t>
            </a:r>
            <a:r>
              <a:rPr lang="en-US" sz="1800" dirty="0"/>
              <a:t>, Kai Chen, Greg </a:t>
            </a:r>
            <a:r>
              <a:rPr lang="en-US" sz="1800" dirty="0" err="1"/>
              <a:t>Corrado</a:t>
            </a:r>
            <a:r>
              <a:rPr lang="en-US" sz="1800" dirty="0"/>
              <a:t>, and </a:t>
            </a:r>
            <a:r>
              <a:rPr lang="en-US" sz="1800" dirty="0" smtClean="0"/>
              <a:t>Jeffrey </a:t>
            </a:r>
            <a:r>
              <a:rPr lang="en-US" sz="1800" dirty="0"/>
              <a:t>Dean. 2013. </a:t>
            </a:r>
            <a:r>
              <a:rPr lang="en-US" sz="1800" dirty="0" smtClean="0"/>
              <a:t>Efficient Estimation </a:t>
            </a:r>
            <a:r>
              <a:rPr lang="en-US" sz="1800" dirty="0"/>
              <a:t>of Word Representations in Vector Space. In Proc. Int’l. Conf. </a:t>
            </a:r>
            <a:r>
              <a:rPr lang="en-US" sz="1800" dirty="0" smtClean="0"/>
              <a:t>on Learning </a:t>
            </a:r>
            <a:r>
              <a:rPr lang="en-US" sz="1800" dirty="0"/>
              <a:t>Representations (ICLR) Workshop</a:t>
            </a:r>
            <a:r>
              <a:rPr lang="en-US" sz="1800" dirty="0" smtClean="0"/>
              <a:t>.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err="1" smtClean="0"/>
              <a:t>Shihao</a:t>
            </a:r>
            <a:r>
              <a:rPr lang="en-US" sz="1800" dirty="0" smtClean="0"/>
              <a:t> </a:t>
            </a:r>
            <a:r>
              <a:rPr lang="en-US" sz="1800" dirty="0" err="1"/>
              <a:t>Ji</a:t>
            </a:r>
            <a:r>
              <a:rPr lang="en-US" sz="1800" dirty="0"/>
              <a:t>, </a:t>
            </a:r>
            <a:r>
              <a:rPr lang="en-US" sz="1800" dirty="0" err="1"/>
              <a:t>Nadathur</a:t>
            </a:r>
            <a:r>
              <a:rPr lang="en-US" sz="1800" dirty="0"/>
              <a:t> </a:t>
            </a:r>
            <a:r>
              <a:rPr lang="en-US" sz="1800" dirty="0" err="1"/>
              <a:t>Satish</a:t>
            </a:r>
            <a:r>
              <a:rPr lang="en-US" sz="1800" dirty="0"/>
              <a:t>, Sheng Li, and </a:t>
            </a:r>
            <a:r>
              <a:rPr lang="en-US" sz="1800" dirty="0" err="1"/>
              <a:t>Pradeep</a:t>
            </a:r>
            <a:r>
              <a:rPr lang="en-US" sz="1800" dirty="0"/>
              <a:t> </a:t>
            </a:r>
            <a:r>
              <a:rPr lang="en-US" sz="1800" dirty="0" err="1"/>
              <a:t>Dubey</a:t>
            </a:r>
            <a:r>
              <a:rPr lang="en-US" sz="1800" dirty="0"/>
              <a:t>. 2016. </a:t>
            </a:r>
            <a:r>
              <a:rPr lang="en-US" sz="1800" dirty="0" smtClean="0"/>
              <a:t>Parallelizing Word2Vec </a:t>
            </a:r>
            <a:r>
              <a:rPr lang="en-US" sz="1800" dirty="0"/>
              <a:t>in Multi-Core and Many-Core Architectures. In Proc. Int’l. </a:t>
            </a:r>
            <a:r>
              <a:rPr lang="en-US" sz="1800" dirty="0" smtClean="0"/>
              <a:t>Workshop on Efficient </a:t>
            </a:r>
            <a:r>
              <a:rPr lang="en-US" sz="1800" dirty="0"/>
              <a:t>Methods for Deep Neural Networks (EMDNN)</a:t>
            </a:r>
            <a:r>
              <a:rPr lang="en-US" sz="1800" dirty="0" smtClean="0"/>
              <a:t>.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 err="1"/>
              <a:t>Recht</a:t>
            </a:r>
            <a:r>
              <a:rPr lang="en-US" sz="1800" dirty="0"/>
              <a:t>, B., Re, C., Wright, S., &amp; </a:t>
            </a:r>
            <a:r>
              <a:rPr lang="en-US" sz="1800" dirty="0" err="1"/>
              <a:t>Niu</a:t>
            </a:r>
            <a:r>
              <a:rPr lang="en-US" sz="1800" dirty="0"/>
              <a:t>, F. (2011). </a:t>
            </a:r>
            <a:r>
              <a:rPr lang="en-US" sz="1800" dirty="0" err="1"/>
              <a:t>Hogwild</a:t>
            </a:r>
            <a:r>
              <a:rPr lang="en-US" sz="1800" dirty="0"/>
              <a:t>: A lock-free approach to parallelizing stochastic gradient descent. In </a:t>
            </a:r>
            <a:r>
              <a:rPr lang="en-US" sz="1800" i="1" dirty="0"/>
              <a:t>Advances in neural information processing </a:t>
            </a:r>
            <a:r>
              <a:rPr lang="en-US" sz="1800" i="1" dirty="0" smtClean="0"/>
              <a:t>systems</a:t>
            </a:r>
            <a:r>
              <a:rPr lang="en-US" sz="1800" dirty="0" smtClean="0"/>
              <a:t>.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sz="1800" dirty="0"/>
              <a:t>Levy, O., Goldberg, Y., &amp; Dagan, I. (2015). Improving distributional similarity with lessons learned from word </a:t>
            </a:r>
            <a:r>
              <a:rPr lang="en-US" sz="1800" dirty="0" err="1"/>
              <a:t>embeddings</a:t>
            </a:r>
            <a:r>
              <a:rPr lang="en-US" sz="1800" dirty="0"/>
              <a:t>. </a:t>
            </a:r>
            <a:r>
              <a:rPr lang="en-US" sz="1800" i="1" dirty="0"/>
              <a:t>Transactions of the Association for Computational Linguistics</a:t>
            </a:r>
            <a:r>
              <a:rPr lang="en-US" sz="1800" dirty="0"/>
              <a:t>, </a:t>
            </a:r>
            <a:r>
              <a:rPr lang="en-US" sz="1800" i="1" dirty="0"/>
              <a:t>3</a:t>
            </a:r>
            <a:r>
              <a:rPr lang="en-US" sz="1800" dirty="0"/>
              <a:t>, 211-225.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1600" y="1022429"/>
            <a:ext cx="71836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Paper </a:t>
            </a:r>
            <a:r>
              <a:rPr lang="fr-FR" sz="2200" dirty="0" err="1" smtClean="0"/>
              <a:t>doi</a:t>
            </a:r>
            <a:r>
              <a:rPr lang="fr-FR" sz="2200" dirty="0"/>
              <a:t>&gt;</a:t>
            </a:r>
            <a:r>
              <a:rPr lang="fr-FR" sz="2200" u="sng" dirty="0">
                <a:hlinkClick r:id="rId2"/>
              </a:rPr>
              <a:t>10.1145/</a:t>
            </a:r>
            <a:r>
              <a:rPr lang="fr-FR" sz="2200" u="sng" dirty="0" smtClean="0">
                <a:hlinkClick r:id="rId2"/>
              </a:rPr>
              <a:t>3149704.3149768</a:t>
            </a:r>
            <a:endParaRPr lang="fr-FR" sz="2200" u="sng" dirty="0" smtClean="0"/>
          </a:p>
          <a:p>
            <a:r>
              <a:rPr lang="fr-FR" sz="2200" dirty="0" err="1" smtClean="0"/>
              <a:t>GitHub</a:t>
            </a:r>
            <a:r>
              <a:rPr lang="fr-FR" sz="2200" dirty="0" smtClean="0"/>
              <a:t> Source code : </a:t>
            </a:r>
            <a:r>
              <a:rPr lang="en-US" sz="2200" dirty="0" err="1"/>
              <a:t>vasupsu</a:t>
            </a:r>
            <a:r>
              <a:rPr lang="en-US" sz="2200" dirty="0"/>
              <a:t>/pWord2Vec.git</a:t>
            </a:r>
            <a:endParaRPr lang="fr-FR" sz="2200" dirty="0"/>
          </a:p>
          <a:p>
            <a:r>
              <a:rPr lang="fr-FR" sz="2200" dirty="0" err="1" smtClean="0"/>
              <a:t>GitHub</a:t>
            </a:r>
            <a:r>
              <a:rPr lang="fr-FR" sz="2200" dirty="0" smtClean="0"/>
              <a:t> </a:t>
            </a:r>
            <a:r>
              <a:rPr lang="fr-FR" sz="2200" dirty="0" err="1" smtClean="0"/>
              <a:t>Artifact</a:t>
            </a:r>
            <a:r>
              <a:rPr lang="fr-FR" sz="2200" dirty="0" smtClean="0"/>
              <a:t> : </a:t>
            </a:r>
            <a:r>
              <a:rPr lang="fr-FR" sz="2200" dirty="0" err="1" smtClean="0"/>
              <a:t>vasupsu</a:t>
            </a:r>
            <a:r>
              <a:rPr lang="fr-FR" sz="2200" dirty="0" smtClean="0"/>
              <a:t>/IA3_Paper16_ArtifactEvaluation.git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319873" y="5808133"/>
            <a:ext cx="4582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For questions, Email: vxr162@psu.edu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580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with Negative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Skip-gram model is slow due to </a:t>
            </a:r>
            <a:r>
              <a:rPr lang="en-US" sz="2400" dirty="0" err="1" smtClean="0"/>
              <a:t>Softmax</a:t>
            </a:r>
            <a:r>
              <a:rPr lang="en-US" sz="2400" dirty="0" smtClean="0"/>
              <a:t> function – O(V) computation per sample</a:t>
            </a:r>
          </a:p>
          <a:p>
            <a:endParaRPr lang="en-US" sz="2400" dirty="0" smtClean="0"/>
          </a:p>
          <a:p>
            <a:r>
              <a:rPr lang="en-US" sz="2400" dirty="0" smtClean="0"/>
              <a:t>Skip-gram with Negative Sampling (SGNS) model reduces the complexity</a:t>
            </a:r>
          </a:p>
          <a:p>
            <a:pPr lvl="1"/>
            <a:r>
              <a:rPr lang="en-US" sz="2000" dirty="0" smtClean="0"/>
              <a:t>For each target word, choose K words (typically 5-25) at random from the vocabulary</a:t>
            </a:r>
          </a:p>
          <a:p>
            <a:pPr lvl="1"/>
            <a:r>
              <a:rPr lang="en-US" sz="2000" dirty="0" smtClean="0"/>
              <a:t>Target word = positive sample</a:t>
            </a:r>
          </a:p>
          <a:p>
            <a:pPr lvl="1"/>
            <a:r>
              <a:rPr lang="en-US" sz="2000" dirty="0" smtClean="0"/>
              <a:t>K Random words = negative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with Negative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Probability calculation under SGNS model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Time complexity for processing 1 sample: O(K) </a:t>
            </a:r>
          </a:p>
          <a:p>
            <a:endParaRPr lang="en-US" sz="2400" dirty="0"/>
          </a:p>
          <a:p>
            <a:r>
              <a:rPr lang="en-US" sz="2400" dirty="0" smtClean="0"/>
              <a:t>SGNS training: Use SGD to maximize P(</a:t>
            </a:r>
            <a:r>
              <a:rPr lang="en-US" sz="2400" dirty="0" err="1" smtClean="0"/>
              <a:t>y|x</a:t>
            </a:r>
            <a:r>
              <a:rPr lang="en-US" sz="2400" dirty="0" smtClean="0"/>
              <a:t>) for positive samples and minimize for negative samples</a:t>
            </a:r>
          </a:p>
          <a:p>
            <a:endParaRPr lang="en-US" sz="2400" dirty="0"/>
          </a:p>
          <a:p>
            <a:r>
              <a:rPr lang="en-US" sz="2400" dirty="0" smtClean="0"/>
              <a:t>Parallelism achieved by processing contexts asynchronously (ignoring race conditions)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194439"/>
              </p:ext>
            </p:extLst>
          </p:nvPr>
        </p:nvGraphicFramePr>
        <p:xfrm>
          <a:off x="1140884" y="2082811"/>
          <a:ext cx="4751916" cy="82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2628900" imgH="457200" progId="Equation.3">
                  <p:embed/>
                </p:oleObj>
              </mc:Choice>
              <mc:Fallback>
                <p:oleObj name="Equation" r:id="rId3" imgW="2628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0884" y="2082811"/>
                        <a:ext cx="4751916" cy="82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Context Combining: Steps</a:t>
            </a:r>
            <a:endParaRPr lang="en-US" dirty="0"/>
          </a:p>
        </p:txBody>
      </p:sp>
      <p:sp>
        <p:nvSpPr>
          <p:cNvPr id="4" name="Data 3"/>
          <p:cNvSpPr/>
          <p:nvPr/>
        </p:nvSpPr>
        <p:spPr>
          <a:xfrm>
            <a:off x="1371606" y="1371609"/>
            <a:ext cx="1452834" cy="405716"/>
          </a:xfrm>
          <a:prstGeom prst="flowChartInputOutp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475" y="1270011"/>
            <a:ext cx="102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Training Data</a:t>
            </a:r>
          </a:p>
          <a:p>
            <a:r>
              <a:rPr lang="en-US" sz="1200" dirty="0" smtClean="0"/>
              <a:t>T’ words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10152" y="2116673"/>
            <a:ext cx="2368742" cy="5289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Read T words, Mark target words as Unprocessed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1879" y="2980262"/>
            <a:ext cx="1734935" cy="3217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Preprocess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874" y="3572917"/>
            <a:ext cx="3131346" cy="4064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Select an unprocessed target word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650" y="4301031"/>
            <a:ext cx="2581244" cy="30484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Identify C-1 </a:t>
            </a:r>
            <a:r>
              <a:rPr lang="en-US" sz="1200" i="1" dirty="0" smtClean="0">
                <a:solidFill>
                  <a:srgbClr val="000000"/>
                </a:solidFill>
              </a:rPr>
              <a:t>related</a:t>
            </a:r>
            <a:r>
              <a:rPr lang="en-US" sz="1200" dirty="0" smtClean="0">
                <a:solidFill>
                  <a:srgbClr val="000000"/>
                </a:solidFill>
              </a:rPr>
              <a:t> windows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815" y="4927603"/>
            <a:ext cx="1734935" cy="3383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Perform SGD updates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219" y="5571059"/>
            <a:ext cx="2459589" cy="3365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Mark target words as Processed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" name="Decision 2"/>
          <p:cNvSpPr/>
          <p:nvPr/>
        </p:nvSpPr>
        <p:spPr>
          <a:xfrm>
            <a:off x="7010405" y="5249329"/>
            <a:ext cx="1659460" cy="973689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Epoch &lt; I ?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Decision 12"/>
          <p:cNvSpPr/>
          <p:nvPr/>
        </p:nvSpPr>
        <p:spPr>
          <a:xfrm>
            <a:off x="3928530" y="5248983"/>
            <a:ext cx="2658533" cy="973689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Unprocessed target word present?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4" idx="4"/>
            <a:endCxn id="6" idx="0"/>
          </p:cNvCxnSpPr>
          <p:nvPr/>
        </p:nvCxnSpPr>
        <p:spPr>
          <a:xfrm flipH="1">
            <a:off x="2094523" y="1777325"/>
            <a:ext cx="3500" cy="3393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2094523" y="2645574"/>
            <a:ext cx="4824" cy="334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2099347" y="3302001"/>
            <a:ext cx="8200" cy="2709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>
            <a:off x="2107547" y="3979335"/>
            <a:ext cx="12725" cy="3216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 flipH="1">
            <a:off x="2116283" y="4605873"/>
            <a:ext cx="3989" cy="321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1" idx="0"/>
          </p:cNvCxnSpPr>
          <p:nvPr/>
        </p:nvCxnSpPr>
        <p:spPr>
          <a:xfrm>
            <a:off x="2116283" y="5265916"/>
            <a:ext cx="6731" cy="3051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3" idx="1"/>
          </p:cNvCxnSpPr>
          <p:nvPr/>
        </p:nvCxnSpPr>
        <p:spPr>
          <a:xfrm flipV="1">
            <a:off x="3352808" y="5735828"/>
            <a:ext cx="575722" cy="3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3" idx="1"/>
          </p:cNvCxnSpPr>
          <p:nvPr/>
        </p:nvCxnSpPr>
        <p:spPr>
          <a:xfrm>
            <a:off x="6587063" y="5735828"/>
            <a:ext cx="423342" cy="3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0"/>
            <a:endCxn id="8" idx="3"/>
          </p:cNvCxnSpPr>
          <p:nvPr/>
        </p:nvCxnSpPr>
        <p:spPr>
          <a:xfrm rot="16200000" flipV="1">
            <a:off x="3729081" y="3720266"/>
            <a:ext cx="1472857" cy="158457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" idx="0"/>
            <a:endCxn id="6" idx="3"/>
          </p:cNvCxnSpPr>
          <p:nvPr/>
        </p:nvCxnSpPr>
        <p:spPr>
          <a:xfrm rot="16200000" flipV="1">
            <a:off x="4125413" y="1534606"/>
            <a:ext cx="2868205" cy="456124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14754" y="6436753"/>
            <a:ext cx="2459589" cy="3365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Output Model Parameters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>
            <a:stCxn id="3" idx="2"/>
            <a:endCxn id="55" idx="0"/>
          </p:cNvCxnSpPr>
          <p:nvPr/>
        </p:nvCxnSpPr>
        <p:spPr>
          <a:xfrm>
            <a:off x="7840135" y="6223018"/>
            <a:ext cx="4414" cy="2137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87067" y="5367867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66003" y="37930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64398" y="607906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Introduction</a:t>
            </a:r>
          </a:p>
          <a:p>
            <a:pPr lvl="1"/>
            <a:r>
              <a:rPr lang="en-US" sz="2400" dirty="0" smtClean="0"/>
              <a:t>Motivation for Word </a:t>
            </a:r>
            <a:r>
              <a:rPr lang="en-US" sz="2400" dirty="0" err="1" smtClean="0"/>
              <a:t>Embeddings</a:t>
            </a:r>
            <a:endParaRPr lang="en-US" sz="2400" dirty="0" smtClean="0"/>
          </a:p>
          <a:p>
            <a:pPr lvl="1"/>
            <a:r>
              <a:rPr lang="en-US" sz="2400" dirty="0" smtClean="0"/>
              <a:t>Prior </a:t>
            </a:r>
            <a:r>
              <a:rPr lang="en-US" sz="2400" dirty="0" smtClean="0"/>
              <a:t>work on optimizing Word2Vec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Ou</a:t>
            </a:r>
            <a:r>
              <a:rPr lang="en-US" sz="2400" dirty="0" smtClean="0"/>
              <a:t>r </a:t>
            </a:r>
            <a:r>
              <a:rPr lang="en-US" sz="2400" dirty="0" smtClean="0"/>
              <a:t>Context Combining optimization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Experiments and Results</a:t>
            </a:r>
          </a:p>
          <a:p>
            <a:pPr lvl="1"/>
            <a:r>
              <a:rPr lang="en-US" sz="2400" dirty="0" smtClean="0"/>
              <a:t>Parallel performance</a:t>
            </a:r>
          </a:p>
          <a:p>
            <a:pPr lvl="1"/>
            <a:r>
              <a:rPr lang="en-US" sz="2400" dirty="0" smtClean="0"/>
              <a:t>Evaluating Accuracy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Conclusion and Future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Skip-gram with Negative Sampling</a:t>
            </a:r>
            <a:endParaRPr lang="en-US" dirty="0"/>
          </a:p>
        </p:txBody>
      </p:sp>
      <p:pic>
        <p:nvPicPr>
          <p:cNvPr id="6" name="Content Placeholder 5" descr="sentence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b="346"/>
          <a:stretch/>
        </p:blipFill>
        <p:spPr>
          <a:xfrm>
            <a:off x="1185334" y="1151470"/>
            <a:ext cx="6350000" cy="1332716"/>
          </a:xfrm>
        </p:spPr>
      </p:pic>
      <p:pic>
        <p:nvPicPr>
          <p:cNvPr id="7" name="Picture 6" descr="oW2v_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66" y="2459562"/>
            <a:ext cx="4597400" cy="261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4534" y="5704468"/>
            <a:ext cx="6092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Drawback: Vector products are memory-bound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2039431"/>
            <a:ext cx="144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60801" y="1913467"/>
            <a:ext cx="948266" cy="28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9871" y="2032003"/>
            <a:ext cx="16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42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Learn low dimensional vector representation for words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Vectors of similar words are closer in the vector space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Applications: </a:t>
            </a:r>
          </a:p>
          <a:p>
            <a:r>
              <a:rPr lang="en-US" sz="2400" dirty="0" smtClean="0"/>
              <a:t>Document classification</a:t>
            </a:r>
          </a:p>
          <a:p>
            <a:r>
              <a:rPr lang="en-US" sz="2400" dirty="0" smtClean="0"/>
              <a:t>Machine translation</a:t>
            </a:r>
          </a:p>
          <a:p>
            <a:r>
              <a:rPr lang="en-US" sz="2400" dirty="0" smtClean="0"/>
              <a:t>Named entity recognition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569186" y="4453430"/>
            <a:ext cx="101600" cy="84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05599" y="1799735"/>
            <a:ext cx="74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49337" y="2272771"/>
            <a:ext cx="74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bright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6791" y="4546136"/>
            <a:ext cx="91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4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4137" y="2218277"/>
            <a:ext cx="101600" cy="84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62155" y="2438409"/>
            <a:ext cx="101600" cy="84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11" idx="7"/>
            <a:endCxn id="9" idx="2"/>
          </p:cNvCxnSpPr>
          <p:nvPr/>
        </p:nvCxnSpPr>
        <p:spPr>
          <a:xfrm flipV="1">
            <a:off x="6148876" y="2260610"/>
            <a:ext cx="675261" cy="190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" idx="5"/>
          </p:cNvCxnSpPr>
          <p:nvPr/>
        </p:nvCxnSpPr>
        <p:spPr>
          <a:xfrm>
            <a:off x="6148876" y="2510676"/>
            <a:ext cx="1420310" cy="20354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7"/>
          </p:cNvCxnSpPr>
          <p:nvPr/>
        </p:nvCxnSpPr>
        <p:spPr>
          <a:xfrm>
            <a:off x="6910858" y="2230676"/>
            <a:ext cx="759928" cy="22650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5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5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Word2Vec: A Word Embedding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384"/>
            <a:ext cx="7806267" cy="140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Skip-gram model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Learn word representations by </a:t>
            </a:r>
            <a:r>
              <a:rPr lang="en-US" sz="2400" dirty="0" smtClean="0">
                <a:solidFill>
                  <a:srgbClr val="3366FF"/>
                </a:solidFill>
              </a:rPr>
              <a:t>predicting words that occur in the same context</a:t>
            </a:r>
            <a:r>
              <a:rPr lang="en-US" sz="2400" dirty="0" smtClean="0"/>
              <a:t> as the target word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1" y="1417638"/>
            <a:ext cx="7772400" cy="2044700"/>
          </a:xfrm>
          <a:prstGeom prst="rect">
            <a:avLst/>
          </a:prstGeom>
        </p:spPr>
      </p:pic>
      <p:pic>
        <p:nvPicPr>
          <p:cNvPr id="22" name="Content Placeholder 5" descr="sentenc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b="346"/>
          <a:stretch/>
        </p:blipFill>
        <p:spPr>
          <a:xfrm>
            <a:off x="1248837" y="3805191"/>
            <a:ext cx="6350000" cy="13327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839641" y="4633099"/>
            <a:ext cx="948266" cy="28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38711" y="4751635"/>
            <a:ext cx="16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1769" y="4734702"/>
            <a:ext cx="17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1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applications of Word2Vec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87675" y="1427576"/>
            <a:ext cx="4040188" cy="639762"/>
          </a:xfrm>
        </p:spPr>
        <p:txBody>
          <a:bodyPr/>
          <a:lstStyle/>
          <a:p>
            <a:r>
              <a:rPr lang="en-US" dirty="0" smtClean="0"/>
              <a:t>Word Similarity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9090862"/>
              </p:ext>
            </p:extLst>
          </p:nvPr>
        </p:nvGraphicFramePr>
        <p:xfrm>
          <a:off x="2749015" y="2287467"/>
          <a:ext cx="2980267" cy="1956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80"/>
                <a:gridCol w="1013080"/>
                <a:gridCol w="954107"/>
              </a:tblGrid>
              <a:tr h="520624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Word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Word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Similarity score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football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</a:rPr>
                        <a:t>soccer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0.83</a:t>
                      </a:r>
                      <a:endParaRPr lang="en-US" sz="1500" b="1" i="0" u="none" strike="noStrike" dirty="0">
                        <a:solidFill>
                          <a:srgbClr val="008000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9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television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0.76</a:t>
                      </a:r>
                      <a:endParaRPr lang="en-US" sz="1500" b="1" i="0" u="none" strike="noStrike" dirty="0">
                        <a:solidFill>
                          <a:srgbClr val="008000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9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precedent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-0.05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9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listing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proximity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-0.06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 (Body)"/>
                      </a:endParaRPr>
                    </a:p>
                  </a:txBody>
                  <a:tcPr marL="12700" marR="12700" marT="25400" marB="2540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086088" y="4362250"/>
            <a:ext cx="4041775" cy="639762"/>
          </a:xfrm>
        </p:spPr>
        <p:txBody>
          <a:bodyPr/>
          <a:lstStyle/>
          <a:p>
            <a:r>
              <a:rPr lang="en-US" dirty="0" smtClean="0"/>
              <a:t>Word Analogy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1076490"/>
              </p:ext>
            </p:extLst>
          </p:nvPr>
        </p:nvGraphicFramePr>
        <p:xfrm>
          <a:off x="2459567" y="5171342"/>
          <a:ext cx="3669242" cy="129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108"/>
                <a:gridCol w="12361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Question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Predicted Word</a:t>
                      </a:r>
                      <a:endParaRPr lang="en-US" sz="15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 smtClean="0"/>
                        <a:t>greece:athens</a:t>
                      </a:r>
                      <a:r>
                        <a:rPr lang="en-US" sz="1500" kern="1200" dirty="0" smtClean="0"/>
                        <a:t> </a:t>
                      </a:r>
                      <a:r>
                        <a:rPr lang="en-US" sz="1500" kern="1200" dirty="0" err="1" smtClean="0"/>
                        <a:t>france</a:t>
                      </a:r>
                      <a:r>
                        <a:rPr lang="en-US" sz="1500" kern="1200" dirty="0" smtClean="0"/>
                        <a:t>:?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rgbClr val="008000"/>
                          </a:solidFill>
                        </a:rPr>
                        <a:t>paris</a:t>
                      </a:r>
                      <a:endParaRPr lang="en-US" sz="15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 smtClean="0"/>
                        <a:t>greece:athens</a:t>
                      </a:r>
                      <a:r>
                        <a:rPr lang="en-US" sz="1500" kern="1200" dirty="0" smtClean="0"/>
                        <a:t> china:?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rgbClr val="008000"/>
                          </a:solidFill>
                        </a:rPr>
                        <a:t>beijing</a:t>
                      </a:r>
                      <a:endParaRPr lang="en-US" sz="15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Improve efficiency of Word2Vec </a:t>
            </a:r>
            <a:r>
              <a:rPr lang="en-US" sz="2400" dirty="0" smtClean="0">
                <a:solidFill>
                  <a:srgbClr val="000000"/>
                </a:solidFill>
              </a:rPr>
              <a:t>training on multi-core systems </a:t>
            </a:r>
            <a:r>
              <a:rPr lang="en-US" sz="2400" dirty="0">
                <a:solidFill>
                  <a:srgbClr val="000000"/>
                </a:solidFill>
              </a:rPr>
              <a:t>by</a:t>
            </a:r>
          </a:p>
          <a:p>
            <a:pPr marL="285750" indent="-285750"/>
            <a:r>
              <a:rPr lang="en-US" sz="2400" dirty="0">
                <a:solidFill>
                  <a:srgbClr val="000000"/>
                </a:solidFill>
              </a:rPr>
              <a:t>Improving floating point throughput</a:t>
            </a:r>
          </a:p>
          <a:p>
            <a:pPr marL="285750" indent="-285750"/>
            <a:r>
              <a:rPr lang="en-US" sz="2400" dirty="0">
                <a:solidFill>
                  <a:srgbClr val="000000"/>
                </a:solidFill>
              </a:rPr>
              <a:t>Reducing </a:t>
            </a:r>
            <a:r>
              <a:rPr lang="en-US" sz="2400" dirty="0" smtClean="0">
                <a:solidFill>
                  <a:srgbClr val="000000"/>
                </a:solidFill>
              </a:rPr>
              <a:t>overheads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Avoid any accuracy loss </a:t>
            </a:r>
            <a:r>
              <a:rPr lang="en-US" sz="2400" dirty="0">
                <a:solidFill>
                  <a:srgbClr val="000000"/>
                </a:solidFill>
              </a:rPr>
              <a:t>due </a:t>
            </a:r>
            <a:r>
              <a:rPr lang="en-US" sz="2400" dirty="0" smtClean="0">
                <a:solidFill>
                  <a:srgbClr val="000000"/>
                </a:solidFill>
              </a:rPr>
              <a:t>to performance </a:t>
            </a:r>
            <a:r>
              <a:rPr lang="en-US" sz="2400" dirty="0">
                <a:solidFill>
                  <a:srgbClr val="000000"/>
                </a:solidFill>
              </a:rPr>
              <a:t>optimization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2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SGNS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sentenc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b="346"/>
          <a:stretch/>
        </p:blipFill>
        <p:spPr>
          <a:xfrm>
            <a:off x="1248837" y="1807097"/>
            <a:ext cx="6350000" cy="13327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39641" y="2635005"/>
            <a:ext cx="948266" cy="28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8711" y="2753541"/>
            <a:ext cx="16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7083" y="2932667"/>
            <a:ext cx="246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 Samples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16797" y="3303603"/>
            <a:ext cx="400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day, bright, </a:t>
            </a:r>
            <a:r>
              <a:rPr lang="en-US" dirty="0" smtClean="0">
                <a:solidFill>
                  <a:srgbClr val="008000"/>
                </a:solidFill>
              </a:rPr>
              <a:t>+</a:t>
            </a:r>
            <a:r>
              <a:rPr lang="en-US" dirty="0" smtClean="0"/>
              <a:t>		desert, bright,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US" dirty="0" smtClean="0"/>
              <a:t>day, sunny, </a:t>
            </a:r>
            <a:r>
              <a:rPr lang="en-US" dirty="0" smtClean="0">
                <a:solidFill>
                  <a:srgbClr val="008000"/>
                </a:solidFill>
              </a:rPr>
              <a:t>+</a:t>
            </a:r>
            <a:r>
              <a:rPr lang="en-US" dirty="0" smtClean="0"/>
              <a:t>		largest, sunny,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467" y="1716500"/>
            <a:ext cx="418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3466" y="2915734"/>
            <a:ext cx="418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7083" y="4028536"/>
            <a:ext cx="7804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model parameters using Stochastic Gradient Descent </a:t>
            </a:r>
          </a:p>
          <a:p>
            <a:r>
              <a:rPr lang="en-US" sz="2400" dirty="0" smtClean="0"/>
              <a:t>(SGD)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466" y="4011603"/>
            <a:ext cx="418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48837" y="1719701"/>
            <a:ext cx="43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target word, input context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234267" y="5096927"/>
            <a:ext cx="1553640" cy="9313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Word2Vec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4787907" y="5096927"/>
            <a:ext cx="920519" cy="4656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 flipV="1">
            <a:off x="4787907" y="5367860"/>
            <a:ext cx="1072919" cy="194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4787907" y="5562594"/>
            <a:ext cx="120649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4787907" y="5562594"/>
            <a:ext cx="1072919" cy="2116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4787907" y="5562594"/>
            <a:ext cx="920519" cy="4656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0267" y="4656664"/>
            <a:ext cx="10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P(bright)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75606" y="5367860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P(sunny)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6757" y="5957325"/>
            <a:ext cx="104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P(desert)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7" idx="1"/>
          </p:cNvCxnSpPr>
          <p:nvPr/>
        </p:nvCxnSpPr>
        <p:spPr>
          <a:xfrm>
            <a:off x="2167467" y="5562594"/>
            <a:ext cx="1066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50533" y="5198527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cxnSp>
        <p:nvCxnSpPr>
          <p:cNvPr id="52" name="Elbow Connector 51"/>
          <p:cNvCxnSpPr>
            <a:endCxn id="17" idx="2"/>
          </p:cNvCxnSpPr>
          <p:nvPr/>
        </p:nvCxnSpPr>
        <p:spPr>
          <a:xfrm rot="10800000" flipV="1">
            <a:off x="4011087" y="5562594"/>
            <a:ext cx="3587750" cy="465666"/>
          </a:xfrm>
          <a:prstGeom prst="bentConnector4">
            <a:avLst>
              <a:gd name="adj1" fmla="val -19351"/>
              <a:gd name="adj2" fmla="val 2145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68839" y="6154115"/>
            <a:ext cx="16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3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4" grpId="0"/>
      <p:bldP spid="15" grpId="0"/>
      <p:bldP spid="17" grpId="0" animBg="1"/>
      <p:bldP spid="44" grpId="0"/>
      <p:bldP spid="45" grpId="0"/>
      <p:bldP spid="46" grpId="0"/>
      <p:bldP spid="50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171"/>
            <a:ext cx="8229600" cy="1143000"/>
          </a:xfrm>
        </p:spPr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8FE6-F4B4-3247-A13D-0D2ED377FE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1235</Words>
  <Application>Microsoft Macintosh PowerPoint</Application>
  <PresentationFormat>On-screen Show (4:3)</PresentationFormat>
  <Paragraphs>291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Optimizing Word2Vec Performance on Multicore Systems</vt:lpstr>
      <vt:lpstr>Acknowledgement</vt:lpstr>
      <vt:lpstr>Outline</vt:lpstr>
      <vt:lpstr>Word embedding</vt:lpstr>
      <vt:lpstr>Word2Vec: A Word Embedding Technique</vt:lpstr>
      <vt:lpstr>Two applications of Word2Vec</vt:lpstr>
      <vt:lpstr>Aim</vt:lpstr>
      <vt:lpstr>Training SGNS model</vt:lpstr>
      <vt:lpstr>Prior Work</vt:lpstr>
      <vt:lpstr>pWord2Vec</vt:lpstr>
      <vt:lpstr>Context Combining</vt:lpstr>
      <vt:lpstr>Context Combining: Overview</vt:lpstr>
      <vt:lpstr>Context Combining: Steps</vt:lpstr>
      <vt:lpstr>Preprocessing</vt:lpstr>
      <vt:lpstr>Experiments and Results</vt:lpstr>
      <vt:lpstr>Experimental Setup</vt:lpstr>
      <vt:lpstr>Multi-core performance comparison</vt:lpstr>
      <vt:lpstr>Breakdown of time</vt:lpstr>
      <vt:lpstr>Parallel Scaling</vt:lpstr>
      <vt:lpstr>Evaluating Accuracy</vt:lpstr>
      <vt:lpstr>Performance impact of T and C</vt:lpstr>
      <vt:lpstr>Conclusion and Future Work</vt:lpstr>
      <vt:lpstr>Conclusion</vt:lpstr>
      <vt:lpstr>Future Work</vt:lpstr>
      <vt:lpstr>References</vt:lpstr>
      <vt:lpstr>Thank You</vt:lpstr>
      <vt:lpstr>Skip-gram with Negative Sampling</vt:lpstr>
      <vt:lpstr>Skip-gram with Negative Sampling</vt:lpstr>
      <vt:lpstr>Context Combining: Steps</vt:lpstr>
      <vt:lpstr>Skip-gram with Negative Sampling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Rengasamy</dc:creator>
  <cp:lastModifiedBy>Vasudevan Rengasamy</cp:lastModifiedBy>
  <cp:revision>272</cp:revision>
  <dcterms:created xsi:type="dcterms:W3CDTF">2017-11-09T00:44:02Z</dcterms:created>
  <dcterms:modified xsi:type="dcterms:W3CDTF">2017-11-13T17:55:55Z</dcterms:modified>
</cp:coreProperties>
</file>