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29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22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3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6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7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6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4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4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51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8/6/2016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7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89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-44439"/>
            <a:ext cx="8689976" cy="2509213"/>
          </a:xfrm>
        </p:spPr>
        <p:txBody>
          <a:bodyPr/>
          <a:lstStyle/>
          <a:p>
            <a:r>
              <a:rPr lang="en-IN" dirty="0"/>
              <a:t>Bangalore </a:t>
            </a:r>
            <a:r>
              <a:rPr lang="en-IN" dirty="0" err="1"/>
              <a:t>Bizwiz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3089" y="3508129"/>
            <a:ext cx="8689976" cy="2461846"/>
          </a:xfrm>
        </p:spPr>
        <p:txBody>
          <a:bodyPr>
            <a:normAutofit/>
          </a:bodyPr>
          <a:lstStyle/>
          <a:p>
            <a:r>
              <a:rPr lang="en-IN" dirty="0" err="1"/>
              <a:t>Ankam</a:t>
            </a:r>
            <a:r>
              <a:rPr lang="en-IN" dirty="0"/>
              <a:t> VVS </a:t>
            </a:r>
            <a:r>
              <a:rPr lang="en-IN" dirty="0" err="1"/>
              <a:t>rajKUMAR</a:t>
            </a:r>
            <a:endParaRPr lang="en-IN" dirty="0"/>
          </a:p>
          <a:p>
            <a:r>
              <a:rPr lang="en-IN" dirty="0"/>
              <a:t>Raj </a:t>
            </a:r>
            <a:r>
              <a:rPr lang="en-IN" dirty="0" err="1"/>
              <a:t>thiluk</a:t>
            </a:r>
            <a:endParaRPr lang="en-IN" dirty="0"/>
          </a:p>
          <a:p>
            <a:r>
              <a:rPr lang="en-IN" dirty="0" err="1"/>
              <a:t>Senthil</a:t>
            </a:r>
            <a:r>
              <a:rPr lang="en-IN" dirty="0"/>
              <a:t> </a:t>
            </a:r>
            <a:r>
              <a:rPr lang="en-IN" dirty="0" err="1"/>
              <a:t>KumarAN</a:t>
            </a:r>
            <a:r>
              <a:rPr lang="en-IN" dirty="0"/>
              <a:t> </a:t>
            </a:r>
            <a:r>
              <a:rPr lang="en-IN" dirty="0" err="1"/>
              <a:t>SubbaiYA</a:t>
            </a:r>
            <a:endParaRPr lang="en-IN" dirty="0"/>
          </a:p>
          <a:p>
            <a:r>
              <a:rPr lang="en-IN" dirty="0" err="1"/>
              <a:t>Vasudevan</a:t>
            </a:r>
            <a:r>
              <a:rPr lang="en-IN" dirty="0"/>
              <a:t> </a:t>
            </a:r>
            <a:r>
              <a:rPr lang="en-IN" dirty="0" err="1"/>
              <a:t>surendran</a:t>
            </a:r>
            <a:endParaRPr lang="en-IN" dirty="0"/>
          </a:p>
          <a:p>
            <a:r>
              <a:rPr lang="en-IN" dirty="0" err="1"/>
              <a:t>Venoth</a:t>
            </a:r>
            <a:r>
              <a:rPr lang="en-IN" dirty="0"/>
              <a:t> Kumar GNANAMANI</a:t>
            </a:r>
          </a:p>
        </p:txBody>
      </p:sp>
    </p:spTree>
    <p:extLst>
      <p:ext uri="{BB962C8B-B14F-4D97-AF65-F5344CB8AC3E}">
        <p14:creationId xmlns:p14="http://schemas.microsoft.com/office/powerpoint/2010/main" val="322601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Reduced the data based on aggregation technique</a:t>
            </a:r>
          </a:p>
          <a:p>
            <a:pPr lvl="1"/>
            <a:r>
              <a:rPr lang="en-IN" dirty="0"/>
              <a:t>Entire data is reduced to 237 rows x n columns based on grouping and aggregation</a:t>
            </a:r>
          </a:p>
          <a:p>
            <a:r>
              <a:rPr lang="en-IN" dirty="0"/>
              <a:t>Clustering based on R&amp;D investment as a ratio over sales</a:t>
            </a:r>
          </a:p>
          <a:p>
            <a:r>
              <a:rPr lang="en-IN" dirty="0"/>
              <a:t>Decide number of clusters based on elbow curve</a:t>
            </a:r>
          </a:p>
          <a:p>
            <a:r>
              <a:rPr lang="en-IN" dirty="0"/>
              <a:t>For each cluster identify the industry name with SIC</a:t>
            </a:r>
          </a:p>
          <a:p>
            <a:r>
              <a:rPr lang="en-IN" dirty="0"/>
              <a:t>Find commonalities between industries to identify pattern</a:t>
            </a:r>
          </a:p>
        </p:txBody>
      </p:sp>
    </p:spTree>
    <p:extLst>
      <p:ext uri="{BB962C8B-B14F-4D97-AF65-F5344CB8AC3E}">
        <p14:creationId xmlns:p14="http://schemas.microsoft.com/office/powerpoint/2010/main" val="342490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Commodity vs boutique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</a:rPr>
              <a:t>The data from patents is clustered using R&amp;D investment, </a:t>
            </a:r>
            <a:r>
              <a:rPr lang="en-IN" dirty="0" err="1">
                <a:latin typeface="Calibri" panose="020F0502020204030204" pitchFamily="34" charset="0"/>
              </a:rPr>
              <a:t>infact</a:t>
            </a:r>
            <a:r>
              <a:rPr lang="en-IN" dirty="0">
                <a:latin typeface="Calibri" panose="020F0502020204030204" pitchFamily="34" charset="0"/>
              </a:rPr>
              <a:t> ratio of R&amp;D over Sales for all 3 years</a:t>
            </a:r>
          </a:p>
          <a:p>
            <a:r>
              <a:rPr lang="en-IN" dirty="0">
                <a:latin typeface="Calibri" panose="020F0502020204030204" pitchFamily="34" charset="0"/>
              </a:rPr>
              <a:t>Based on elbow curve, 3 clusters were decided</a:t>
            </a:r>
          </a:p>
          <a:p>
            <a:pPr lvl="1"/>
            <a:endParaRPr lang="en-IN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23" y="3351682"/>
            <a:ext cx="4578493" cy="275563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354575"/>
              </p:ext>
            </p:extLst>
          </p:nvPr>
        </p:nvGraphicFramePr>
        <p:xfrm>
          <a:off x="6476360" y="3662697"/>
          <a:ext cx="5182239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7782">
                  <a:extLst>
                    <a:ext uri="{9D8B030D-6E8A-4147-A177-3AD203B41FA5}">
                      <a16:colId xmlns:a16="http://schemas.microsoft.com/office/drawing/2014/main" val="3357069067"/>
                    </a:ext>
                  </a:extLst>
                </a:gridCol>
                <a:gridCol w="942225">
                  <a:extLst>
                    <a:ext uri="{9D8B030D-6E8A-4147-A177-3AD203B41FA5}">
                      <a16:colId xmlns:a16="http://schemas.microsoft.com/office/drawing/2014/main" val="186007735"/>
                    </a:ext>
                  </a:extLst>
                </a:gridCol>
                <a:gridCol w="942225">
                  <a:extLst>
                    <a:ext uri="{9D8B030D-6E8A-4147-A177-3AD203B41FA5}">
                      <a16:colId xmlns:a16="http://schemas.microsoft.com/office/drawing/2014/main" val="2813129507"/>
                    </a:ext>
                  </a:extLst>
                </a:gridCol>
                <a:gridCol w="942225">
                  <a:extLst>
                    <a:ext uri="{9D8B030D-6E8A-4147-A177-3AD203B41FA5}">
                      <a16:colId xmlns:a16="http://schemas.microsoft.com/office/drawing/2014/main" val="4168072894"/>
                    </a:ext>
                  </a:extLst>
                </a:gridCol>
                <a:gridCol w="1177782">
                  <a:extLst>
                    <a:ext uri="{9D8B030D-6E8A-4147-A177-3AD203B41FA5}">
                      <a16:colId xmlns:a16="http://schemas.microsoft.com/office/drawing/2014/main" val="223121046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R&amp;D Expense Ratio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918030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Cluster ID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2003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2004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2005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Cluster_Size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77500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623830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14189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154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8172997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20608" y="5205046"/>
            <a:ext cx="42818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Cluster 1 is high end research segment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In-Vitro and In-Vivo Diagnostic substance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Commercial Physical and Biological research</a:t>
            </a:r>
          </a:p>
        </p:txBody>
      </p:sp>
    </p:spTree>
    <p:extLst>
      <p:ext uri="{BB962C8B-B14F-4D97-AF65-F5344CB8AC3E}">
        <p14:creationId xmlns:p14="http://schemas.microsoft.com/office/powerpoint/2010/main" val="18850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Boutique market’s dilemma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R&amp;D expense over sales is high for boutique market compared to commodity market</a:t>
            </a:r>
          </a:p>
          <a:p>
            <a:pPr marL="3200400" lvl="7" indent="0">
              <a:buNone/>
            </a:pPr>
            <a:r>
              <a:rPr lang="de-DE" sz="1700" dirty="0">
                <a:solidFill>
                  <a:srgbClr val="00B0F0"/>
                </a:solidFill>
              </a:rPr>
              <a:t>Boutique	Commodity</a:t>
            </a:r>
          </a:p>
          <a:p>
            <a:pPr lvl="1"/>
            <a:r>
              <a:rPr lang="de-DE" dirty="0">
                <a:solidFill>
                  <a:srgbClr val="0070C0"/>
                </a:solidFill>
              </a:rPr>
              <a:t>R&amp;D Expense ratio - 2003    16.9 %	2.35%</a:t>
            </a:r>
          </a:p>
          <a:p>
            <a:pPr lvl="1"/>
            <a:r>
              <a:rPr lang="de-DE" dirty="0">
                <a:solidFill>
                  <a:srgbClr val="0070C0"/>
                </a:solidFill>
              </a:rPr>
              <a:t>R&amp;D Expense ratio - 2004     14.1%	2.15%</a:t>
            </a:r>
          </a:p>
          <a:p>
            <a:pPr lvl="1"/>
            <a:r>
              <a:rPr lang="de-DE" dirty="0">
                <a:solidFill>
                  <a:srgbClr val="0070C0"/>
                </a:solidFill>
              </a:rPr>
              <a:t>R&amp;D Expense ratio - 2005     12.6%	1.94%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 dirty="0"/>
              <a:t>Mean Net Income is less compared to commodity market</a:t>
            </a:r>
          </a:p>
          <a:p>
            <a:pPr marL="3657600" lvl="8" indent="0">
              <a:buNone/>
            </a:pPr>
            <a:r>
              <a:rPr lang="de-DE" sz="1700" dirty="0">
                <a:solidFill>
                  <a:srgbClr val="00B0F0"/>
                </a:solidFill>
              </a:rPr>
              <a:t>Boutique	Commodity</a:t>
            </a:r>
            <a:endParaRPr lang="en-IN" sz="1700" dirty="0">
              <a:solidFill>
                <a:srgbClr val="00B0F0"/>
              </a:solidFill>
            </a:endParaRPr>
          </a:p>
          <a:p>
            <a:pPr lvl="1"/>
            <a:r>
              <a:rPr lang="en-IN" dirty="0">
                <a:solidFill>
                  <a:srgbClr val="0070C0"/>
                </a:solidFill>
              </a:rPr>
              <a:t>Mean net income – 2003	-107	-114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Mean net income – 2004	308	529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Mean net income – 2005	494	681</a:t>
            </a:r>
          </a:p>
        </p:txBody>
      </p:sp>
    </p:spTree>
    <p:extLst>
      <p:ext uri="{BB962C8B-B14F-4D97-AF65-F5344CB8AC3E}">
        <p14:creationId xmlns:p14="http://schemas.microsoft.com/office/powerpoint/2010/main" val="204843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But… Enjoys premium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40" y="2015732"/>
            <a:ext cx="9603275" cy="3450613"/>
          </a:xfrm>
        </p:spPr>
        <p:txBody>
          <a:bodyPr/>
          <a:lstStyle/>
          <a:p>
            <a:r>
              <a:rPr lang="en-IN" dirty="0"/>
              <a:t>Net margin is high for boutique products compared to commodity… it also suffers more when market suffers</a:t>
            </a:r>
          </a:p>
          <a:p>
            <a:pPr marL="3200400" lvl="7" indent="0">
              <a:buNone/>
            </a:pPr>
            <a:r>
              <a:rPr lang="de-DE" sz="1600" dirty="0">
                <a:solidFill>
                  <a:srgbClr val="00B0F0"/>
                </a:solidFill>
              </a:rPr>
              <a:t>Boutique	Commodity</a:t>
            </a:r>
          </a:p>
          <a:p>
            <a:pPr lvl="1"/>
            <a:r>
              <a:rPr lang="de-DE" dirty="0">
                <a:solidFill>
                  <a:srgbClr val="0070C0"/>
                </a:solidFill>
              </a:rPr>
              <a:t>R&amp;D Expense ratio - 2003    -2.7 %	-1.02%</a:t>
            </a:r>
          </a:p>
          <a:p>
            <a:pPr lvl="1"/>
            <a:r>
              <a:rPr lang="de-DE" dirty="0">
                <a:solidFill>
                  <a:srgbClr val="0070C0"/>
                </a:solidFill>
              </a:rPr>
              <a:t>R&amp;D Expense ratio - 2004     7.23%	4.34%</a:t>
            </a:r>
          </a:p>
          <a:p>
            <a:pPr lvl="1"/>
            <a:r>
              <a:rPr lang="de-DE" dirty="0">
                <a:solidFill>
                  <a:srgbClr val="0070C0"/>
                </a:solidFill>
              </a:rPr>
              <a:t>R&amp;D Expense ratio - 2005     10.14%	5.01%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352"/>
          <a:stretch/>
        </p:blipFill>
        <p:spPr>
          <a:xfrm>
            <a:off x="5784929" y="2609348"/>
            <a:ext cx="3001617" cy="2856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779" y="2609347"/>
            <a:ext cx="3337833" cy="27803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18784" y="5466345"/>
            <a:ext cx="2312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Cluster Size 36</a:t>
            </a:r>
          </a:p>
          <a:p>
            <a:r>
              <a:rPr lang="en-IN" dirty="0"/>
              <a:t>Total Patents: 20127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9548" y="5466345"/>
            <a:ext cx="2312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Cluster Size 154</a:t>
            </a:r>
          </a:p>
          <a:p>
            <a:r>
              <a:rPr lang="en-IN" dirty="0"/>
              <a:t>Total Patents: 20748</a:t>
            </a:r>
          </a:p>
        </p:txBody>
      </p:sp>
    </p:spTree>
    <p:extLst>
      <p:ext uri="{BB962C8B-B14F-4D97-AF65-F5344CB8AC3E}">
        <p14:creationId xmlns:p14="http://schemas.microsoft.com/office/powerpoint/2010/main" val="65085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008822"/>
          </a:xfrm>
        </p:spPr>
        <p:txBody>
          <a:bodyPr/>
          <a:lstStyle/>
          <a:p>
            <a:r>
              <a:rPr lang="en-IN" dirty="0"/>
              <a:t>For industries dealing with commodity focus need to be on increasing volume</a:t>
            </a:r>
          </a:p>
          <a:p>
            <a:r>
              <a:rPr lang="en-IN" dirty="0"/>
              <a:t>For industries dealing with boutique focus need to be on product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53504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</a:t>
            </a:r>
            <a:r>
              <a:rPr lang="en-IN" dirty="0" err="1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Only 40442/42498 observations were complete</a:t>
            </a:r>
          </a:p>
          <a:p>
            <a:r>
              <a:rPr lang="en-IN" dirty="0"/>
              <a:t>Total of 237 unique SIC found</a:t>
            </a:r>
          </a:p>
          <a:p>
            <a:r>
              <a:rPr lang="en-IN" dirty="0"/>
              <a:t>668 unique ICL Class found</a:t>
            </a:r>
          </a:p>
          <a:p>
            <a:r>
              <a:rPr lang="en-IN" dirty="0"/>
              <a:t>1644 unique </a:t>
            </a:r>
            <a:r>
              <a:rPr lang="en-IN" dirty="0" err="1"/>
              <a:t>gvkey</a:t>
            </a:r>
            <a:r>
              <a:rPr lang="en-IN" dirty="0"/>
              <a:t> found</a:t>
            </a:r>
          </a:p>
        </p:txBody>
      </p:sp>
    </p:spTree>
    <p:extLst>
      <p:ext uri="{BB962C8B-B14F-4D97-AF65-F5344CB8AC3E}">
        <p14:creationId xmlns:p14="http://schemas.microsoft.com/office/powerpoint/2010/main" val="7642003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917</TotalTime>
  <Words>250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Bangalore Bizwiz</vt:lpstr>
      <vt:lpstr>Steps</vt:lpstr>
      <vt:lpstr>Commodity vs boutique market</vt:lpstr>
      <vt:lpstr>Boutique market’s dilemma</vt:lpstr>
      <vt:lpstr>But… Enjoys premium pricing</vt:lpstr>
      <vt:lpstr>Business insights</vt:lpstr>
      <vt:lpstr>About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 Devan</dc:creator>
  <cp:lastModifiedBy>Vasu Devan</cp:lastModifiedBy>
  <cp:revision>14</cp:revision>
  <dcterms:created xsi:type="dcterms:W3CDTF">2016-08-05T01:56:12Z</dcterms:created>
  <dcterms:modified xsi:type="dcterms:W3CDTF">2016-08-06T12:57:31Z</dcterms:modified>
</cp:coreProperties>
</file>