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9/4/2023</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9/4/2023</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736725" y="1676400"/>
            <a:ext cx="7407275" cy="1471613"/>
          </a:xfrm>
        </p:spPr>
        <p:txBody>
          <a:bodyPr>
            <a:normAutofit fontScale="90000"/>
          </a:bodyPr>
          <a:lstStyle/>
          <a:p>
            <a:pPr algn="ctr"/>
            <a:r>
              <a:rPr lang="en-IN" sz="3600" b="1" dirty="0" smtClean="0">
                <a:latin typeface="Arial" pitchFamily="34" charset="0"/>
                <a:cs typeface="Arial" pitchFamily="34" charset="0"/>
              </a:rPr>
              <a:t>EDA CASE STUDY </a:t>
            </a:r>
            <a:br>
              <a:rPr lang="en-IN" sz="3600" b="1" dirty="0" smtClean="0">
                <a:latin typeface="Arial" pitchFamily="34" charset="0"/>
                <a:cs typeface="Arial" pitchFamily="34" charset="0"/>
              </a:rPr>
            </a:br>
            <a:r>
              <a:rPr lang="en-IN" sz="3600" b="1" dirty="0" smtClean="0">
                <a:latin typeface="Arial" pitchFamily="34" charset="0"/>
                <a:cs typeface="Arial" pitchFamily="34" charset="0"/>
              </a:rPr>
              <a:t>- BANK LOAN DATASET</a:t>
            </a:r>
            <a:endParaRPr lang="en-IN" sz="3600" b="1" dirty="0">
              <a:latin typeface="Arial" pitchFamily="34" charset="0"/>
              <a:cs typeface="Arial" pitchFamily="34" charset="0"/>
            </a:endParaRPr>
          </a:p>
        </p:txBody>
      </p:sp>
      <p:sp>
        <p:nvSpPr>
          <p:cNvPr id="3" name="Subtitle 2"/>
          <p:cNvSpPr>
            <a:spLocks noGrp="1"/>
          </p:cNvSpPr>
          <p:nvPr>
            <p:ph type="subTitle" idx="4294967295"/>
          </p:nvPr>
        </p:nvSpPr>
        <p:spPr>
          <a:xfrm>
            <a:off x="1736725" y="4114800"/>
            <a:ext cx="7407275" cy="1752600"/>
          </a:xfrm>
        </p:spPr>
        <p:txBody>
          <a:bodyPr/>
          <a:lstStyle/>
          <a:p>
            <a:pPr marL="82296" indent="0" algn="r">
              <a:buNone/>
            </a:pPr>
            <a:r>
              <a:rPr lang="en-IN" b="1" dirty="0" smtClean="0">
                <a:latin typeface="Arial" pitchFamily="34" charset="0"/>
                <a:cs typeface="Arial" pitchFamily="34" charset="0"/>
              </a:rPr>
              <a:t>Submitted by </a:t>
            </a:r>
          </a:p>
          <a:p>
            <a:pPr marL="82296" indent="0" algn="r">
              <a:buNone/>
            </a:pPr>
            <a:r>
              <a:rPr lang="en-IN" b="1" dirty="0" err="1" smtClean="0">
                <a:latin typeface="Arial" pitchFamily="34" charset="0"/>
                <a:cs typeface="Arial" pitchFamily="34" charset="0"/>
              </a:rPr>
              <a:t>Vasu</a:t>
            </a:r>
            <a:r>
              <a:rPr lang="en-IN" b="1" dirty="0" smtClean="0">
                <a:latin typeface="Arial" pitchFamily="34" charset="0"/>
                <a:cs typeface="Arial" pitchFamily="34" charset="0"/>
              </a:rPr>
              <a:t> </a:t>
            </a:r>
            <a:r>
              <a:rPr lang="en-IN" b="1" dirty="0" err="1" smtClean="0">
                <a:latin typeface="Arial" pitchFamily="34" charset="0"/>
                <a:cs typeface="Arial" pitchFamily="34" charset="0"/>
              </a:rPr>
              <a:t>Teotia</a:t>
            </a:r>
            <a:r>
              <a:rPr lang="en-IN" b="1" dirty="0" smtClean="0">
                <a:latin typeface="Arial" pitchFamily="34" charset="0"/>
                <a:cs typeface="Arial" pitchFamily="34" charset="0"/>
              </a:rPr>
              <a:t> &amp; </a:t>
            </a:r>
            <a:r>
              <a:rPr lang="en-IN" b="1" dirty="0" err="1" smtClean="0">
                <a:latin typeface="Arial" pitchFamily="34" charset="0"/>
                <a:cs typeface="Arial" pitchFamily="34" charset="0"/>
              </a:rPr>
              <a:t>Vignesh</a:t>
            </a:r>
            <a:r>
              <a:rPr lang="en-IN" b="1" dirty="0" smtClean="0">
                <a:latin typeface="Arial" pitchFamily="34" charset="0"/>
                <a:cs typeface="Arial" pitchFamily="34" charset="0"/>
              </a:rPr>
              <a:t> M</a:t>
            </a:r>
            <a:endParaRPr lang="en-IN" b="1" dirty="0">
              <a:latin typeface="Arial" pitchFamily="34" charset="0"/>
              <a:cs typeface="Arial" pitchFamily="34" charset="0"/>
            </a:endParaRPr>
          </a:p>
        </p:txBody>
      </p:sp>
    </p:spTree>
    <p:extLst>
      <p:ext uri="{BB962C8B-B14F-4D97-AF65-F5344CB8AC3E}">
        <p14:creationId xmlns:p14="http://schemas.microsoft.com/office/powerpoint/2010/main" val="2356503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85800"/>
            <a:ext cx="7772400" cy="5909310"/>
          </a:xfrm>
          <a:prstGeom prst="rect">
            <a:avLst/>
          </a:prstGeom>
          <a:noFill/>
        </p:spPr>
        <p:txBody>
          <a:bodyPr wrap="square" rtlCol="0">
            <a:spAutoFit/>
          </a:bodyPr>
          <a:lstStyle/>
          <a:p>
            <a:r>
              <a:rPr lang="en-IN" b="1" dirty="0" smtClean="0">
                <a:latin typeface="Arial" pitchFamily="34" charset="0"/>
                <a:cs typeface="Arial" pitchFamily="34" charset="0"/>
              </a:rPr>
              <a:t>Understanding of the background</a:t>
            </a:r>
          </a:p>
          <a:p>
            <a:endParaRPr lang="en-IN" dirty="0" smtClean="0">
              <a:latin typeface="Arial" pitchFamily="34" charset="0"/>
              <a:cs typeface="Arial" pitchFamily="34" charset="0"/>
            </a:endParaRPr>
          </a:p>
          <a:p>
            <a:r>
              <a:rPr lang="en-IN" dirty="0" smtClean="0">
                <a:latin typeface="Arial" pitchFamily="34" charset="0"/>
                <a:cs typeface="Arial" pitchFamily="34" charset="0"/>
              </a:rPr>
              <a:t>We have been provided Loan.csv dataset from a consumer finance company. The primary attributes captured in data are</a:t>
            </a:r>
          </a:p>
          <a:p>
            <a:pPr marL="285750" indent="-285750">
              <a:buFont typeface="Arial" pitchFamily="34" charset="0"/>
              <a:buChar char="•"/>
            </a:pPr>
            <a:r>
              <a:rPr lang="en-IN" dirty="0" smtClean="0">
                <a:latin typeface="Arial" pitchFamily="34" charset="0"/>
                <a:cs typeface="Arial" pitchFamily="34" charset="0"/>
              </a:rPr>
              <a:t>Loans given by the institution</a:t>
            </a:r>
          </a:p>
          <a:p>
            <a:pPr marL="285750" indent="-285750">
              <a:buFont typeface="Arial" pitchFamily="34" charset="0"/>
              <a:buChar char="•"/>
            </a:pPr>
            <a:r>
              <a:rPr lang="en-IN" dirty="0" smtClean="0">
                <a:latin typeface="Arial" pitchFamily="34" charset="0"/>
                <a:cs typeface="Arial" pitchFamily="34" charset="0"/>
              </a:rPr>
              <a:t>Loan status which captures type of client (defaulter / fully paid / current ) based on behaviour of payment</a:t>
            </a:r>
          </a:p>
          <a:p>
            <a:pPr marL="285750" indent="-285750">
              <a:buFont typeface="Arial" pitchFamily="34" charset="0"/>
              <a:buChar char="•"/>
            </a:pPr>
            <a:r>
              <a:rPr lang="en-IN" dirty="0" smtClean="0">
                <a:latin typeface="Arial" pitchFamily="34" charset="0"/>
                <a:cs typeface="Arial" pitchFamily="34" charset="0"/>
              </a:rPr>
              <a:t>Various other variable which are collected at time of loan sanction</a:t>
            </a:r>
          </a:p>
          <a:p>
            <a:endParaRPr lang="en-IN" dirty="0" smtClean="0">
              <a:latin typeface="Arial" pitchFamily="34" charset="0"/>
              <a:cs typeface="Arial" pitchFamily="34" charset="0"/>
            </a:endParaRPr>
          </a:p>
          <a:p>
            <a:r>
              <a:rPr lang="en-IN" b="1" dirty="0" smtClean="0">
                <a:latin typeface="Arial" pitchFamily="34" charset="0"/>
                <a:cs typeface="Arial" pitchFamily="34" charset="0"/>
              </a:rPr>
              <a:t>Understanding of the problem</a:t>
            </a:r>
          </a:p>
          <a:p>
            <a:endParaRPr lang="en-IN" dirty="0" smtClean="0">
              <a:latin typeface="Arial" pitchFamily="34" charset="0"/>
              <a:cs typeface="Arial" pitchFamily="34" charset="0"/>
            </a:endParaRPr>
          </a:p>
          <a:p>
            <a:r>
              <a:rPr lang="en-IN" dirty="0" smtClean="0">
                <a:latin typeface="Arial" pitchFamily="34" charset="0"/>
                <a:cs typeface="Arial" pitchFamily="34" charset="0"/>
              </a:rPr>
              <a:t>Given the  above context , and based on the data collected, our team feels</a:t>
            </a:r>
          </a:p>
          <a:p>
            <a:r>
              <a:rPr lang="en-IN" dirty="0">
                <a:latin typeface="Arial" pitchFamily="34" charset="0"/>
                <a:cs typeface="Arial" pitchFamily="34" charset="0"/>
              </a:rPr>
              <a:t>u</a:t>
            </a:r>
            <a:r>
              <a:rPr lang="en-IN" dirty="0" smtClean="0">
                <a:latin typeface="Arial" pitchFamily="34" charset="0"/>
                <a:cs typeface="Arial" pitchFamily="34" charset="0"/>
              </a:rPr>
              <a:t>ltimate task is to be able t devise a model which can, based on data collected at the time of application, help us  in determining if the applicant </a:t>
            </a:r>
          </a:p>
          <a:p>
            <a:r>
              <a:rPr lang="en-IN" dirty="0" smtClean="0">
                <a:latin typeface="Arial" pitchFamily="34" charset="0"/>
                <a:cs typeface="Arial" pitchFamily="34" charset="0"/>
              </a:rPr>
              <a:t>can be good candidate od defaulter in future</a:t>
            </a:r>
          </a:p>
          <a:p>
            <a:endParaRPr lang="en-IN" dirty="0" smtClean="0">
              <a:latin typeface="Arial" pitchFamily="34" charset="0"/>
              <a:cs typeface="Arial" pitchFamily="34" charset="0"/>
            </a:endParaRPr>
          </a:p>
          <a:p>
            <a:r>
              <a:rPr lang="en-IN" b="1" dirty="0" smtClean="0">
                <a:latin typeface="Arial" pitchFamily="34" charset="0"/>
                <a:cs typeface="Arial" pitchFamily="34" charset="0"/>
              </a:rPr>
              <a:t>Setting up the problem statement</a:t>
            </a:r>
          </a:p>
          <a:p>
            <a:endParaRPr lang="en-IN" dirty="0">
              <a:latin typeface="Arial" pitchFamily="34" charset="0"/>
              <a:cs typeface="Arial" pitchFamily="34" charset="0"/>
            </a:endParaRPr>
          </a:p>
          <a:p>
            <a:r>
              <a:rPr lang="en-IN" dirty="0" smtClean="0">
                <a:latin typeface="Arial" pitchFamily="34" charset="0"/>
                <a:cs typeface="Arial" pitchFamily="34" charset="0"/>
              </a:rPr>
              <a:t>Given the understanding . We will try to figure out the variable which are the best  predictors for defaulting behaviour from the given dataset.</a:t>
            </a:r>
            <a:endParaRPr lang="en-IN" dirty="0">
              <a:latin typeface="Arial" pitchFamily="34" charset="0"/>
              <a:cs typeface="Arial" pitchFamily="34" charset="0"/>
            </a:endParaRPr>
          </a:p>
          <a:p>
            <a:pPr marL="285750" indent="-285750">
              <a:buFont typeface="Arial" pitchFamily="34" charset="0"/>
              <a:buChar char="•"/>
            </a:pPr>
            <a:endParaRPr lang="en-IN" dirty="0">
              <a:latin typeface="Arial" pitchFamily="34" charset="0"/>
              <a:cs typeface="Arial" pitchFamily="34" charset="0"/>
            </a:endParaRPr>
          </a:p>
        </p:txBody>
      </p:sp>
    </p:spTree>
    <p:extLst>
      <p:ext uri="{BB962C8B-B14F-4D97-AF65-F5344CB8AC3E}">
        <p14:creationId xmlns:p14="http://schemas.microsoft.com/office/powerpoint/2010/main" val="1091851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4316" y="953869"/>
            <a:ext cx="8077200" cy="5016758"/>
          </a:xfrm>
          <a:prstGeom prst="rect">
            <a:avLst/>
          </a:prstGeom>
          <a:noFill/>
        </p:spPr>
        <p:txBody>
          <a:bodyPr wrap="square" rtlCol="0">
            <a:spAutoFit/>
          </a:bodyPr>
          <a:lstStyle/>
          <a:p>
            <a:r>
              <a:rPr lang="en-IN" sz="2000" b="1" dirty="0" smtClean="0">
                <a:latin typeface="Arial" pitchFamily="34" charset="0"/>
                <a:cs typeface="Arial" pitchFamily="34" charset="0"/>
              </a:rPr>
              <a:t>Goals of Data Analysis</a:t>
            </a:r>
          </a:p>
          <a:p>
            <a:endParaRPr lang="en-IN" sz="2000" dirty="0" smtClean="0">
              <a:latin typeface="Arial" pitchFamily="34" charset="0"/>
              <a:cs typeface="Arial" pitchFamily="34" charset="0"/>
            </a:endParaRPr>
          </a:p>
          <a:p>
            <a:r>
              <a:rPr lang="en-IN" sz="2000" dirty="0">
                <a:latin typeface="Arial" pitchFamily="34" charset="0"/>
                <a:cs typeface="Arial" pitchFamily="34" charset="0"/>
              </a:rPr>
              <a:t>The main objective is to be able to identify these risky loan applicants, then such loans can be reduced thereby cutting down the amount of credit loss. Identification of such applicants using EDA is the aim of this case study</a:t>
            </a:r>
            <a:r>
              <a:rPr lang="en-IN" sz="2000" dirty="0" smtClean="0">
                <a:latin typeface="Arial" pitchFamily="34" charset="0"/>
                <a:cs typeface="Arial" pitchFamily="34" charset="0"/>
              </a:rPr>
              <a:t>.</a:t>
            </a:r>
          </a:p>
          <a:p>
            <a:r>
              <a:rPr lang="en-IN" sz="2000" dirty="0">
                <a:latin typeface="Arial" pitchFamily="34" charset="0"/>
                <a:cs typeface="Arial" pitchFamily="34" charset="0"/>
              </a:rPr>
              <a:t/>
            </a:r>
            <a:br>
              <a:rPr lang="en-IN" sz="2000" dirty="0">
                <a:latin typeface="Arial" pitchFamily="34" charset="0"/>
                <a:cs typeface="Arial" pitchFamily="34" charset="0"/>
              </a:rPr>
            </a:br>
            <a:r>
              <a:rPr lang="en-IN" sz="2000" dirty="0">
                <a:latin typeface="Arial" pitchFamily="34" charset="0"/>
                <a:cs typeface="Arial" pitchFamily="34" charset="0"/>
              </a:rPr>
              <a:t>Perform an analysis to understand the driving factors (or driver variables) behind loan default, </a:t>
            </a:r>
            <a:r>
              <a:rPr lang="en-IN" sz="2000" dirty="0" err="1">
                <a:latin typeface="Arial" pitchFamily="34" charset="0"/>
                <a:cs typeface="Arial" pitchFamily="34" charset="0"/>
              </a:rPr>
              <a:t>i.e.the</a:t>
            </a:r>
            <a:r>
              <a:rPr lang="en-IN" sz="2000" dirty="0">
                <a:latin typeface="Arial" pitchFamily="34" charset="0"/>
                <a:cs typeface="Arial" pitchFamily="34" charset="0"/>
              </a:rPr>
              <a:t> variables that are strong indicators of default</a:t>
            </a:r>
            <a:r>
              <a:rPr lang="en-IN" sz="2000" dirty="0" smtClean="0">
                <a:latin typeface="Arial" pitchFamily="34" charset="0"/>
                <a:cs typeface="Arial" pitchFamily="34" charset="0"/>
              </a:rPr>
              <a:t>.</a:t>
            </a:r>
          </a:p>
          <a:p>
            <a:r>
              <a:rPr lang="en-IN" sz="2000" dirty="0">
                <a:latin typeface="Arial" pitchFamily="34" charset="0"/>
                <a:cs typeface="Arial" pitchFamily="34" charset="0"/>
              </a:rPr>
              <a:t/>
            </a:r>
            <a:br>
              <a:rPr lang="en-IN" sz="2000" dirty="0">
                <a:latin typeface="Arial" pitchFamily="34" charset="0"/>
                <a:cs typeface="Arial" pitchFamily="34" charset="0"/>
              </a:rPr>
            </a:br>
            <a:r>
              <a:rPr lang="en-IN" sz="2000" dirty="0">
                <a:latin typeface="Arial" pitchFamily="34" charset="0"/>
                <a:cs typeface="Arial" pitchFamily="34" charset="0"/>
              </a:rPr>
              <a:t>The company can utilize this knowledge for its portfolio and risk assessment</a:t>
            </a:r>
            <a:r>
              <a:rPr lang="en-IN" sz="2000" dirty="0" smtClean="0">
                <a:latin typeface="Arial" pitchFamily="34" charset="0"/>
                <a:cs typeface="Arial" pitchFamily="34" charset="0"/>
              </a:rPr>
              <a:t>.</a:t>
            </a:r>
          </a:p>
          <a:p>
            <a:endParaRPr lang="en-IN" sz="2000" dirty="0">
              <a:latin typeface="Arial" pitchFamily="34" charset="0"/>
              <a:cs typeface="Arial" pitchFamily="34" charset="0"/>
            </a:endParaRPr>
          </a:p>
          <a:p>
            <a:r>
              <a:rPr lang="en-IN" sz="2000" dirty="0">
                <a:latin typeface="Arial" pitchFamily="34" charset="0"/>
                <a:cs typeface="Arial" pitchFamily="34" charset="0"/>
              </a:rPr>
              <a:t/>
            </a:r>
            <a:br>
              <a:rPr lang="en-IN" sz="2000" dirty="0">
                <a:latin typeface="Arial" pitchFamily="34" charset="0"/>
                <a:cs typeface="Arial" pitchFamily="34" charset="0"/>
              </a:rPr>
            </a:br>
            <a:endParaRPr lang="en-IN" sz="2000" dirty="0">
              <a:latin typeface="Arial" pitchFamily="34" charset="0"/>
              <a:cs typeface="Arial" pitchFamily="34" charset="0"/>
            </a:endParaRPr>
          </a:p>
        </p:txBody>
      </p:sp>
    </p:spTree>
    <p:extLst>
      <p:ext uri="{BB962C8B-B14F-4D97-AF65-F5344CB8AC3E}">
        <p14:creationId xmlns:p14="http://schemas.microsoft.com/office/powerpoint/2010/main" val="3115166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94692"/>
            <a:ext cx="8305800" cy="6186309"/>
          </a:xfrm>
          <a:prstGeom prst="rect">
            <a:avLst/>
          </a:prstGeom>
          <a:noFill/>
        </p:spPr>
        <p:txBody>
          <a:bodyPr wrap="square" rtlCol="0">
            <a:spAutoFit/>
          </a:bodyPr>
          <a:lstStyle/>
          <a:p>
            <a:r>
              <a:rPr lang="en-IN" b="1" dirty="0" smtClean="0">
                <a:latin typeface="Arial" pitchFamily="34" charset="0"/>
                <a:cs typeface="Arial" pitchFamily="34" charset="0"/>
              </a:rPr>
              <a:t>Importing libraries</a:t>
            </a:r>
          </a:p>
          <a:p>
            <a:endParaRPr lang="en-IN" dirty="0" smtClean="0">
              <a:latin typeface="Arial" pitchFamily="34" charset="0"/>
              <a:cs typeface="Arial" pitchFamily="34" charset="0"/>
            </a:endParaRPr>
          </a:p>
          <a:p>
            <a:r>
              <a:rPr lang="en-IN" b="1" dirty="0" smtClean="0">
                <a:solidFill>
                  <a:schemeClr val="accent3">
                    <a:lumMod val="75000"/>
                  </a:schemeClr>
                </a:solidFill>
                <a:latin typeface="Arial" pitchFamily="34" charset="0"/>
                <a:cs typeface="Arial" pitchFamily="34" charset="0"/>
              </a:rPr>
              <a:t>import</a:t>
            </a:r>
            <a:r>
              <a:rPr lang="en-IN" dirty="0" smtClean="0">
                <a:solidFill>
                  <a:schemeClr val="accent3">
                    <a:lumMod val="75000"/>
                  </a:schemeClr>
                </a:solidFill>
                <a:latin typeface="Arial" pitchFamily="34" charset="0"/>
                <a:cs typeface="Arial" pitchFamily="34" charset="0"/>
              </a:rPr>
              <a:t> </a:t>
            </a:r>
            <a:r>
              <a:rPr lang="en-IN" dirty="0" err="1">
                <a:solidFill>
                  <a:schemeClr val="accent3">
                    <a:lumMod val="75000"/>
                  </a:schemeClr>
                </a:solidFill>
                <a:latin typeface="Arial" pitchFamily="34" charset="0"/>
                <a:cs typeface="Arial" pitchFamily="34" charset="0"/>
              </a:rPr>
              <a:t>numpy</a:t>
            </a:r>
            <a:r>
              <a:rPr lang="en-IN" dirty="0">
                <a:solidFill>
                  <a:schemeClr val="accent3">
                    <a:lumMod val="75000"/>
                  </a:schemeClr>
                </a:solidFill>
                <a:latin typeface="Arial" pitchFamily="34" charset="0"/>
                <a:cs typeface="Arial" pitchFamily="34" charset="0"/>
              </a:rPr>
              <a:t> </a:t>
            </a:r>
            <a:r>
              <a:rPr lang="en-IN" b="1" dirty="0">
                <a:solidFill>
                  <a:schemeClr val="accent3">
                    <a:lumMod val="75000"/>
                  </a:schemeClr>
                </a:solidFill>
                <a:latin typeface="Arial" pitchFamily="34" charset="0"/>
                <a:cs typeface="Arial" pitchFamily="34" charset="0"/>
              </a:rPr>
              <a:t>as</a:t>
            </a:r>
            <a:r>
              <a:rPr lang="en-IN" dirty="0">
                <a:solidFill>
                  <a:schemeClr val="accent3">
                    <a:lumMod val="75000"/>
                  </a:schemeClr>
                </a:solidFill>
                <a:latin typeface="Arial" pitchFamily="34" charset="0"/>
                <a:cs typeface="Arial" pitchFamily="34" charset="0"/>
              </a:rPr>
              <a:t> </a:t>
            </a:r>
            <a:r>
              <a:rPr lang="en-IN" dirty="0" err="1">
                <a:solidFill>
                  <a:schemeClr val="accent3">
                    <a:lumMod val="75000"/>
                  </a:schemeClr>
                </a:solidFill>
                <a:latin typeface="Arial" pitchFamily="34" charset="0"/>
                <a:cs typeface="Arial" pitchFamily="34" charset="0"/>
              </a:rPr>
              <a:t>np</a:t>
            </a:r>
            <a:r>
              <a:rPr lang="en-IN" dirty="0">
                <a:solidFill>
                  <a:schemeClr val="accent3">
                    <a:lumMod val="75000"/>
                  </a:schemeClr>
                </a:solidFill>
                <a:latin typeface="Arial" pitchFamily="34" charset="0"/>
                <a:cs typeface="Arial" pitchFamily="34" charset="0"/>
              </a:rPr>
              <a:t> </a:t>
            </a:r>
            <a:endParaRPr lang="en-IN" dirty="0" smtClean="0">
              <a:solidFill>
                <a:schemeClr val="accent3">
                  <a:lumMod val="75000"/>
                </a:schemeClr>
              </a:solidFill>
              <a:latin typeface="Arial" pitchFamily="34" charset="0"/>
              <a:cs typeface="Arial" pitchFamily="34" charset="0"/>
            </a:endParaRPr>
          </a:p>
          <a:p>
            <a:r>
              <a:rPr lang="en-IN" b="1" dirty="0" smtClean="0">
                <a:solidFill>
                  <a:schemeClr val="accent3">
                    <a:lumMod val="75000"/>
                  </a:schemeClr>
                </a:solidFill>
                <a:latin typeface="Arial" pitchFamily="34" charset="0"/>
                <a:cs typeface="Arial" pitchFamily="34" charset="0"/>
              </a:rPr>
              <a:t>import</a:t>
            </a:r>
            <a:r>
              <a:rPr lang="en-IN" dirty="0" smtClean="0">
                <a:solidFill>
                  <a:schemeClr val="accent3">
                    <a:lumMod val="75000"/>
                  </a:schemeClr>
                </a:solidFill>
                <a:latin typeface="Arial" pitchFamily="34" charset="0"/>
                <a:cs typeface="Arial" pitchFamily="34" charset="0"/>
              </a:rPr>
              <a:t> </a:t>
            </a:r>
            <a:r>
              <a:rPr lang="en-IN" dirty="0" err="1">
                <a:solidFill>
                  <a:schemeClr val="accent3">
                    <a:lumMod val="75000"/>
                  </a:schemeClr>
                </a:solidFill>
                <a:latin typeface="Arial" pitchFamily="34" charset="0"/>
                <a:cs typeface="Arial" pitchFamily="34" charset="0"/>
              </a:rPr>
              <a:t>matplotlib.pyplot</a:t>
            </a:r>
            <a:r>
              <a:rPr lang="en-IN" dirty="0">
                <a:solidFill>
                  <a:schemeClr val="accent3">
                    <a:lumMod val="75000"/>
                  </a:schemeClr>
                </a:solidFill>
                <a:latin typeface="Arial" pitchFamily="34" charset="0"/>
                <a:cs typeface="Arial" pitchFamily="34" charset="0"/>
              </a:rPr>
              <a:t> </a:t>
            </a:r>
            <a:r>
              <a:rPr lang="en-IN" b="1" dirty="0">
                <a:solidFill>
                  <a:schemeClr val="accent3">
                    <a:lumMod val="75000"/>
                  </a:schemeClr>
                </a:solidFill>
                <a:latin typeface="Arial" pitchFamily="34" charset="0"/>
                <a:cs typeface="Arial" pitchFamily="34" charset="0"/>
              </a:rPr>
              <a:t>as</a:t>
            </a:r>
            <a:r>
              <a:rPr lang="en-IN" dirty="0">
                <a:solidFill>
                  <a:schemeClr val="accent3">
                    <a:lumMod val="75000"/>
                  </a:schemeClr>
                </a:solidFill>
                <a:latin typeface="Arial" pitchFamily="34" charset="0"/>
                <a:cs typeface="Arial" pitchFamily="34" charset="0"/>
              </a:rPr>
              <a:t> </a:t>
            </a:r>
            <a:r>
              <a:rPr lang="en-IN" dirty="0" err="1">
                <a:solidFill>
                  <a:schemeClr val="accent3">
                    <a:lumMod val="75000"/>
                  </a:schemeClr>
                </a:solidFill>
                <a:latin typeface="Arial" pitchFamily="34" charset="0"/>
                <a:cs typeface="Arial" pitchFamily="34" charset="0"/>
              </a:rPr>
              <a:t>plt</a:t>
            </a:r>
            <a:r>
              <a:rPr lang="en-IN" dirty="0">
                <a:solidFill>
                  <a:schemeClr val="accent3">
                    <a:lumMod val="75000"/>
                  </a:schemeClr>
                </a:solidFill>
                <a:latin typeface="Arial" pitchFamily="34" charset="0"/>
                <a:cs typeface="Arial" pitchFamily="34" charset="0"/>
              </a:rPr>
              <a:t> </a:t>
            </a:r>
            <a:endParaRPr lang="en-IN" dirty="0" smtClean="0">
              <a:solidFill>
                <a:schemeClr val="accent3">
                  <a:lumMod val="75000"/>
                </a:schemeClr>
              </a:solidFill>
              <a:latin typeface="Arial" pitchFamily="34" charset="0"/>
              <a:cs typeface="Arial" pitchFamily="34" charset="0"/>
            </a:endParaRPr>
          </a:p>
          <a:p>
            <a:r>
              <a:rPr lang="en-IN" b="1" dirty="0" smtClean="0">
                <a:solidFill>
                  <a:schemeClr val="accent3">
                    <a:lumMod val="75000"/>
                  </a:schemeClr>
                </a:solidFill>
                <a:latin typeface="Arial" pitchFamily="34" charset="0"/>
                <a:cs typeface="Arial" pitchFamily="34" charset="0"/>
              </a:rPr>
              <a:t>import</a:t>
            </a:r>
            <a:r>
              <a:rPr lang="en-IN" dirty="0" smtClean="0">
                <a:solidFill>
                  <a:schemeClr val="accent3">
                    <a:lumMod val="75000"/>
                  </a:schemeClr>
                </a:solidFill>
                <a:latin typeface="Arial" pitchFamily="34" charset="0"/>
                <a:cs typeface="Arial" pitchFamily="34" charset="0"/>
              </a:rPr>
              <a:t> </a:t>
            </a:r>
            <a:r>
              <a:rPr lang="en-IN" dirty="0" err="1">
                <a:solidFill>
                  <a:schemeClr val="accent3">
                    <a:lumMod val="75000"/>
                  </a:schemeClr>
                </a:solidFill>
                <a:latin typeface="Arial" pitchFamily="34" charset="0"/>
                <a:cs typeface="Arial" pitchFamily="34" charset="0"/>
              </a:rPr>
              <a:t>seaborn</a:t>
            </a:r>
            <a:r>
              <a:rPr lang="en-IN" dirty="0">
                <a:solidFill>
                  <a:schemeClr val="accent3">
                    <a:lumMod val="75000"/>
                  </a:schemeClr>
                </a:solidFill>
                <a:latin typeface="Arial" pitchFamily="34" charset="0"/>
                <a:cs typeface="Arial" pitchFamily="34" charset="0"/>
              </a:rPr>
              <a:t> </a:t>
            </a:r>
            <a:r>
              <a:rPr lang="en-IN" b="1" dirty="0">
                <a:solidFill>
                  <a:schemeClr val="accent3">
                    <a:lumMod val="75000"/>
                  </a:schemeClr>
                </a:solidFill>
                <a:latin typeface="Arial" pitchFamily="34" charset="0"/>
                <a:cs typeface="Arial" pitchFamily="34" charset="0"/>
              </a:rPr>
              <a:t>as</a:t>
            </a:r>
            <a:r>
              <a:rPr lang="en-IN" dirty="0">
                <a:solidFill>
                  <a:schemeClr val="accent3">
                    <a:lumMod val="75000"/>
                  </a:schemeClr>
                </a:solidFill>
                <a:latin typeface="Arial" pitchFamily="34" charset="0"/>
                <a:cs typeface="Arial" pitchFamily="34" charset="0"/>
              </a:rPr>
              <a:t> </a:t>
            </a:r>
            <a:r>
              <a:rPr lang="en-IN" dirty="0" err="1" smtClean="0">
                <a:solidFill>
                  <a:schemeClr val="accent3">
                    <a:lumMod val="75000"/>
                  </a:schemeClr>
                </a:solidFill>
                <a:latin typeface="Arial" pitchFamily="34" charset="0"/>
                <a:cs typeface="Arial" pitchFamily="34" charset="0"/>
              </a:rPr>
              <a:t>sns</a:t>
            </a:r>
            <a:endParaRPr lang="en-IN" dirty="0" smtClean="0">
              <a:solidFill>
                <a:schemeClr val="accent3">
                  <a:lumMod val="75000"/>
                </a:schemeClr>
              </a:solidFill>
              <a:latin typeface="Arial" pitchFamily="34" charset="0"/>
              <a:cs typeface="Arial" pitchFamily="34" charset="0"/>
            </a:endParaRPr>
          </a:p>
          <a:p>
            <a:endParaRPr lang="en-IN" dirty="0" smtClean="0">
              <a:latin typeface="Arial" pitchFamily="34" charset="0"/>
              <a:cs typeface="Arial" pitchFamily="34" charset="0"/>
            </a:endParaRPr>
          </a:p>
          <a:p>
            <a:r>
              <a:rPr lang="en-IN" dirty="0" smtClean="0">
                <a:latin typeface="Arial" pitchFamily="34" charset="0"/>
                <a:cs typeface="Arial" pitchFamily="34" charset="0"/>
              </a:rPr>
              <a:t>Loading Loan.csv to variable </a:t>
            </a:r>
            <a:r>
              <a:rPr lang="en-IN" dirty="0" err="1" smtClean="0">
                <a:latin typeface="Arial" pitchFamily="34" charset="0"/>
                <a:cs typeface="Arial" pitchFamily="34" charset="0"/>
              </a:rPr>
              <a:t>lcs</a:t>
            </a:r>
            <a:endParaRPr lang="en-IN" dirty="0" smtClean="0">
              <a:latin typeface="Arial" pitchFamily="34" charset="0"/>
              <a:cs typeface="Arial" pitchFamily="34" charset="0"/>
            </a:endParaRPr>
          </a:p>
          <a:p>
            <a:endParaRPr lang="en-IN" dirty="0">
              <a:latin typeface="Arial" pitchFamily="34" charset="0"/>
              <a:cs typeface="Arial" pitchFamily="34" charset="0"/>
            </a:endParaRPr>
          </a:p>
          <a:p>
            <a:r>
              <a:rPr lang="en-IN" dirty="0" err="1">
                <a:solidFill>
                  <a:schemeClr val="accent3">
                    <a:lumMod val="75000"/>
                  </a:schemeClr>
                </a:solidFill>
                <a:latin typeface="Arial" pitchFamily="34" charset="0"/>
                <a:cs typeface="Arial" pitchFamily="34" charset="0"/>
              </a:rPr>
              <a:t>lcs</a:t>
            </a:r>
            <a:r>
              <a:rPr lang="en-IN" dirty="0">
                <a:solidFill>
                  <a:schemeClr val="accent3">
                    <a:lumMod val="75000"/>
                  </a:schemeClr>
                </a:solidFill>
                <a:latin typeface="Arial" pitchFamily="34" charset="0"/>
                <a:cs typeface="Arial" pitchFamily="34" charset="0"/>
              </a:rPr>
              <a:t> </a:t>
            </a:r>
            <a:r>
              <a:rPr lang="en-IN" b="1" dirty="0">
                <a:solidFill>
                  <a:schemeClr val="accent3">
                    <a:lumMod val="75000"/>
                  </a:schemeClr>
                </a:solidFill>
                <a:latin typeface="Arial" pitchFamily="34" charset="0"/>
                <a:cs typeface="Arial" pitchFamily="34" charset="0"/>
              </a:rPr>
              <a:t>=</a:t>
            </a:r>
            <a:r>
              <a:rPr lang="en-IN" dirty="0">
                <a:solidFill>
                  <a:schemeClr val="accent3">
                    <a:lumMod val="75000"/>
                  </a:schemeClr>
                </a:solidFill>
                <a:latin typeface="Arial" pitchFamily="34" charset="0"/>
                <a:cs typeface="Arial" pitchFamily="34" charset="0"/>
              </a:rPr>
              <a:t> </a:t>
            </a:r>
            <a:r>
              <a:rPr lang="en-IN" dirty="0" err="1">
                <a:solidFill>
                  <a:schemeClr val="accent3">
                    <a:lumMod val="75000"/>
                  </a:schemeClr>
                </a:solidFill>
                <a:latin typeface="Arial" pitchFamily="34" charset="0"/>
                <a:cs typeface="Arial" pitchFamily="34" charset="0"/>
              </a:rPr>
              <a:t>pd</a:t>
            </a:r>
            <a:r>
              <a:rPr lang="en-IN" b="1" dirty="0" err="1">
                <a:solidFill>
                  <a:schemeClr val="accent3">
                    <a:lumMod val="75000"/>
                  </a:schemeClr>
                </a:solidFill>
                <a:latin typeface="Arial" pitchFamily="34" charset="0"/>
                <a:cs typeface="Arial" pitchFamily="34" charset="0"/>
              </a:rPr>
              <a:t>.</a:t>
            </a:r>
            <a:r>
              <a:rPr lang="en-IN" dirty="0" err="1">
                <a:solidFill>
                  <a:schemeClr val="accent3">
                    <a:lumMod val="75000"/>
                  </a:schemeClr>
                </a:solidFill>
                <a:latin typeface="Arial" pitchFamily="34" charset="0"/>
                <a:cs typeface="Arial" pitchFamily="34" charset="0"/>
              </a:rPr>
              <a:t>read_csv</a:t>
            </a:r>
            <a:r>
              <a:rPr lang="en-IN" dirty="0">
                <a:solidFill>
                  <a:schemeClr val="accent3">
                    <a:lumMod val="75000"/>
                  </a:schemeClr>
                </a:solidFill>
                <a:latin typeface="Arial" pitchFamily="34" charset="0"/>
                <a:cs typeface="Arial" pitchFamily="34" charset="0"/>
              </a:rPr>
              <a:t>(</a:t>
            </a:r>
            <a:r>
              <a:rPr lang="en-IN" dirty="0" err="1">
                <a:solidFill>
                  <a:schemeClr val="accent3">
                    <a:lumMod val="75000"/>
                  </a:schemeClr>
                </a:solidFill>
                <a:latin typeface="Arial" pitchFamily="34" charset="0"/>
                <a:cs typeface="Arial" pitchFamily="34" charset="0"/>
              </a:rPr>
              <a:t>r"C</a:t>
            </a:r>
            <a:r>
              <a:rPr lang="en-IN" dirty="0">
                <a:solidFill>
                  <a:schemeClr val="accent3">
                    <a:lumMod val="75000"/>
                  </a:schemeClr>
                </a:solidFill>
                <a:latin typeface="Arial" pitchFamily="34" charset="0"/>
                <a:cs typeface="Arial" pitchFamily="34" charset="0"/>
              </a:rPr>
              <a:t>:\</a:t>
            </a:r>
            <a:r>
              <a:rPr lang="en-IN" dirty="0" err="1">
                <a:solidFill>
                  <a:schemeClr val="accent3">
                    <a:lumMod val="75000"/>
                  </a:schemeClr>
                </a:solidFill>
                <a:latin typeface="Arial" pitchFamily="34" charset="0"/>
                <a:cs typeface="Arial" pitchFamily="34" charset="0"/>
              </a:rPr>
              <a:t>LendingCaseStudy</a:t>
            </a:r>
            <a:r>
              <a:rPr lang="en-IN" dirty="0">
                <a:solidFill>
                  <a:schemeClr val="accent3">
                    <a:lumMod val="75000"/>
                  </a:schemeClr>
                </a:solidFill>
                <a:latin typeface="Arial" pitchFamily="34" charset="0"/>
                <a:cs typeface="Arial" pitchFamily="34" charset="0"/>
              </a:rPr>
              <a:t>\loan.csv") </a:t>
            </a:r>
            <a:endParaRPr lang="en-IN" dirty="0" smtClean="0">
              <a:solidFill>
                <a:schemeClr val="accent3">
                  <a:lumMod val="75000"/>
                </a:schemeClr>
              </a:solidFill>
              <a:latin typeface="Arial" pitchFamily="34" charset="0"/>
              <a:cs typeface="Arial" pitchFamily="34" charset="0"/>
            </a:endParaRPr>
          </a:p>
          <a:p>
            <a:r>
              <a:rPr lang="en-IN" dirty="0" err="1" smtClean="0">
                <a:solidFill>
                  <a:schemeClr val="accent3">
                    <a:lumMod val="75000"/>
                  </a:schemeClr>
                </a:solidFill>
                <a:latin typeface="Arial" pitchFamily="34" charset="0"/>
                <a:cs typeface="Arial" pitchFamily="34" charset="0"/>
              </a:rPr>
              <a:t>lcs</a:t>
            </a:r>
            <a:r>
              <a:rPr lang="en-IN" b="1" dirty="0" err="1" smtClean="0">
                <a:solidFill>
                  <a:schemeClr val="accent3">
                    <a:lumMod val="75000"/>
                  </a:schemeClr>
                </a:solidFill>
                <a:latin typeface="Arial" pitchFamily="34" charset="0"/>
                <a:cs typeface="Arial" pitchFamily="34" charset="0"/>
              </a:rPr>
              <a:t>.</a:t>
            </a:r>
            <a:r>
              <a:rPr lang="en-IN" dirty="0" err="1" smtClean="0">
                <a:solidFill>
                  <a:schemeClr val="accent3">
                    <a:lumMod val="75000"/>
                  </a:schemeClr>
                </a:solidFill>
                <a:latin typeface="Arial" pitchFamily="34" charset="0"/>
                <a:cs typeface="Arial" pitchFamily="34" charset="0"/>
              </a:rPr>
              <a:t>shape</a:t>
            </a:r>
            <a:r>
              <a:rPr lang="en-IN" dirty="0" smtClean="0">
                <a:solidFill>
                  <a:schemeClr val="accent3">
                    <a:lumMod val="75000"/>
                  </a:schemeClr>
                </a:solidFill>
                <a:latin typeface="Arial" pitchFamily="34" charset="0"/>
                <a:cs typeface="Arial" pitchFamily="34" charset="0"/>
              </a:rPr>
              <a:t> </a:t>
            </a:r>
          </a:p>
          <a:p>
            <a:endParaRPr lang="en-IN" dirty="0" smtClean="0">
              <a:latin typeface="Arial" pitchFamily="34" charset="0"/>
              <a:cs typeface="Arial" pitchFamily="34" charset="0"/>
            </a:endParaRPr>
          </a:p>
          <a:p>
            <a:r>
              <a:rPr lang="en-IN" b="1" dirty="0" smtClean="0">
                <a:latin typeface="Arial" pitchFamily="34" charset="0"/>
                <a:cs typeface="Arial" pitchFamily="34" charset="0"/>
              </a:rPr>
              <a:t>Data Cleaning</a:t>
            </a:r>
            <a:r>
              <a:rPr lang="en-IN" dirty="0" smtClean="0">
                <a:latin typeface="Arial" pitchFamily="34" charset="0"/>
                <a:cs typeface="Arial" pitchFamily="34" charset="0"/>
              </a:rPr>
              <a:t> </a:t>
            </a:r>
          </a:p>
          <a:p>
            <a:endParaRPr lang="en-IN" dirty="0">
              <a:latin typeface="Arial" pitchFamily="34" charset="0"/>
              <a:cs typeface="Arial" pitchFamily="34" charset="0"/>
            </a:endParaRPr>
          </a:p>
          <a:p>
            <a:r>
              <a:rPr lang="en-IN" dirty="0" smtClean="0">
                <a:latin typeface="Arial" pitchFamily="34" charset="0"/>
                <a:cs typeface="Arial" pitchFamily="34" charset="0"/>
              </a:rPr>
              <a:t>After load we have 111 columns in </a:t>
            </a:r>
            <a:r>
              <a:rPr lang="en-IN" dirty="0" err="1" smtClean="0">
                <a:latin typeface="Arial" pitchFamily="34" charset="0"/>
                <a:cs typeface="Arial" pitchFamily="34" charset="0"/>
              </a:rPr>
              <a:t>lcs</a:t>
            </a:r>
            <a:r>
              <a:rPr lang="en-IN" dirty="0" smtClean="0">
                <a:latin typeface="Arial" pitchFamily="34" charset="0"/>
                <a:cs typeface="Arial" pitchFamily="34" charset="0"/>
              </a:rPr>
              <a:t> data frame variable</a:t>
            </a:r>
          </a:p>
          <a:p>
            <a:r>
              <a:rPr lang="en-IN" dirty="0" smtClean="0">
                <a:latin typeface="Arial" pitchFamily="34" charset="0"/>
                <a:cs typeface="Arial" pitchFamily="34" charset="0"/>
              </a:rPr>
              <a:t>Remove Null values from variable </a:t>
            </a:r>
            <a:r>
              <a:rPr lang="en-IN" dirty="0" err="1" smtClean="0">
                <a:latin typeface="Arial" pitchFamily="34" charset="0"/>
                <a:cs typeface="Arial" pitchFamily="34" charset="0"/>
              </a:rPr>
              <a:t>lcs</a:t>
            </a:r>
            <a:endParaRPr lang="en-IN" dirty="0" smtClean="0">
              <a:latin typeface="Arial" pitchFamily="34" charset="0"/>
              <a:cs typeface="Arial" pitchFamily="34" charset="0"/>
            </a:endParaRPr>
          </a:p>
          <a:p>
            <a:endParaRPr lang="en-IN" dirty="0">
              <a:latin typeface="Arial" pitchFamily="34" charset="0"/>
              <a:cs typeface="Arial" pitchFamily="34" charset="0"/>
            </a:endParaRPr>
          </a:p>
          <a:p>
            <a:r>
              <a:rPr lang="en-IN" dirty="0" err="1">
                <a:solidFill>
                  <a:schemeClr val="accent3">
                    <a:lumMod val="75000"/>
                  </a:schemeClr>
                </a:solidFill>
                <a:latin typeface="Arial" pitchFamily="34" charset="0"/>
                <a:cs typeface="Arial" pitchFamily="34" charset="0"/>
              </a:rPr>
              <a:t>lcs</a:t>
            </a:r>
            <a:r>
              <a:rPr lang="en-IN" b="1" dirty="0" err="1">
                <a:solidFill>
                  <a:schemeClr val="accent3">
                    <a:lumMod val="75000"/>
                  </a:schemeClr>
                </a:solidFill>
                <a:latin typeface="Arial" pitchFamily="34" charset="0"/>
                <a:cs typeface="Arial" pitchFamily="34" charset="0"/>
              </a:rPr>
              <a:t>.</a:t>
            </a:r>
            <a:r>
              <a:rPr lang="en-IN" dirty="0" err="1">
                <a:solidFill>
                  <a:schemeClr val="accent3">
                    <a:lumMod val="75000"/>
                  </a:schemeClr>
                </a:solidFill>
                <a:latin typeface="Arial" pitchFamily="34" charset="0"/>
                <a:cs typeface="Arial" pitchFamily="34" charset="0"/>
              </a:rPr>
              <a:t>dropna</a:t>
            </a:r>
            <a:r>
              <a:rPr lang="en-IN" dirty="0">
                <a:solidFill>
                  <a:schemeClr val="accent3">
                    <a:lumMod val="75000"/>
                  </a:schemeClr>
                </a:solidFill>
                <a:latin typeface="Arial" pitchFamily="34" charset="0"/>
                <a:cs typeface="Arial" pitchFamily="34" charset="0"/>
              </a:rPr>
              <a:t>(axis </a:t>
            </a:r>
            <a:r>
              <a:rPr lang="en-IN" b="1" dirty="0">
                <a:solidFill>
                  <a:schemeClr val="accent3">
                    <a:lumMod val="75000"/>
                  </a:schemeClr>
                </a:solidFill>
                <a:latin typeface="Arial" pitchFamily="34" charset="0"/>
                <a:cs typeface="Arial" pitchFamily="34" charset="0"/>
              </a:rPr>
              <a:t>=</a:t>
            </a:r>
            <a:r>
              <a:rPr lang="en-IN" dirty="0">
                <a:solidFill>
                  <a:schemeClr val="accent3">
                    <a:lumMod val="75000"/>
                  </a:schemeClr>
                </a:solidFill>
                <a:latin typeface="Arial" pitchFamily="34" charset="0"/>
                <a:cs typeface="Arial" pitchFamily="34" charset="0"/>
              </a:rPr>
              <a:t> 1, how </a:t>
            </a:r>
            <a:r>
              <a:rPr lang="en-IN" b="1" dirty="0">
                <a:solidFill>
                  <a:schemeClr val="accent3">
                    <a:lumMod val="75000"/>
                  </a:schemeClr>
                </a:solidFill>
                <a:latin typeface="Arial" pitchFamily="34" charset="0"/>
                <a:cs typeface="Arial" pitchFamily="34" charset="0"/>
              </a:rPr>
              <a:t>=</a:t>
            </a:r>
            <a:r>
              <a:rPr lang="en-IN" dirty="0">
                <a:solidFill>
                  <a:schemeClr val="accent3">
                    <a:lumMod val="75000"/>
                  </a:schemeClr>
                </a:solidFill>
                <a:latin typeface="Arial" pitchFamily="34" charset="0"/>
                <a:cs typeface="Arial" pitchFamily="34" charset="0"/>
              </a:rPr>
              <a:t> 'all', </a:t>
            </a:r>
            <a:r>
              <a:rPr lang="en-IN" dirty="0" err="1">
                <a:solidFill>
                  <a:schemeClr val="accent3">
                    <a:lumMod val="75000"/>
                  </a:schemeClr>
                </a:solidFill>
                <a:latin typeface="Arial" pitchFamily="34" charset="0"/>
                <a:cs typeface="Arial" pitchFamily="34" charset="0"/>
              </a:rPr>
              <a:t>inplace</a:t>
            </a:r>
            <a:r>
              <a:rPr lang="en-IN" dirty="0">
                <a:solidFill>
                  <a:schemeClr val="accent3">
                    <a:lumMod val="75000"/>
                  </a:schemeClr>
                </a:solidFill>
                <a:latin typeface="Arial" pitchFamily="34" charset="0"/>
                <a:cs typeface="Arial" pitchFamily="34" charset="0"/>
              </a:rPr>
              <a:t> </a:t>
            </a:r>
            <a:r>
              <a:rPr lang="en-IN" b="1" dirty="0">
                <a:solidFill>
                  <a:schemeClr val="accent3">
                    <a:lumMod val="75000"/>
                  </a:schemeClr>
                </a:solidFill>
                <a:latin typeface="Arial" pitchFamily="34" charset="0"/>
                <a:cs typeface="Arial" pitchFamily="34" charset="0"/>
              </a:rPr>
              <a:t>=</a:t>
            </a:r>
            <a:r>
              <a:rPr lang="en-IN" dirty="0">
                <a:solidFill>
                  <a:schemeClr val="accent3">
                    <a:lumMod val="75000"/>
                  </a:schemeClr>
                </a:solidFill>
                <a:latin typeface="Arial" pitchFamily="34" charset="0"/>
                <a:cs typeface="Arial" pitchFamily="34" charset="0"/>
              </a:rPr>
              <a:t> </a:t>
            </a:r>
            <a:r>
              <a:rPr lang="en-IN" b="1" dirty="0">
                <a:solidFill>
                  <a:schemeClr val="accent3">
                    <a:lumMod val="75000"/>
                  </a:schemeClr>
                </a:solidFill>
                <a:latin typeface="Arial" pitchFamily="34" charset="0"/>
                <a:cs typeface="Arial" pitchFamily="34" charset="0"/>
              </a:rPr>
              <a:t>True</a:t>
            </a:r>
            <a:r>
              <a:rPr lang="en-IN" dirty="0">
                <a:solidFill>
                  <a:schemeClr val="accent3">
                    <a:lumMod val="75000"/>
                  </a:schemeClr>
                </a:solidFill>
                <a:latin typeface="Arial" pitchFamily="34" charset="0"/>
                <a:cs typeface="Arial" pitchFamily="34" charset="0"/>
              </a:rPr>
              <a:t>) </a:t>
            </a:r>
            <a:endParaRPr lang="en-IN" dirty="0" smtClean="0">
              <a:solidFill>
                <a:schemeClr val="accent3">
                  <a:lumMod val="75000"/>
                </a:schemeClr>
              </a:solidFill>
              <a:latin typeface="Arial" pitchFamily="34" charset="0"/>
              <a:cs typeface="Arial" pitchFamily="34" charset="0"/>
            </a:endParaRPr>
          </a:p>
          <a:p>
            <a:r>
              <a:rPr lang="en-IN" dirty="0" err="1">
                <a:solidFill>
                  <a:schemeClr val="accent3">
                    <a:lumMod val="75000"/>
                  </a:schemeClr>
                </a:solidFill>
                <a:latin typeface="Arial" pitchFamily="34" charset="0"/>
                <a:cs typeface="Arial" pitchFamily="34" charset="0"/>
              </a:rPr>
              <a:t>lcs</a:t>
            </a:r>
            <a:r>
              <a:rPr lang="en-IN" b="1" dirty="0" err="1">
                <a:solidFill>
                  <a:schemeClr val="accent3">
                    <a:lumMod val="75000"/>
                  </a:schemeClr>
                </a:solidFill>
                <a:latin typeface="Arial" pitchFamily="34" charset="0"/>
                <a:cs typeface="Arial" pitchFamily="34" charset="0"/>
              </a:rPr>
              <a:t>.</a:t>
            </a:r>
            <a:r>
              <a:rPr lang="en-IN" dirty="0" err="1">
                <a:solidFill>
                  <a:schemeClr val="accent3">
                    <a:lumMod val="75000"/>
                  </a:schemeClr>
                </a:solidFill>
                <a:latin typeface="Arial" pitchFamily="34" charset="0"/>
                <a:cs typeface="Arial" pitchFamily="34" charset="0"/>
              </a:rPr>
              <a:t>shape</a:t>
            </a:r>
            <a:r>
              <a:rPr lang="en-IN" dirty="0">
                <a:solidFill>
                  <a:schemeClr val="accent3">
                    <a:lumMod val="75000"/>
                  </a:schemeClr>
                </a:solidFill>
                <a:latin typeface="Arial" pitchFamily="34" charset="0"/>
                <a:cs typeface="Arial" pitchFamily="34" charset="0"/>
              </a:rPr>
              <a:t> </a:t>
            </a:r>
          </a:p>
          <a:p>
            <a:endParaRPr lang="en-IN" dirty="0" smtClean="0">
              <a:latin typeface="Arial" pitchFamily="34" charset="0"/>
              <a:cs typeface="Arial" pitchFamily="34" charset="0"/>
            </a:endParaRPr>
          </a:p>
          <a:p>
            <a:r>
              <a:rPr lang="en-IN" dirty="0" smtClean="0">
                <a:latin typeface="Arial" pitchFamily="34" charset="0"/>
                <a:cs typeface="Arial" pitchFamily="34" charset="0"/>
              </a:rPr>
              <a:t>After cleaning we have 57 columns in </a:t>
            </a:r>
            <a:r>
              <a:rPr lang="en-IN" dirty="0" err="1" smtClean="0">
                <a:latin typeface="Arial" pitchFamily="34" charset="0"/>
                <a:cs typeface="Arial" pitchFamily="34" charset="0"/>
              </a:rPr>
              <a:t>lcs</a:t>
            </a:r>
            <a:endParaRPr lang="en-IN" dirty="0" smtClean="0">
              <a:latin typeface="Arial" pitchFamily="34" charset="0"/>
              <a:cs typeface="Arial" pitchFamily="34" charset="0"/>
            </a:endParaRPr>
          </a:p>
          <a:p>
            <a:endParaRPr lang="en-IN" dirty="0">
              <a:latin typeface="Arial" pitchFamily="34" charset="0"/>
              <a:cs typeface="Arial" pitchFamily="34" charset="0"/>
            </a:endParaRPr>
          </a:p>
          <a:p>
            <a:endParaRPr lang="en-IN" dirty="0">
              <a:latin typeface="Arial" pitchFamily="34" charset="0"/>
              <a:cs typeface="Arial" pitchFamily="34" charset="0"/>
            </a:endParaRPr>
          </a:p>
        </p:txBody>
      </p:sp>
    </p:spTree>
    <p:extLst>
      <p:ext uri="{BB962C8B-B14F-4D97-AF65-F5344CB8AC3E}">
        <p14:creationId xmlns:p14="http://schemas.microsoft.com/office/powerpoint/2010/main" val="4054596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838200"/>
            <a:ext cx="8320739" cy="5909310"/>
          </a:xfrm>
          <a:prstGeom prst="rect">
            <a:avLst/>
          </a:prstGeom>
          <a:noFill/>
        </p:spPr>
        <p:txBody>
          <a:bodyPr wrap="none" rtlCol="0">
            <a:spAutoFit/>
          </a:bodyPr>
          <a:lstStyle/>
          <a:p>
            <a:r>
              <a:rPr lang="en-IN" dirty="0">
                <a:latin typeface="Arial" pitchFamily="34" charset="0"/>
                <a:cs typeface="Arial" pitchFamily="34" charset="0"/>
              </a:rPr>
              <a:t>Drop additional columns we don't need these as these are mostly nulls. </a:t>
            </a:r>
            <a:br>
              <a:rPr lang="en-IN" dirty="0">
                <a:latin typeface="Arial" pitchFamily="34" charset="0"/>
                <a:cs typeface="Arial" pitchFamily="34" charset="0"/>
              </a:rPr>
            </a:br>
            <a:endParaRPr lang="en-IN" dirty="0" smtClean="0">
              <a:latin typeface="Arial" pitchFamily="34" charset="0"/>
              <a:cs typeface="Arial" pitchFamily="34" charset="0"/>
            </a:endParaRPr>
          </a:p>
          <a:p>
            <a:r>
              <a:rPr lang="en-IN" dirty="0" err="1">
                <a:solidFill>
                  <a:schemeClr val="accent3">
                    <a:lumMod val="75000"/>
                  </a:schemeClr>
                </a:solidFill>
                <a:latin typeface="Arial" pitchFamily="34" charset="0"/>
                <a:cs typeface="Arial" pitchFamily="34" charset="0"/>
              </a:rPr>
              <a:t>lcs</a:t>
            </a:r>
            <a:r>
              <a:rPr lang="en-IN" b="1" dirty="0" err="1">
                <a:solidFill>
                  <a:schemeClr val="accent3">
                    <a:lumMod val="75000"/>
                  </a:schemeClr>
                </a:solidFill>
                <a:latin typeface="Arial" pitchFamily="34" charset="0"/>
                <a:cs typeface="Arial" pitchFamily="34" charset="0"/>
              </a:rPr>
              <a:t>.</a:t>
            </a:r>
            <a:r>
              <a:rPr lang="en-IN" dirty="0" err="1">
                <a:solidFill>
                  <a:schemeClr val="accent3">
                    <a:lumMod val="75000"/>
                  </a:schemeClr>
                </a:solidFill>
                <a:latin typeface="Arial" pitchFamily="34" charset="0"/>
                <a:cs typeface="Arial" pitchFamily="34" charset="0"/>
              </a:rPr>
              <a:t>drop</a:t>
            </a:r>
            <a:r>
              <a:rPr lang="en-IN" dirty="0">
                <a:solidFill>
                  <a:schemeClr val="accent3">
                    <a:lumMod val="75000"/>
                  </a:schemeClr>
                </a:solidFill>
                <a:latin typeface="Arial" pitchFamily="34" charset="0"/>
                <a:cs typeface="Arial" pitchFamily="34" charset="0"/>
              </a:rPr>
              <a:t>(["id", "</a:t>
            </a:r>
            <a:r>
              <a:rPr lang="en-IN" dirty="0" err="1">
                <a:solidFill>
                  <a:schemeClr val="accent3">
                    <a:lumMod val="75000"/>
                  </a:schemeClr>
                </a:solidFill>
                <a:latin typeface="Arial" pitchFamily="34" charset="0"/>
                <a:cs typeface="Arial" pitchFamily="34" charset="0"/>
              </a:rPr>
              <a:t>member_id</a:t>
            </a:r>
            <a:r>
              <a:rPr lang="en-IN" dirty="0">
                <a:solidFill>
                  <a:schemeClr val="accent3">
                    <a:lumMod val="75000"/>
                  </a:schemeClr>
                </a:solidFill>
                <a:latin typeface="Arial" pitchFamily="34" charset="0"/>
                <a:cs typeface="Arial" pitchFamily="34" charset="0"/>
              </a:rPr>
              <a:t>", "</a:t>
            </a:r>
            <a:r>
              <a:rPr lang="en-IN" dirty="0" err="1">
                <a:solidFill>
                  <a:schemeClr val="accent3">
                    <a:lumMod val="75000"/>
                  </a:schemeClr>
                </a:solidFill>
                <a:latin typeface="Arial" pitchFamily="34" charset="0"/>
                <a:cs typeface="Arial" pitchFamily="34" charset="0"/>
              </a:rPr>
              <a:t>url</a:t>
            </a:r>
            <a:r>
              <a:rPr lang="en-IN" dirty="0">
                <a:solidFill>
                  <a:schemeClr val="accent3">
                    <a:lumMod val="75000"/>
                  </a:schemeClr>
                </a:solidFill>
                <a:latin typeface="Arial" pitchFamily="34" charset="0"/>
                <a:cs typeface="Arial" pitchFamily="34" charset="0"/>
              </a:rPr>
              <a:t>", "title", "</a:t>
            </a:r>
            <a:r>
              <a:rPr lang="en-IN" dirty="0" err="1">
                <a:solidFill>
                  <a:schemeClr val="accent3">
                    <a:lumMod val="75000"/>
                  </a:schemeClr>
                </a:solidFill>
                <a:latin typeface="Arial" pitchFamily="34" charset="0"/>
                <a:cs typeface="Arial" pitchFamily="34" charset="0"/>
              </a:rPr>
              <a:t>emp_title</a:t>
            </a:r>
            <a:r>
              <a:rPr lang="en-IN" dirty="0">
                <a:solidFill>
                  <a:schemeClr val="accent3">
                    <a:lumMod val="75000"/>
                  </a:schemeClr>
                </a:solidFill>
                <a:latin typeface="Arial" pitchFamily="34" charset="0"/>
                <a:cs typeface="Arial" pitchFamily="34" charset="0"/>
              </a:rPr>
              <a:t>", "</a:t>
            </a:r>
            <a:r>
              <a:rPr lang="en-IN" dirty="0" err="1">
                <a:solidFill>
                  <a:schemeClr val="accent3">
                    <a:lumMod val="75000"/>
                  </a:schemeClr>
                </a:solidFill>
                <a:latin typeface="Arial" pitchFamily="34" charset="0"/>
                <a:cs typeface="Arial" pitchFamily="34" charset="0"/>
              </a:rPr>
              <a:t>zip_code</a:t>
            </a:r>
            <a:r>
              <a:rPr lang="en-IN" dirty="0">
                <a:solidFill>
                  <a:schemeClr val="accent3">
                    <a:lumMod val="75000"/>
                  </a:schemeClr>
                </a:solidFill>
                <a:latin typeface="Arial" pitchFamily="34" charset="0"/>
                <a:cs typeface="Arial" pitchFamily="34" charset="0"/>
              </a:rPr>
              <a:t>", </a:t>
            </a:r>
            <a:endParaRPr lang="en-IN" dirty="0" smtClean="0">
              <a:solidFill>
                <a:schemeClr val="accent3">
                  <a:lumMod val="75000"/>
                </a:schemeClr>
              </a:solidFill>
              <a:latin typeface="Arial" pitchFamily="34" charset="0"/>
              <a:cs typeface="Arial" pitchFamily="34" charset="0"/>
            </a:endParaRPr>
          </a:p>
          <a:p>
            <a:r>
              <a:rPr lang="en-IN" dirty="0" smtClean="0">
                <a:solidFill>
                  <a:schemeClr val="accent3">
                    <a:lumMod val="75000"/>
                  </a:schemeClr>
                </a:solidFill>
                <a:latin typeface="Arial" pitchFamily="34" charset="0"/>
                <a:cs typeface="Arial" pitchFamily="34" charset="0"/>
              </a:rPr>
              <a:t>"</a:t>
            </a:r>
            <a:r>
              <a:rPr lang="en-IN" dirty="0" err="1">
                <a:solidFill>
                  <a:schemeClr val="accent3">
                    <a:lumMod val="75000"/>
                  </a:schemeClr>
                </a:solidFill>
                <a:latin typeface="Arial" pitchFamily="34" charset="0"/>
                <a:cs typeface="Arial" pitchFamily="34" charset="0"/>
              </a:rPr>
              <a:t>last_credit_pull_d</a:t>
            </a:r>
            <a:r>
              <a:rPr lang="en-IN" dirty="0">
                <a:solidFill>
                  <a:schemeClr val="accent3">
                    <a:lumMod val="75000"/>
                  </a:schemeClr>
                </a:solidFill>
                <a:latin typeface="Arial" pitchFamily="34" charset="0"/>
                <a:cs typeface="Arial" pitchFamily="34" charset="0"/>
              </a:rPr>
              <a:t>", "addr_state","out_prncp_</a:t>
            </a:r>
            <a:r>
              <a:rPr lang="en-IN" dirty="0" err="1">
                <a:solidFill>
                  <a:schemeClr val="accent3">
                    <a:lumMod val="75000"/>
                  </a:schemeClr>
                </a:solidFill>
                <a:latin typeface="Arial" pitchFamily="34" charset="0"/>
                <a:cs typeface="Arial" pitchFamily="34" charset="0"/>
              </a:rPr>
              <a:t>inv</a:t>
            </a:r>
            <a:r>
              <a:rPr lang="en-IN" dirty="0">
                <a:solidFill>
                  <a:schemeClr val="accent3">
                    <a:lumMod val="75000"/>
                  </a:schemeClr>
                </a:solidFill>
                <a:latin typeface="Arial" pitchFamily="34" charset="0"/>
                <a:cs typeface="Arial" pitchFamily="34" charset="0"/>
              </a:rPr>
              <a:t>","</a:t>
            </a:r>
            <a:r>
              <a:rPr lang="en-IN" dirty="0" err="1">
                <a:solidFill>
                  <a:schemeClr val="accent3">
                    <a:lumMod val="75000"/>
                  </a:schemeClr>
                </a:solidFill>
                <a:latin typeface="Arial" pitchFamily="34" charset="0"/>
                <a:cs typeface="Arial" pitchFamily="34" charset="0"/>
              </a:rPr>
              <a:t>total_pymnt_inv</a:t>
            </a:r>
            <a:r>
              <a:rPr lang="en-IN" dirty="0" smtClean="0">
                <a:solidFill>
                  <a:schemeClr val="accent3">
                    <a:lumMod val="75000"/>
                  </a:schemeClr>
                </a:solidFill>
                <a:latin typeface="Arial" pitchFamily="34" charset="0"/>
                <a:cs typeface="Arial" pitchFamily="34" charset="0"/>
              </a:rPr>
              <a:t>",</a:t>
            </a:r>
          </a:p>
          <a:p>
            <a:r>
              <a:rPr lang="en-IN" dirty="0" smtClean="0">
                <a:solidFill>
                  <a:schemeClr val="accent3">
                    <a:lumMod val="75000"/>
                  </a:schemeClr>
                </a:solidFill>
                <a:latin typeface="Arial" pitchFamily="34" charset="0"/>
                <a:cs typeface="Arial" pitchFamily="34" charset="0"/>
              </a:rPr>
              <a:t>"</a:t>
            </a:r>
            <a:r>
              <a:rPr lang="en-IN" dirty="0" err="1">
                <a:solidFill>
                  <a:schemeClr val="accent3">
                    <a:lumMod val="75000"/>
                  </a:schemeClr>
                </a:solidFill>
                <a:latin typeface="Arial" pitchFamily="34" charset="0"/>
                <a:cs typeface="Arial" pitchFamily="34" charset="0"/>
              </a:rPr>
              <a:t>funded_amnt</a:t>
            </a:r>
            <a:r>
              <a:rPr lang="en-IN" dirty="0">
                <a:solidFill>
                  <a:schemeClr val="accent3">
                    <a:lumMod val="75000"/>
                  </a:schemeClr>
                </a:solidFill>
                <a:latin typeface="Arial" pitchFamily="34" charset="0"/>
                <a:cs typeface="Arial" pitchFamily="34" charset="0"/>
              </a:rPr>
              <a:t>", "delinq_2yrs", "</a:t>
            </a:r>
            <a:r>
              <a:rPr lang="en-IN" dirty="0" err="1">
                <a:solidFill>
                  <a:schemeClr val="accent3">
                    <a:lumMod val="75000"/>
                  </a:schemeClr>
                </a:solidFill>
                <a:latin typeface="Arial" pitchFamily="34" charset="0"/>
                <a:cs typeface="Arial" pitchFamily="34" charset="0"/>
              </a:rPr>
              <a:t>revol_bal</a:t>
            </a:r>
            <a:r>
              <a:rPr lang="en-IN" dirty="0">
                <a:solidFill>
                  <a:schemeClr val="accent3">
                    <a:lumMod val="75000"/>
                  </a:schemeClr>
                </a:solidFill>
                <a:latin typeface="Arial" pitchFamily="34" charset="0"/>
                <a:cs typeface="Arial" pitchFamily="34" charset="0"/>
              </a:rPr>
              <a:t>", "</a:t>
            </a:r>
            <a:r>
              <a:rPr lang="en-IN" dirty="0" err="1">
                <a:solidFill>
                  <a:schemeClr val="accent3">
                    <a:lumMod val="75000"/>
                  </a:schemeClr>
                </a:solidFill>
                <a:latin typeface="Arial" pitchFamily="34" charset="0"/>
                <a:cs typeface="Arial" pitchFamily="34" charset="0"/>
              </a:rPr>
              <a:t>out_prncp</a:t>
            </a:r>
            <a:r>
              <a:rPr lang="en-IN" dirty="0">
                <a:solidFill>
                  <a:schemeClr val="accent3">
                    <a:lumMod val="75000"/>
                  </a:schemeClr>
                </a:solidFill>
                <a:latin typeface="Arial" pitchFamily="34" charset="0"/>
                <a:cs typeface="Arial" pitchFamily="34" charset="0"/>
              </a:rPr>
              <a:t>", "</a:t>
            </a:r>
            <a:r>
              <a:rPr lang="en-IN" dirty="0" err="1">
                <a:solidFill>
                  <a:schemeClr val="accent3">
                    <a:lumMod val="75000"/>
                  </a:schemeClr>
                </a:solidFill>
                <a:latin typeface="Arial" pitchFamily="34" charset="0"/>
                <a:cs typeface="Arial" pitchFamily="34" charset="0"/>
              </a:rPr>
              <a:t>total_pymnt</a:t>
            </a:r>
            <a:r>
              <a:rPr lang="en-IN" dirty="0">
                <a:solidFill>
                  <a:schemeClr val="accent3">
                    <a:lumMod val="75000"/>
                  </a:schemeClr>
                </a:solidFill>
                <a:latin typeface="Arial" pitchFamily="34" charset="0"/>
                <a:cs typeface="Arial" pitchFamily="34" charset="0"/>
              </a:rPr>
              <a:t>", </a:t>
            </a:r>
            <a:endParaRPr lang="en-IN" dirty="0" smtClean="0">
              <a:solidFill>
                <a:schemeClr val="accent3">
                  <a:lumMod val="75000"/>
                </a:schemeClr>
              </a:solidFill>
              <a:latin typeface="Arial" pitchFamily="34" charset="0"/>
              <a:cs typeface="Arial" pitchFamily="34" charset="0"/>
            </a:endParaRPr>
          </a:p>
          <a:p>
            <a:r>
              <a:rPr lang="en-IN" dirty="0" smtClean="0">
                <a:solidFill>
                  <a:schemeClr val="accent3">
                    <a:lumMod val="75000"/>
                  </a:schemeClr>
                </a:solidFill>
                <a:latin typeface="Arial" pitchFamily="34" charset="0"/>
                <a:cs typeface="Arial" pitchFamily="34" charset="0"/>
              </a:rPr>
              <a:t>"</a:t>
            </a:r>
            <a:r>
              <a:rPr lang="en-IN" dirty="0" err="1">
                <a:solidFill>
                  <a:schemeClr val="accent3">
                    <a:lumMod val="75000"/>
                  </a:schemeClr>
                </a:solidFill>
                <a:latin typeface="Arial" pitchFamily="34" charset="0"/>
                <a:cs typeface="Arial" pitchFamily="34" charset="0"/>
              </a:rPr>
              <a:t>total_rec_prncp</a:t>
            </a:r>
            <a:r>
              <a:rPr lang="en-IN" dirty="0">
                <a:solidFill>
                  <a:schemeClr val="accent3">
                    <a:lumMod val="75000"/>
                  </a:schemeClr>
                </a:solidFill>
                <a:latin typeface="Arial" pitchFamily="34" charset="0"/>
                <a:cs typeface="Arial" pitchFamily="34" charset="0"/>
              </a:rPr>
              <a:t>", "</a:t>
            </a:r>
            <a:r>
              <a:rPr lang="en-IN" dirty="0" err="1">
                <a:solidFill>
                  <a:schemeClr val="accent3">
                    <a:lumMod val="75000"/>
                  </a:schemeClr>
                </a:solidFill>
                <a:latin typeface="Arial" pitchFamily="34" charset="0"/>
                <a:cs typeface="Arial" pitchFamily="34" charset="0"/>
              </a:rPr>
              <a:t>total_rec_int</a:t>
            </a:r>
            <a:r>
              <a:rPr lang="en-IN" dirty="0">
                <a:solidFill>
                  <a:schemeClr val="accent3">
                    <a:lumMod val="75000"/>
                  </a:schemeClr>
                </a:solidFill>
                <a:latin typeface="Arial" pitchFamily="34" charset="0"/>
                <a:cs typeface="Arial" pitchFamily="34" charset="0"/>
              </a:rPr>
              <a:t>", "</a:t>
            </a:r>
            <a:r>
              <a:rPr lang="en-IN" dirty="0" err="1">
                <a:solidFill>
                  <a:schemeClr val="accent3">
                    <a:lumMod val="75000"/>
                  </a:schemeClr>
                </a:solidFill>
                <a:latin typeface="Arial" pitchFamily="34" charset="0"/>
                <a:cs typeface="Arial" pitchFamily="34" charset="0"/>
              </a:rPr>
              <a:t>total_rec_late_fee</a:t>
            </a:r>
            <a:r>
              <a:rPr lang="en-IN" dirty="0">
                <a:solidFill>
                  <a:schemeClr val="accent3">
                    <a:lumMod val="75000"/>
                  </a:schemeClr>
                </a:solidFill>
                <a:latin typeface="Arial" pitchFamily="34" charset="0"/>
                <a:cs typeface="Arial" pitchFamily="34" charset="0"/>
              </a:rPr>
              <a:t>", "recoveries", </a:t>
            </a:r>
            <a:endParaRPr lang="en-IN" dirty="0" smtClean="0">
              <a:solidFill>
                <a:schemeClr val="accent3">
                  <a:lumMod val="75000"/>
                </a:schemeClr>
              </a:solidFill>
              <a:latin typeface="Arial" pitchFamily="34" charset="0"/>
              <a:cs typeface="Arial" pitchFamily="34" charset="0"/>
            </a:endParaRPr>
          </a:p>
          <a:p>
            <a:r>
              <a:rPr lang="en-IN" dirty="0" smtClean="0">
                <a:solidFill>
                  <a:schemeClr val="accent3">
                    <a:lumMod val="75000"/>
                  </a:schemeClr>
                </a:solidFill>
                <a:latin typeface="Arial" pitchFamily="34" charset="0"/>
                <a:cs typeface="Arial" pitchFamily="34" charset="0"/>
              </a:rPr>
              <a:t>"</a:t>
            </a:r>
            <a:r>
              <a:rPr lang="en-IN" dirty="0" err="1">
                <a:solidFill>
                  <a:schemeClr val="accent3">
                    <a:lumMod val="75000"/>
                  </a:schemeClr>
                </a:solidFill>
                <a:latin typeface="Arial" pitchFamily="34" charset="0"/>
                <a:cs typeface="Arial" pitchFamily="34" charset="0"/>
              </a:rPr>
              <a:t>collection_recovery_fee</a:t>
            </a:r>
            <a:r>
              <a:rPr lang="en-IN" dirty="0">
                <a:solidFill>
                  <a:schemeClr val="accent3">
                    <a:lumMod val="75000"/>
                  </a:schemeClr>
                </a:solidFill>
                <a:latin typeface="Arial" pitchFamily="34" charset="0"/>
                <a:cs typeface="Arial" pitchFamily="34" charset="0"/>
              </a:rPr>
              <a:t>", "</a:t>
            </a:r>
            <a:r>
              <a:rPr lang="en-IN" dirty="0" err="1">
                <a:solidFill>
                  <a:schemeClr val="accent3">
                    <a:lumMod val="75000"/>
                  </a:schemeClr>
                </a:solidFill>
                <a:latin typeface="Arial" pitchFamily="34" charset="0"/>
                <a:cs typeface="Arial" pitchFamily="34" charset="0"/>
              </a:rPr>
              <a:t>last_pymnt_d</a:t>
            </a:r>
            <a:r>
              <a:rPr lang="en-IN" dirty="0">
                <a:solidFill>
                  <a:schemeClr val="accent3">
                    <a:lumMod val="75000"/>
                  </a:schemeClr>
                </a:solidFill>
                <a:latin typeface="Arial" pitchFamily="34" charset="0"/>
                <a:cs typeface="Arial" pitchFamily="34" charset="0"/>
              </a:rPr>
              <a:t>", "</a:t>
            </a:r>
            <a:r>
              <a:rPr lang="en-IN" dirty="0" err="1">
                <a:solidFill>
                  <a:schemeClr val="accent3">
                    <a:lumMod val="75000"/>
                  </a:schemeClr>
                </a:solidFill>
                <a:latin typeface="Arial" pitchFamily="34" charset="0"/>
                <a:cs typeface="Arial" pitchFamily="34" charset="0"/>
              </a:rPr>
              <a:t>last_pymnt_amnt</a:t>
            </a:r>
            <a:r>
              <a:rPr lang="en-IN" dirty="0">
                <a:solidFill>
                  <a:schemeClr val="accent3">
                    <a:lumMod val="75000"/>
                  </a:schemeClr>
                </a:solidFill>
                <a:latin typeface="Arial" pitchFamily="34" charset="0"/>
                <a:cs typeface="Arial" pitchFamily="34" charset="0"/>
              </a:rPr>
              <a:t>", </a:t>
            </a:r>
            <a:endParaRPr lang="en-IN" dirty="0" smtClean="0">
              <a:solidFill>
                <a:schemeClr val="accent3">
                  <a:lumMod val="75000"/>
                </a:schemeClr>
              </a:solidFill>
              <a:latin typeface="Arial" pitchFamily="34" charset="0"/>
              <a:cs typeface="Arial" pitchFamily="34" charset="0"/>
            </a:endParaRPr>
          </a:p>
          <a:p>
            <a:r>
              <a:rPr lang="en-IN" dirty="0" smtClean="0">
                <a:solidFill>
                  <a:schemeClr val="accent3">
                    <a:lumMod val="75000"/>
                  </a:schemeClr>
                </a:solidFill>
                <a:latin typeface="Arial" pitchFamily="34" charset="0"/>
                <a:cs typeface="Arial" pitchFamily="34" charset="0"/>
              </a:rPr>
              <a:t>"</a:t>
            </a:r>
            <a:r>
              <a:rPr lang="en-IN" dirty="0">
                <a:solidFill>
                  <a:schemeClr val="accent3">
                    <a:lumMod val="75000"/>
                  </a:schemeClr>
                </a:solidFill>
                <a:latin typeface="Arial" pitchFamily="34" charset="0"/>
                <a:cs typeface="Arial" pitchFamily="34" charset="0"/>
              </a:rPr>
              <a:t>chargeoff_within_12_mths"], axis </a:t>
            </a:r>
            <a:r>
              <a:rPr lang="en-IN" b="1" dirty="0">
                <a:solidFill>
                  <a:schemeClr val="accent3">
                    <a:lumMod val="75000"/>
                  </a:schemeClr>
                </a:solidFill>
                <a:latin typeface="Arial" pitchFamily="34" charset="0"/>
                <a:cs typeface="Arial" pitchFamily="34" charset="0"/>
              </a:rPr>
              <a:t>=</a:t>
            </a:r>
            <a:r>
              <a:rPr lang="en-IN" dirty="0">
                <a:solidFill>
                  <a:schemeClr val="accent3">
                    <a:lumMod val="75000"/>
                  </a:schemeClr>
                </a:solidFill>
                <a:latin typeface="Arial" pitchFamily="34" charset="0"/>
                <a:cs typeface="Arial" pitchFamily="34" charset="0"/>
              </a:rPr>
              <a:t> 1, </a:t>
            </a:r>
            <a:r>
              <a:rPr lang="en-IN" dirty="0" err="1">
                <a:solidFill>
                  <a:schemeClr val="accent3">
                    <a:lumMod val="75000"/>
                  </a:schemeClr>
                </a:solidFill>
                <a:latin typeface="Arial" pitchFamily="34" charset="0"/>
                <a:cs typeface="Arial" pitchFamily="34" charset="0"/>
              </a:rPr>
              <a:t>inplace</a:t>
            </a:r>
            <a:r>
              <a:rPr lang="en-IN" dirty="0">
                <a:solidFill>
                  <a:schemeClr val="accent3">
                    <a:lumMod val="75000"/>
                  </a:schemeClr>
                </a:solidFill>
                <a:latin typeface="Arial" pitchFamily="34" charset="0"/>
                <a:cs typeface="Arial" pitchFamily="34" charset="0"/>
              </a:rPr>
              <a:t> </a:t>
            </a:r>
            <a:r>
              <a:rPr lang="en-IN" b="1" dirty="0">
                <a:solidFill>
                  <a:schemeClr val="accent3">
                    <a:lumMod val="75000"/>
                  </a:schemeClr>
                </a:solidFill>
                <a:latin typeface="Arial" pitchFamily="34" charset="0"/>
                <a:cs typeface="Arial" pitchFamily="34" charset="0"/>
              </a:rPr>
              <a:t>=</a:t>
            </a:r>
            <a:r>
              <a:rPr lang="en-IN" dirty="0">
                <a:solidFill>
                  <a:schemeClr val="accent3">
                    <a:lumMod val="75000"/>
                  </a:schemeClr>
                </a:solidFill>
                <a:latin typeface="Arial" pitchFamily="34" charset="0"/>
                <a:cs typeface="Arial" pitchFamily="34" charset="0"/>
              </a:rPr>
              <a:t> </a:t>
            </a:r>
            <a:r>
              <a:rPr lang="en-IN" b="1" dirty="0">
                <a:solidFill>
                  <a:schemeClr val="accent3">
                    <a:lumMod val="75000"/>
                  </a:schemeClr>
                </a:solidFill>
                <a:latin typeface="Arial" pitchFamily="34" charset="0"/>
                <a:cs typeface="Arial" pitchFamily="34" charset="0"/>
              </a:rPr>
              <a:t>True</a:t>
            </a:r>
            <a:r>
              <a:rPr lang="en-IN" dirty="0">
                <a:solidFill>
                  <a:schemeClr val="accent3">
                    <a:lumMod val="75000"/>
                  </a:schemeClr>
                </a:solidFill>
                <a:latin typeface="Arial" pitchFamily="34" charset="0"/>
                <a:cs typeface="Arial" pitchFamily="34" charset="0"/>
              </a:rPr>
              <a:t>) </a:t>
            </a:r>
            <a:endParaRPr lang="en-IN" dirty="0" smtClean="0">
              <a:solidFill>
                <a:schemeClr val="accent3">
                  <a:lumMod val="75000"/>
                </a:schemeClr>
              </a:solidFill>
              <a:latin typeface="Arial" pitchFamily="34" charset="0"/>
              <a:cs typeface="Arial" pitchFamily="34" charset="0"/>
            </a:endParaRPr>
          </a:p>
          <a:p>
            <a:endParaRPr lang="en-IN" dirty="0">
              <a:solidFill>
                <a:schemeClr val="accent3">
                  <a:lumMod val="75000"/>
                </a:schemeClr>
              </a:solidFill>
              <a:latin typeface="Arial" pitchFamily="34" charset="0"/>
              <a:cs typeface="Arial" pitchFamily="34" charset="0"/>
            </a:endParaRPr>
          </a:p>
          <a:p>
            <a:r>
              <a:rPr lang="en-IN" dirty="0" err="1" smtClean="0">
                <a:solidFill>
                  <a:schemeClr val="accent3">
                    <a:lumMod val="75000"/>
                  </a:schemeClr>
                </a:solidFill>
                <a:latin typeface="Arial" pitchFamily="34" charset="0"/>
                <a:cs typeface="Arial" pitchFamily="34" charset="0"/>
              </a:rPr>
              <a:t>lcs</a:t>
            </a:r>
            <a:r>
              <a:rPr lang="en-IN" b="1" dirty="0" err="1" smtClean="0">
                <a:solidFill>
                  <a:schemeClr val="accent3">
                    <a:lumMod val="75000"/>
                  </a:schemeClr>
                </a:solidFill>
                <a:latin typeface="Arial" pitchFamily="34" charset="0"/>
                <a:cs typeface="Arial" pitchFamily="34" charset="0"/>
              </a:rPr>
              <a:t>.</a:t>
            </a:r>
            <a:r>
              <a:rPr lang="en-IN" dirty="0" err="1" smtClean="0">
                <a:solidFill>
                  <a:schemeClr val="accent3">
                    <a:lumMod val="75000"/>
                  </a:schemeClr>
                </a:solidFill>
                <a:latin typeface="Arial" pitchFamily="34" charset="0"/>
                <a:cs typeface="Arial" pitchFamily="34" charset="0"/>
              </a:rPr>
              <a:t>shape</a:t>
            </a:r>
            <a:endParaRPr lang="en-IN" dirty="0" smtClean="0">
              <a:solidFill>
                <a:schemeClr val="accent3">
                  <a:lumMod val="75000"/>
                </a:schemeClr>
              </a:solidFill>
              <a:latin typeface="Arial" pitchFamily="34" charset="0"/>
              <a:cs typeface="Arial" pitchFamily="34" charset="0"/>
            </a:endParaRPr>
          </a:p>
          <a:p>
            <a:endParaRPr lang="en-IN" dirty="0">
              <a:solidFill>
                <a:schemeClr val="accent3">
                  <a:lumMod val="75000"/>
                </a:schemeClr>
              </a:solidFill>
              <a:latin typeface="Arial" pitchFamily="34" charset="0"/>
              <a:cs typeface="Arial" pitchFamily="34" charset="0"/>
            </a:endParaRPr>
          </a:p>
          <a:p>
            <a:r>
              <a:rPr lang="en-IN" dirty="0" smtClean="0">
                <a:latin typeface="Arial" pitchFamily="34" charset="0"/>
                <a:cs typeface="Arial" pitchFamily="34" charset="0"/>
              </a:rPr>
              <a:t>After cleaning we have 23 columns for Data Analysis</a:t>
            </a:r>
          </a:p>
          <a:p>
            <a:endParaRPr lang="en-IN" dirty="0">
              <a:latin typeface="Arial" pitchFamily="34" charset="0"/>
              <a:cs typeface="Arial" pitchFamily="34" charset="0"/>
            </a:endParaRPr>
          </a:p>
          <a:p>
            <a:r>
              <a:rPr lang="en-IN" dirty="0" err="1">
                <a:solidFill>
                  <a:schemeClr val="accent3">
                    <a:lumMod val="75000"/>
                  </a:schemeClr>
                </a:solidFill>
              </a:rPr>
              <a:t>lcs</a:t>
            </a:r>
            <a:r>
              <a:rPr lang="en-IN" b="1" dirty="0" err="1">
                <a:solidFill>
                  <a:schemeClr val="accent3">
                    <a:lumMod val="75000"/>
                  </a:schemeClr>
                </a:solidFill>
              </a:rPr>
              <a:t>.</a:t>
            </a:r>
            <a:r>
              <a:rPr lang="en-IN" dirty="0" err="1">
                <a:solidFill>
                  <a:schemeClr val="accent3">
                    <a:lumMod val="75000"/>
                  </a:schemeClr>
                </a:solidFill>
              </a:rPr>
              <a:t>columns</a:t>
            </a:r>
            <a:r>
              <a:rPr lang="en-IN" dirty="0">
                <a:solidFill>
                  <a:schemeClr val="accent3">
                    <a:lumMod val="75000"/>
                  </a:schemeClr>
                </a:solidFill>
              </a:rPr>
              <a:t> </a:t>
            </a:r>
          </a:p>
          <a:p>
            <a:r>
              <a:rPr lang="en-IN" dirty="0">
                <a:solidFill>
                  <a:schemeClr val="accent3">
                    <a:lumMod val="75000"/>
                  </a:schemeClr>
                </a:solidFill>
              </a:rPr>
              <a:t/>
            </a:r>
            <a:br>
              <a:rPr lang="en-IN" dirty="0">
                <a:solidFill>
                  <a:schemeClr val="accent3">
                    <a:lumMod val="75000"/>
                  </a:schemeClr>
                </a:solidFill>
              </a:rPr>
            </a:br>
            <a:r>
              <a:rPr lang="en-IN" dirty="0">
                <a:solidFill>
                  <a:schemeClr val="accent3">
                    <a:lumMod val="75000"/>
                  </a:schemeClr>
                </a:solidFill>
              </a:rPr>
              <a:t>Index(['</a:t>
            </a:r>
            <a:r>
              <a:rPr lang="en-IN" dirty="0" err="1">
                <a:solidFill>
                  <a:schemeClr val="accent3">
                    <a:lumMod val="75000"/>
                  </a:schemeClr>
                </a:solidFill>
              </a:rPr>
              <a:t>loan_amnt</a:t>
            </a:r>
            <a:r>
              <a:rPr lang="en-IN" dirty="0">
                <a:solidFill>
                  <a:schemeClr val="accent3">
                    <a:lumMod val="75000"/>
                  </a:schemeClr>
                </a:solidFill>
              </a:rPr>
              <a:t>', '</a:t>
            </a:r>
            <a:r>
              <a:rPr lang="en-IN" dirty="0" err="1">
                <a:solidFill>
                  <a:schemeClr val="accent3">
                    <a:lumMod val="75000"/>
                  </a:schemeClr>
                </a:solidFill>
              </a:rPr>
              <a:t>funded_amnt_inv</a:t>
            </a:r>
            <a:r>
              <a:rPr lang="en-IN" dirty="0">
                <a:solidFill>
                  <a:schemeClr val="accent3">
                    <a:lumMod val="75000"/>
                  </a:schemeClr>
                </a:solidFill>
              </a:rPr>
              <a:t>', 'term', '</a:t>
            </a:r>
            <a:r>
              <a:rPr lang="en-IN" dirty="0" err="1">
                <a:solidFill>
                  <a:schemeClr val="accent3">
                    <a:lumMod val="75000"/>
                  </a:schemeClr>
                </a:solidFill>
              </a:rPr>
              <a:t>int_rate</a:t>
            </a:r>
            <a:r>
              <a:rPr lang="en-IN" dirty="0">
                <a:solidFill>
                  <a:schemeClr val="accent3">
                    <a:lumMod val="75000"/>
                  </a:schemeClr>
                </a:solidFill>
              </a:rPr>
              <a:t>', '</a:t>
            </a:r>
            <a:r>
              <a:rPr lang="en-IN" dirty="0" err="1">
                <a:solidFill>
                  <a:schemeClr val="accent3">
                    <a:lumMod val="75000"/>
                  </a:schemeClr>
                </a:solidFill>
              </a:rPr>
              <a:t>installment</a:t>
            </a:r>
            <a:r>
              <a:rPr lang="en-IN" dirty="0">
                <a:solidFill>
                  <a:schemeClr val="accent3">
                    <a:lumMod val="75000"/>
                  </a:schemeClr>
                </a:solidFill>
              </a:rPr>
              <a:t>', 'grade</a:t>
            </a:r>
            <a:r>
              <a:rPr lang="en-IN" dirty="0" smtClean="0">
                <a:solidFill>
                  <a:schemeClr val="accent3">
                    <a:lumMod val="75000"/>
                  </a:schemeClr>
                </a:solidFill>
              </a:rPr>
              <a:t>',</a:t>
            </a:r>
          </a:p>
          <a:p>
            <a:r>
              <a:rPr lang="en-IN" dirty="0" smtClean="0">
                <a:solidFill>
                  <a:schemeClr val="accent3">
                    <a:lumMod val="75000"/>
                  </a:schemeClr>
                </a:solidFill>
              </a:rPr>
              <a:t> </a:t>
            </a:r>
            <a:r>
              <a:rPr lang="en-IN" dirty="0">
                <a:solidFill>
                  <a:schemeClr val="accent3">
                    <a:lumMod val="75000"/>
                  </a:schemeClr>
                </a:solidFill>
              </a:rPr>
              <a:t>'</a:t>
            </a:r>
            <a:r>
              <a:rPr lang="en-IN" dirty="0" err="1">
                <a:solidFill>
                  <a:schemeClr val="accent3">
                    <a:lumMod val="75000"/>
                  </a:schemeClr>
                </a:solidFill>
              </a:rPr>
              <a:t>sub_grade</a:t>
            </a:r>
            <a:r>
              <a:rPr lang="en-IN" dirty="0">
                <a:solidFill>
                  <a:schemeClr val="accent3">
                    <a:lumMod val="75000"/>
                  </a:schemeClr>
                </a:solidFill>
              </a:rPr>
              <a:t>', '</a:t>
            </a:r>
            <a:r>
              <a:rPr lang="en-IN" dirty="0" err="1">
                <a:solidFill>
                  <a:schemeClr val="accent3">
                    <a:lumMod val="75000"/>
                  </a:schemeClr>
                </a:solidFill>
              </a:rPr>
              <a:t>emp_length</a:t>
            </a:r>
            <a:r>
              <a:rPr lang="en-IN" dirty="0">
                <a:solidFill>
                  <a:schemeClr val="accent3">
                    <a:lumMod val="75000"/>
                  </a:schemeClr>
                </a:solidFill>
              </a:rPr>
              <a:t>', '</a:t>
            </a:r>
            <a:r>
              <a:rPr lang="en-IN" dirty="0" err="1">
                <a:solidFill>
                  <a:schemeClr val="accent3">
                    <a:lumMod val="75000"/>
                  </a:schemeClr>
                </a:solidFill>
              </a:rPr>
              <a:t>home_ownership</a:t>
            </a:r>
            <a:r>
              <a:rPr lang="en-IN" dirty="0">
                <a:solidFill>
                  <a:schemeClr val="accent3">
                    <a:lumMod val="75000"/>
                  </a:schemeClr>
                </a:solidFill>
              </a:rPr>
              <a:t>', '</a:t>
            </a:r>
            <a:r>
              <a:rPr lang="en-IN" dirty="0" err="1">
                <a:solidFill>
                  <a:schemeClr val="accent3">
                    <a:lumMod val="75000"/>
                  </a:schemeClr>
                </a:solidFill>
              </a:rPr>
              <a:t>annual_inc</a:t>
            </a:r>
            <a:r>
              <a:rPr lang="en-IN" dirty="0">
                <a:solidFill>
                  <a:schemeClr val="accent3">
                    <a:lumMod val="75000"/>
                  </a:schemeClr>
                </a:solidFill>
              </a:rPr>
              <a:t>', '</a:t>
            </a:r>
            <a:r>
              <a:rPr lang="en-IN" dirty="0" err="1">
                <a:solidFill>
                  <a:schemeClr val="accent3">
                    <a:lumMod val="75000"/>
                  </a:schemeClr>
                </a:solidFill>
              </a:rPr>
              <a:t>verification_status</a:t>
            </a:r>
            <a:r>
              <a:rPr lang="en-IN" dirty="0" smtClean="0">
                <a:solidFill>
                  <a:schemeClr val="accent3">
                    <a:lumMod val="75000"/>
                  </a:schemeClr>
                </a:solidFill>
              </a:rPr>
              <a:t>',</a:t>
            </a:r>
          </a:p>
          <a:p>
            <a:r>
              <a:rPr lang="en-IN" dirty="0" smtClean="0">
                <a:solidFill>
                  <a:schemeClr val="accent3">
                    <a:lumMod val="75000"/>
                  </a:schemeClr>
                </a:solidFill>
              </a:rPr>
              <a:t> </a:t>
            </a:r>
            <a:r>
              <a:rPr lang="en-IN" dirty="0">
                <a:solidFill>
                  <a:schemeClr val="accent3">
                    <a:lumMod val="75000"/>
                  </a:schemeClr>
                </a:solidFill>
              </a:rPr>
              <a:t>'</a:t>
            </a:r>
            <a:r>
              <a:rPr lang="en-IN" dirty="0" err="1">
                <a:solidFill>
                  <a:schemeClr val="accent3">
                    <a:lumMod val="75000"/>
                  </a:schemeClr>
                </a:solidFill>
              </a:rPr>
              <a:t>issue_d</a:t>
            </a:r>
            <a:r>
              <a:rPr lang="en-IN" dirty="0">
                <a:solidFill>
                  <a:schemeClr val="accent3">
                    <a:lumMod val="75000"/>
                  </a:schemeClr>
                </a:solidFill>
              </a:rPr>
              <a:t>', '</a:t>
            </a:r>
            <a:r>
              <a:rPr lang="en-IN" dirty="0" err="1">
                <a:solidFill>
                  <a:schemeClr val="accent3">
                    <a:lumMod val="75000"/>
                  </a:schemeClr>
                </a:solidFill>
              </a:rPr>
              <a:t>loan_status</a:t>
            </a:r>
            <a:r>
              <a:rPr lang="en-IN" dirty="0">
                <a:solidFill>
                  <a:schemeClr val="accent3">
                    <a:lumMod val="75000"/>
                  </a:schemeClr>
                </a:solidFill>
              </a:rPr>
              <a:t>', '</a:t>
            </a:r>
            <a:r>
              <a:rPr lang="en-IN" dirty="0" err="1">
                <a:solidFill>
                  <a:schemeClr val="accent3">
                    <a:lumMod val="75000"/>
                  </a:schemeClr>
                </a:solidFill>
              </a:rPr>
              <a:t>desc</a:t>
            </a:r>
            <a:r>
              <a:rPr lang="en-IN" dirty="0">
                <a:solidFill>
                  <a:schemeClr val="accent3">
                    <a:lumMod val="75000"/>
                  </a:schemeClr>
                </a:solidFill>
              </a:rPr>
              <a:t>', 'purpose', '</a:t>
            </a:r>
            <a:r>
              <a:rPr lang="en-IN" dirty="0" err="1">
                <a:solidFill>
                  <a:schemeClr val="accent3">
                    <a:lumMod val="75000"/>
                  </a:schemeClr>
                </a:solidFill>
              </a:rPr>
              <a:t>dti</a:t>
            </a:r>
            <a:r>
              <a:rPr lang="en-IN" dirty="0">
                <a:solidFill>
                  <a:schemeClr val="accent3">
                    <a:lumMod val="75000"/>
                  </a:schemeClr>
                </a:solidFill>
              </a:rPr>
              <a:t>', '</a:t>
            </a:r>
            <a:r>
              <a:rPr lang="en-IN" dirty="0" err="1">
                <a:solidFill>
                  <a:schemeClr val="accent3">
                    <a:lumMod val="75000"/>
                  </a:schemeClr>
                </a:solidFill>
              </a:rPr>
              <a:t>earliest_cr_line</a:t>
            </a:r>
            <a:r>
              <a:rPr lang="en-IN" dirty="0">
                <a:solidFill>
                  <a:schemeClr val="accent3">
                    <a:lumMod val="75000"/>
                  </a:schemeClr>
                </a:solidFill>
              </a:rPr>
              <a:t>', 'inq_last_6mths', </a:t>
            </a:r>
            <a:endParaRPr lang="en-IN" dirty="0" smtClean="0">
              <a:solidFill>
                <a:schemeClr val="accent3">
                  <a:lumMod val="75000"/>
                </a:schemeClr>
              </a:solidFill>
            </a:endParaRPr>
          </a:p>
          <a:p>
            <a:r>
              <a:rPr lang="en-IN" dirty="0" smtClean="0">
                <a:solidFill>
                  <a:schemeClr val="accent3">
                    <a:lumMod val="75000"/>
                  </a:schemeClr>
                </a:solidFill>
              </a:rPr>
              <a:t>'</a:t>
            </a:r>
            <a:r>
              <a:rPr lang="en-IN" dirty="0" err="1" smtClean="0">
                <a:solidFill>
                  <a:schemeClr val="accent3">
                    <a:lumMod val="75000"/>
                  </a:schemeClr>
                </a:solidFill>
              </a:rPr>
              <a:t>mths_since_last_delinq</a:t>
            </a:r>
            <a:r>
              <a:rPr lang="en-IN" dirty="0">
                <a:solidFill>
                  <a:schemeClr val="accent3">
                    <a:lumMod val="75000"/>
                  </a:schemeClr>
                </a:solidFill>
              </a:rPr>
              <a:t>', '</a:t>
            </a:r>
            <a:r>
              <a:rPr lang="en-IN" dirty="0" err="1">
                <a:solidFill>
                  <a:schemeClr val="accent3">
                    <a:lumMod val="75000"/>
                  </a:schemeClr>
                </a:solidFill>
              </a:rPr>
              <a:t>open_acc</a:t>
            </a:r>
            <a:r>
              <a:rPr lang="en-IN" dirty="0">
                <a:solidFill>
                  <a:schemeClr val="accent3">
                    <a:lumMod val="75000"/>
                  </a:schemeClr>
                </a:solidFill>
              </a:rPr>
              <a:t>', '</a:t>
            </a:r>
            <a:r>
              <a:rPr lang="en-IN" dirty="0" err="1">
                <a:solidFill>
                  <a:schemeClr val="accent3">
                    <a:lumMod val="75000"/>
                  </a:schemeClr>
                </a:solidFill>
              </a:rPr>
              <a:t>pub_rec</a:t>
            </a:r>
            <a:r>
              <a:rPr lang="en-IN" dirty="0">
                <a:solidFill>
                  <a:schemeClr val="accent3">
                    <a:lumMod val="75000"/>
                  </a:schemeClr>
                </a:solidFill>
              </a:rPr>
              <a:t>', '</a:t>
            </a:r>
            <a:r>
              <a:rPr lang="en-IN" dirty="0" err="1">
                <a:solidFill>
                  <a:schemeClr val="accent3">
                    <a:lumMod val="75000"/>
                  </a:schemeClr>
                </a:solidFill>
              </a:rPr>
              <a:t>revol_util</a:t>
            </a:r>
            <a:r>
              <a:rPr lang="en-IN" dirty="0">
                <a:solidFill>
                  <a:schemeClr val="accent3">
                    <a:lumMod val="75000"/>
                  </a:schemeClr>
                </a:solidFill>
              </a:rPr>
              <a:t>', '</a:t>
            </a:r>
            <a:r>
              <a:rPr lang="en-IN" dirty="0" err="1">
                <a:solidFill>
                  <a:schemeClr val="accent3">
                    <a:lumMod val="75000"/>
                  </a:schemeClr>
                </a:solidFill>
              </a:rPr>
              <a:t>total_acc</a:t>
            </a:r>
            <a:r>
              <a:rPr lang="en-IN" dirty="0">
                <a:solidFill>
                  <a:schemeClr val="accent3">
                    <a:lumMod val="75000"/>
                  </a:schemeClr>
                </a:solidFill>
              </a:rPr>
              <a:t>'], </a:t>
            </a:r>
            <a:endParaRPr lang="en-IN" dirty="0" smtClean="0">
              <a:solidFill>
                <a:schemeClr val="accent3">
                  <a:lumMod val="75000"/>
                </a:schemeClr>
              </a:solidFill>
            </a:endParaRPr>
          </a:p>
          <a:p>
            <a:r>
              <a:rPr lang="en-IN" dirty="0" err="1" smtClean="0">
                <a:solidFill>
                  <a:schemeClr val="accent3">
                    <a:lumMod val="75000"/>
                  </a:schemeClr>
                </a:solidFill>
              </a:rPr>
              <a:t>dtype</a:t>
            </a:r>
            <a:r>
              <a:rPr lang="en-IN" dirty="0">
                <a:solidFill>
                  <a:schemeClr val="accent3">
                    <a:lumMod val="75000"/>
                  </a:schemeClr>
                </a:solidFill>
              </a:rPr>
              <a:t>='object</a:t>
            </a:r>
            <a:r>
              <a:rPr lang="en-IN" dirty="0" smtClean="0">
                <a:solidFill>
                  <a:schemeClr val="accent3">
                    <a:lumMod val="75000"/>
                  </a:schemeClr>
                </a:solidFill>
              </a:rPr>
              <a:t>')</a:t>
            </a:r>
            <a:r>
              <a:rPr lang="en-IN" dirty="0"/>
              <a:t/>
            </a:r>
            <a:br>
              <a:rPr lang="en-IN" dirty="0"/>
            </a:br>
            <a:endParaRPr lang="en-IN" dirty="0">
              <a:latin typeface="Arial" pitchFamily="34" charset="0"/>
              <a:cs typeface="Arial" pitchFamily="34" charset="0"/>
            </a:endParaRPr>
          </a:p>
        </p:txBody>
      </p:sp>
    </p:spTree>
    <p:extLst>
      <p:ext uri="{BB962C8B-B14F-4D97-AF65-F5344CB8AC3E}">
        <p14:creationId xmlns:p14="http://schemas.microsoft.com/office/powerpoint/2010/main" val="3005267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8534400" cy="369332"/>
          </a:xfrm>
          <a:prstGeom prst="rect">
            <a:avLst/>
          </a:prstGeom>
          <a:noFill/>
        </p:spPr>
        <p:txBody>
          <a:bodyPr wrap="square" rtlCol="0">
            <a:spAutoFit/>
          </a:bodyPr>
          <a:lstStyle/>
          <a:p>
            <a:r>
              <a:rPr lang="en-IN" b="1" dirty="0" smtClean="0"/>
              <a:t>Univariate Analysis</a:t>
            </a:r>
            <a:endParaRPr lang="en-IN"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8" y="3124200"/>
            <a:ext cx="7543801"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142999" y="954501"/>
            <a:ext cx="7467601" cy="2585323"/>
          </a:xfrm>
          <a:prstGeom prst="rect">
            <a:avLst/>
          </a:prstGeom>
          <a:noFill/>
        </p:spPr>
        <p:txBody>
          <a:bodyPr wrap="square" rtlCol="0">
            <a:spAutoFit/>
          </a:bodyPr>
          <a:lstStyle/>
          <a:p>
            <a:r>
              <a:rPr lang="en-IN" dirty="0" err="1">
                <a:solidFill>
                  <a:schemeClr val="accent3">
                    <a:lumMod val="75000"/>
                  </a:schemeClr>
                </a:solidFill>
                <a:latin typeface="Arial" pitchFamily="34" charset="0"/>
                <a:cs typeface="Arial" pitchFamily="34" charset="0"/>
              </a:rPr>
              <a:t>plt</a:t>
            </a:r>
            <a:r>
              <a:rPr lang="en-IN" b="1" dirty="0" err="1">
                <a:solidFill>
                  <a:schemeClr val="accent3">
                    <a:lumMod val="75000"/>
                  </a:schemeClr>
                </a:solidFill>
                <a:latin typeface="Arial" pitchFamily="34" charset="0"/>
                <a:cs typeface="Arial" pitchFamily="34" charset="0"/>
              </a:rPr>
              <a:t>.</a:t>
            </a:r>
            <a:r>
              <a:rPr lang="en-IN" dirty="0" err="1">
                <a:solidFill>
                  <a:schemeClr val="accent3">
                    <a:lumMod val="75000"/>
                  </a:schemeClr>
                </a:solidFill>
                <a:latin typeface="Arial" pitchFamily="34" charset="0"/>
                <a:cs typeface="Arial" pitchFamily="34" charset="0"/>
              </a:rPr>
              <a:t>figure</a:t>
            </a:r>
            <a:r>
              <a:rPr lang="en-IN" dirty="0">
                <a:solidFill>
                  <a:schemeClr val="accent3">
                    <a:lumMod val="75000"/>
                  </a:schemeClr>
                </a:solidFill>
                <a:latin typeface="Arial" pitchFamily="34" charset="0"/>
                <a:cs typeface="Arial" pitchFamily="34" charset="0"/>
              </a:rPr>
              <a:t>(</a:t>
            </a:r>
            <a:r>
              <a:rPr lang="en-IN" dirty="0" err="1">
                <a:solidFill>
                  <a:schemeClr val="accent3">
                    <a:lumMod val="75000"/>
                  </a:schemeClr>
                </a:solidFill>
                <a:latin typeface="Arial" pitchFamily="34" charset="0"/>
                <a:cs typeface="Arial" pitchFamily="34" charset="0"/>
              </a:rPr>
              <a:t>figsize</a:t>
            </a:r>
            <a:r>
              <a:rPr lang="en-IN" b="1" dirty="0">
                <a:solidFill>
                  <a:schemeClr val="accent3">
                    <a:lumMod val="75000"/>
                  </a:schemeClr>
                </a:solidFill>
                <a:latin typeface="Arial" pitchFamily="34" charset="0"/>
                <a:cs typeface="Arial" pitchFamily="34" charset="0"/>
              </a:rPr>
              <a:t>=</a:t>
            </a:r>
            <a:r>
              <a:rPr lang="en-IN" dirty="0">
                <a:solidFill>
                  <a:schemeClr val="accent3">
                    <a:lumMod val="75000"/>
                  </a:schemeClr>
                </a:solidFill>
                <a:latin typeface="Arial" pitchFamily="34" charset="0"/>
                <a:cs typeface="Arial" pitchFamily="34" charset="0"/>
              </a:rPr>
              <a:t>(10,6),</a:t>
            </a:r>
            <a:r>
              <a:rPr lang="en-IN" dirty="0" err="1">
                <a:solidFill>
                  <a:schemeClr val="accent3">
                    <a:lumMod val="75000"/>
                  </a:schemeClr>
                </a:solidFill>
                <a:latin typeface="Arial" pitchFamily="34" charset="0"/>
                <a:cs typeface="Arial" pitchFamily="34" charset="0"/>
              </a:rPr>
              <a:t>facecolor</a:t>
            </a:r>
            <a:r>
              <a:rPr lang="en-IN" b="1" dirty="0">
                <a:solidFill>
                  <a:schemeClr val="accent3">
                    <a:lumMod val="75000"/>
                  </a:schemeClr>
                </a:solidFill>
                <a:latin typeface="Arial" pitchFamily="34" charset="0"/>
                <a:cs typeface="Arial" pitchFamily="34" charset="0"/>
              </a:rPr>
              <a:t>=</a:t>
            </a:r>
            <a:r>
              <a:rPr lang="en-IN" dirty="0">
                <a:solidFill>
                  <a:schemeClr val="accent3">
                    <a:lumMod val="75000"/>
                  </a:schemeClr>
                </a:solidFill>
                <a:latin typeface="Arial" pitchFamily="34" charset="0"/>
                <a:cs typeface="Arial" pitchFamily="34" charset="0"/>
              </a:rPr>
              <a:t>'grey') </a:t>
            </a:r>
            <a:endParaRPr lang="en-IN" dirty="0" smtClean="0">
              <a:solidFill>
                <a:schemeClr val="accent3">
                  <a:lumMod val="75000"/>
                </a:schemeClr>
              </a:solidFill>
              <a:latin typeface="Arial" pitchFamily="34" charset="0"/>
              <a:cs typeface="Arial" pitchFamily="34" charset="0"/>
            </a:endParaRPr>
          </a:p>
          <a:p>
            <a:r>
              <a:rPr lang="en-IN" dirty="0" err="1" smtClean="0">
                <a:solidFill>
                  <a:schemeClr val="accent3">
                    <a:lumMod val="75000"/>
                  </a:schemeClr>
                </a:solidFill>
                <a:latin typeface="Arial" pitchFamily="34" charset="0"/>
                <a:cs typeface="Arial" pitchFamily="34" charset="0"/>
              </a:rPr>
              <a:t>ax</a:t>
            </a:r>
            <a:r>
              <a:rPr lang="en-IN" dirty="0" smtClean="0">
                <a:solidFill>
                  <a:schemeClr val="accent3">
                    <a:lumMod val="75000"/>
                  </a:schemeClr>
                </a:solidFill>
                <a:latin typeface="Arial" pitchFamily="34" charset="0"/>
                <a:cs typeface="Arial" pitchFamily="34" charset="0"/>
              </a:rPr>
              <a:t>=</a:t>
            </a:r>
            <a:r>
              <a:rPr lang="en-IN" dirty="0" err="1" smtClean="0">
                <a:solidFill>
                  <a:schemeClr val="accent3">
                    <a:lumMod val="75000"/>
                  </a:schemeClr>
                </a:solidFill>
                <a:latin typeface="Arial" pitchFamily="34" charset="0"/>
                <a:cs typeface="Arial" pitchFamily="34" charset="0"/>
              </a:rPr>
              <a:t>sns</a:t>
            </a:r>
            <a:r>
              <a:rPr lang="en-IN" b="1" dirty="0" err="1" smtClean="0">
                <a:solidFill>
                  <a:schemeClr val="accent3">
                    <a:lumMod val="75000"/>
                  </a:schemeClr>
                </a:solidFill>
                <a:latin typeface="Arial" pitchFamily="34" charset="0"/>
                <a:cs typeface="Arial" pitchFamily="34" charset="0"/>
              </a:rPr>
              <a:t>.</a:t>
            </a:r>
            <a:r>
              <a:rPr lang="en-IN" dirty="0" err="1" smtClean="0">
                <a:solidFill>
                  <a:schemeClr val="accent3">
                    <a:lumMod val="75000"/>
                  </a:schemeClr>
                </a:solidFill>
                <a:latin typeface="Arial" pitchFamily="34" charset="0"/>
                <a:cs typeface="Arial" pitchFamily="34" charset="0"/>
              </a:rPr>
              <a:t>countplot</a:t>
            </a:r>
            <a:r>
              <a:rPr lang="en-IN" dirty="0" smtClean="0">
                <a:solidFill>
                  <a:schemeClr val="accent3">
                    <a:lumMod val="75000"/>
                  </a:schemeClr>
                </a:solidFill>
                <a:latin typeface="Arial" pitchFamily="34" charset="0"/>
                <a:cs typeface="Arial" pitchFamily="34" charset="0"/>
              </a:rPr>
              <a:t>(x</a:t>
            </a:r>
            <a:r>
              <a:rPr lang="en-IN" b="1" dirty="0">
                <a:solidFill>
                  <a:schemeClr val="accent3">
                    <a:lumMod val="75000"/>
                  </a:schemeClr>
                </a:solidFill>
                <a:latin typeface="Arial" pitchFamily="34" charset="0"/>
                <a:cs typeface="Arial" pitchFamily="34" charset="0"/>
              </a:rPr>
              <a:t>=</a:t>
            </a:r>
            <a:r>
              <a:rPr lang="en-IN" dirty="0">
                <a:solidFill>
                  <a:schemeClr val="accent3">
                    <a:lumMod val="75000"/>
                  </a:schemeClr>
                </a:solidFill>
                <a:latin typeface="Arial" pitchFamily="34" charset="0"/>
                <a:cs typeface="Arial" pitchFamily="34" charset="0"/>
              </a:rPr>
              <a:t>"</a:t>
            </a:r>
            <a:r>
              <a:rPr lang="en-IN" dirty="0" err="1">
                <a:solidFill>
                  <a:schemeClr val="accent3">
                    <a:lumMod val="75000"/>
                  </a:schemeClr>
                </a:solidFill>
                <a:latin typeface="Arial" pitchFamily="34" charset="0"/>
                <a:cs typeface="Arial" pitchFamily="34" charset="0"/>
              </a:rPr>
              <a:t>term",data</a:t>
            </a:r>
            <a:r>
              <a:rPr lang="en-IN" b="1" dirty="0">
                <a:solidFill>
                  <a:schemeClr val="accent3">
                    <a:lumMod val="75000"/>
                  </a:schemeClr>
                </a:solidFill>
                <a:latin typeface="Arial" pitchFamily="34" charset="0"/>
                <a:cs typeface="Arial" pitchFamily="34" charset="0"/>
              </a:rPr>
              <a:t>=</a:t>
            </a:r>
            <a:r>
              <a:rPr lang="en-IN" dirty="0" err="1">
                <a:solidFill>
                  <a:schemeClr val="accent3">
                    <a:lumMod val="75000"/>
                  </a:schemeClr>
                </a:solidFill>
                <a:latin typeface="Arial" pitchFamily="34" charset="0"/>
                <a:cs typeface="Arial" pitchFamily="34" charset="0"/>
              </a:rPr>
              <a:t>lcs,hue</a:t>
            </a:r>
            <a:r>
              <a:rPr lang="en-IN" b="1" dirty="0">
                <a:solidFill>
                  <a:schemeClr val="accent3">
                    <a:lumMod val="75000"/>
                  </a:schemeClr>
                </a:solidFill>
                <a:latin typeface="Arial" pitchFamily="34" charset="0"/>
                <a:cs typeface="Arial" pitchFamily="34" charset="0"/>
              </a:rPr>
              <a:t>=</a:t>
            </a:r>
            <a:r>
              <a:rPr lang="en-IN" dirty="0">
                <a:solidFill>
                  <a:schemeClr val="accent3">
                    <a:lumMod val="75000"/>
                  </a:schemeClr>
                </a:solidFill>
                <a:latin typeface="Arial" pitchFamily="34" charset="0"/>
                <a:cs typeface="Arial" pitchFamily="34" charset="0"/>
              </a:rPr>
              <a:t>'</a:t>
            </a:r>
            <a:r>
              <a:rPr lang="en-IN" dirty="0" err="1">
                <a:solidFill>
                  <a:schemeClr val="accent3">
                    <a:lumMod val="75000"/>
                  </a:schemeClr>
                </a:solidFill>
                <a:latin typeface="Arial" pitchFamily="34" charset="0"/>
                <a:cs typeface="Arial" pitchFamily="34" charset="0"/>
              </a:rPr>
              <a:t>loan_status',palette</a:t>
            </a:r>
            <a:r>
              <a:rPr lang="en-IN" b="1" dirty="0">
                <a:solidFill>
                  <a:schemeClr val="accent3">
                    <a:lumMod val="75000"/>
                  </a:schemeClr>
                </a:solidFill>
                <a:latin typeface="Arial" pitchFamily="34" charset="0"/>
                <a:cs typeface="Arial" pitchFamily="34" charset="0"/>
              </a:rPr>
              <a:t>=</a:t>
            </a:r>
            <a:r>
              <a:rPr lang="en-IN" dirty="0">
                <a:solidFill>
                  <a:schemeClr val="accent3">
                    <a:lumMod val="75000"/>
                  </a:schemeClr>
                </a:solidFill>
                <a:latin typeface="Arial" pitchFamily="34" charset="0"/>
                <a:cs typeface="Arial" pitchFamily="34" charset="0"/>
              </a:rPr>
              <a:t>'</a:t>
            </a:r>
            <a:r>
              <a:rPr lang="en-IN" dirty="0" err="1">
                <a:solidFill>
                  <a:schemeClr val="accent3">
                    <a:lumMod val="75000"/>
                  </a:schemeClr>
                </a:solidFill>
                <a:latin typeface="Arial" pitchFamily="34" charset="0"/>
                <a:cs typeface="Arial" pitchFamily="34" charset="0"/>
              </a:rPr>
              <a:t>GnBu_d</a:t>
            </a:r>
            <a:r>
              <a:rPr lang="en-IN" dirty="0">
                <a:solidFill>
                  <a:schemeClr val="accent3">
                    <a:lumMod val="75000"/>
                  </a:schemeClr>
                </a:solidFill>
                <a:latin typeface="Arial" pitchFamily="34" charset="0"/>
                <a:cs typeface="Arial" pitchFamily="34" charset="0"/>
              </a:rPr>
              <a:t>') </a:t>
            </a:r>
            <a:endParaRPr lang="en-IN" dirty="0" smtClean="0">
              <a:solidFill>
                <a:schemeClr val="accent3">
                  <a:lumMod val="75000"/>
                </a:schemeClr>
              </a:solidFill>
              <a:latin typeface="Arial" pitchFamily="34" charset="0"/>
              <a:cs typeface="Arial" pitchFamily="34" charset="0"/>
            </a:endParaRPr>
          </a:p>
          <a:p>
            <a:r>
              <a:rPr lang="en-IN" dirty="0" err="1" smtClean="0">
                <a:solidFill>
                  <a:schemeClr val="accent3">
                    <a:lumMod val="75000"/>
                  </a:schemeClr>
                </a:solidFill>
                <a:latin typeface="Arial" pitchFamily="34" charset="0"/>
                <a:cs typeface="Arial" pitchFamily="34" charset="0"/>
              </a:rPr>
              <a:t>ax</a:t>
            </a:r>
            <a:r>
              <a:rPr lang="en-IN" b="1" dirty="0" err="1" smtClean="0">
                <a:solidFill>
                  <a:schemeClr val="accent3">
                    <a:lumMod val="75000"/>
                  </a:schemeClr>
                </a:solidFill>
                <a:latin typeface="Arial" pitchFamily="34" charset="0"/>
                <a:cs typeface="Arial" pitchFamily="34" charset="0"/>
              </a:rPr>
              <a:t>.</a:t>
            </a:r>
            <a:r>
              <a:rPr lang="en-IN" dirty="0" err="1" smtClean="0">
                <a:solidFill>
                  <a:schemeClr val="accent3">
                    <a:lumMod val="75000"/>
                  </a:schemeClr>
                </a:solidFill>
                <a:latin typeface="Arial" pitchFamily="34" charset="0"/>
                <a:cs typeface="Arial" pitchFamily="34" charset="0"/>
              </a:rPr>
              <a:t>set_title</a:t>
            </a:r>
            <a:r>
              <a:rPr lang="en-IN" dirty="0">
                <a:solidFill>
                  <a:schemeClr val="accent3">
                    <a:lumMod val="75000"/>
                  </a:schemeClr>
                </a:solidFill>
                <a:latin typeface="Arial" pitchFamily="34" charset="0"/>
                <a:cs typeface="Arial" pitchFamily="34" charset="0"/>
              </a:rPr>
              <a:t>('Loan Paying Term',</a:t>
            </a:r>
            <a:r>
              <a:rPr lang="en-IN" dirty="0" err="1">
                <a:solidFill>
                  <a:schemeClr val="accent3">
                    <a:lumMod val="75000"/>
                  </a:schemeClr>
                </a:solidFill>
                <a:latin typeface="Arial" pitchFamily="34" charset="0"/>
                <a:cs typeface="Arial" pitchFamily="34" charset="0"/>
              </a:rPr>
              <a:t>fontsize</a:t>
            </a:r>
            <a:r>
              <a:rPr lang="en-IN" b="1" dirty="0">
                <a:solidFill>
                  <a:schemeClr val="accent3">
                    <a:lumMod val="75000"/>
                  </a:schemeClr>
                </a:solidFill>
                <a:latin typeface="Arial" pitchFamily="34" charset="0"/>
                <a:cs typeface="Arial" pitchFamily="34" charset="0"/>
              </a:rPr>
              <a:t>=</a:t>
            </a:r>
            <a:r>
              <a:rPr lang="en-IN" dirty="0">
                <a:solidFill>
                  <a:schemeClr val="accent3">
                    <a:lumMod val="75000"/>
                  </a:schemeClr>
                </a:solidFill>
                <a:latin typeface="Arial" pitchFamily="34" charset="0"/>
                <a:cs typeface="Arial" pitchFamily="34" charset="0"/>
              </a:rPr>
              <a:t>14,color</a:t>
            </a:r>
            <a:r>
              <a:rPr lang="en-IN" b="1" dirty="0">
                <a:solidFill>
                  <a:schemeClr val="accent3">
                    <a:lumMod val="75000"/>
                  </a:schemeClr>
                </a:solidFill>
                <a:latin typeface="Arial" pitchFamily="34" charset="0"/>
                <a:cs typeface="Arial" pitchFamily="34" charset="0"/>
              </a:rPr>
              <a:t>=</a:t>
            </a:r>
            <a:r>
              <a:rPr lang="en-IN" dirty="0">
                <a:solidFill>
                  <a:schemeClr val="accent3">
                    <a:lumMod val="75000"/>
                  </a:schemeClr>
                </a:solidFill>
                <a:latin typeface="Arial" pitchFamily="34" charset="0"/>
                <a:cs typeface="Arial" pitchFamily="34" charset="0"/>
              </a:rPr>
              <a:t>'w') </a:t>
            </a:r>
            <a:r>
              <a:rPr lang="en-IN" dirty="0" err="1">
                <a:solidFill>
                  <a:schemeClr val="accent3">
                    <a:lumMod val="75000"/>
                  </a:schemeClr>
                </a:solidFill>
                <a:latin typeface="Arial" pitchFamily="34" charset="0"/>
                <a:cs typeface="Arial" pitchFamily="34" charset="0"/>
              </a:rPr>
              <a:t>ax</a:t>
            </a:r>
            <a:r>
              <a:rPr lang="en-IN" b="1" dirty="0" err="1">
                <a:solidFill>
                  <a:schemeClr val="accent3">
                    <a:lumMod val="75000"/>
                  </a:schemeClr>
                </a:solidFill>
                <a:latin typeface="Arial" pitchFamily="34" charset="0"/>
                <a:cs typeface="Arial" pitchFamily="34" charset="0"/>
              </a:rPr>
              <a:t>.</a:t>
            </a:r>
            <a:r>
              <a:rPr lang="en-IN" dirty="0" err="1">
                <a:solidFill>
                  <a:schemeClr val="accent3">
                    <a:lumMod val="75000"/>
                  </a:schemeClr>
                </a:solidFill>
                <a:latin typeface="Arial" pitchFamily="34" charset="0"/>
                <a:cs typeface="Arial" pitchFamily="34" charset="0"/>
              </a:rPr>
              <a:t>set_xlabel</a:t>
            </a:r>
            <a:r>
              <a:rPr lang="en-IN" dirty="0">
                <a:solidFill>
                  <a:schemeClr val="accent3">
                    <a:lumMod val="75000"/>
                  </a:schemeClr>
                </a:solidFill>
                <a:latin typeface="Arial" pitchFamily="34" charset="0"/>
                <a:cs typeface="Arial" pitchFamily="34" charset="0"/>
              </a:rPr>
              <a:t>('Loan Repayment Term',</a:t>
            </a:r>
            <a:r>
              <a:rPr lang="en-IN" dirty="0" err="1">
                <a:solidFill>
                  <a:schemeClr val="accent3">
                    <a:lumMod val="75000"/>
                  </a:schemeClr>
                </a:solidFill>
                <a:latin typeface="Arial" pitchFamily="34" charset="0"/>
                <a:cs typeface="Arial" pitchFamily="34" charset="0"/>
              </a:rPr>
              <a:t>fontsize</a:t>
            </a:r>
            <a:r>
              <a:rPr lang="en-IN" b="1" dirty="0">
                <a:solidFill>
                  <a:schemeClr val="accent3">
                    <a:lumMod val="75000"/>
                  </a:schemeClr>
                </a:solidFill>
                <a:latin typeface="Arial" pitchFamily="34" charset="0"/>
                <a:cs typeface="Arial" pitchFamily="34" charset="0"/>
              </a:rPr>
              <a:t>=</a:t>
            </a:r>
            <a:r>
              <a:rPr lang="en-IN" dirty="0">
                <a:solidFill>
                  <a:schemeClr val="accent3">
                    <a:lumMod val="75000"/>
                  </a:schemeClr>
                </a:solidFill>
                <a:latin typeface="Arial" pitchFamily="34" charset="0"/>
                <a:cs typeface="Arial" pitchFamily="34" charset="0"/>
              </a:rPr>
              <a:t>14,color </a:t>
            </a:r>
            <a:r>
              <a:rPr lang="en-IN" b="1" dirty="0">
                <a:solidFill>
                  <a:schemeClr val="accent3">
                    <a:lumMod val="75000"/>
                  </a:schemeClr>
                </a:solidFill>
                <a:latin typeface="Arial" pitchFamily="34" charset="0"/>
                <a:cs typeface="Arial" pitchFamily="34" charset="0"/>
              </a:rPr>
              <a:t>=</a:t>
            </a:r>
            <a:r>
              <a:rPr lang="en-IN" dirty="0">
                <a:solidFill>
                  <a:schemeClr val="accent3">
                    <a:lumMod val="75000"/>
                  </a:schemeClr>
                </a:solidFill>
                <a:latin typeface="Arial" pitchFamily="34" charset="0"/>
                <a:cs typeface="Arial" pitchFamily="34" charset="0"/>
              </a:rPr>
              <a:t> 'w') </a:t>
            </a:r>
            <a:r>
              <a:rPr lang="en-IN" dirty="0" err="1">
                <a:solidFill>
                  <a:schemeClr val="accent3">
                    <a:lumMod val="75000"/>
                  </a:schemeClr>
                </a:solidFill>
                <a:latin typeface="Arial" pitchFamily="34" charset="0"/>
                <a:cs typeface="Arial" pitchFamily="34" charset="0"/>
              </a:rPr>
              <a:t>ax</a:t>
            </a:r>
            <a:r>
              <a:rPr lang="en-IN" b="1" dirty="0" err="1">
                <a:solidFill>
                  <a:schemeClr val="accent3">
                    <a:lumMod val="75000"/>
                  </a:schemeClr>
                </a:solidFill>
                <a:latin typeface="Arial" pitchFamily="34" charset="0"/>
                <a:cs typeface="Arial" pitchFamily="34" charset="0"/>
              </a:rPr>
              <a:t>.</a:t>
            </a:r>
            <a:r>
              <a:rPr lang="en-IN" dirty="0" err="1">
                <a:solidFill>
                  <a:schemeClr val="accent3">
                    <a:lumMod val="75000"/>
                  </a:schemeClr>
                </a:solidFill>
                <a:latin typeface="Arial" pitchFamily="34" charset="0"/>
                <a:cs typeface="Arial" pitchFamily="34" charset="0"/>
              </a:rPr>
              <a:t>set_ylabel</a:t>
            </a:r>
            <a:r>
              <a:rPr lang="en-IN" dirty="0">
                <a:solidFill>
                  <a:schemeClr val="accent3">
                    <a:lumMod val="75000"/>
                  </a:schemeClr>
                </a:solidFill>
                <a:latin typeface="Arial" pitchFamily="34" charset="0"/>
                <a:cs typeface="Arial" pitchFamily="34" charset="0"/>
              </a:rPr>
              <a:t>('Loan Application Count',</a:t>
            </a:r>
            <a:r>
              <a:rPr lang="en-IN" dirty="0" err="1">
                <a:solidFill>
                  <a:schemeClr val="accent3">
                    <a:lumMod val="75000"/>
                  </a:schemeClr>
                </a:solidFill>
                <a:latin typeface="Arial" pitchFamily="34" charset="0"/>
                <a:cs typeface="Arial" pitchFamily="34" charset="0"/>
              </a:rPr>
              <a:t>fontsize</a:t>
            </a:r>
            <a:r>
              <a:rPr lang="en-IN" b="1" dirty="0">
                <a:solidFill>
                  <a:schemeClr val="accent3">
                    <a:lumMod val="75000"/>
                  </a:schemeClr>
                </a:solidFill>
                <a:latin typeface="Arial" pitchFamily="34" charset="0"/>
                <a:cs typeface="Arial" pitchFamily="34" charset="0"/>
              </a:rPr>
              <a:t>=</a:t>
            </a:r>
            <a:r>
              <a:rPr lang="en-IN" dirty="0">
                <a:solidFill>
                  <a:schemeClr val="accent3">
                    <a:lumMod val="75000"/>
                  </a:schemeClr>
                </a:solidFill>
                <a:latin typeface="Arial" pitchFamily="34" charset="0"/>
                <a:cs typeface="Arial" pitchFamily="34" charset="0"/>
              </a:rPr>
              <a:t>14,color </a:t>
            </a:r>
            <a:r>
              <a:rPr lang="en-IN" b="1" dirty="0">
                <a:solidFill>
                  <a:schemeClr val="accent3">
                    <a:lumMod val="75000"/>
                  </a:schemeClr>
                </a:solidFill>
                <a:latin typeface="Arial" pitchFamily="34" charset="0"/>
                <a:cs typeface="Arial" pitchFamily="34" charset="0"/>
              </a:rPr>
              <a:t>=</a:t>
            </a:r>
            <a:r>
              <a:rPr lang="en-IN" dirty="0">
                <a:solidFill>
                  <a:schemeClr val="accent3">
                    <a:lumMod val="75000"/>
                  </a:schemeClr>
                </a:solidFill>
                <a:latin typeface="Arial" pitchFamily="34" charset="0"/>
                <a:cs typeface="Arial" pitchFamily="34" charset="0"/>
              </a:rPr>
              <a:t> 'w') </a:t>
            </a:r>
            <a:r>
              <a:rPr lang="en-IN" dirty="0" err="1">
                <a:solidFill>
                  <a:schemeClr val="accent3">
                    <a:lumMod val="75000"/>
                  </a:schemeClr>
                </a:solidFill>
                <a:latin typeface="Arial" pitchFamily="34" charset="0"/>
                <a:cs typeface="Arial" pitchFamily="34" charset="0"/>
              </a:rPr>
              <a:t>ax</a:t>
            </a:r>
            <a:r>
              <a:rPr lang="en-IN" b="1" dirty="0" err="1">
                <a:solidFill>
                  <a:schemeClr val="accent3">
                    <a:lumMod val="75000"/>
                  </a:schemeClr>
                </a:solidFill>
                <a:latin typeface="Arial" pitchFamily="34" charset="0"/>
                <a:cs typeface="Arial" pitchFamily="34" charset="0"/>
              </a:rPr>
              <a:t>.</a:t>
            </a:r>
            <a:r>
              <a:rPr lang="en-IN" dirty="0" err="1">
                <a:solidFill>
                  <a:schemeClr val="accent3">
                    <a:lumMod val="75000"/>
                  </a:schemeClr>
                </a:solidFill>
                <a:latin typeface="Arial" pitchFamily="34" charset="0"/>
                <a:cs typeface="Arial" pitchFamily="34" charset="0"/>
              </a:rPr>
              <a:t>legend</a:t>
            </a:r>
            <a:r>
              <a:rPr lang="en-IN" dirty="0">
                <a:solidFill>
                  <a:schemeClr val="accent3">
                    <a:lumMod val="75000"/>
                  </a:schemeClr>
                </a:solidFill>
                <a:latin typeface="Arial" pitchFamily="34" charset="0"/>
                <a:cs typeface="Arial" pitchFamily="34" charset="0"/>
              </a:rPr>
              <a:t>(</a:t>
            </a:r>
            <a:r>
              <a:rPr lang="en-IN" dirty="0" err="1">
                <a:solidFill>
                  <a:schemeClr val="accent3">
                    <a:lumMod val="75000"/>
                  </a:schemeClr>
                </a:solidFill>
                <a:latin typeface="Arial" pitchFamily="34" charset="0"/>
                <a:cs typeface="Arial" pitchFamily="34" charset="0"/>
              </a:rPr>
              <a:t>bbox_to_anchor</a:t>
            </a:r>
            <a:r>
              <a:rPr lang="en-IN" b="1" dirty="0">
                <a:solidFill>
                  <a:schemeClr val="accent3">
                    <a:lumMod val="75000"/>
                  </a:schemeClr>
                </a:solidFill>
                <a:latin typeface="Arial" pitchFamily="34" charset="0"/>
                <a:cs typeface="Arial" pitchFamily="34" charset="0"/>
              </a:rPr>
              <a:t>=</a:t>
            </a:r>
            <a:r>
              <a:rPr lang="en-IN" dirty="0">
                <a:solidFill>
                  <a:schemeClr val="accent3">
                    <a:lumMod val="75000"/>
                  </a:schemeClr>
                </a:solidFill>
                <a:latin typeface="Arial" pitchFamily="34" charset="0"/>
                <a:cs typeface="Arial" pitchFamily="34" charset="0"/>
              </a:rPr>
              <a:t>(1, 1)) </a:t>
            </a:r>
            <a:endParaRPr lang="en-IN" dirty="0" smtClean="0">
              <a:solidFill>
                <a:schemeClr val="accent3">
                  <a:lumMod val="75000"/>
                </a:schemeClr>
              </a:solidFill>
              <a:latin typeface="Arial" pitchFamily="34" charset="0"/>
              <a:cs typeface="Arial" pitchFamily="34" charset="0"/>
            </a:endParaRPr>
          </a:p>
          <a:p>
            <a:r>
              <a:rPr lang="en-IN" dirty="0" err="1" smtClean="0">
                <a:solidFill>
                  <a:schemeClr val="accent3">
                    <a:lumMod val="75000"/>
                  </a:schemeClr>
                </a:solidFill>
                <a:latin typeface="Arial" pitchFamily="34" charset="0"/>
                <a:cs typeface="Arial" pitchFamily="34" charset="0"/>
              </a:rPr>
              <a:t>plt</a:t>
            </a:r>
            <a:r>
              <a:rPr lang="en-IN" b="1" dirty="0" err="1" smtClean="0">
                <a:solidFill>
                  <a:schemeClr val="accent3">
                    <a:lumMod val="75000"/>
                  </a:schemeClr>
                </a:solidFill>
                <a:latin typeface="Arial" pitchFamily="34" charset="0"/>
                <a:cs typeface="Arial" pitchFamily="34" charset="0"/>
              </a:rPr>
              <a:t>.</a:t>
            </a:r>
            <a:r>
              <a:rPr lang="en-IN" dirty="0" err="1" smtClean="0">
                <a:solidFill>
                  <a:schemeClr val="accent3">
                    <a:lumMod val="75000"/>
                  </a:schemeClr>
                </a:solidFill>
                <a:latin typeface="Arial" pitchFamily="34" charset="0"/>
                <a:cs typeface="Arial" pitchFamily="34" charset="0"/>
              </a:rPr>
              <a:t>show</a:t>
            </a:r>
            <a:r>
              <a:rPr lang="en-IN" dirty="0">
                <a:solidFill>
                  <a:schemeClr val="accent3">
                    <a:lumMod val="75000"/>
                  </a:schemeClr>
                </a:solidFill>
                <a:latin typeface="Arial" pitchFamily="34" charset="0"/>
                <a:cs typeface="Arial" pitchFamily="34" charset="0"/>
              </a:rPr>
              <a:t>() </a:t>
            </a:r>
            <a:r>
              <a:rPr lang="en-IN" dirty="0"/>
              <a:t/>
            </a:r>
            <a:br>
              <a:rPr lang="en-IN" dirty="0"/>
            </a:br>
            <a:endParaRPr lang="en-IN" dirty="0"/>
          </a:p>
        </p:txBody>
      </p:sp>
    </p:spTree>
    <p:extLst>
      <p:ext uri="{BB962C8B-B14F-4D97-AF65-F5344CB8AC3E}">
        <p14:creationId xmlns:p14="http://schemas.microsoft.com/office/powerpoint/2010/main" val="2361463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57200"/>
            <a:ext cx="7869527" cy="2308324"/>
          </a:xfrm>
          <a:prstGeom prst="rect">
            <a:avLst/>
          </a:prstGeom>
          <a:noFill/>
        </p:spPr>
        <p:txBody>
          <a:bodyPr wrap="none" rtlCol="0">
            <a:spAutoFit/>
          </a:bodyPr>
          <a:lstStyle/>
          <a:p>
            <a:r>
              <a:rPr lang="en-IN" b="1" dirty="0"/>
              <a:t>Bivariate </a:t>
            </a:r>
            <a:r>
              <a:rPr lang="en-IN" b="1" dirty="0" smtClean="0"/>
              <a:t>Analysis </a:t>
            </a:r>
          </a:p>
          <a:p>
            <a:endParaRPr lang="en-IN" b="1" dirty="0"/>
          </a:p>
          <a:p>
            <a:r>
              <a:rPr lang="en-IN" dirty="0" err="1">
                <a:solidFill>
                  <a:srgbClr val="FF0000"/>
                </a:solidFill>
                <a:latin typeface="Arial" pitchFamily="34" charset="0"/>
                <a:cs typeface="Arial" pitchFamily="34" charset="0"/>
              </a:rPr>
              <a:t>loan_correlation</a:t>
            </a:r>
            <a:r>
              <a:rPr lang="en-IN" dirty="0">
                <a:solidFill>
                  <a:srgbClr val="FF0000"/>
                </a:solidFill>
                <a:latin typeface="Arial" pitchFamily="34" charset="0"/>
                <a:cs typeface="Arial" pitchFamily="34" charset="0"/>
              </a:rPr>
              <a:t> </a:t>
            </a:r>
            <a:r>
              <a:rPr lang="en-IN" b="1" dirty="0">
                <a:solidFill>
                  <a:srgbClr val="FF0000"/>
                </a:solidFill>
                <a:latin typeface="Arial" pitchFamily="34" charset="0"/>
                <a:cs typeface="Arial" pitchFamily="34" charset="0"/>
              </a:rPr>
              <a:t>=</a:t>
            </a:r>
            <a:r>
              <a:rPr lang="en-IN" dirty="0">
                <a:solidFill>
                  <a:srgbClr val="FF0000"/>
                </a:solidFill>
                <a:latin typeface="Arial" pitchFamily="34" charset="0"/>
                <a:cs typeface="Arial" pitchFamily="34" charset="0"/>
              </a:rPr>
              <a:t> </a:t>
            </a:r>
            <a:r>
              <a:rPr lang="en-IN" dirty="0" err="1">
                <a:solidFill>
                  <a:srgbClr val="FF0000"/>
                </a:solidFill>
                <a:latin typeface="Arial" pitchFamily="34" charset="0"/>
                <a:cs typeface="Arial" pitchFamily="34" charset="0"/>
              </a:rPr>
              <a:t>lcs</a:t>
            </a:r>
            <a:r>
              <a:rPr lang="en-IN" b="1" dirty="0" err="1">
                <a:solidFill>
                  <a:srgbClr val="FF0000"/>
                </a:solidFill>
                <a:latin typeface="Arial" pitchFamily="34" charset="0"/>
                <a:cs typeface="Arial" pitchFamily="34" charset="0"/>
              </a:rPr>
              <a:t>.</a:t>
            </a:r>
            <a:r>
              <a:rPr lang="en-IN" dirty="0" err="1">
                <a:solidFill>
                  <a:srgbClr val="FF0000"/>
                </a:solidFill>
                <a:latin typeface="Arial" pitchFamily="34" charset="0"/>
                <a:cs typeface="Arial" pitchFamily="34" charset="0"/>
              </a:rPr>
              <a:t>corr</a:t>
            </a:r>
            <a:r>
              <a:rPr lang="en-IN" dirty="0">
                <a:solidFill>
                  <a:srgbClr val="FF0000"/>
                </a:solidFill>
                <a:latin typeface="Arial" pitchFamily="34" charset="0"/>
                <a:cs typeface="Arial" pitchFamily="34" charset="0"/>
              </a:rPr>
              <a:t>() </a:t>
            </a:r>
            <a:endParaRPr lang="en-IN" dirty="0" smtClean="0">
              <a:solidFill>
                <a:srgbClr val="FF0000"/>
              </a:solidFill>
              <a:latin typeface="Arial" pitchFamily="34" charset="0"/>
              <a:cs typeface="Arial" pitchFamily="34" charset="0"/>
            </a:endParaRPr>
          </a:p>
          <a:p>
            <a:r>
              <a:rPr lang="en-IN" dirty="0" err="1" smtClean="0">
                <a:solidFill>
                  <a:srgbClr val="FF0000"/>
                </a:solidFill>
                <a:latin typeface="Arial" pitchFamily="34" charset="0"/>
                <a:cs typeface="Arial" pitchFamily="34" charset="0"/>
              </a:rPr>
              <a:t>sns</a:t>
            </a:r>
            <a:r>
              <a:rPr lang="en-IN" b="1" dirty="0" err="1" smtClean="0">
                <a:solidFill>
                  <a:srgbClr val="FF0000"/>
                </a:solidFill>
                <a:latin typeface="Arial" pitchFamily="34" charset="0"/>
                <a:cs typeface="Arial" pitchFamily="34" charset="0"/>
              </a:rPr>
              <a:t>.</a:t>
            </a:r>
            <a:r>
              <a:rPr lang="en-IN" dirty="0" err="1" smtClean="0">
                <a:solidFill>
                  <a:srgbClr val="FF0000"/>
                </a:solidFill>
                <a:latin typeface="Arial" pitchFamily="34" charset="0"/>
                <a:cs typeface="Arial" pitchFamily="34" charset="0"/>
              </a:rPr>
              <a:t>set</a:t>
            </a:r>
            <a:r>
              <a:rPr lang="en-IN" dirty="0" smtClean="0">
                <a:solidFill>
                  <a:srgbClr val="FF0000"/>
                </a:solidFill>
                <a:latin typeface="Arial" pitchFamily="34" charset="0"/>
                <a:cs typeface="Arial" pitchFamily="34" charset="0"/>
              </a:rPr>
              <a:t>(</a:t>
            </a:r>
            <a:r>
              <a:rPr lang="en-IN" dirty="0" err="1" smtClean="0">
                <a:solidFill>
                  <a:srgbClr val="FF0000"/>
                </a:solidFill>
                <a:latin typeface="Arial" pitchFamily="34" charset="0"/>
                <a:cs typeface="Arial" pitchFamily="34" charset="0"/>
              </a:rPr>
              <a:t>font_scale</a:t>
            </a:r>
            <a:r>
              <a:rPr lang="en-IN" b="1" dirty="0" smtClean="0">
                <a:solidFill>
                  <a:srgbClr val="FF0000"/>
                </a:solidFill>
                <a:latin typeface="Arial" pitchFamily="34" charset="0"/>
                <a:cs typeface="Arial" pitchFamily="34" charset="0"/>
              </a:rPr>
              <a:t>=</a:t>
            </a:r>
            <a:r>
              <a:rPr lang="en-IN" dirty="0" smtClean="0">
                <a:solidFill>
                  <a:srgbClr val="FF0000"/>
                </a:solidFill>
                <a:latin typeface="Arial" pitchFamily="34" charset="0"/>
                <a:cs typeface="Arial" pitchFamily="34" charset="0"/>
              </a:rPr>
              <a:t>1.1</a:t>
            </a:r>
            <a:r>
              <a:rPr lang="en-IN" dirty="0">
                <a:solidFill>
                  <a:srgbClr val="FF0000"/>
                </a:solidFill>
                <a:latin typeface="Arial" pitchFamily="34" charset="0"/>
                <a:cs typeface="Arial" pitchFamily="34" charset="0"/>
              </a:rPr>
              <a:t>) </a:t>
            </a:r>
            <a:endParaRPr lang="en-IN" dirty="0" smtClean="0">
              <a:solidFill>
                <a:srgbClr val="FF0000"/>
              </a:solidFill>
              <a:latin typeface="Arial" pitchFamily="34" charset="0"/>
              <a:cs typeface="Arial" pitchFamily="34" charset="0"/>
            </a:endParaRPr>
          </a:p>
          <a:p>
            <a:r>
              <a:rPr lang="en-IN" dirty="0" err="1" smtClean="0">
                <a:solidFill>
                  <a:srgbClr val="FF0000"/>
                </a:solidFill>
                <a:latin typeface="Arial" pitchFamily="34" charset="0"/>
                <a:cs typeface="Arial" pitchFamily="34" charset="0"/>
              </a:rPr>
              <a:t>sns</a:t>
            </a:r>
            <a:r>
              <a:rPr lang="en-IN" b="1" dirty="0" err="1" smtClean="0">
                <a:solidFill>
                  <a:srgbClr val="FF0000"/>
                </a:solidFill>
                <a:latin typeface="Arial" pitchFamily="34" charset="0"/>
                <a:cs typeface="Arial" pitchFamily="34" charset="0"/>
              </a:rPr>
              <a:t>.</a:t>
            </a:r>
            <a:r>
              <a:rPr lang="en-IN" dirty="0" err="1" smtClean="0">
                <a:solidFill>
                  <a:srgbClr val="FF0000"/>
                </a:solidFill>
                <a:latin typeface="Arial" pitchFamily="34" charset="0"/>
                <a:cs typeface="Arial" pitchFamily="34" charset="0"/>
              </a:rPr>
              <a:t>clustermap</a:t>
            </a:r>
            <a:r>
              <a:rPr lang="en-IN" dirty="0" smtClean="0">
                <a:solidFill>
                  <a:srgbClr val="FF0000"/>
                </a:solidFill>
                <a:latin typeface="Arial" pitchFamily="34" charset="0"/>
                <a:cs typeface="Arial" pitchFamily="34" charset="0"/>
              </a:rPr>
              <a:t>(</a:t>
            </a:r>
            <a:r>
              <a:rPr lang="en-IN" dirty="0" err="1" smtClean="0">
                <a:solidFill>
                  <a:srgbClr val="FF0000"/>
                </a:solidFill>
                <a:latin typeface="Arial" pitchFamily="34" charset="0"/>
                <a:cs typeface="Arial" pitchFamily="34" charset="0"/>
              </a:rPr>
              <a:t>loan_correlation,annot</a:t>
            </a:r>
            <a:r>
              <a:rPr lang="en-IN" b="1" dirty="0" smtClean="0">
                <a:solidFill>
                  <a:srgbClr val="FF0000"/>
                </a:solidFill>
                <a:latin typeface="Arial" pitchFamily="34" charset="0"/>
                <a:cs typeface="Arial" pitchFamily="34" charset="0"/>
              </a:rPr>
              <a:t>=</a:t>
            </a:r>
            <a:r>
              <a:rPr lang="en-IN" b="1" dirty="0" err="1" smtClean="0">
                <a:solidFill>
                  <a:srgbClr val="FF0000"/>
                </a:solidFill>
                <a:latin typeface="Arial" pitchFamily="34" charset="0"/>
                <a:cs typeface="Arial" pitchFamily="34" charset="0"/>
              </a:rPr>
              <a:t>True</a:t>
            </a:r>
            <a:r>
              <a:rPr lang="en-IN" dirty="0" err="1" smtClean="0">
                <a:solidFill>
                  <a:srgbClr val="FF0000"/>
                </a:solidFill>
                <a:latin typeface="Arial" pitchFamily="34" charset="0"/>
                <a:cs typeface="Arial" pitchFamily="34" charset="0"/>
              </a:rPr>
              <a:t>,figsize</a:t>
            </a:r>
            <a:r>
              <a:rPr lang="en-IN" b="1" dirty="0">
                <a:solidFill>
                  <a:srgbClr val="FF0000"/>
                </a:solidFill>
                <a:latin typeface="Arial" pitchFamily="34" charset="0"/>
                <a:cs typeface="Arial" pitchFamily="34" charset="0"/>
              </a:rPr>
              <a:t>=</a:t>
            </a:r>
            <a:r>
              <a:rPr lang="en-IN" dirty="0">
                <a:solidFill>
                  <a:srgbClr val="FF0000"/>
                </a:solidFill>
                <a:latin typeface="Arial" pitchFamily="34" charset="0"/>
                <a:cs typeface="Arial" pitchFamily="34" charset="0"/>
              </a:rPr>
              <a:t>(12, 8),</a:t>
            </a:r>
            <a:r>
              <a:rPr lang="en-IN" dirty="0" err="1">
                <a:solidFill>
                  <a:srgbClr val="FF0000"/>
                </a:solidFill>
                <a:latin typeface="Arial" pitchFamily="34" charset="0"/>
                <a:cs typeface="Arial" pitchFamily="34" charset="0"/>
              </a:rPr>
              <a:t>cmap</a:t>
            </a:r>
            <a:r>
              <a:rPr lang="en-IN" b="1" dirty="0">
                <a:solidFill>
                  <a:srgbClr val="FF0000"/>
                </a:solidFill>
                <a:latin typeface="Arial" pitchFamily="34" charset="0"/>
                <a:cs typeface="Arial" pitchFamily="34" charset="0"/>
              </a:rPr>
              <a:t>=</a:t>
            </a:r>
            <a:r>
              <a:rPr lang="en-IN" dirty="0">
                <a:solidFill>
                  <a:srgbClr val="FF0000"/>
                </a:solidFill>
                <a:latin typeface="Arial" pitchFamily="34" charset="0"/>
                <a:cs typeface="Arial" pitchFamily="34" charset="0"/>
              </a:rPr>
              <a:t>"</a:t>
            </a:r>
            <a:r>
              <a:rPr lang="en-IN" dirty="0" err="1">
                <a:solidFill>
                  <a:srgbClr val="FF0000"/>
                </a:solidFill>
                <a:latin typeface="Arial" pitchFamily="34" charset="0"/>
                <a:cs typeface="Arial" pitchFamily="34" charset="0"/>
              </a:rPr>
              <a:t>BrBG</a:t>
            </a:r>
            <a:r>
              <a:rPr lang="en-IN" dirty="0">
                <a:solidFill>
                  <a:srgbClr val="FF0000"/>
                </a:solidFill>
                <a:latin typeface="Arial" pitchFamily="34" charset="0"/>
                <a:cs typeface="Arial" pitchFamily="34" charset="0"/>
              </a:rPr>
              <a:t>") </a:t>
            </a:r>
            <a:endParaRPr lang="en-IN" dirty="0" smtClean="0">
              <a:solidFill>
                <a:srgbClr val="FF0000"/>
              </a:solidFill>
              <a:latin typeface="Arial" pitchFamily="34" charset="0"/>
              <a:cs typeface="Arial" pitchFamily="34" charset="0"/>
            </a:endParaRPr>
          </a:p>
          <a:p>
            <a:r>
              <a:rPr lang="en-IN" dirty="0" err="1" smtClean="0">
                <a:solidFill>
                  <a:srgbClr val="FF0000"/>
                </a:solidFill>
                <a:latin typeface="Arial" pitchFamily="34" charset="0"/>
                <a:cs typeface="Arial" pitchFamily="34" charset="0"/>
              </a:rPr>
              <a:t>plt</a:t>
            </a:r>
            <a:r>
              <a:rPr lang="en-IN" b="1" dirty="0" err="1" smtClean="0">
                <a:solidFill>
                  <a:srgbClr val="FF0000"/>
                </a:solidFill>
                <a:latin typeface="Arial" pitchFamily="34" charset="0"/>
                <a:cs typeface="Arial" pitchFamily="34" charset="0"/>
              </a:rPr>
              <a:t>.</a:t>
            </a:r>
            <a:r>
              <a:rPr lang="en-IN" dirty="0" err="1" smtClean="0">
                <a:solidFill>
                  <a:srgbClr val="FF0000"/>
                </a:solidFill>
                <a:latin typeface="Arial" pitchFamily="34" charset="0"/>
                <a:cs typeface="Arial" pitchFamily="34" charset="0"/>
              </a:rPr>
              <a:t>show</a:t>
            </a:r>
            <a:r>
              <a:rPr lang="en-IN" dirty="0">
                <a:solidFill>
                  <a:srgbClr val="FF0000"/>
                </a:solidFill>
                <a:latin typeface="Arial" pitchFamily="34" charset="0"/>
                <a:cs typeface="Arial" pitchFamily="34" charset="0"/>
              </a:rPr>
              <a:t>() </a:t>
            </a:r>
          </a:p>
          <a:p>
            <a:r>
              <a:rPr lang="en-IN" dirty="0"/>
              <a:t/>
            </a:r>
            <a:br>
              <a:rPr lang="en-IN" dirty="0"/>
            </a:b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42" y="2281451"/>
            <a:ext cx="8067675" cy="4347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5058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 y="609600"/>
            <a:ext cx="832485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7993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150</TotalTime>
  <Words>362</Words>
  <Application>Microsoft Office PowerPoint</Application>
  <PresentationFormat>On-screen Show (4:3)</PresentationFormat>
  <Paragraphs>76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Executive</vt:lpstr>
      <vt:lpstr>EDA CASE STUDY  - BANK LOAN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CASE STUDY  - BANK LOAN DATASET</dc:title>
  <dc:creator>ADMIN</dc:creator>
  <cp:lastModifiedBy>ADMIN</cp:lastModifiedBy>
  <cp:revision>18</cp:revision>
  <dcterms:created xsi:type="dcterms:W3CDTF">2006-08-16T00:00:00Z</dcterms:created>
  <dcterms:modified xsi:type="dcterms:W3CDTF">2023-09-03T20:13:22Z</dcterms:modified>
</cp:coreProperties>
</file>