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82" r:id="rId4"/>
    <p:sldId id="276" r:id="rId5"/>
    <p:sldId id="280" r:id="rId6"/>
    <p:sldId id="281" r:id="rId7"/>
    <p:sldId id="257" r:id="rId8"/>
    <p:sldId id="283" r:id="rId9"/>
    <p:sldId id="261" r:id="rId10"/>
    <p:sldId id="273" r:id="rId11"/>
    <p:sldId id="262" r:id="rId12"/>
    <p:sldId id="284" r:id="rId13"/>
    <p:sldId id="264" r:id="rId14"/>
    <p:sldId id="275" r:id="rId15"/>
    <p:sldId id="285" r:id="rId16"/>
    <p:sldId id="272" r:id="rId17"/>
    <p:sldId id="277" r:id="rId18"/>
    <p:sldId id="278"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EF54E-0499-9C71-6753-53C2441EAD0C}" v="26" dt="2025-02-16T18:18:43.341"/>
    <p1510:client id="{7D8629BB-60F4-2B4D-886C-EC7C5FDA5649}" v="2" dt="2025-02-18T08:52:38.789"/>
    <p1510:client id="{AA9E902B-A424-4512-2BD9-978162F80FF8}" v="496" dt="2025-02-16T20:04:57.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CAE32B-127E-4FC4-8498-B36A06C2D3A9}" type="doc">
      <dgm:prSet loTypeId="urn:microsoft.com/office/officeart/2005/8/layout/process5" loCatId="process" qsTypeId="urn:microsoft.com/office/officeart/2005/8/quickstyle/simple1" qsCatId="simple" csTypeId="urn:microsoft.com/office/officeart/2005/8/colors/colorful5" csCatId="colorful" phldr="1"/>
      <dgm:spPr/>
      <dgm:t>
        <a:bodyPr/>
        <a:lstStyle/>
        <a:p>
          <a:endParaRPr lang="en-US"/>
        </a:p>
      </dgm:t>
    </dgm:pt>
    <dgm:pt modelId="{9EE30777-3058-49C9-B8BB-6ADFAB450E9B}">
      <dgm:prSet/>
      <dgm:spPr/>
      <dgm:t>
        <a:bodyPr/>
        <a:lstStyle/>
        <a:p>
          <a:pPr rtl="0"/>
          <a:r>
            <a:rPr lang="en-US" dirty="0"/>
            <a:t>01</a:t>
          </a:r>
        </a:p>
        <a:p>
          <a:pPr rtl="0"/>
          <a:r>
            <a:rPr lang="en-US" dirty="0"/>
            <a:t>Data Collection and Preprocessing</a:t>
          </a:r>
          <a:endParaRPr lang="en-IN" dirty="0"/>
        </a:p>
      </dgm:t>
    </dgm:pt>
    <dgm:pt modelId="{89C78BF7-7A8C-4EBB-BF45-15C28CCA319F}" type="parTrans" cxnId="{39D409C4-7A1D-495B-906D-06CB600AA846}">
      <dgm:prSet/>
      <dgm:spPr/>
      <dgm:t>
        <a:bodyPr/>
        <a:lstStyle/>
        <a:p>
          <a:endParaRPr lang="en-US"/>
        </a:p>
      </dgm:t>
    </dgm:pt>
    <dgm:pt modelId="{B56A20AE-747C-493D-9C9A-51B3A5E92658}" type="sibTrans" cxnId="{39D409C4-7A1D-495B-906D-06CB600AA846}">
      <dgm:prSet/>
      <dgm:spPr/>
      <dgm:t>
        <a:bodyPr/>
        <a:lstStyle/>
        <a:p>
          <a:endParaRPr lang="en-US"/>
        </a:p>
      </dgm:t>
    </dgm:pt>
    <dgm:pt modelId="{F40C29BA-8AB3-48B2-AFE1-D5585613AD30}">
      <dgm:prSet/>
      <dgm:spPr/>
      <dgm:t>
        <a:bodyPr/>
        <a:lstStyle/>
        <a:p>
          <a:pPr rtl="0"/>
          <a:r>
            <a:rPr lang="en-US" dirty="0"/>
            <a:t>02</a:t>
          </a:r>
        </a:p>
        <a:p>
          <a:pPr rtl="0"/>
          <a:r>
            <a:rPr lang="en-US" dirty="0"/>
            <a:t>Feature Engineering</a:t>
          </a:r>
          <a:endParaRPr lang="en-IN" dirty="0"/>
        </a:p>
      </dgm:t>
    </dgm:pt>
    <dgm:pt modelId="{4AE39302-52F2-4CC4-9A9B-B860149CF66E}" type="parTrans" cxnId="{3A98C06C-A690-49ED-B439-3A4584330B50}">
      <dgm:prSet/>
      <dgm:spPr/>
      <dgm:t>
        <a:bodyPr/>
        <a:lstStyle/>
        <a:p>
          <a:endParaRPr lang="en-US"/>
        </a:p>
      </dgm:t>
    </dgm:pt>
    <dgm:pt modelId="{FABC57F8-BF7E-4966-9670-37824C4E81E3}" type="sibTrans" cxnId="{3A98C06C-A690-49ED-B439-3A4584330B50}">
      <dgm:prSet/>
      <dgm:spPr/>
      <dgm:t>
        <a:bodyPr/>
        <a:lstStyle/>
        <a:p>
          <a:endParaRPr lang="en-US"/>
        </a:p>
      </dgm:t>
    </dgm:pt>
    <dgm:pt modelId="{8AE67F08-0539-44AD-9008-805A5B8C30AB}">
      <dgm:prSet/>
      <dgm:spPr/>
      <dgm:t>
        <a:bodyPr/>
        <a:lstStyle/>
        <a:p>
          <a:pPr rtl="0"/>
          <a:r>
            <a:rPr lang="en-US" dirty="0"/>
            <a:t>03</a:t>
          </a:r>
        </a:p>
        <a:p>
          <a:pPr rtl="0"/>
          <a:r>
            <a:rPr lang="en-US" dirty="0"/>
            <a:t>Model Selection</a:t>
          </a:r>
          <a:endParaRPr lang="en-IN" dirty="0"/>
        </a:p>
      </dgm:t>
    </dgm:pt>
    <dgm:pt modelId="{4A13AD02-2D86-4DF3-98CF-3BA863BB353A}" type="parTrans" cxnId="{BDB7CAC4-49B9-491F-AFA6-21DA026C4076}">
      <dgm:prSet/>
      <dgm:spPr/>
      <dgm:t>
        <a:bodyPr/>
        <a:lstStyle/>
        <a:p>
          <a:endParaRPr lang="en-US"/>
        </a:p>
      </dgm:t>
    </dgm:pt>
    <dgm:pt modelId="{2BE7F8BE-38C3-4708-BB2F-174F2601360C}" type="sibTrans" cxnId="{BDB7CAC4-49B9-491F-AFA6-21DA026C4076}">
      <dgm:prSet/>
      <dgm:spPr/>
      <dgm:t>
        <a:bodyPr/>
        <a:lstStyle/>
        <a:p>
          <a:endParaRPr lang="en-US"/>
        </a:p>
      </dgm:t>
    </dgm:pt>
    <dgm:pt modelId="{609EDB79-A6A4-45EF-99E7-534E86D338CE}">
      <dgm:prSet/>
      <dgm:spPr/>
      <dgm:t>
        <a:bodyPr/>
        <a:lstStyle/>
        <a:p>
          <a:pPr rtl="0"/>
          <a:r>
            <a:rPr lang="en-US" dirty="0"/>
            <a:t>04 </a:t>
          </a:r>
        </a:p>
        <a:p>
          <a:pPr rtl="0"/>
          <a:r>
            <a:rPr lang="en-US" dirty="0"/>
            <a:t>Model Training</a:t>
          </a:r>
          <a:endParaRPr lang="en-IN" dirty="0"/>
        </a:p>
      </dgm:t>
    </dgm:pt>
    <dgm:pt modelId="{6C330DC7-3270-48B4-8E62-9777E0209AA9}" type="parTrans" cxnId="{38A351E4-FF49-4363-B197-B4B02C1A2C4A}">
      <dgm:prSet/>
      <dgm:spPr/>
      <dgm:t>
        <a:bodyPr/>
        <a:lstStyle/>
        <a:p>
          <a:endParaRPr lang="en-US"/>
        </a:p>
      </dgm:t>
    </dgm:pt>
    <dgm:pt modelId="{123C8562-877F-4606-B0B3-6B144D2D2370}" type="sibTrans" cxnId="{38A351E4-FF49-4363-B197-B4B02C1A2C4A}">
      <dgm:prSet/>
      <dgm:spPr/>
      <dgm:t>
        <a:bodyPr/>
        <a:lstStyle/>
        <a:p>
          <a:endParaRPr lang="en-US"/>
        </a:p>
      </dgm:t>
    </dgm:pt>
    <dgm:pt modelId="{DFFC2FAC-C2F6-4F26-B4C4-546CCAB99C6A}">
      <dgm:prSet/>
      <dgm:spPr/>
      <dgm:t>
        <a:bodyPr/>
        <a:lstStyle/>
        <a:p>
          <a:pPr rtl="0"/>
          <a:r>
            <a:rPr lang="en-US" dirty="0"/>
            <a:t>05</a:t>
          </a:r>
        </a:p>
        <a:p>
          <a:pPr rtl="0"/>
          <a:r>
            <a:rPr lang="en-US" dirty="0"/>
            <a:t> Evaluation and Deployment</a:t>
          </a:r>
          <a:endParaRPr lang="en-IN" dirty="0"/>
        </a:p>
      </dgm:t>
    </dgm:pt>
    <dgm:pt modelId="{A802E6B5-6F89-4CE3-A302-9E31F7DD89C6}" type="parTrans" cxnId="{D2948321-A690-4693-9695-57A9CBFB010D}">
      <dgm:prSet/>
      <dgm:spPr/>
      <dgm:t>
        <a:bodyPr/>
        <a:lstStyle/>
        <a:p>
          <a:endParaRPr lang="en-US"/>
        </a:p>
      </dgm:t>
    </dgm:pt>
    <dgm:pt modelId="{D3CECB39-BCA2-4DB5-8C60-AE472CA392D3}" type="sibTrans" cxnId="{D2948321-A690-4693-9695-57A9CBFB010D}">
      <dgm:prSet/>
      <dgm:spPr/>
      <dgm:t>
        <a:bodyPr/>
        <a:lstStyle/>
        <a:p>
          <a:endParaRPr lang="en-US"/>
        </a:p>
      </dgm:t>
    </dgm:pt>
    <dgm:pt modelId="{AD33BECF-FF6E-4F28-854C-894C059F14F7}" type="pres">
      <dgm:prSet presAssocID="{43CAE32B-127E-4FC4-8498-B36A06C2D3A9}" presName="diagram" presStyleCnt="0">
        <dgm:presLayoutVars>
          <dgm:dir/>
          <dgm:resizeHandles val="exact"/>
        </dgm:presLayoutVars>
      </dgm:prSet>
      <dgm:spPr/>
      <dgm:t>
        <a:bodyPr/>
        <a:lstStyle/>
        <a:p>
          <a:endParaRPr lang="en-US"/>
        </a:p>
      </dgm:t>
    </dgm:pt>
    <dgm:pt modelId="{7772FD9C-31C7-446B-80CD-D00A78D95FB7}" type="pres">
      <dgm:prSet presAssocID="{9EE30777-3058-49C9-B8BB-6ADFAB450E9B}" presName="node" presStyleLbl="node1" presStyleIdx="0" presStyleCnt="5">
        <dgm:presLayoutVars>
          <dgm:bulletEnabled val="1"/>
        </dgm:presLayoutVars>
      </dgm:prSet>
      <dgm:spPr>
        <a:prstGeom prst="roundRect">
          <a:avLst/>
        </a:prstGeom>
      </dgm:spPr>
      <dgm:t>
        <a:bodyPr/>
        <a:lstStyle/>
        <a:p>
          <a:endParaRPr lang="en-US"/>
        </a:p>
      </dgm:t>
    </dgm:pt>
    <dgm:pt modelId="{6EF84793-7EB1-4013-821C-EEAA9BB28592}" type="pres">
      <dgm:prSet presAssocID="{B56A20AE-747C-493D-9C9A-51B3A5E92658}" presName="sibTrans" presStyleLbl="sibTrans2D1" presStyleIdx="0" presStyleCnt="4"/>
      <dgm:spPr/>
      <dgm:t>
        <a:bodyPr/>
        <a:lstStyle/>
        <a:p>
          <a:endParaRPr lang="en-US"/>
        </a:p>
      </dgm:t>
    </dgm:pt>
    <dgm:pt modelId="{C2C6BFCE-10AC-446B-914A-3081517842E8}" type="pres">
      <dgm:prSet presAssocID="{B56A20AE-747C-493D-9C9A-51B3A5E92658}" presName="connectorText" presStyleLbl="sibTrans2D1" presStyleIdx="0" presStyleCnt="4"/>
      <dgm:spPr/>
      <dgm:t>
        <a:bodyPr/>
        <a:lstStyle/>
        <a:p>
          <a:endParaRPr lang="en-US"/>
        </a:p>
      </dgm:t>
    </dgm:pt>
    <dgm:pt modelId="{7A449D0A-D0EB-4502-9FF7-1D661A5E53E8}" type="pres">
      <dgm:prSet presAssocID="{F40C29BA-8AB3-48B2-AFE1-D5585613AD30}" presName="node" presStyleLbl="node1" presStyleIdx="1" presStyleCnt="5" custLinFactNeighborX="502" custLinFactNeighborY="837">
        <dgm:presLayoutVars>
          <dgm:bulletEnabled val="1"/>
        </dgm:presLayoutVars>
      </dgm:prSet>
      <dgm:spPr/>
      <dgm:t>
        <a:bodyPr/>
        <a:lstStyle/>
        <a:p>
          <a:endParaRPr lang="en-US"/>
        </a:p>
      </dgm:t>
    </dgm:pt>
    <dgm:pt modelId="{6D7690C2-8A0A-484A-A2B3-CF4965832946}" type="pres">
      <dgm:prSet presAssocID="{FABC57F8-BF7E-4966-9670-37824C4E81E3}" presName="sibTrans" presStyleLbl="sibTrans2D1" presStyleIdx="1" presStyleCnt="4"/>
      <dgm:spPr/>
      <dgm:t>
        <a:bodyPr/>
        <a:lstStyle/>
        <a:p>
          <a:endParaRPr lang="en-US"/>
        </a:p>
      </dgm:t>
    </dgm:pt>
    <dgm:pt modelId="{2C6E0A16-2D77-45D2-A609-F495A1D9EADF}" type="pres">
      <dgm:prSet presAssocID="{FABC57F8-BF7E-4966-9670-37824C4E81E3}" presName="connectorText" presStyleLbl="sibTrans2D1" presStyleIdx="1" presStyleCnt="4"/>
      <dgm:spPr/>
      <dgm:t>
        <a:bodyPr/>
        <a:lstStyle/>
        <a:p>
          <a:endParaRPr lang="en-US"/>
        </a:p>
      </dgm:t>
    </dgm:pt>
    <dgm:pt modelId="{03CDB328-8B74-4BE5-9ED3-F4698FB84B57}" type="pres">
      <dgm:prSet presAssocID="{8AE67F08-0539-44AD-9008-805A5B8C30AB}" presName="node" presStyleLbl="node1" presStyleIdx="2" presStyleCnt="5">
        <dgm:presLayoutVars>
          <dgm:bulletEnabled val="1"/>
        </dgm:presLayoutVars>
      </dgm:prSet>
      <dgm:spPr/>
      <dgm:t>
        <a:bodyPr/>
        <a:lstStyle/>
        <a:p>
          <a:endParaRPr lang="en-US"/>
        </a:p>
      </dgm:t>
    </dgm:pt>
    <dgm:pt modelId="{8F0B2F65-A67E-4593-9815-8055246B4318}" type="pres">
      <dgm:prSet presAssocID="{2BE7F8BE-38C3-4708-BB2F-174F2601360C}" presName="sibTrans" presStyleLbl="sibTrans2D1" presStyleIdx="2" presStyleCnt="4"/>
      <dgm:spPr/>
      <dgm:t>
        <a:bodyPr/>
        <a:lstStyle/>
        <a:p>
          <a:endParaRPr lang="en-US"/>
        </a:p>
      </dgm:t>
    </dgm:pt>
    <dgm:pt modelId="{EEB85604-258A-4CD5-BE30-4BF7FD01C68E}" type="pres">
      <dgm:prSet presAssocID="{2BE7F8BE-38C3-4708-BB2F-174F2601360C}" presName="connectorText" presStyleLbl="sibTrans2D1" presStyleIdx="2" presStyleCnt="4"/>
      <dgm:spPr/>
      <dgm:t>
        <a:bodyPr/>
        <a:lstStyle/>
        <a:p>
          <a:endParaRPr lang="en-US"/>
        </a:p>
      </dgm:t>
    </dgm:pt>
    <dgm:pt modelId="{432ECC19-905C-4849-A666-E60B2E3B0B57}" type="pres">
      <dgm:prSet presAssocID="{609EDB79-A6A4-45EF-99E7-534E86D338CE}" presName="node" presStyleLbl="node1" presStyleIdx="3" presStyleCnt="5">
        <dgm:presLayoutVars>
          <dgm:bulletEnabled val="1"/>
        </dgm:presLayoutVars>
      </dgm:prSet>
      <dgm:spPr/>
      <dgm:t>
        <a:bodyPr/>
        <a:lstStyle/>
        <a:p>
          <a:endParaRPr lang="en-US"/>
        </a:p>
      </dgm:t>
    </dgm:pt>
    <dgm:pt modelId="{17D9338B-3BAD-434D-B4F9-2A6F03E16FF8}" type="pres">
      <dgm:prSet presAssocID="{123C8562-877F-4606-B0B3-6B144D2D2370}" presName="sibTrans" presStyleLbl="sibTrans2D1" presStyleIdx="3" presStyleCnt="4"/>
      <dgm:spPr/>
      <dgm:t>
        <a:bodyPr/>
        <a:lstStyle/>
        <a:p>
          <a:endParaRPr lang="en-US"/>
        </a:p>
      </dgm:t>
    </dgm:pt>
    <dgm:pt modelId="{9A0D9225-2646-458B-A8D1-8F69E2B44E8E}" type="pres">
      <dgm:prSet presAssocID="{123C8562-877F-4606-B0B3-6B144D2D2370}" presName="connectorText" presStyleLbl="sibTrans2D1" presStyleIdx="3" presStyleCnt="4"/>
      <dgm:spPr/>
      <dgm:t>
        <a:bodyPr/>
        <a:lstStyle/>
        <a:p>
          <a:endParaRPr lang="en-US"/>
        </a:p>
      </dgm:t>
    </dgm:pt>
    <dgm:pt modelId="{950CC211-85E9-4B7E-9EF1-398E58A3772F}" type="pres">
      <dgm:prSet presAssocID="{DFFC2FAC-C2F6-4F26-B4C4-546CCAB99C6A}" presName="node" presStyleLbl="node1" presStyleIdx="4" presStyleCnt="5">
        <dgm:presLayoutVars>
          <dgm:bulletEnabled val="1"/>
        </dgm:presLayoutVars>
      </dgm:prSet>
      <dgm:spPr/>
      <dgm:t>
        <a:bodyPr/>
        <a:lstStyle/>
        <a:p>
          <a:endParaRPr lang="en-US"/>
        </a:p>
      </dgm:t>
    </dgm:pt>
  </dgm:ptLst>
  <dgm:cxnLst>
    <dgm:cxn modelId="{BDB7CAC4-49B9-491F-AFA6-21DA026C4076}" srcId="{43CAE32B-127E-4FC4-8498-B36A06C2D3A9}" destId="{8AE67F08-0539-44AD-9008-805A5B8C30AB}" srcOrd="2" destOrd="0" parTransId="{4A13AD02-2D86-4DF3-98CF-3BA863BB353A}" sibTransId="{2BE7F8BE-38C3-4708-BB2F-174F2601360C}"/>
    <dgm:cxn modelId="{480289F5-94F9-44AF-8C99-D092DB81D066}" type="presOf" srcId="{123C8562-877F-4606-B0B3-6B144D2D2370}" destId="{9A0D9225-2646-458B-A8D1-8F69E2B44E8E}" srcOrd="1" destOrd="0" presId="urn:microsoft.com/office/officeart/2005/8/layout/process5"/>
    <dgm:cxn modelId="{99E2CC2D-3DE6-44B3-A8C8-842784C5DF6A}" type="presOf" srcId="{B56A20AE-747C-493D-9C9A-51B3A5E92658}" destId="{C2C6BFCE-10AC-446B-914A-3081517842E8}" srcOrd="1" destOrd="0" presId="urn:microsoft.com/office/officeart/2005/8/layout/process5"/>
    <dgm:cxn modelId="{39D409C4-7A1D-495B-906D-06CB600AA846}" srcId="{43CAE32B-127E-4FC4-8498-B36A06C2D3A9}" destId="{9EE30777-3058-49C9-B8BB-6ADFAB450E9B}" srcOrd="0" destOrd="0" parTransId="{89C78BF7-7A8C-4EBB-BF45-15C28CCA319F}" sibTransId="{B56A20AE-747C-493D-9C9A-51B3A5E92658}"/>
    <dgm:cxn modelId="{38A351E4-FF49-4363-B197-B4B02C1A2C4A}" srcId="{43CAE32B-127E-4FC4-8498-B36A06C2D3A9}" destId="{609EDB79-A6A4-45EF-99E7-534E86D338CE}" srcOrd="3" destOrd="0" parTransId="{6C330DC7-3270-48B4-8E62-9777E0209AA9}" sibTransId="{123C8562-877F-4606-B0B3-6B144D2D2370}"/>
    <dgm:cxn modelId="{1FF8E219-FBF8-4DE4-B230-B7C0EA3A957A}" type="presOf" srcId="{9EE30777-3058-49C9-B8BB-6ADFAB450E9B}" destId="{7772FD9C-31C7-446B-80CD-D00A78D95FB7}" srcOrd="0" destOrd="0" presId="urn:microsoft.com/office/officeart/2005/8/layout/process5"/>
    <dgm:cxn modelId="{D2948321-A690-4693-9695-57A9CBFB010D}" srcId="{43CAE32B-127E-4FC4-8498-B36A06C2D3A9}" destId="{DFFC2FAC-C2F6-4F26-B4C4-546CCAB99C6A}" srcOrd="4" destOrd="0" parTransId="{A802E6B5-6F89-4CE3-A302-9E31F7DD89C6}" sibTransId="{D3CECB39-BCA2-4DB5-8C60-AE472CA392D3}"/>
    <dgm:cxn modelId="{C379B1F3-CEE6-4F9B-AF8D-6924B1BDA207}" type="presOf" srcId="{43CAE32B-127E-4FC4-8498-B36A06C2D3A9}" destId="{AD33BECF-FF6E-4F28-854C-894C059F14F7}" srcOrd="0" destOrd="0" presId="urn:microsoft.com/office/officeart/2005/8/layout/process5"/>
    <dgm:cxn modelId="{F2DBB036-6BDA-4A6A-8CB8-98D2345CD213}" type="presOf" srcId="{2BE7F8BE-38C3-4708-BB2F-174F2601360C}" destId="{8F0B2F65-A67E-4593-9815-8055246B4318}" srcOrd="0" destOrd="0" presId="urn:microsoft.com/office/officeart/2005/8/layout/process5"/>
    <dgm:cxn modelId="{5893DDE8-4EFC-41CD-8F97-F1EAABA9568C}" type="presOf" srcId="{DFFC2FAC-C2F6-4F26-B4C4-546CCAB99C6A}" destId="{950CC211-85E9-4B7E-9EF1-398E58A3772F}" srcOrd="0" destOrd="0" presId="urn:microsoft.com/office/officeart/2005/8/layout/process5"/>
    <dgm:cxn modelId="{A0604392-13BE-4F5B-A1C5-5C66A5C4E119}" type="presOf" srcId="{2BE7F8BE-38C3-4708-BB2F-174F2601360C}" destId="{EEB85604-258A-4CD5-BE30-4BF7FD01C68E}" srcOrd="1" destOrd="0" presId="urn:microsoft.com/office/officeart/2005/8/layout/process5"/>
    <dgm:cxn modelId="{820CE056-FB89-4A6D-BEBD-F91E8BEBBBCA}" type="presOf" srcId="{F40C29BA-8AB3-48B2-AFE1-D5585613AD30}" destId="{7A449D0A-D0EB-4502-9FF7-1D661A5E53E8}" srcOrd="0" destOrd="0" presId="urn:microsoft.com/office/officeart/2005/8/layout/process5"/>
    <dgm:cxn modelId="{0EF54771-FBB0-4F6D-AB48-E477F6FD1BBF}" type="presOf" srcId="{609EDB79-A6A4-45EF-99E7-534E86D338CE}" destId="{432ECC19-905C-4849-A666-E60B2E3B0B57}" srcOrd="0" destOrd="0" presId="urn:microsoft.com/office/officeart/2005/8/layout/process5"/>
    <dgm:cxn modelId="{080D9FB7-2004-4E70-A414-8536783BB007}" type="presOf" srcId="{123C8562-877F-4606-B0B3-6B144D2D2370}" destId="{17D9338B-3BAD-434D-B4F9-2A6F03E16FF8}" srcOrd="0" destOrd="0" presId="urn:microsoft.com/office/officeart/2005/8/layout/process5"/>
    <dgm:cxn modelId="{438F91C2-8EAC-4EF4-AB62-FA467B3405E8}" type="presOf" srcId="{FABC57F8-BF7E-4966-9670-37824C4E81E3}" destId="{2C6E0A16-2D77-45D2-A609-F495A1D9EADF}" srcOrd="1" destOrd="0" presId="urn:microsoft.com/office/officeart/2005/8/layout/process5"/>
    <dgm:cxn modelId="{84072813-9D27-40AF-86CE-E099E40A3B8A}" type="presOf" srcId="{B56A20AE-747C-493D-9C9A-51B3A5E92658}" destId="{6EF84793-7EB1-4013-821C-EEAA9BB28592}" srcOrd="0" destOrd="0" presId="urn:microsoft.com/office/officeart/2005/8/layout/process5"/>
    <dgm:cxn modelId="{37BE94B4-79B8-4140-B484-44F1E901CF7A}" type="presOf" srcId="{8AE67F08-0539-44AD-9008-805A5B8C30AB}" destId="{03CDB328-8B74-4BE5-9ED3-F4698FB84B57}" srcOrd="0" destOrd="0" presId="urn:microsoft.com/office/officeart/2005/8/layout/process5"/>
    <dgm:cxn modelId="{699B4A3D-E040-47DA-845A-2467F53F4215}" type="presOf" srcId="{FABC57F8-BF7E-4966-9670-37824C4E81E3}" destId="{6D7690C2-8A0A-484A-A2B3-CF4965832946}" srcOrd="0" destOrd="0" presId="urn:microsoft.com/office/officeart/2005/8/layout/process5"/>
    <dgm:cxn modelId="{3A98C06C-A690-49ED-B439-3A4584330B50}" srcId="{43CAE32B-127E-4FC4-8498-B36A06C2D3A9}" destId="{F40C29BA-8AB3-48B2-AFE1-D5585613AD30}" srcOrd="1" destOrd="0" parTransId="{4AE39302-52F2-4CC4-9A9B-B860149CF66E}" sibTransId="{FABC57F8-BF7E-4966-9670-37824C4E81E3}"/>
    <dgm:cxn modelId="{834A04EB-4181-4E62-A212-13B588141938}" type="presParOf" srcId="{AD33BECF-FF6E-4F28-854C-894C059F14F7}" destId="{7772FD9C-31C7-446B-80CD-D00A78D95FB7}" srcOrd="0" destOrd="0" presId="urn:microsoft.com/office/officeart/2005/8/layout/process5"/>
    <dgm:cxn modelId="{ECF1CEA4-43CB-4C5D-9257-DE3F66349F78}" type="presParOf" srcId="{AD33BECF-FF6E-4F28-854C-894C059F14F7}" destId="{6EF84793-7EB1-4013-821C-EEAA9BB28592}" srcOrd="1" destOrd="0" presId="urn:microsoft.com/office/officeart/2005/8/layout/process5"/>
    <dgm:cxn modelId="{FC044821-6253-4381-82B2-7A6E67F38D10}" type="presParOf" srcId="{6EF84793-7EB1-4013-821C-EEAA9BB28592}" destId="{C2C6BFCE-10AC-446B-914A-3081517842E8}" srcOrd="0" destOrd="0" presId="urn:microsoft.com/office/officeart/2005/8/layout/process5"/>
    <dgm:cxn modelId="{B7C0392D-7213-4452-AA2C-305A74D73947}" type="presParOf" srcId="{AD33BECF-FF6E-4F28-854C-894C059F14F7}" destId="{7A449D0A-D0EB-4502-9FF7-1D661A5E53E8}" srcOrd="2" destOrd="0" presId="urn:microsoft.com/office/officeart/2005/8/layout/process5"/>
    <dgm:cxn modelId="{86208FCD-3FC7-4383-8ADC-286D1D7C21EA}" type="presParOf" srcId="{AD33BECF-FF6E-4F28-854C-894C059F14F7}" destId="{6D7690C2-8A0A-484A-A2B3-CF4965832946}" srcOrd="3" destOrd="0" presId="urn:microsoft.com/office/officeart/2005/8/layout/process5"/>
    <dgm:cxn modelId="{1FA0E519-D683-4F8E-AD23-161107717706}" type="presParOf" srcId="{6D7690C2-8A0A-484A-A2B3-CF4965832946}" destId="{2C6E0A16-2D77-45D2-A609-F495A1D9EADF}" srcOrd="0" destOrd="0" presId="urn:microsoft.com/office/officeart/2005/8/layout/process5"/>
    <dgm:cxn modelId="{6E0009E5-3EFE-4349-A4F9-EA0890761354}" type="presParOf" srcId="{AD33BECF-FF6E-4F28-854C-894C059F14F7}" destId="{03CDB328-8B74-4BE5-9ED3-F4698FB84B57}" srcOrd="4" destOrd="0" presId="urn:microsoft.com/office/officeart/2005/8/layout/process5"/>
    <dgm:cxn modelId="{42A03524-C1FB-469D-8C78-3607FE496784}" type="presParOf" srcId="{AD33BECF-FF6E-4F28-854C-894C059F14F7}" destId="{8F0B2F65-A67E-4593-9815-8055246B4318}" srcOrd="5" destOrd="0" presId="urn:microsoft.com/office/officeart/2005/8/layout/process5"/>
    <dgm:cxn modelId="{66E2990B-8E2D-4DD5-AB01-D2F0AEC551DF}" type="presParOf" srcId="{8F0B2F65-A67E-4593-9815-8055246B4318}" destId="{EEB85604-258A-4CD5-BE30-4BF7FD01C68E}" srcOrd="0" destOrd="0" presId="urn:microsoft.com/office/officeart/2005/8/layout/process5"/>
    <dgm:cxn modelId="{D9068443-B40B-4CE8-8BF4-DB4042315EED}" type="presParOf" srcId="{AD33BECF-FF6E-4F28-854C-894C059F14F7}" destId="{432ECC19-905C-4849-A666-E60B2E3B0B57}" srcOrd="6" destOrd="0" presId="urn:microsoft.com/office/officeart/2005/8/layout/process5"/>
    <dgm:cxn modelId="{3153175C-DB35-4CF2-A3D5-4354FEB4B7E4}" type="presParOf" srcId="{AD33BECF-FF6E-4F28-854C-894C059F14F7}" destId="{17D9338B-3BAD-434D-B4F9-2A6F03E16FF8}" srcOrd="7" destOrd="0" presId="urn:microsoft.com/office/officeart/2005/8/layout/process5"/>
    <dgm:cxn modelId="{9A4B1513-FB01-4D73-B664-FD7A281C1790}" type="presParOf" srcId="{17D9338B-3BAD-434D-B4F9-2A6F03E16FF8}" destId="{9A0D9225-2646-458B-A8D1-8F69E2B44E8E}" srcOrd="0" destOrd="0" presId="urn:microsoft.com/office/officeart/2005/8/layout/process5"/>
    <dgm:cxn modelId="{EBAFF941-2DD6-4973-A6E6-0FD09AECE23C}" type="presParOf" srcId="{AD33BECF-FF6E-4F28-854C-894C059F14F7}" destId="{950CC211-85E9-4B7E-9EF1-398E58A3772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2FD9C-31C7-446B-80CD-D00A78D95FB7}">
      <dsp:nvSpPr>
        <dsp:cNvPr id="0" name=""/>
        <dsp:cNvSpPr/>
      </dsp:nvSpPr>
      <dsp:spPr>
        <a:xfrm>
          <a:off x="41105" y="3539"/>
          <a:ext cx="2932205" cy="175932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a:t>01</a:t>
          </a:r>
        </a:p>
        <a:p>
          <a:pPr lvl="0" algn="ctr" defTabSz="1200150" rtl="0">
            <a:lnSpc>
              <a:spcPct val="90000"/>
            </a:lnSpc>
            <a:spcBef>
              <a:spcPct val="0"/>
            </a:spcBef>
            <a:spcAft>
              <a:spcPct val="35000"/>
            </a:spcAft>
          </a:pPr>
          <a:r>
            <a:rPr lang="en-US" sz="2700" kern="1200" dirty="0"/>
            <a:t>Data Collection and Preprocessing</a:t>
          </a:r>
          <a:endParaRPr lang="en-IN" sz="2700" kern="1200" dirty="0"/>
        </a:p>
      </dsp:txBody>
      <dsp:txXfrm>
        <a:off x="126988" y="89422"/>
        <a:ext cx="2760439" cy="1587557"/>
      </dsp:txXfrm>
    </dsp:sp>
    <dsp:sp modelId="{6EF84793-7EB1-4013-821C-EEAA9BB28592}">
      <dsp:nvSpPr>
        <dsp:cNvPr id="0" name=""/>
        <dsp:cNvSpPr/>
      </dsp:nvSpPr>
      <dsp:spPr>
        <a:xfrm rot="12288">
          <a:off x="3234581" y="526907"/>
          <a:ext cx="629432" cy="72718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234582" y="672007"/>
        <a:ext cx="440602" cy="436312"/>
      </dsp:txXfrm>
    </dsp:sp>
    <dsp:sp modelId="{7A449D0A-D0EB-4502-9FF7-1D661A5E53E8}">
      <dsp:nvSpPr>
        <dsp:cNvPr id="0" name=""/>
        <dsp:cNvSpPr/>
      </dsp:nvSpPr>
      <dsp:spPr>
        <a:xfrm>
          <a:off x="4160912" y="18265"/>
          <a:ext cx="2932205" cy="1759323"/>
        </a:xfrm>
        <a:prstGeom prst="roundRect">
          <a:avLst>
            <a:gd name="adj" fmla="val 10000"/>
          </a:avLst>
        </a:prstGeom>
        <a:solidFill>
          <a:schemeClr val="accent5">
            <a:hueOff val="4650421"/>
            <a:satOff val="-1776"/>
            <a:lumOff val="-5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a:t>02</a:t>
          </a:r>
        </a:p>
        <a:p>
          <a:pPr lvl="0" algn="ctr" defTabSz="1200150" rtl="0">
            <a:lnSpc>
              <a:spcPct val="90000"/>
            </a:lnSpc>
            <a:spcBef>
              <a:spcPct val="0"/>
            </a:spcBef>
            <a:spcAft>
              <a:spcPct val="35000"/>
            </a:spcAft>
          </a:pPr>
          <a:r>
            <a:rPr lang="en-US" sz="2700" kern="1200" dirty="0"/>
            <a:t>Feature Engineering</a:t>
          </a:r>
          <a:endParaRPr lang="en-IN" sz="2700" kern="1200" dirty="0"/>
        </a:p>
      </dsp:txBody>
      <dsp:txXfrm>
        <a:off x="4212441" y="69794"/>
        <a:ext cx="2829147" cy="1656265"/>
      </dsp:txXfrm>
    </dsp:sp>
    <dsp:sp modelId="{6D7690C2-8A0A-484A-A2B3-CF4965832946}">
      <dsp:nvSpPr>
        <dsp:cNvPr id="0" name=""/>
        <dsp:cNvSpPr/>
      </dsp:nvSpPr>
      <dsp:spPr>
        <a:xfrm rot="21587624">
          <a:off x="7347911" y="527033"/>
          <a:ext cx="613830" cy="727186"/>
        </a:xfrm>
        <a:prstGeom prst="rightArrow">
          <a:avLst>
            <a:gd name="adj1" fmla="val 60000"/>
            <a:gd name="adj2" fmla="val 50000"/>
          </a:avLst>
        </a:prstGeom>
        <a:solidFill>
          <a:schemeClr val="accent5">
            <a:hueOff val="6200561"/>
            <a:satOff val="-2368"/>
            <a:lumOff val="-7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7347912" y="672801"/>
        <a:ext cx="429681" cy="436312"/>
      </dsp:txXfrm>
    </dsp:sp>
    <dsp:sp modelId="{03CDB328-8B74-4BE5-9ED3-F4698FB84B57}">
      <dsp:nvSpPr>
        <dsp:cNvPr id="0" name=""/>
        <dsp:cNvSpPr/>
      </dsp:nvSpPr>
      <dsp:spPr>
        <a:xfrm>
          <a:off x="8251280" y="3539"/>
          <a:ext cx="2932205" cy="1759323"/>
        </a:xfrm>
        <a:prstGeom prst="roundRect">
          <a:avLst>
            <a:gd name="adj" fmla="val 10000"/>
          </a:avLst>
        </a:prstGeom>
        <a:solidFill>
          <a:schemeClr val="accent5">
            <a:hueOff val="9300841"/>
            <a:satOff val="-3552"/>
            <a:lumOff val="-1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a:t>03</a:t>
          </a:r>
        </a:p>
        <a:p>
          <a:pPr lvl="0" algn="ctr" defTabSz="1200150" rtl="0">
            <a:lnSpc>
              <a:spcPct val="90000"/>
            </a:lnSpc>
            <a:spcBef>
              <a:spcPct val="0"/>
            </a:spcBef>
            <a:spcAft>
              <a:spcPct val="35000"/>
            </a:spcAft>
          </a:pPr>
          <a:r>
            <a:rPr lang="en-US" sz="2700" kern="1200" dirty="0"/>
            <a:t>Model Selection</a:t>
          </a:r>
          <a:endParaRPr lang="en-IN" sz="2700" kern="1200" dirty="0"/>
        </a:p>
      </dsp:txBody>
      <dsp:txXfrm>
        <a:off x="8302809" y="55068"/>
        <a:ext cx="2829147" cy="1656265"/>
      </dsp:txXfrm>
    </dsp:sp>
    <dsp:sp modelId="{8F0B2F65-A67E-4593-9815-8055246B4318}">
      <dsp:nvSpPr>
        <dsp:cNvPr id="0" name=""/>
        <dsp:cNvSpPr/>
      </dsp:nvSpPr>
      <dsp:spPr>
        <a:xfrm rot="5400000">
          <a:off x="9406568" y="1968117"/>
          <a:ext cx="621627" cy="727186"/>
        </a:xfrm>
        <a:prstGeom prst="rightArrow">
          <a:avLst>
            <a:gd name="adj1" fmla="val 60000"/>
            <a:gd name="adj2" fmla="val 50000"/>
          </a:avLst>
        </a:prstGeom>
        <a:solidFill>
          <a:schemeClr val="accent5">
            <a:hueOff val="12401122"/>
            <a:satOff val="-4736"/>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5400000">
        <a:off x="9499226" y="2020896"/>
        <a:ext cx="436312" cy="435139"/>
      </dsp:txXfrm>
    </dsp:sp>
    <dsp:sp modelId="{432ECC19-905C-4849-A666-E60B2E3B0B57}">
      <dsp:nvSpPr>
        <dsp:cNvPr id="0" name=""/>
        <dsp:cNvSpPr/>
      </dsp:nvSpPr>
      <dsp:spPr>
        <a:xfrm>
          <a:off x="8251280" y="2935745"/>
          <a:ext cx="2932205" cy="1759323"/>
        </a:xfrm>
        <a:prstGeom prst="roundRect">
          <a:avLst>
            <a:gd name="adj" fmla="val 10000"/>
          </a:avLst>
        </a:prstGeom>
        <a:solidFill>
          <a:schemeClr val="accent5">
            <a:hueOff val="13951262"/>
            <a:satOff val="-5328"/>
            <a:lumOff val="-16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a:t>04 </a:t>
          </a:r>
        </a:p>
        <a:p>
          <a:pPr lvl="0" algn="ctr" defTabSz="1200150" rtl="0">
            <a:lnSpc>
              <a:spcPct val="90000"/>
            </a:lnSpc>
            <a:spcBef>
              <a:spcPct val="0"/>
            </a:spcBef>
            <a:spcAft>
              <a:spcPct val="35000"/>
            </a:spcAft>
          </a:pPr>
          <a:r>
            <a:rPr lang="en-US" sz="2700" kern="1200" dirty="0"/>
            <a:t>Model Training</a:t>
          </a:r>
          <a:endParaRPr lang="en-IN" sz="2700" kern="1200" dirty="0"/>
        </a:p>
      </dsp:txBody>
      <dsp:txXfrm>
        <a:off x="8302809" y="2987274"/>
        <a:ext cx="2829147" cy="1656265"/>
      </dsp:txXfrm>
    </dsp:sp>
    <dsp:sp modelId="{17D9338B-3BAD-434D-B4F9-2A6F03E16FF8}">
      <dsp:nvSpPr>
        <dsp:cNvPr id="0" name=""/>
        <dsp:cNvSpPr/>
      </dsp:nvSpPr>
      <dsp:spPr>
        <a:xfrm rot="10800000">
          <a:off x="7371618" y="3451813"/>
          <a:ext cx="621627" cy="727186"/>
        </a:xfrm>
        <a:prstGeom prst="rightArrow">
          <a:avLst>
            <a:gd name="adj1" fmla="val 60000"/>
            <a:gd name="adj2" fmla="val 50000"/>
          </a:avLst>
        </a:prstGeom>
        <a:solidFill>
          <a:schemeClr val="accent5">
            <a:hueOff val="18601683"/>
            <a:satOff val="-7104"/>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7558106" y="3597250"/>
        <a:ext cx="435139" cy="436312"/>
      </dsp:txXfrm>
    </dsp:sp>
    <dsp:sp modelId="{950CC211-85E9-4B7E-9EF1-398E58A3772F}">
      <dsp:nvSpPr>
        <dsp:cNvPr id="0" name=""/>
        <dsp:cNvSpPr/>
      </dsp:nvSpPr>
      <dsp:spPr>
        <a:xfrm>
          <a:off x="4146192" y="2935745"/>
          <a:ext cx="2932205" cy="1759323"/>
        </a:xfrm>
        <a:prstGeom prst="roundRect">
          <a:avLst>
            <a:gd name="adj" fmla="val 10000"/>
          </a:avLst>
        </a:prstGeom>
        <a:solidFill>
          <a:schemeClr val="accent5">
            <a:hueOff val="18601683"/>
            <a:satOff val="-7104"/>
            <a:lumOff val="-21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kern="1200" dirty="0"/>
            <a:t>05</a:t>
          </a:r>
        </a:p>
        <a:p>
          <a:pPr lvl="0" algn="ctr" defTabSz="1200150" rtl="0">
            <a:lnSpc>
              <a:spcPct val="90000"/>
            </a:lnSpc>
            <a:spcBef>
              <a:spcPct val="0"/>
            </a:spcBef>
            <a:spcAft>
              <a:spcPct val="35000"/>
            </a:spcAft>
          </a:pPr>
          <a:r>
            <a:rPr lang="en-US" sz="2700" kern="1200" dirty="0"/>
            <a:t> Evaluation and Deployment</a:t>
          </a:r>
          <a:endParaRPr lang="en-IN" sz="2700" kern="1200" dirty="0"/>
        </a:p>
      </dsp:txBody>
      <dsp:txXfrm>
        <a:off x="4197721" y="2987274"/>
        <a:ext cx="2829147" cy="16562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A47E16-7D23-4C96-8AC5-BA8CECBE492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C0DCF-08FC-42B6-8151-F0F54EB23DB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94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47E16-7D23-4C96-8AC5-BA8CECBE492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151668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47E16-7D23-4C96-8AC5-BA8CECBE492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100987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47E16-7D23-4C96-8AC5-BA8CECBE492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282493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A47E16-7D23-4C96-8AC5-BA8CECBE492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BC0DCF-08FC-42B6-8151-F0F54EB23DB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32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A47E16-7D23-4C96-8AC5-BA8CECBE492C}"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295097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A47E16-7D23-4C96-8AC5-BA8CECBE492C}"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9164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A47E16-7D23-4C96-8AC5-BA8CECBE492C}"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241415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A47E16-7D23-4C96-8AC5-BA8CECBE492C}" type="datetimeFigureOut">
              <a:rPr lang="en-IN" smtClean="0"/>
              <a:t>07-05-2025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227754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A47E16-7D23-4C96-8AC5-BA8CECBE492C}" type="datetimeFigureOut">
              <a:rPr lang="en-IN" smtClean="0"/>
              <a:t>07-05-2025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BC0DCF-08FC-42B6-8151-F0F54EB23DBB}" type="slidenum">
              <a:rPr lang="en-IN" smtClean="0"/>
              <a:t>‹#›</a:t>
            </a:fld>
            <a:endParaRPr lang="en-IN"/>
          </a:p>
        </p:txBody>
      </p:sp>
    </p:spTree>
    <p:extLst>
      <p:ext uri="{BB962C8B-B14F-4D97-AF65-F5344CB8AC3E}">
        <p14:creationId xmlns:p14="http://schemas.microsoft.com/office/powerpoint/2010/main" val="404862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A47E16-7D23-4C96-8AC5-BA8CECBE492C}"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BC0DCF-08FC-42B6-8151-F0F54EB23DBB}" type="slidenum">
              <a:rPr lang="en-IN" smtClean="0"/>
              <a:t>‹#›</a:t>
            </a:fld>
            <a:endParaRPr lang="en-IN"/>
          </a:p>
        </p:txBody>
      </p:sp>
    </p:spTree>
    <p:extLst>
      <p:ext uri="{BB962C8B-B14F-4D97-AF65-F5344CB8AC3E}">
        <p14:creationId xmlns:p14="http://schemas.microsoft.com/office/powerpoint/2010/main" val="112916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A47E16-7D23-4C96-8AC5-BA8CECBE492C}" type="datetimeFigureOut">
              <a:rPr lang="en-IN" smtClean="0"/>
              <a:t>07-05-2025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BC0DCF-08FC-42B6-8151-F0F54EB23DB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8266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000" dirty="0">
                <a:latin typeface="Times New Roman" panose="02020603050405020304" pitchFamily="18" charset="0"/>
                <a:cs typeface="Times New Roman" panose="02020603050405020304" pitchFamily="18" charset="0"/>
              </a:rPr>
              <a:t>SPAM DETECTION USING NLP AND RENDER DEPLOYMENT</a:t>
            </a:r>
          </a:p>
        </p:txBody>
      </p:sp>
      <p:sp>
        <p:nvSpPr>
          <p:cNvPr id="3" name="Subtitle 2"/>
          <p:cNvSpPr>
            <a:spLocks noGrp="1"/>
          </p:cNvSpPr>
          <p:nvPr>
            <p:ph type="subTitle" idx="1"/>
          </p:nvPr>
        </p:nvSpPr>
        <p:spPr/>
        <p:txBody>
          <a:bodyPr/>
          <a:lstStyle/>
          <a:p>
            <a:endParaRPr lang="en-IN" dirty="0"/>
          </a:p>
          <a:p>
            <a:pPr fontAlgn="t"/>
            <a:endParaRPr lang="en-IN" dirty="0"/>
          </a:p>
        </p:txBody>
      </p:sp>
      <p:sp>
        <p:nvSpPr>
          <p:cNvPr id="5" name="TextBox 4"/>
          <p:cNvSpPr txBox="1"/>
          <p:nvPr/>
        </p:nvSpPr>
        <p:spPr>
          <a:xfrm>
            <a:off x="9085879" y="4445259"/>
            <a:ext cx="3888000"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a:t>
            </a:r>
          </a:p>
          <a:p>
            <a:r>
              <a:rPr lang="en-IN" sz="2000" dirty="0">
                <a:latin typeface="Times New Roman" panose="02020603050405020304" pitchFamily="18" charset="0"/>
                <a:cs typeface="Times New Roman" panose="02020603050405020304" pitchFamily="18" charset="0"/>
              </a:rPr>
              <a:t>P.M. BENSON MANSINGH</a:t>
            </a:r>
          </a:p>
          <a:p>
            <a:r>
              <a:rPr lang="en-IN" sz="2000" dirty="0">
                <a:latin typeface="Times New Roman" panose="02020603050405020304" pitchFamily="18" charset="0"/>
                <a:cs typeface="Times New Roman" panose="02020603050405020304" pitchFamily="18" charset="0"/>
              </a:rPr>
              <a:t>G.GAYATHRI</a:t>
            </a:r>
          </a:p>
          <a:p>
            <a:pPr algn="just"/>
            <a:r>
              <a:rPr lang="en-IN" sz="2000" dirty="0">
                <a:latin typeface="Times New Roman" panose="02020603050405020304" pitchFamily="18" charset="0"/>
                <a:cs typeface="Times New Roman" panose="02020603050405020304" pitchFamily="18" charset="0"/>
              </a:rPr>
              <a:t>Y.SIRITEJA</a:t>
            </a:r>
          </a:p>
          <a:p>
            <a:pPr algn="just"/>
            <a:r>
              <a:rPr lang="en-IN" sz="2000" dirty="0">
                <a:latin typeface="Times New Roman" panose="02020603050405020304" pitchFamily="18" charset="0"/>
                <a:cs typeface="Times New Roman" panose="02020603050405020304" pitchFamily="18" charset="0"/>
              </a:rPr>
              <a:t>S.VASU VAMSI KRISHNA</a:t>
            </a:r>
          </a:p>
          <a:p>
            <a:pPr algn="just"/>
            <a:r>
              <a:rPr lang="en-IN" sz="2000" dirty="0">
                <a:latin typeface="Times New Roman" panose="02020603050405020304" pitchFamily="18" charset="0"/>
                <a:cs typeface="Times New Roman" panose="02020603050405020304" pitchFamily="18" charset="0"/>
              </a:rPr>
              <a:t>D.KARTHIK RAJA</a:t>
            </a:r>
          </a:p>
        </p:txBody>
      </p:sp>
    </p:spTree>
    <p:extLst>
      <p:ext uri="{BB962C8B-B14F-4D97-AF65-F5344CB8AC3E}">
        <p14:creationId xmlns:p14="http://schemas.microsoft.com/office/powerpoint/2010/main" val="2351945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35BE9E-CF4A-4CA3-AD55-408B33AF4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20FCB907-FEEC-4FCC-9763-908A105A91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A722B2B8-34B1-4241-8E4B-6FA962F810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01AD49CC-C3BC-4A7D-BF74-FC5E2CCCEF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D4DD8-988A-6BB2-57B9-D4CA20C0C0E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dirty="0">
                <a:solidFill>
                  <a:schemeClr val="tx1">
                    <a:lumMod val="85000"/>
                    <a:lumOff val="15000"/>
                  </a:schemeClr>
                </a:solidFill>
                <a:latin typeface="Times New Roman" panose="02020603050405020304" pitchFamily="18" charset="0"/>
                <a:ea typeface="Calibri Light"/>
                <a:cs typeface="Times New Roman" panose="02020603050405020304" pitchFamily="18" charset="0"/>
              </a:rPr>
              <a:t>Word cloud images for ham and spam</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Content Placeholder 4" descr="A close up of words&#10;&#10;AI-generated content may be incorrect.">
            <a:extLst>
              <a:ext uri="{FF2B5EF4-FFF2-40B4-BE49-F238E27FC236}">
                <a16:creationId xmlns:a16="http://schemas.microsoft.com/office/drawing/2014/main" id="{CAA50EE6-1B45-7DE4-6F52-2A77B5E09A0B}"/>
              </a:ext>
            </a:extLst>
          </p:cNvPr>
          <p:cNvPicPr>
            <a:picLocks noGrp="1" noChangeAspect="1"/>
          </p:cNvPicPr>
          <p:nvPr>
            <p:ph sz="half" idx="1"/>
          </p:nvPr>
        </p:nvPicPr>
        <p:blipFill>
          <a:blip r:embed="rId2"/>
          <a:stretch>
            <a:fillRect/>
          </a:stretch>
        </p:blipFill>
        <p:spPr>
          <a:xfrm>
            <a:off x="2109511" y="640080"/>
            <a:ext cx="3657599" cy="3602736"/>
          </a:xfrm>
          <a:prstGeom prst="rect">
            <a:avLst/>
          </a:prstGeom>
        </p:spPr>
      </p:pic>
      <p:sp>
        <p:nvSpPr>
          <p:cNvPr id="19" name="Rectangle 18">
            <a:extLst>
              <a:ext uri="{FF2B5EF4-FFF2-40B4-BE49-F238E27FC236}">
                <a16:creationId xmlns:a16="http://schemas.microsoft.com/office/drawing/2014/main" id="{3ED17A33-961D-49A8-99BF-D967BECAEC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words&#10;&#10;AI-generated content may be incorrect.">
            <a:extLst>
              <a:ext uri="{FF2B5EF4-FFF2-40B4-BE49-F238E27FC236}">
                <a16:creationId xmlns:a16="http://schemas.microsoft.com/office/drawing/2014/main" id="{CC83CF89-0EF4-0419-02BA-A9217830F190}"/>
              </a:ext>
            </a:extLst>
          </p:cNvPr>
          <p:cNvPicPr>
            <a:picLocks noGrp="1" noChangeAspect="1"/>
          </p:cNvPicPr>
          <p:nvPr>
            <p:ph sz="half" idx="2"/>
          </p:nvPr>
        </p:nvPicPr>
        <p:blipFill>
          <a:blip r:embed="rId3"/>
          <a:stretch>
            <a:fillRect/>
          </a:stretch>
        </p:blipFill>
        <p:spPr>
          <a:xfrm>
            <a:off x="6424891" y="640080"/>
            <a:ext cx="3657599" cy="3602736"/>
          </a:xfrm>
          <a:prstGeom prst="rect">
            <a:avLst/>
          </a:prstGeom>
        </p:spPr>
      </p:pic>
      <p:cxnSp>
        <p:nvCxnSpPr>
          <p:cNvPr id="21" name="Straight Connector 20">
            <a:extLst>
              <a:ext uri="{FF2B5EF4-FFF2-40B4-BE49-F238E27FC236}">
                <a16:creationId xmlns:a16="http://schemas.microsoft.com/office/drawing/2014/main" id="{B357C8D6-2CCE-4C32-B718-EB7C2415F8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2B3798B-77F4-4FBC-9B9D-D5136C79B8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052FD2DC-C823-4501-B04D-0DD3CB91E6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48596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8889"/>
            <a:ext cx="9475304" cy="646331"/>
          </a:xfrm>
          <a:prstGeom prst="rect">
            <a:avLst/>
          </a:prstGeom>
          <a:noFill/>
        </p:spPr>
        <p:txBody>
          <a:bodyPr wrap="square" lIns="91440" tIns="45720" rIns="91440" bIns="45720" rtlCol="0" anchor="t">
            <a:spAutoFit/>
          </a:bodyPr>
          <a:lstStyle/>
          <a:p>
            <a:r>
              <a:rPr lang="en-IN" sz="3600" dirty="0">
                <a:latin typeface="Times New Roman"/>
                <a:cs typeface="Times New Roman"/>
              </a:rPr>
              <a:t>MODEL TRAINING AND DEVELOPMENT</a:t>
            </a:r>
            <a:endParaRPr lang="en-IN"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D67A5C-4E71-362B-4EBB-2ABD93679B94}"/>
              </a:ext>
            </a:extLst>
          </p:cNvPr>
          <p:cNvSpPr txBox="1"/>
          <p:nvPr/>
        </p:nvSpPr>
        <p:spPr>
          <a:xfrm>
            <a:off x="463825" y="1027043"/>
            <a:ext cx="11181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panose="02020603050405020304" pitchFamily="18" charset="0"/>
                <a:cs typeface="Times New Roman" panose="02020603050405020304" pitchFamily="18" charset="0"/>
              </a:rPr>
              <a:t>Model Training and Development</a:t>
            </a:r>
            <a:endParaRPr lang="en-US" sz="24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Bernoulli Naïve Bayes (BNB) - Best Performing Model</a:t>
            </a:r>
            <a:endParaRPr lang="en-US" sz="2000"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Purpose:</a:t>
            </a:r>
            <a:r>
              <a:rPr lang="en-US" dirty="0">
                <a:latin typeface="Times New Roman" panose="02020603050405020304" pitchFamily="18" charset="0"/>
                <a:ea typeface="+mn-lt"/>
                <a:cs typeface="Times New Roman" panose="02020603050405020304" pitchFamily="18" charset="0"/>
              </a:rPr>
              <a:t> Works well for text classification when features are binary (word presence/absence).</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Strength:</a:t>
            </a:r>
            <a:r>
              <a:rPr lang="en-US" dirty="0">
                <a:latin typeface="Times New Roman" panose="02020603050405020304" pitchFamily="18" charset="0"/>
                <a:ea typeface="+mn-lt"/>
                <a:cs typeface="Times New Roman" panose="02020603050405020304" pitchFamily="18" charset="0"/>
              </a:rPr>
              <a:t> High accuracy, efficient for spam detection.</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Result:</a:t>
            </a:r>
            <a:r>
              <a:rPr lang="en-US" dirty="0">
                <a:latin typeface="Times New Roman" panose="02020603050405020304" pitchFamily="18" charset="0"/>
                <a:ea typeface="+mn-lt"/>
                <a:cs typeface="Times New Roman" panose="02020603050405020304" pitchFamily="18" charset="0"/>
              </a:rPr>
              <a:t> </a:t>
            </a:r>
            <a:r>
              <a:rPr lang="en-US" b="1" dirty="0">
                <a:latin typeface="Times New Roman" panose="02020603050405020304" pitchFamily="18" charset="0"/>
                <a:ea typeface="+mn-lt"/>
                <a:cs typeface="Times New Roman" panose="02020603050405020304" pitchFamily="18" charset="0"/>
              </a:rPr>
              <a:t>Accuracy of 96.42%</a:t>
            </a:r>
            <a:r>
              <a:rPr lang="en-US" dirty="0">
                <a:latin typeface="Times New Roman" panose="02020603050405020304" pitchFamily="18" charset="0"/>
                <a:ea typeface="+mn-lt"/>
                <a:cs typeface="Times New Roman" panose="02020603050405020304" pitchFamily="18" charset="0"/>
              </a:rPr>
              <a:t>, with </a:t>
            </a:r>
            <a:r>
              <a:rPr lang="en-US" b="1" dirty="0">
                <a:latin typeface="Times New Roman" panose="02020603050405020304" pitchFamily="18" charset="0"/>
                <a:ea typeface="+mn-lt"/>
                <a:cs typeface="Times New Roman" panose="02020603050405020304" pitchFamily="18" charset="0"/>
              </a:rPr>
              <a:t>precision of 94.54%</a:t>
            </a:r>
            <a:r>
              <a:rPr lang="en-US" dirty="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Multinomial Naïve Bayes (MNB) - Alternative Model</a:t>
            </a:r>
            <a:endParaRPr lang="en-US" sz="2000"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Purpose:</a:t>
            </a:r>
            <a:r>
              <a:rPr lang="en-US" dirty="0">
                <a:latin typeface="Times New Roman" panose="02020603050405020304" pitchFamily="18" charset="0"/>
                <a:ea typeface="+mn-lt"/>
                <a:cs typeface="Times New Roman" panose="02020603050405020304" pitchFamily="18" charset="0"/>
              </a:rPr>
              <a:t> Uses word frequency for classification, suitable for NLP tasks.</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Strength:</a:t>
            </a:r>
            <a:r>
              <a:rPr lang="en-US" dirty="0">
                <a:latin typeface="Times New Roman" panose="02020603050405020304" pitchFamily="18" charset="0"/>
                <a:ea typeface="+mn-lt"/>
                <a:cs typeface="Times New Roman" panose="02020603050405020304" pitchFamily="18" charset="0"/>
              </a:rPr>
              <a:t> High precision (100%) but more false negatives (missed spam messages).</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Result:</a:t>
            </a:r>
            <a:r>
              <a:rPr lang="en-US" dirty="0">
                <a:latin typeface="Times New Roman" panose="02020603050405020304" pitchFamily="18" charset="0"/>
                <a:ea typeface="+mn-lt"/>
                <a:cs typeface="Times New Roman" panose="02020603050405020304" pitchFamily="18" charset="0"/>
              </a:rPr>
              <a:t> </a:t>
            </a:r>
            <a:r>
              <a:rPr lang="en-US" b="1" dirty="0">
                <a:latin typeface="Times New Roman" panose="02020603050405020304" pitchFamily="18" charset="0"/>
                <a:ea typeface="+mn-lt"/>
                <a:cs typeface="Times New Roman" panose="02020603050405020304" pitchFamily="18" charset="0"/>
              </a:rPr>
              <a:t>Accuracy of 95.74%</a:t>
            </a:r>
            <a:r>
              <a:rPr lang="en-US" dirty="0">
                <a:latin typeface="Times New Roman" panose="02020603050405020304" pitchFamily="18" charset="0"/>
                <a:ea typeface="+mn-lt"/>
                <a:cs typeface="Times New Roman" panose="02020603050405020304" pitchFamily="18" charset="0"/>
              </a:rPr>
              <a:t>, with </a:t>
            </a:r>
            <a:r>
              <a:rPr lang="en-US" b="1" dirty="0">
                <a:latin typeface="Times New Roman" panose="02020603050405020304" pitchFamily="18" charset="0"/>
                <a:ea typeface="+mn-lt"/>
                <a:cs typeface="Times New Roman" panose="02020603050405020304" pitchFamily="18" charset="0"/>
              </a:rPr>
              <a:t>100% precision</a:t>
            </a:r>
            <a:r>
              <a:rPr lang="en-US" dirty="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 Gaussian Naïve Bayes (GNB) - Least Effective</a:t>
            </a:r>
            <a:endParaRPr lang="en-US" sz="2000"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Purpose:</a:t>
            </a:r>
            <a:r>
              <a:rPr lang="en-US" dirty="0">
                <a:latin typeface="Times New Roman" panose="02020603050405020304" pitchFamily="18" charset="0"/>
                <a:ea typeface="+mn-lt"/>
                <a:cs typeface="Times New Roman" panose="02020603050405020304" pitchFamily="18" charset="0"/>
              </a:rPr>
              <a:t> Based on normal distribution, less suited for text classification.</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Weakness:</a:t>
            </a:r>
            <a:r>
              <a:rPr lang="en-US" dirty="0">
                <a:latin typeface="Times New Roman" panose="02020603050405020304" pitchFamily="18" charset="0"/>
                <a:ea typeface="+mn-lt"/>
                <a:cs typeface="Times New Roman" panose="02020603050405020304" pitchFamily="18" charset="0"/>
              </a:rPr>
              <a:t> Lower precision (47.89%), leading to misclassification.</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b="1" dirty="0">
                <a:latin typeface="Times New Roman" panose="02020603050405020304" pitchFamily="18" charset="0"/>
                <a:ea typeface="+mn-lt"/>
                <a:cs typeface="Times New Roman" panose="02020603050405020304" pitchFamily="18" charset="0"/>
              </a:rPr>
              <a:t>Result:</a:t>
            </a:r>
            <a:r>
              <a:rPr lang="en-US" dirty="0">
                <a:latin typeface="Times New Roman" panose="02020603050405020304" pitchFamily="18" charset="0"/>
                <a:ea typeface="+mn-lt"/>
                <a:cs typeface="Times New Roman" panose="02020603050405020304" pitchFamily="18" charset="0"/>
              </a:rPr>
              <a:t> </a:t>
            </a:r>
            <a:r>
              <a:rPr lang="en-US" b="1" dirty="0">
                <a:latin typeface="Times New Roman" panose="02020603050405020304" pitchFamily="18" charset="0"/>
                <a:ea typeface="+mn-lt"/>
                <a:cs typeface="Times New Roman" panose="02020603050405020304" pitchFamily="18" charset="0"/>
              </a:rPr>
              <a:t>Accuracy of 85.98%</a:t>
            </a:r>
            <a:r>
              <a:rPr lang="en-US" dirty="0">
                <a:latin typeface="Times New Roman" panose="02020603050405020304" pitchFamily="18" charset="0"/>
                <a:ea typeface="+mn-lt"/>
                <a:cs typeface="Times New Roman" panose="02020603050405020304" pitchFamily="18" charset="0"/>
              </a:rPr>
              <a:t>, not ideal for spam detection.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ea typeface="+mn-lt"/>
                <a:cs typeface="Times New Roman" panose="02020603050405020304" pitchFamily="18" charset="0"/>
              </a:rPr>
              <a:t> Final Choice: </a:t>
            </a:r>
            <a:r>
              <a:rPr lang="en-US" b="1" dirty="0" err="1">
                <a:latin typeface="Times New Roman" panose="02020603050405020304" pitchFamily="18" charset="0"/>
                <a:ea typeface="+mn-lt"/>
                <a:cs typeface="Times New Roman" panose="02020603050405020304" pitchFamily="18" charset="0"/>
              </a:rPr>
              <a:t>BernoulliNB</a:t>
            </a:r>
            <a:r>
              <a:rPr lang="en-US" b="1" dirty="0">
                <a:latin typeface="Times New Roman" panose="02020603050405020304" pitchFamily="18" charset="0"/>
                <a:ea typeface="+mn-lt"/>
                <a:cs typeface="Times New Roman" panose="02020603050405020304" pitchFamily="18" charset="0"/>
              </a:rPr>
              <a:t> for best accuracy and balanced performance.</a:t>
            </a: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993577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304" y="437321"/>
            <a:ext cx="8468139" cy="1569660"/>
          </a:xfrm>
          <a:prstGeom prst="rect">
            <a:avLst/>
          </a:prstGeom>
          <a:noFill/>
        </p:spPr>
        <p:txBody>
          <a:bodyPr wrap="square" rtlCol="0">
            <a:spAutoFit/>
          </a:bodyPr>
          <a:lstStyle/>
          <a:p>
            <a:r>
              <a:rPr lang="en-IN" sz="3200" b="1" dirty="0">
                <a:latin typeface="Times New Roman"/>
                <a:cs typeface="Times New Roman"/>
              </a:rPr>
              <a:t>MODEL TRAINING AND </a:t>
            </a:r>
            <a:r>
              <a:rPr lang="en-IN" sz="3200" b="1" dirty="0" smtClean="0">
                <a:latin typeface="Times New Roman"/>
                <a:cs typeface="Times New Roman"/>
              </a:rPr>
              <a:t>DEVELOPMENT USING DIFFERENT ALGORITHMS:</a:t>
            </a:r>
            <a:endParaRPr lang="en-IN" sz="3200" b="1" dirty="0">
              <a:latin typeface="Times New Roman" panose="02020603050405020304" pitchFamily="18" charset="0"/>
              <a:cs typeface="Times New Roman" panose="02020603050405020304" pitchFamily="18" charset="0"/>
            </a:endParaRPr>
          </a:p>
          <a:p>
            <a:endParaRPr lang="en-IN"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613" y="1585913"/>
            <a:ext cx="5158346" cy="24692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7281" y="1222151"/>
            <a:ext cx="3674719" cy="5211419"/>
          </a:xfrm>
          <a:prstGeom prst="rect">
            <a:avLst/>
          </a:prstGeom>
        </p:spPr>
      </p:pic>
    </p:spTree>
    <p:extLst>
      <p:ext uri="{BB962C8B-B14F-4D97-AF65-F5344CB8AC3E}">
        <p14:creationId xmlns:p14="http://schemas.microsoft.com/office/powerpoint/2010/main" val="71215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6C9D135-2BF4-4694-8732-88EEE18AA8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F778FCE6-4D20-4A9A-90B4-C948024EBE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FBCBF307-3BC6-4D33-BC45-E7DADD14F2A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26B229C7-9B45-4F13-BD80-FF26C3107F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4E657D-0B99-BB43-6C6F-05B92BA58D3A}"/>
              </a:ext>
            </a:extLst>
          </p:cNvPr>
          <p:cNvSpPr txBox="1"/>
          <p:nvPr/>
        </p:nvSpPr>
        <p:spPr>
          <a:xfrm>
            <a:off x="8141110" y="639097"/>
            <a:ext cx="3401961" cy="36860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800" spc="-50" dirty="0">
                <a:solidFill>
                  <a:schemeClr val="tx1">
                    <a:lumMod val="85000"/>
                    <a:lumOff val="15000"/>
                  </a:schemeClr>
                </a:solidFill>
                <a:latin typeface="Times New Roman" panose="02020603050405020304" pitchFamily="18" charset="0"/>
                <a:ea typeface="+mj-ea"/>
                <a:cs typeface="Times New Roman" panose="02020603050405020304" pitchFamily="18" charset="0"/>
              </a:rPr>
              <a:t>RESULT AND ANALYSIS</a:t>
            </a:r>
          </a:p>
        </p:txBody>
      </p:sp>
      <p:pic>
        <p:nvPicPr>
          <p:cNvPr id="5" name="Picture 4" descr="A graph of performance comparison&#10;&#10;AI-generated content may be incorrect.">
            <a:extLst>
              <a:ext uri="{FF2B5EF4-FFF2-40B4-BE49-F238E27FC236}">
                <a16:creationId xmlns:a16="http://schemas.microsoft.com/office/drawing/2014/main" id="{BD105ACA-1D78-17DE-C7B6-373F312DE38E}"/>
              </a:ext>
            </a:extLst>
          </p:cNvPr>
          <p:cNvPicPr>
            <a:picLocks noChangeAspect="1"/>
          </p:cNvPicPr>
          <p:nvPr/>
        </p:nvPicPr>
        <p:blipFill>
          <a:blip r:embed="rId2"/>
          <a:stretch>
            <a:fillRect/>
          </a:stretch>
        </p:blipFill>
        <p:spPr>
          <a:xfrm>
            <a:off x="633999" y="825645"/>
            <a:ext cx="6912217" cy="4683027"/>
          </a:xfrm>
          <a:prstGeom prst="rect">
            <a:avLst/>
          </a:prstGeom>
        </p:spPr>
      </p:pic>
      <p:cxnSp>
        <p:nvCxnSpPr>
          <p:cNvPr id="27" name="Straight Connector 26">
            <a:extLst>
              <a:ext uri="{FF2B5EF4-FFF2-40B4-BE49-F238E27FC236}">
                <a16:creationId xmlns:a16="http://schemas.microsoft.com/office/drawing/2014/main" id="{CBFBA6A7-95D6-4239-B14C-C391C9AB0A8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D99AF6-F027-43A0-A89A-36FCA2C851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8A33A5B0-1EE4-4C83-AC98-9F64529406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83724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043" y="384313"/>
            <a:ext cx="9475305"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DEPLOYMENT: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5844" y="1745013"/>
            <a:ext cx="5075582" cy="269780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826" y="1709530"/>
            <a:ext cx="5142339" cy="2733291"/>
          </a:xfrm>
          <a:prstGeom prst="rect">
            <a:avLst/>
          </a:prstGeom>
        </p:spPr>
      </p:pic>
      <p:sp>
        <p:nvSpPr>
          <p:cNvPr id="7" name="TextBox 6"/>
          <p:cNvSpPr txBox="1"/>
          <p:nvPr/>
        </p:nvSpPr>
        <p:spPr>
          <a:xfrm>
            <a:off x="768626" y="4929809"/>
            <a:ext cx="3432313" cy="369332"/>
          </a:xfrm>
          <a:prstGeom prst="rect">
            <a:avLst/>
          </a:prstGeom>
          <a:noFill/>
        </p:spPr>
        <p:txBody>
          <a:bodyPr wrap="square" rtlCol="0">
            <a:spAutoFit/>
          </a:bodyPr>
          <a:lstStyle/>
          <a:p>
            <a:r>
              <a:rPr lang="en-IN" b="1" dirty="0" err="1" smtClean="0">
                <a:latin typeface="Times New Roman" panose="02020603050405020304" pitchFamily="18" charset="0"/>
                <a:cs typeface="Times New Roman" panose="02020603050405020304" pitchFamily="18" charset="0"/>
              </a:rPr>
              <a:t>i</a:t>
            </a:r>
            <a:r>
              <a:rPr lang="en-IN" b="1" dirty="0" smtClean="0">
                <a:latin typeface="Times New Roman" panose="02020603050405020304" pitchFamily="18" charset="0"/>
                <a:cs typeface="Times New Roman" panose="02020603050405020304" pitchFamily="18" charset="0"/>
              </a:rPr>
              <a:t>. RENDER DEPLOYMENT</a:t>
            </a:r>
            <a:endParaRPr lang="en-IN"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129670" y="4929809"/>
            <a:ext cx="4810539"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ii. Android studios deployment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37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765" y="609600"/>
            <a:ext cx="6255026"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BUILDING APP IN MOBILE:</a:t>
            </a:r>
            <a:endParaRPr lang="en-IN" sz="3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23" y="1598273"/>
            <a:ext cx="2572109" cy="90500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6142" y="1598274"/>
            <a:ext cx="1903509" cy="416919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0486" y="1598273"/>
            <a:ext cx="1876137" cy="416919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2506" y="1598274"/>
            <a:ext cx="1876138" cy="4169194"/>
          </a:xfrm>
          <a:prstGeom prst="rect">
            <a:avLst/>
          </a:prstGeom>
        </p:spPr>
      </p:pic>
      <p:sp>
        <p:nvSpPr>
          <p:cNvPr id="7" name="TextBox 6"/>
          <p:cNvSpPr txBox="1"/>
          <p:nvPr/>
        </p:nvSpPr>
        <p:spPr>
          <a:xfrm>
            <a:off x="715617" y="3048000"/>
            <a:ext cx="1484244"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APP</a:t>
            </a:r>
            <a:endParaRPr lang="en-IN" sz="24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3596142" y="5878978"/>
            <a:ext cx="1903509"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MESSAGES</a:t>
            </a:r>
            <a:endParaRPr lang="en-IN"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554799" y="5813274"/>
            <a:ext cx="2562697"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SPAM</a:t>
            </a:r>
            <a:endParaRPr lang="en-IN" sz="2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117496" y="5846386"/>
            <a:ext cx="1961322"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HAM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54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9D8E-8009-36D9-CF43-A5D52C77FDCB}"/>
              </a:ext>
            </a:extLst>
          </p:cNvPr>
          <p:cNvSpPr>
            <a:spLocks noGrp="1"/>
          </p:cNvSpPr>
          <p:nvPr>
            <p:ph type="title"/>
          </p:nvPr>
        </p:nvSpPr>
        <p:spPr/>
        <p:txBody>
          <a:bodyPr/>
          <a:lstStyle/>
          <a:p>
            <a:r>
              <a:rPr lang="en-US" dirty="0">
                <a:latin typeface="Times New Roman" panose="02020603050405020304" pitchFamily="18" charset="0"/>
                <a:ea typeface="Calibri Ligh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BBEEB4-049B-3620-5678-2D30B635418D}"/>
              </a:ext>
            </a:extLst>
          </p:cNvPr>
          <p:cNvSpPr txBox="1"/>
          <p:nvPr/>
        </p:nvSpPr>
        <p:spPr>
          <a:xfrm>
            <a:off x="1258956" y="2103782"/>
            <a:ext cx="980660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400" b="1">
                <a:latin typeface="Times New Roman"/>
                <a:ea typeface="+mn-lt"/>
                <a:cs typeface="+mn-lt"/>
              </a:rPr>
              <a:t>Developed an SMS Spam Detection model</a:t>
            </a:r>
            <a:r>
              <a:rPr lang="en-US" sz="2400">
                <a:latin typeface="Times New Roman"/>
                <a:ea typeface="+mn-lt"/>
                <a:cs typeface="+mn-lt"/>
              </a:rPr>
              <a:t> using NLP and machine learning to classify messages accurately.</a:t>
            </a:r>
            <a:endParaRPr lang="en-US" sz="2400">
              <a:latin typeface="Times New Roman"/>
              <a:ea typeface="Calibri" panose="020F0502020204030204"/>
              <a:cs typeface="Calibri" panose="020F0502020204030204"/>
            </a:endParaRPr>
          </a:p>
          <a:p>
            <a:pPr marL="285750" indent="-285750">
              <a:buFont typeface="Wingdings"/>
              <a:buChar char="v"/>
            </a:pPr>
            <a:r>
              <a:rPr lang="en-US" sz="2400" b="1">
                <a:latin typeface="Times New Roman"/>
                <a:ea typeface="+mn-lt"/>
                <a:cs typeface="+mn-lt"/>
              </a:rPr>
              <a:t>Data preprocessing</a:t>
            </a:r>
            <a:r>
              <a:rPr lang="en-US" sz="2400">
                <a:latin typeface="Times New Roman"/>
                <a:ea typeface="+mn-lt"/>
                <a:cs typeface="+mn-lt"/>
              </a:rPr>
              <a:t> (cleaning, tokenization, and stopword removal) improved model efficiency.</a:t>
            </a:r>
            <a:endParaRPr lang="en-US" sz="2400">
              <a:latin typeface="Times New Roman"/>
              <a:ea typeface="Calibri" panose="020F0502020204030204"/>
              <a:cs typeface="Calibri" panose="020F0502020204030204"/>
            </a:endParaRPr>
          </a:p>
          <a:p>
            <a:pPr marL="285750" indent="-285750">
              <a:buFont typeface="Wingdings"/>
              <a:buChar char="v"/>
            </a:pPr>
            <a:r>
              <a:rPr lang="en-US" sz="2400" b="1">
                <a:latin typeface="Times New Roman"/>
                <a:ea typeface="+mn-lt"/>
                <a:cs typeface="+mn-lt"/>
              </a:rPr>
              <a:t>Achieved 96.5% accuracy</a:t>
            </a:r>
            <a:r>
              <a:rPr lang="en-US" sz="2400">
                <a:latin typeface="Times New Roman"/>
                <a:ea typeface="+mn-lt"/>
                <a:cs typeface="+mn-lt"/>
              </a:rPr>
              <a:t> with </a:t>
            </a:r>
            <a:r>
              <a:rPr lang="en-US" sz="2400" b="1">
                <a:latin typeface="Times New Roman"/>
                <a:ea typeface="+mn-lt"/>
                <a:cs typeface="+mn-lt"/>
              </a:rPr>
              <a:t>Naïve Bayes</a:t>
            </a:r>
            <a:r>
              <a:rPr lang="en-US" sz="2400">
                <a:latin typeface="Times New Roman"/>
                <a:ea typeface="+mn-lt"/>
                <a:cs typeface="+mn-lt"/>
              </a:rPr>
              <a:t>, the best-performing model.</a:t>
            </a:r>
            <a:endParaRPr lang="en-US" sz="2400">
              <a:latin typeface="Times New Roman"/>
              <a:ea typeface="Calibri" panose="020F0502020204030204"/>
              <a:cs typeface="Calibri" panose="020F0502020204030204"/>
            </a:endParaRPr>
          </a:p>
          <a:p>
            <a:pPr marL="285750" indent="-285750">
              <a:buFont typeface="Wingdings"/>
              <a:buChar char="v"/>
            </a:pPr>
            <a:r>
              <a:rPr lang="en-US" sz="2400" b="1">
                <a:latin typeface="Times New Roman"/>
                <a:ea typeface="+mn-lt"/>
                <a:cs typeface="+mn-lt"/>
              </a:rPr>
              <a:t>Integrated Flask web application</a:t>
            </a:r>
            <a:r>
              <a:rPr lang="en-US" sz="2400">
                <a:latin typeface="Times New Roman"/>
                <a:ea typeface="+mn-lt"/>
                <a:cs typeface="+mn-lt"/>
              </a:rPr>
              <a:t> for real-time spam detection.</a:t>
            </a:r>
            <a:endParaRPr lang="en-US" sz="2400">
              <a:latin typeface="Times New Roman"/>
              <a:ea typeface="Calibri" panose="020F0502020204030204"/>
              <a:cs typeface="Calibri" panose="020F0502020204030204"/>
            </a:endParaRPr>
          </a:p>
          <a:p>
            <a:pPr marL="285750" indent="-285750">
              <a:buFont typeface="Wingdings"/>
              <a:buChar char="v"/>
            </a:pPr>
            <a:endParaRPr lang="en-US">
              <a:ea typeface="Calibri" panose="020F0502020204030204"/>
              <a:cs typeface="Calibri" panose="020F0502020204030204"/>
            </a:endParaRPr>
          </a:p>
          <a:p>
            <a:pPr algn="l"/>
            <a:endParaRPr lang="en-US" dirty="0">
              <a:ea typeface="Calibri"/>
              <a:cs typeface="Calibri"/>
            </a:endParaRPr>
          </a:p>
        </p:txBody>
      </p:sp>
      <p:pic>
        <p:nvPicPr>
          <p:cNvPr id="4" name="Recorded Sound">
            <a:hlinkClick r:id="" action="ppaction://media"/>
            <a:extLst>
              <a:ext uri="{FF2B5EF4-FFF2-40B4-BE49-F238E27FC236}">
                <a16:creationId xmlns:a16="http://schemas.microsoft.com/office/drawing/2014/main" id="{7D0A3C54-146E-C0CF-DF7A-729CC75D0D2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607357" y="286603"/>
            <a:ext cx="487363" cy="487363"/>
          </a:xfrm>
          <a:prstGeom prst="rect">
            <a:avLst/>
          </a:prstGeom>
        </p:spPr>
      </p:pic>
    </p:spTree>
    <p:extLst>
      <p:ext uri="{BB962C8B-B14F-4D97-AF65-F5344CB8AC3E}">
        <p14:creationId xmlns:p14="http://schemas.microsoft.com/office/powerpoint/2010/main" val="21111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82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322" y="609600"/>
            <a:ext cx="64935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8782" y="1194375"/>
            <a:ext cx="11714921"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T. A. Almeida, J. M. G. Hidalgo, and A. </a:t>
            </a:r>
            <a:r>
              <a:rPr lang="en-IN" dirty="0" err="1">
                <a:latin typeface="Times New Roman" panose="02020603050405020304" pitchFamily="18" charset="0"/>
                <a:cs typeface="Times New Roman" panose="02020603050405020304" pitchFamily="18" charset="0"/>
              </a:rPr>
              <a:t>Yamakami</a:t>
            </a:r>
            <a:r>
              <a:rPr lang="en-IN" dirty="0">
                <a:latin typeface="Times New Roman" panose="02020603050405020304" pitchFamily="18" charset="0"/>
                <a:cs typeface="Times New Roman" panose="02020603050405020304" pitchFamily="18" charset="0"/>
              </a:rPr>
              <a:t>, ”Contributions to the study of SMS spam filtering: New collection and results,” in Proceedings of the 11th ACM Symposium on Document Engineering, 2011, pp. 259-262. </a:t>
            </a:r>
          </a:p>
          <a:p>
            <a:r>
              <a:rPr lang="en-IN" dirty="0">
                <a:latin typeface="Times New Roman" panose="02020603050405020304" pitchFamily="18" charset="0"/>
                <a:cs typeface="Times New Roman" panose="02020603050405020304" pitchFamily="18" charset="0"/>
              </a:rPr>
              <a:t>[2] J. L. Gomez Hidalgo, G. C. </a:t>
            </a:r>
            <a:r>
              <a:rPr lang="en-IN" dirty="0" err="1">
                <a:latin typeface="Times New Roman" panose="02020603050405020304" pitchFamily="18" charset="0"/>
                <a:cs typeface="Times New Roman" panose="02020603050405020304" pitchFamily="18" charset="0"/>
              </a:rPr>
              <a:t>Bringas</a:t>
            </a:r>
            <a:r>
              <a:rPr lang="en-IN" dirty="0">
                <a:latin typeface="Times New Roman" panose="02020603050405020304" pitchFamily="18" charset="0"/>
                <a:cs typeface="Times New Roman" panose="02020603050405020304" pitchFamily="18" charset="0"/>
              </a:rPr>
              <a:t>, E. P. </a:t>
            </a:r>
            <a:r>
              <a:rPr lang="en-IN" dirty="0" err="1">
                <a:latin typeface="Times New Roman" panose="02020603050405020304" pitchFamily="18" charset="0"/>
                <a:cs typeface="Times New Roman" panose="02020603050405020304" pitchFamily="18" charset="0"/>
              </a:rPr>
              <a:t>Sanz</a:t>
            </a:r>
            <a:r>
              <a:rPr lang="en-IN" dirty="0">
                <a:latin typeface="Times New Roman" panose="02020603050405020304" pitchFamily="18" charset="0"/>
                <a:cs typeface="Times New Roman" panose="02020603050405020304" pitchFamily="18" charset="0"/>
              </a:rPr>
              <a:t>, and F. C. </a:t>
            </a:r>
            <a:r>
              <a:rPr lang="en-IN" dirty="0" err="1">
                <a:latin typeface="Times New Roman" panose="02020603050405020304" pitchFamily="18" charset="0"/>
                <a:cs typeface="Times New Roman" panose="02020603050405020304" pitchFamily="18" charset="0"/>
              </a:rPr>
              <a:t>Garc</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ıa</a:t>
            </a:r>
            <a:r>
              <a:rPr lang="en-IN" dirty="0">
                <a:latin typeface="Times New Roman" panose="02020603050405020304" pitchFamily="18" charset="0"/>
                <a:cs typeface="Times New Roman" panose="02020603050405020304" pitchFamily="18" charset="0"/>
              </a:rPr>
              <a:t>, ”Content based SMS spam filtering,” in Proceedings of the 2006 ACM Symposium on Document Engineering, 2006, pp. 107-114. [3] S. J. Delany, M. Buckley, and D. Greene, ”SMS spam filtering: Methods and data,” Expert Systems with Applications, vol. 39, no. 10, pp. 9899- 9908, 2012. </a:t>
            </a:r>
          </a:p>
          <a:p>
            <a:r>
              <a:rPr lang="en-IN" dirty="0">
                <a:latin typeface="Times New Roman" panose="02020603050405020304" pitchFamily="18" charset="0"/>
                <a:cs typeface="Times New Roman" panose="02020603050405020304" pitchFamily="18" charset="0"/>
              </a:rPr>
              <a:t>[4] M. R. Islam, M. M. Rahman, and M. A. H. </a:t>
            </a:r>
            <a:r>
              <a:rPr lang="en-IN" dirty="0" err="1">
                <a:latin typeface="Times New Roman" panose="02020603050405020304" pitchFamily="18" charset="0"/>
                <a:cs typeface="Times New Roman" panose="02020603050405020304" pitchFamily="18" charset="0"/>
              </a:rPr>
              <a:t>Akhand</a:t>
            </a:r>
            <a:r>
              <a:rPr lang="en-IN" dirty="0">
                <a:latin typeface="Times New Roman" panose="02020603050405020304" pitchFamily="18" charset="0"/>
                <a:cs typeface="Times New Roman" panose="02020603050405020304" pitchFamily="18" charset="0"/>
              </a:rPr>
              <a:t>, ”Machine learning based SMS spam detection on large datasets,” in Proceedings of the International Conference on Machine Learning and Data Engineering (</a:t>
            </a:r>
            <a:r>
              <a:rPr lang="en-IN" dirty="0" err="1">
                <a:latin typeface="Times New Roman" panose="02020603050405020304" pitchFamily="18" charset="0"/>
                <a:cs typeface="Times New Roman" panose="02020603050405020304" pitchFamily="18" charset="0"/>
              </a:rPr>
              <a:t>iCMLDE</a:t>
            </a:r>
            <a:r>
              <a:rPr lang="en-IN" dirty="0">
                <a:latin typeface="Times New Roman" panose="02020603050405020304" pitchFamily="18" charset="0"/>
                <a:cs typeface="Times New Roman" panose="02020603050405020304" pitchFamily="18" charset="0"/>
              </a:rPr>
              <a:t>), 2017, pp. 144-149.</a:t>
            </a:r>
          </a:p>
          <a:p>
            <a:r>
              <a:rPr lang="en-IN" dirty="0">
                <a:latin typeface="Times New Roman" panose="02020603050405020304" pitchFamily="18" charset="0"/>
                <a:cs typeface="Times New Roman" panose="02020603050405020304" pitchFamily="18" charset="0"/>
              </a:rPr>
              <a:t> [5] A. K. </a:t>
            </a:r>
            <a:r>
              <a:rPr lang="en-IN" dirty="0" err="1">
                <a:latin typeface="Times New Roman" panose="02020603050405020304" pitchFamily="18" charset="0"/>
                <a:cs typeface="Times New Roman" panose="02020603050405020304" pitchFamily="18" charset="0"/>
              </a:rPr>
              <a:t>Uysal</a:t>
            </a:r>
            <a:r>
              <a:rPr lang="en-IN" dirty="0">
                <a:latin typeface="Times New Roman" panose="02020603050405020304" pitchFamily="18" charset="0"/>
                <a:cs typeface="Times New Roman" panose="02020603050405020304" pitchFamily="18" charset="0"/>
              </a:rPr>
              <a:t> and S. </a:t>
            </a:r>
            <a:r>
              <a:rPr lang="en-IN" dirty="0" err="1">
                <a:latin typeface="Times New Roman" panose="02020603050405020304" pitchFamily="18" charset="0"/>
                <a:cs typeface="Times New Roman" panose="02020603050405020304" pitchFamily="18" charset="0"/>
              </a:rPr>
              <a:t>Gunal</a:t>
            </a:r>
            <a:r>
              <a:rPr lang="en-IN" dirty="0">
                <a:latin typeface="Times New Roman" panose="02020603050405020304" pitchFamily="18" charset="0"/>
                <a:cs typeface="Times New Roman" panose="02020603050405020304" pitchFamily="18" charset="0"/>
              </a:rPr>
              <a:t>, ”The impact of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on text classification,” Information Processing Management, vol. 50, no. 1, pp. 104-112, 2014. </a:t>
            </a:r>
          </a:p>
          <a:p>
            <a:r>
              <a:rPr lang="en-IN" dirty="0">
                <a:latin typeface="Times New Roman" panose="02020603050405020304" pitchFamily="18" charset="0"/>
                <a:cs typeface="Times New Roman" panose="02020603050405020304" pitchFamily="18" charset="0"/>
              </a:rPr>
              <a:t>[6] Z. Chen, H. Xu, and B. Liu, ”Detecting SMS spam using deep learning techniques,” Neural Networks, vol. 121, pp. 33-50, 2020. </a:t>
            </a:r>
          </a:p>
          <a:p>
            <a:r>
              <a:rPr lang="en-IN" dirty="0">
                <a:latin typeface="Times New Roman" panose="02020603050405020304" pitchFamily="18" charset="0"/>
                <a:cs typeface="Times New Roman" panose="02020603050405020304" pitchFamily="18" charset="0"/>
              </a:rPr>
              <a:t>[7] </a:t>
            </a:r>
            <a:r>
              <a:rPr lang="en-IN" dirty="0" err="1">
                <a:latin typeface="Times New Roman" panose="02020603050405020304" pitchFamily="18" charset="0"/>
                <a:cs typeface="Times New Roman" panose="02020603050405020304" pitchFamily="18" charset="0"/>
              </a:rPr>
              <a:t>Ionx</a:t>
            </a:r>
            <a:r>
              <a:rPr lang="en-IN" dirty="0">
                <a:latin typeface="Times New Roman" panose="02020603050405020304" pitchFamily="18" charset="0"/>
                <a:cs typeface="Times New Roman" panose="02020603050405020304" pitchFamily="18" charset="0"/>
              </a:rPr>
              <a:t> Solutions, ”</a:t>
            </a:r>
            <a:r>
              <a:rPr lang="en-IN" dirty="0" err="1">
                <a:latin typeface="Times New Roman" panose="02020603050405020304" pitchFamily="18" charset="0"/>
                <a:cs typeface="Times New Roman" panose="02020603050405020304" pitchFamily="18" charset="0"/>
              </a:rPr>
              <a:t>Verisys</a:t>
            </a:r>
            <a:r>
              <a:rPr lang="en-IN" dirty="0">
                <a:latin typeface="Times New Roman" panose="02020603050405020304" pitchFamily="18" charset="0"/>
                <a:cs typeface="Times New Roman" panose="02020603050405020304" pitchFamily="18" charset="0"/>
              </a:rPr>
              <a:t> File Integrity Monitoring,” [Online]. Available: https://www.ionx.co.uk/products/verisys. [Accessed: Jan. 2021].</a:t>
            </a:r>
          </a:p>
          <a:p>
            <a:r>
              <a:rPr lang="en-IN" dirty="0">
                <a:latin typeface="Times New Roman" panose="02020603050405020304" pitchFamily="18" charset="0"/>
                <a:cs typeface="Times New Roman" panose="02020603050405020304" pitchFamily="18" charset="0"/>
              </a:rPr>
              <a:t> [8] J. Brownlee, ”Text classification with deep learning in Python,” [Online]. Available: https://machinelearningmastery.com. [Accessed: Mar. 2022]. </a:t>
            </a:r>
          </a:p>
          <a:p>
            <a:r>
              <a:rPr lang="en-IN" dirty="0">
                <a:latin typeface="Times New Roman" panose="02020603050405020304" pitchFamily="18" charset="0"/>
                <a:cs typeface="Times New Roman" panose="02020603050405020304" pitchFamily="18" charset="0"/>
              </a:rPr>
              <a:t>[9] W. Wang, Y. Zhang, and L. Liu, ”A hybrid approach for SMS spam detection using deep learning and NLP techniques,” Journal of Artificial Intelligence Research, vol. 75, pp. 233-248, 2022.</a:t>
            </a:r>
          </a:p>
        </p:txBody>
      </p:sp>
      <p:pic>
        <p:nvPicPr>
          <p:cNvPr id="4" name="Recorded Sound">
            <a:hlinkClick r:id="" action="ppaction://media"/>
            <a:extLst>
              <a:ext uri="{FF2B5EF4-FFF2-40B4-BE49-F238E27FC236}">
                <a16:creationId xmlns:a16="http://schemas.microsoft.com/office/drawing/2014/main" id="{51A7D1FB-9F39-BAB5-DCC3-3ABC7DB8147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880725" y="398275"/>
            <a:ext cx="487363" cy="487363"/>
          </a:xfrm>
          <a:prstGeom prst="rect">
            <a:avLst/>
          </a:prstGeom>
        </p:spPr>
      </p:pic>
    </p:spTree>
    <p:extLst>
      <p:ext uri="{BB962C8B-B14F-4D97-AF65-F5344CB8AC3E}">
        <p14:creationId xmlns:p14="http://schemas.microsoft.com/office/powerpoint/2010/main" val="72893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74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4313" y="344557"/>
            <a:ext cx="39624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a:p>
            <a:endParaRPr lang="en-IN" sz="3200" dirty="0"/>
          </a:p>
        </p:txBody>
      </p:sp>
      <p:sp>
        <p:nvSpPr>
          <p:cNvPr id="4" name="TextBox 3"/>
          <p:cNvSpPr txBox="1"/>
          <p:nvPr/>
        </p:nvSpPr>
        <p:spPr>
          <a:xfrm>
            <a:off x="357808" y="1298713"/>
            <a:ext cx="11105321" cy="34163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[10] R. Gupta and S. Sharma, ”Enhancing SMS spam detection with transformers and contextual </a:t>
            </a:r>
            <a:r>
              <a:rPr lang="en-IN" dirty="0" err="1">
                <a:latin typeface="Times New Roman" panose="02020603050405020304" pitchFamily="18" charset="0"/>
                <a:cs typeface="Times New Roman" panose="02020603050405020304" pitchFamily="18" charset="0"/>
              </a:rPr>
              <a:t>embeddings</a:t>
            </a:r>
            <a:r>
              <a:rPr lang="en-IN" dirty="0">
                <a:latin typeface="Times New Roman" panose="02020603050405020304" pitchFamily="18" charset="0"/>
                <a:cs typeface="Times New Roman" panose="02020603050405020304" pitchFamily="18" charset="0"/>
              </a:rPr>
              <a:t>,” ACM Transactions on Knowledge Discovery from Data, vol. 17, no. 3, pp. 1-24, 2023. </a:t>
            </a:r>
          </a:p>
          <a:p>
            <a:r>
              <a:rPr lang="en-IN" dirty="0">
                <a:latin typeface="Times New Roman" panose="02020603050405020304" pitchFamily="18" charset="0"/>
                <a:cs typeface="Times New Roman" panose="02020603050405020304" pitchFamily="18" charset="0"/>
              </a:rPr>
              <a:t>[11] J. Li, H. Sun, and X. Zhou, ”An ensemble learning approach to SMS spam detection,” IEEE Transactions on Information Forensics and Security, vol. 15, pp. 2896-2909, 2020.</a:t>
            </a:r>
          </a:p>
          <a:p>
            <a:r>
              <a:rPr lang="en-IN" dirty="0">
                <a:latin typeface="Times New Roman" panose="02020603050405020304" pitchFamily="18" charset="0"/>
                <a:cs typeface="Times New Roman" panose="02020603050405020304" pitchFamily="18" charset="0"/>
              </a:rPr>
              <a:t> [12] D. Patel and A. Mehta, ”Feature engineering for improving SMS spam detection accuracy,” in Proceedings of the International Conference on Big Data Analytics, 2019, pp. 99-110. </a:t>
            </a:r>
          </a:p>
          <a:p>
            <a:r>
              <a:rPr lang="en-IN" dirty="0">
                <a:latin typeface="Times New Roman" panose="02020603050405020304" pitchFamily="18" charset="0"/>
                <a:cs typeface="Times New Roman" panose="02020603050405020304" pitchFamily="18" charset="0"/>
              </a:rPr>
              <a:t>[13] L. Xiao and T. Wang, ”A comparative study of machine learning algorithms for SMS spam filtering,” Journal of Computer Science and Technology, vol. 33, no. 4, pp. 763-776, 2018. </a:t>
            </a:r>
          </a:p>
          <a:p>
            <a:r>
              <a:rPr lang="en-IN" dirty="0">
                <a:latin typeface="Times New Roman" panose="02020603050405020304" pitchFamily="18" charset="0"/>
                <a:cs typeface="Times New Roman" panose="02020603050405020304" pitchFamily="18" charset="0"/>
              </a:rPr>
              <a:t>[14] X. Zhang, J. Luo, and P. Yu, ”Deep learning-based SMS spam detection with attention mechanisms,” Pattern Recognition Letters, vol. 98, pp. 12-19, 2016.</a:t>
            </a:r>
          </a:p>
          <a:p>
            <a:r>
              <a:rPr lang="en-IN" dirty="0">
                <a:latin typeface="Times New Roman" panose="02020603050405020304" pitchFamily="18" charset="0"/>
                <a:cs typeface="Times New Roman" panose="02020603050405020304" pitchFamily="18" charset="0"/>
              </a:rPr>
              <a:t> [15] Y. Liu, K. Kim, and M. Park, ”Real-time SMS spam classification using lightweight neural networks,” Applied Intelligence, vol. 51, no. 5, pp. 3102-3115, 2021.</a:t>
            </a:r>
          </a:p>
        </p:txBody>
      </p:sp>
    </p:spTree>
    <p:extLst>
      <p:ext uri="{BB962C8B-B14F-4D97-AF65-F5344CB8AC3E}">
        <p14:creationId xmlns:p14="http://schemas.microsoft.com/office/powerpoint/2010/main" val="390378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461" y="2332382"/>
            <a:ext cx="9289773" cy="1708160"/>
          </a:xfrm>
          <a:prstGeom prst="rect">
            <a:avLst/>
          </a:prstGeom>
          <a:noFill/>
          <a:effectLst>
            <a:outerShdw blurRad="50800" dist="38100" dir="13500000" algn="br" rotWithShape="0">
              <a:prstClr val="black">
                <a:alpha val="40000"/>
              </a:prstClr>
            </a:outerShdw>
          </a:effectLst>
          <a:scene3d>
            <a:camera prst="obliqueTopRight"/>
            <a:lightRig rig="threePt" dir="t"/>
          </a:scene3d>
        </p:spPr>
        <p:txBody>
          <a:bodyPr wrap="square" rtlCol="0">
            <a:spAutoFit/>
          </a:bodyPr>
          <a:lstStyle/>
          <a:p>
            <a:r>
              <a:rPr lang="en-IN" sz="10500" dirty="0">
                <a:latin typeface="Times New Roman" panose="02020603050405020304" pitchFamily="18" charset="0"/>
                <a:cs typeface="Times New Roman" panose="02020603050405020304" pitchFamily="18" charset="0"/>
              </a:rPr>
              <a:t>THANK YOU!</a:t>
            </a:r>
          </a:p>
        </p:txBody>
      </p:sp>
      <p:pic>
        <p:nvPicPr>
          <p:cNvPr id="3" name="Recorded Sound">
            <a:hlinkClick r:id="" action="ppaction://media"/>
            <a:extLst>
              <a:ext uri="{FF2B5EF4-FFF2-40B4-BE49-F238E27FC236}">
                <a16:creationId xmlns:a16="http://schemas.microsoft.com/office/drawing/2014/main" id="{4B0EA9AC-083F-4C7E-57B9-5CBD8407BC3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5958" y="441325"/>
            <a:ext cx="487363" cy="487363"/>
          </a:xfrm>
          <a:prstGeom prst="rect">
            <a:avLst/>
          </a:prstGeom>
        </p:spPr>
      </p:pic>
    </p:spTree>
    <p:extLst>
      <p:ext uri="{BB962C8B-B14F-4D97-AF65-F5344CB8AC3E}">
        <p14:creationId xmlns:p14="http://schemas.microsoft.com/office/powerpoint/2010/main" val="233158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7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695" y="238539"/>
            <a:ext cx="3293166" cy="707886"/>
          </a:xfrm>
          <a:prstGeom prst="rect">
            <a:avLst/>
          </a:prstGeom>
          <a:noFill/>
        </p:spPr>
        <p:txBody>
          <a:bodyPr wrap="square" lIns="91440" tIns="45720" rIns="91440" bIns="45720" rtlCol="0" anchor="t">
            <a:spAutoFit/>
          </a:bodyPr>
          <a:lstStyle/>
          <a:p>
            <a:r>
              <a:rPr lang="en-IN" sz="4000" dirty="0">
                <a:latin typeface="Times New Roman"/>
                <a:cs typeface="Times New Roman"/>
              </a:rPr>
              <a:t>ABSTRACT:</a:t>
            </a:r>
            <a:endParaRPr lang="en-IN" sz="4400" dirty="0">
              <a:latin typeface="Times New Roman"/>
              <a:cs typeface="Times New Roman"/>
            </a:endParaRPr>
          </a:p>
        </p:txBody>
      </p:sp>
      <p:sp>
        <p:nvSpPr>
          <p:cNvPr id="4" name="TextBox 3">
            <a:extLst>
              <a:ext uri="{FF2B5EF4-FFF2-40B4-BE49-F238E27FC236}">
                <a16:creationId xmlns:a16="http://schemas.microsoft.com/office/drawing/2014/main" id="{7F325ADB-151E-8E50-189F-A95D1A898A0D}"/>
              </a:ext>
            </a:extLst>
          </p:cNvPr>
          <p:cNvSpPr txBox="1"/>
          <p:nvPr/>
        </p:nvSpPr>
        <p:spPr>
          <a:xfrm>
            <a:off x="430695" y="1159565"/>
            <a:ext cx="11347173"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Times New Roman"/>
              </a:rPr>
              <a:t>Problem Statement:</a:t>
            </a:r>
            <a:endParaRPr lang="en-US" sz="2400" dirty="0">
              <a:latin typeface="Times New Roman"/>
              <a:ea typeface="Calibri"/>
              <a:cs typeface="Times New Roman"/>
            </a:endParaRPr>
          </a:p>
          <a:p>
            <a:r>
              <a:rPr lang="en-US" sz="2000" dirty="0">
                <a:latin typeface="Times New Roman"/>
                <a:ea typeface="+mn-lt"/>
                <a:cs typeface="+mn-lt"/>
              </a:rPr>
              <a:t>Spam messages are a significant issue in digital communication, leading to phishing attacks, fraud, and user inconvenience. Traditional spam filters often fail to balance accuracy and efficiency. This project aims to develop an optimized machine learning model for SMS spam detection, improving accuracy and minimizing misclassification.</a:t>
            </a:r>
            <a:endParaRPr lang="en-US" sz="2000" dirty="0">
              <a:latin typeface="Times New Roman"/>
              <a:ea typeface="Calibri"/>
              <a:cs typeface="Calibri"/>
            </a:endParaRPr>
          </a:p>
          <a:p>
            <a:r>
              <a:rPr lang="en-US" sz="2400" b="1" dirty="0">
                <a:latin typeface="Times New Roman"/>
                <a:cs typeface="Times New Roman"/>
              </a:rPr>
              <a:t>Objective:</a:t>
            </a:r>
            <a:endParaRPr lang="en-US" sz="2400" dirty="0">
              <a:latin typeface="Times New Roman"/>
              <a:ea typeface="Calibri"/>
              <a:cs typeface="Times New Roman"/>
            </a:endParaRPr>
          </a:p>
          <a:p>
            <a:pPr marL="285750" indent="-285750">
              <a:buFont typeface="Arial"/>
              <a:buChar char="•"/>
            </a:pPr>
            <a:r>
              <a:rPr lang="en-US" sz="2000" dirty="0">
                <a:latin typeface="Times New Roman"/>
                <a:ea typeface="+mn-lt"/>
                <a:cs typeface="+mn-lt"/>
              </a:rPr>
              <a:t>Build an SMS spam detection system using natural language processing (NLP) and machine learning techniques.</a:t>
            </a:r>
            <a:endParaRPr lang="en-US" sz="2000" dirty="0">
              <a:latin typeface="Times New Roman"/>
              <a:ea typeface="Calibri"/>
              <a:cs typeface="Calibri"/>
            </a:endParaRPr>
          </a:p>
          <a:p>
            <a:pPr marL="285750" indent="-285750">
              <a:buFont typeface="Arial"/>
              <a:buChar char="•"/>
            </a:pPr>
            <a:r>
              <a:rPr lang="en-US" sz="2000" dirty="0">
                <a:latin typeface="Times New Roman"/>
                <a:ea typeface="+mn-lt"/>
                <a:cs typeface="+mn-lt"/>
              </a:rPr>
              <a:t>Focus on accuracy, efficiency, and real-time detection.</a:t>
            </a:r>
            <a:endParaRPr lang="en-US" sz="2000" dirty="0">
              <a:latin typeface="Times New Roman"/>
              <a:ea typeface="Calibri"/>
              <a:cs typeface="Calibri"/>
            </a:endParaRPr>
          </a:p>
          <a:p>
            <a:r>
              <a:rPr lang="en-US" sz="2400" b="1" dirty="0">
                <a:latin typeface="Times New Roman"/>
                <a:cs typeface="Times New Roman"/>
              </a:rPr>
              <a:t>Significance:</a:t>
            </a:r>
            <a:endParaRPr lang="en-US" sz="2400" dirty="0">
              <a:latin typeface="Times New Roman"/>
              <a:ea typeface="Calibri"/>
              <a:cs typeface="Times New Roman"/>
            </a:endParaRPr>
          </a:p>
          <a:p>
            <a:pPr marL="285750" indent="-285750">
              <a:buFont typeface="Arial"/>
              <a:buChar char="•"/>
            </a:pPr>
            <a:r>
              <a:rPr lang="en-US" sz="2100" b="1" dirty="0">
                <a:latin typeface="Times New Roman"/>
                <a:ea typeface="+mn-lt"/>
                <a:cs typeface="+mn-lt"/>
              </a:rPr>
              <a:t>Enhanced Security</a:t>
            </a:r>
            <a:r>
              <a:rPr lang="en-US" sz="2000" b="1" dirty="0">
                <a:latin typeface="Times New Roman"/>
                <a:ea typeface="+mn-lt"/>
                <a:cs typeface="+mn-lt"/>
              </a:rPr>
              <a:t>:</a:t>
            </a:r>
            <a:r>
              <a:rPr lang="en-US" sz="2000" dirty="0">
                <a:latin typeface="Times New Roman"/>
                <a:ea typeface="+mn-lt"/>
                <a:cs typeface="+mn-lt"/>
              </a:rPr>
              <a:t> Helps users avoid phishing scams and fraudulent messages.</a:t>
            </a:r>
            <a:endParaRPr lang="en-US" sz="2000" dirty="0">
              <a:latin typeface="Times New Roman"/>
              <a:ea typeface="Calibri"/>
              <a:cs typeface="Calibri"/>
            </a:endParaRPr>
          </a:p>
          <a:p>
            <a:pPr marL="285750" indent="-285750">
              <a:buFont typeface="Arial"/>
              <a:buChar char="•"/>
            </a:pPr>
            <a:r>
              <a:rPr lang="en-US" sz="2100" b="1" dirty="0">
                <a:latin typeface="Times New Roman"/>
                <a:ea typeface="+mn-lt"/>
                <a:cs typeface="+mn-lt"/>
              </a:rPr>
              <a:t>Improved Communication</a:t>
            </a:r>
            <a:r>
              <a:rPr lang="en-US" sz="2000" b="1" dirty="0">
                <a:latin typeface="Times New Roman"/>
                <a:ea typeface="+mn-lt"/>
                <a:cs typeface="+mn-lt"/>
              </a:rPr>
              <a:t>:</a:t>
            </a:r>
            <a:r>
              <a:rPr lang="en-US" sz="2000" dirty="0">
                <a:latin typeface="Times New Roman"/>
                <a:ea typeface="+mn-lt"/>
                <a:cs typeface="+mn-lt"/>
              </a:rPr>
              <a:t> Reduces spam messages, ensuring important messages are not lost.</a:t>
            </a:r>
            <a:endParaRPr lang="en-US" sz="2000" dirty="0">
              <a:latin typeface="Times New Roman"/>
              <a:ea typeface="Calibri"/>
              <a:cs typeface="Calibri"/>
            </a:endParaRPr>
          </a:p>
          <a:p>
            <a:pPr algn="l"/>
            <a:endParaRPr lang="en-US" sz="2000" dirty="0">
              <a:latin typeface="Times New Roman"/>
              <a:ea typeface="Calibri"/>
              <a:cs typeface="Calibri"/>
            </a:endParaRPr>
          </a:p>
        </p:txBody>
      </p:sp>
    </p:spTree>
    <p:extLst>
      <p:ext uri="{BB962C8B-B14F-4D97-AF65-F5344CB8AC3E}">
        <p14:creationId xmlns:p14="http://schemas.microsoft.com/office/powerpoint/2010/main" val="3504341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25287" y="1617786"/>
          <a:ext cx="11224591" cy="4698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25287" y="622852"/>
            <a:ext cx="70104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PROPOSED </a:t>
            </a:r>
            <a:r>
              <a:rPr lang="en-IN" sz="3600" dirty="0">
                <a:latin typeface="Times New Roman" panose="02020603050405020304" pitchFamily="18" charset="0"/>
                <a:cs typeface="Times New Roman" panose="02020603050405020304" pitchFamily="18" charset="0"/>
              </a:rPr>
              <a:t>SOLUTION:</a:t>
            </a:r>
          </a:p>
        </p:txBody>
      </p:sp>
    </p:spTree>
    <p:extLst>
      <p:ext uri="{BB962C8B-B14F-4D97-AF65-F5344CB8AC3E}">
        <p14:creationId xmlns:p14="http://schemas.microsoft.com/office/powerpoint/2010/main" val="1809850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7017" y="1219201"/>
            <a:ext cx="10844063" cy="4770782"/>
          </a:xfrm>
          <a:prstGeom prst="rect">
            <a:avLst/>
          </a:prstGeom>
        </p:spPr>
      </p:pic>
      <p:sp>
        <p:nvSpPr>
          <p:cNvPr id="3" name="TextBox 2"/>
          <p:cNvSpPr txBox="1"/>
          <p:nvPr/>
        </p:nvSpPr>
        <p:spPr>
          <a:xfrm>
            <a:off x="371061" y="503583"/>
            <a:ext cx="76200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2081424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42120" y="1233147"/>
          <a:ext cx="9727098" cy="1749576"/>
        </p:xfrm>
        <a:graphic>
          <a:graphicData uri="http://schemas.openxmlformats.org/drawingml/2006/table">
            <a:tbl>
              <a:tblPr firstRow="1" bandRow="1">
                <a:tableStyleId>{912C8C85-51F0-491E-9774-3900AFEF0FD7}</a:tableStyleId>
              </a:tblPr>
              <a:tblGrid>
                <a:gridCol w="4280454">
                  <a:extLst>
                    <a:ext uri="{9D8B030D-6E8A-4147-A177-3AD203B41FA5}">
                      <a16:colId xmlns:a16="http://schemas.microsoft.com/office/drawing/2014/main" val="2708991670"/>
                    </a:ext>
                  </a:extLst>
                </a:gridCol>
                <a:gridCol w="5446644">
                  <a:extLst>
                    <a:ext uri="{9D8B030D-6E8A-4147-A177-3AD203B41FA5}">
                      <a16:colId xmlns:a16="http://schemas.microsoft.com/office/drawing/2014/main" val="2710971936"/>
                    </a:ext>
                  </a:extLst>
                </a:gridCol>
              </a:tblGrid>
              <a:tr h="320538">
                <a:tc>
                  <a:txBody>
                    <a:bodyPr/>
                    <a:lstStyle/>
                    <a:p>
                      <a:pPr algn="ctr"/>
                      <a:r>
                        <a:rPr lang="en-IN" dirty="0"/>
                        <a:t>Part 1 (Planning and Preparation)</a:t>
                      </a:r>
                    </a:p>
                  </a:txBody>
                  <a:tcPr/>
                </a:tc>
                <a:tc>
                  <a:txBody>
                    <a:bodyPr/>
                    <a:lstStyle/>
                    <a:p>
                      <a:pPr algn="ctr"/>
                      <a:r>
                        <a:rPr lang="en-IN" dirty="0"/>
                        <a:t>Details</a:t>
                      </a:r>
                    </a:p>
                  </a:txBody>
                  <a:tcPr/>
                </a:tc>
                <a:extLst>
                  <a:ext uri="{0D108BD9-81ED-4DB2-BD59-A6C34878D82A}">
                    <a16:rowId xmlns:a16="http://schemas.microsoft.com/office/drawing/2014/main" val="3621253636"/>
                  </a:ext>
                </a:extLst>
              </a:tr>
              <a:tr h="464798">
                <a:tc>
                  <a:txBody>
                    <a:bodyPr/>
                    <a:lstStyle/>
                    <a:p>
                      <a:pPr algn="ctr"/>
                      <a:r>
                        <a:rPr lang="en-IN" dirty="0"/>
                        <a:t>Define the Problem &amp; Objectives</a:t>
                      </a:r>
                    </a:p>
                  </a:txBody>
                  <a:tcPr/>
                </a:tc>
                <a:tc>
                  <a:txBody>
                    <a:bodyPr/>
                    <a:lstStyle/>
                    <a:p>
                      <a:pPr algn="ctr"/>
                      <a:r>
                        <a:rPr lang="en-IN" dirty="0"/>
                        <a:t>Outline the problem and do proper literature on it.</a:t>
                      </a:r>
                    </a:p>
                  </a:txBody>
                  <a:tcPr/>
                </a:tc>
                <a:extLst>
                  <a:ext uri="{0D108BD9-81ED-4DB2-BD59-A6C34878D82A}">
                    <a16:rowId xmlns:a16="http://schemas.microsoft.com/office/drawing/2014/main" val="1110359313"/>
                  </a:ext>
                </a:extLst>
              </a:tr>
              <a:tr h="320538">
                <a:tc>
                  <a:txBody>
                    <a:bodyPr/>
                    <a:lstStyle/>
                    <a:p>
                      <a:pPr algn="ctr"/>
                      <a:r>
                        <a:rPr lang="en-IN" dirty="0"/>
                        <a:t>Set Success Metrics</a:t>
                      </a:r>
                    </a:p>
                  </a:txBody>
                  <a:tcPr/>
                </a:tc>
                <a:tc>
                  <a:txBody>
                    <a:bodyPr/>
                    <a:lstStyle/>
                    <a:p>
                      <a:pPr algn="ctr"/>
                      <a:r>
                        <a:rPr lang="en-IN" dirty="0"/>
                        <a:t>Define KPIs (accuracy, precision, recall).</a:t>
                      </a:r>
                    </a:p>
                  </a:txBody>
                  <a:tcPr/>
                </a:tc>
                <a:extLst>
                  <a:ext uri="{0D108BD9-81ED-4DB2-BD59-A6C34878D82A}">
                    <a16:rowId xmlns:a16="http://schemas.microsoft.com/office/drawing/2014/main" val="3025315815"/>
                  </a:ext>
                </a:extLst>
              </a:tr>
              <a:tr h="553258">
                <a:tc>
                  <a:txBody>
                    <a:bodyPr/>
                    <a:lstStyle/>
                    <a:p>
                      <a:pPr algn="ctr"/>
                      <a:r>
                        <a:rPr lang="en-IN" dirty="0"/>
                        <a:t>Gather Requirements</a:t>
                      </a:r>
                    </a:p>
                  </a:txBody>
                  <a:tcPr/>
                </a:tc>
                <a:tc>
                  <a:txBody>
                    <a:bodyPr/>
                    <a:lstStyle/>
                    <a:p>
                      <a:pPr algn="ctr"/>
                      <a:r>
                        <a:rPr lang="en-IN" dirty="0"/>
                        <a:t>Identify hardware, software, and resource needs.</a:t>
                      </a:r>
                    </a:p>
                  </a:txBody>
                  <a:tcPr/>
                </a:tc>
                <a:extLst>
                  <a:ext uri="{0D108BD9-81ED-4DB2-BD59-A6C34878D82A}">
                    <a16:rowId xmlns:a16="http://schemas.microsoft.com/office/drawing/2014/main" val="3301873601"/>
                  </a:ext>
                </a:extLst>
              </a:tr>
            </a:tbl>
          </a:graphicData>
        </a:graphic>
      </p:graphicFrame>
      <p:sp>
        <p:nvSpPr>
          <p:cNvPr id="5" name="TextBox 4"/>
          <p:cNvSpPr txBox="1"/>
          <p:nvPr/>
        </p:nvSpPr>
        <p:spPr>
          <a:xfrm>
            <a:off x="0" y="305640"/>
            <a:ext cx="1009815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PROJECT PLANNING AND DATA PREPARATION</a:t>
            </a:r>
          </a:p>
        </p:txBody>
      </p:sp>
      <p:graphicFrame>
        <p:nvGraphicFramePr>
          <p:cNvPr id="9" name="Table 8"/>
          <p:cNvGraphicFramePr>
            <a:graphicFrameLocks noGrp="1"/>
          </p:cNvGraphicFramePr>
          <p:nvPr/>
        </p:nvGraphicFramePr>
        <p:xfrm>
          <a:off x="742120" y="3617842"/>
          <a:ext cx="9727098" cy="2693422"/>
        </p:xfrm>
        <a:graphic>
          <a:graphicData uri="http://schemas.openxmlformats.org/drawingml/2006/table">
            <a:tbl>
              <a:tblPr firstRow="1" bandRow="1">
                <a:tableStyleId>{912C8C85-51F0-491E-9774-3900AFEF0FD7}</a:tableStyleId>
              </a:tblPr>
              <a:tblGrid>
                <a:gridCol w="4286978">
                  <a:extLst>
                    <a:ext uri="{9D8B030D-6E8A-4147-A177-3AD203B41FA5}">
                      <a16:colId xmlns:a16="http://schemas.microsoft.com/office/drawing/2014/main" val="2626006262"/>
                    </a:ext>
                  </a:extLst>
                </a:gridCol>
                <a:gridCol w="5440120">
                  <a:extLst>
                    <a:ext uri="{9D8B030D-6E8A-4147-A177-3AD203B41FA5}">
                      <a16:colId xmlns:a16="http://schemas.microsoft.com/office/drawing/2014/main" val="2428386890"/>
                    </a:ext>
                  </a:extLst>
                </a:gridCol>
              </a:tblGrid>
              <a:tr h="313083">
                <a:tc>
                  <a:txBody>
                    <a:bodyPr/>
                    <a:lstStyle/>
                    <a:p>
                      <a:pPr algn="ctr"/>
                      <a:r>
                        <a:rPr lang="en-IN" dirty="0"/>
                        <a:t>Part 2 (Data Acquisition &amp; Pre-processing)</a:t>
                      </a:r>
                    </a:p>
                  </a:txBody>
                  <a:tcPr/>
                </a:tc>
                <a:tc>
                  <a:txBody>
                    <a:bodyPr/>
                    <a:lstStyle/>
                    <a:p>
                      <a:pPr algn="ctr"/>
                      <a:r>
                        <a:rPr lang="en-IN" dirty="0"/>
                        <a:t>Details</a:t>
                      </a:r>
                    </a:p>
                  </a:txBody>
                  <a:tcPr/>
                </a:tc>
                <a:extLst>
                  <a:ext uri="{0D108BD9-81ED-4DB2-BD59-A6C34878D82A}">
                    <a16:rowId xmlns:a16="http://schemas.microsoft.com/office/drawing/2014/main" val="2312995983"/>
                  </a:ext>
                </a:extLst>
              </a:tr>
              <a:tr h="773927">
                <a:tc>
                  <a:txBody>
                    <a:bodyPr/>
                    <a:lstStyle/>
                    <a:p>
                      <a:pPr algn="ctr"/>
                      <a:r>
                        <a:rPr lang="en-IN" dirty="0"/>
                        <a:t>Collect Data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t>Gather from datasets, APIs, web scraping, or experiments.</a:t>
                      </a:r>
                    </a:p>
                  </a:txBody>
                  <a:tcPr/>
                </a:tc>
                <a:extLst>
                  <a:ext uri="{0D108BD9-81ED-4DB2-BD59-A6C34878D82A}">
                    <a16:rowId xmlns:a16="http://schemas.microsoft.com/office/drawing/2014/main" val="182418536"/>
                  </a:ext>
                </a:extLst>
              </a:tr>
              <a:tr h="547895">
                <a:tc>
                  <a:txBody>
                    <a:bodyPr/>
                    <a:lstStyle/>
                    <a:p>
                      <a:pPr algn="ctr"/>
                      <a:r>
                        <a:rPr lang="en-IN" dirty="0"/>
                        <a:t>Clean Data</a:t>
                      </a:r>
                    </a:p>
                  </a:txBody>
                  <a:tcPr/>
                </a:tc>
                <a:tc>
                  <a:txBody>
                    <a:bodyPr/>
                    <a:lstStyle/>
                    <a:p>
                      <a:pPr algn="ctr"/>
                      <a:r>
                        <a:rPr lang="en-IN" dirty="0"/>
                        <a:t>Remove errors, duplicates, handle missing values.</a:t>
                      </a:r>
                    </a:p>
                  </a:txBody>
                  <a:tcPr/>
                </a:tc>
                <a:extLst>
                  <a:ext uri="{0D108BD9-81ED-4DB2-BD59-A6C34878D82A}">
                    <a16:rowId xmlns:a16="http://schemas.microsoft.com/office/drawing/2014/main" val="65359186"/>
                  </a:ext>
                </a:extLst>
              </a:tr>
              <a:tr h="313083">
                <a:tc>
                  <a:txBody>
                    <a:bodyPr/>
                    <a:lstStyle/>
                    <a:p>
                      <a:pPr algn="ctr"/>
                      <a:r>
                        <a:rPr lang="en-IN" dirty="0"/>
                        <a:t>Transform Data</a:t>
                      </a:r>
                    </a:p>
                  </a:txBody>
                  <a:tcPr/>
                </a:tc>
                <a:tc>
                  <a:txBody>
                    <a:bodyPr/>
                    <a:lstStyle/>
                    <a:p>
                      <a:pPr algn="ctr"/>
                      <a:r>
                        <a:rPr lang="en-IN" dirty="0"/>
                        <a:t>Convert data (e.g., text vectorization)</a:t>
                      </a:r>
                    </a:p>
                  </a:txBody>
                  <a:tcPr/>
                </a:tc>
                <a:extLst>
                  <a:ext uri="{0D108BD9-81ED-4DB2-BD59-A6C34878D82A}">
                    <a16:rowId xmlns:a16="http://schemas.microsoft.com/office/drawing/2014/main" val="1634977615"/>
                  </a:ext>
                </a:extLst>
              </a:tr>
              <a:tr h="547895">
                <a:tc>
                  <a:txBody>
                    <a:bodyPr/>
                    <a:lstStyle/>
                    <a:p>
                      <a:pPr algn="ctr"/>
                      <a:r>
                        <a:rPr lang="en-IN" dirty="0"/>
                        <a:t>Feature Engineering &amp; Data Split</a:t>
                      </a:r>
                    </a:p>
                  </a:txBody>
                  <a:tcPr/>
                </a:tc>
                <a:tc>
                  <a:txBody>
                    <a:bodyPr/>
                    <a:lstStyle/>
                    <a:p>
                      <a:pPr algn="ctr"/>
                      <a:r>
                        <a:rPr lang="en-IN" dirty="0"/>
                        <a:t>Create features, split data into training, validation, test sets</a:t>
                      </a:r>
                    </a:p>
                  </a:txBody>
                  <a:tcPr/>
                </a:tc>
                <a:extLst>
                  <a:ext uri="{0D108BD9-81ED-4DB2-BD59-A6C34878D82A}">
                    <a16:rowId xmlns:a16="http://schemas.microsoft.com/office/drawing/2014/main" val="3913112275"/>
                  </a:ext>
                </a:extLst>
              </a:tr>
            </a:tbl>
          </a:graphicData>
        </a:graphic>
      </p:graphicFrame>
    </p:spTree>
    <p:extLst>
      <p:ext uri="{BB962C8B-B14F-4D97-AF65-F5344CB8AC3E}">
        <p14:creationId xmlns:p14="http://schemas.microsoft.com/office/powerpoint/2010/main" val="3644695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71884059"/>
              </p:ext>
            </p:extLst>
          </p:nvPr>
        </p:nvGraphicFramePr>
        <p:xfrm>
          <a:off x="675861" y="1057446"/>
          <a:ext cx="10601740" cy="2377440"/>
        </p:xfrm>
        <a:graphic>
          <a:graphicData uri="http://schemas.openxmlformats.org/drawingml/2006/table">
            <a:tbl>
              <a:tblPr firstRow="1" bandRow="1">
                <a:tableStyleId>{912C8C85-51F0-491E-9774-3900AFEF0FD7}</a:tableStyleId>
              </a:tblPr>
              <a:tblGrid>
                <a:gridCol w="4476021">
                  <a:extLst>
                    <a:ext uri="{9D8B030D-6E8A-4147-A177-3AD203B41FA5}">
                      <a16:colId xmlns:a16="http://schemas.microsoft.com/office/drawing/2014/main" val="2831627525"/>
                    </a:ext>
                  </a:extLst>
                </a:gridCol>
                <a:gridCol w="6125719">
                  <a:extLst>
                    <a:ext uri="{9D8B030D-6E8A-4147-A177-3AD203B41FA5}">
                      <a16:colId xmlns:a16="http://schemas.microsoft.com/office/drawing/2014/main" val="1072053211"/>
                    </a:ext>
                  </a:extLst>
                </a:gridCol>
              </a:tblGrid>
              <a:tr h="293490">
                <a:tc>
                  <a:txBody>
                    <a:bodyPr/>
                    <a:lstStyle/>
                    <a:p>
                      <a:pPr algn="ctr"/>
                      <a:r>
                        <a:rPr lang="en-IN" dirty="0"/>
                        <a:t>Part 3 (Model Building &amp; Evaluation)</a:t>
                      </a:r>
                    </a:p>
                  </a:txBody>
                  <a:tcPr/>
                </a:tc>
                <a:tc>
                  <a:txBody>
                    <a:bodyPr/>
                    <a:lstStyle/>
                    <a:p>
                      <a:pPr algn="ctr"/>
                      <a:r>
                        <a:rPr lang="en-IN" dirty="0"/>
                        <a:t>Details</a:t>
                      </a:r>
                    </a:p>
                  </a:txBody>
                  <a:tcPr/>
                </a:tc>
                <a:extLst>
                  <a:ext uri="{0D108BD9-81ED-4DB2-BD59-A6C34878D82A}">
                    <a16:rowId xmlns:a16="http://schemas.microsoft.com/office/drawing/2014/main" val="2244555162"/>
                  </a:ext>
                </a:extLst>
              </a:tr>
              <a:tr h="723674">
                <a:tc>
                  <a:txBody>
                    <a:bodyPr/>
                    <a:lstStyle/>
                    <a:p>
                      <a:pPr algn="ctr"/>
                      <a:r>
                        <a:rPr lang="en-IN" dirty="0"/>
                        <a:t>Select Models</a:t>
                      </a:r>
                    </a:p>
                  </a:txBody>
                  <a:tcPr/>
                </a:tc>
                <a:tc>
                  <a:txBody>
                    <a:bodyPr/>
                    <a:lstStyle/>
                    <a:p>
                      <a:pPr algn="ctr"/>
                      <a:r>
                        <a:rPr lang="en-IN" dirty="0"/>
                        <a:t>Choose algorithms (e.g., Logistic Regression, Support Vector Machines (SVM), k-Nearest </a:t>
                      </a:r>
                      <a:r>
                        <a:rPr lang="en-IN" dirty="0" err="1"/>
                        <a:t>Neighbors</a:t>
                      </a:r>
                      <a:r>
                        <a:rPr lang="en-IN" dirty="0"/>
                        <a:t> (k-NN), Naive Bayes, Decision Trees </a:t>
                      </a:r>
                      <a:r>
                        <a:rPr lang="en-IN" dirty="0" err="1"/>
                        <a:t>etc</a:t>
                      </a:r>
                      <a:r>
                        <a:rPr lang="en-IN" dirty="0"/>
                        <a:t>)</a:t>
                      </a:r>
                    </a:p>
                  </a:txBody>
                  <a:tcPr/>
                </a:tc>
                <a:extLst>
                  <a:ext uri="{0D108BD9-81ED-4DB2-BD59-A6C34878D82A}">
                    <a16:rowId xmlns:a16="http://schemas.microsoft.com/office/drawing/2014/main" val="398359113"/>
                  </a:ext>
                </a:extLst>
              </a:tr>
              <a:tr h="293490">
                <a:tc>
                  <a:txBody>
                    <a:bodyPr/>
                    <a:lstStyle/>
                    <a:p>
                      <a:pPr algn="ctr"/>
                      <a:r>
                        <a:rPr lang="en-IN" dirty="0"/>
                        <a:t>Train Models</a:t>
                      </a:r>
                    </a:p>
                  </a:txBody>
                  <a:tcPr/>
                </a:tc>
                <a:tc>
                  <a:txBody>
                    <a:bodyPr/>
                    <a:lstStyle/>
                    <a:p>
                      <a:pPr algn="ctr"/>
                      <a:r>
                        <a:rPr lang="en-IN" dirty="0"/>
                        <a:t>Train with optimization and </a:t>
                      </a:r>
                      <a:r>
                        <a:rPr lang="en-IN" dirty="0" err="1"/>
                        <a:t>hyperparameter</a:t>
                      </a:r>
                      <a:r>
                        <a:rPr lang="en-IN" dirty="0"/>
                        <a:t> tuning.</a:t>
                      </a:r>
                    </a:p>
                  </a:txBody>
                  <a:tcPr/>
                </a:tc>
                <a:extLst>
                  <a:ext uri="{0D108BD9-81ED-4DB2-BD59-A6C34878D82A}">
                    <a16:rowId xmlns:a16="http://schemas.microsoft.com/office/drawing/2014/main" val="1979803263"/>
                  </a:ext>
                </a:extLst>
              </a:tr>
              <a:tr h="293490">
                <a:tc>
                  <a:txBody>
                    <a:bodyPr/>
                    <a:lstStyle/>
                    <a:p>
                      <a:pPr algn="ctr"/>
                      <a:r>
                        <a:rPr lang="en-IN" dirty="0"/>
                        <a:t>Evaluate Models</a:t>
                      </a:r>
                    </a:p>
                  </a:txBody>
                  <a:tcPr/>
                </a:tc>
                <a:tc>
                  <a:txBody>
                    <a:bodyPr/>
                    <a:lstStyle/>
                    <a:p>
                      <a:pPr algn="ctr"/>
                      <a:r>
                        <a:rPr lang="en-IN" dirty="0" smtClean="0"/>
                        <a:t>Use </a:t>
                      </a:r>
                      <a:r>
                        <a:rPr lang="en-IN" dirty="0"/>
                        <a:t>validation metrics like accuracy or RMSE.</a:t>
                      </a:r>
                    </a:p>
                  </a:txBody>
                  <a:tcPr/>
                </a:tc>
                <a:extLst>
                  <a:ext uri="{0D108BD9-81ED-4DB2-BD59-A6C34878D82A}">
                    <a16:rowId xmlns:a16="http://schemas.microsoft.com/office/drawing/2014/main" val="2017257634"/>
                  </a:ext>
                </a:extLst>
              </a:tr>
              <a:tr h="293490">
                <a:tc>
                  <a:txBody>
                    <a:bodyPr/>
                    <a:lstStyle/>
                    <a:p>
                      <a:pPr algn="ctr"/>
                      <a:r>
                        <a:rPr lang="en-IN" dirty="0"/>
                        <a:t>Refine Models</a:t>
                      </a:r>
                    </a:p>
                  </a:txBody>
                  <a:tcPr/>
                </a:tc>
                <a:tc>
                  <a:txBody>
                    <a:bodyPr/>
                    <a:lstStyle/>
                    <a:p>
                      <a:pPr algn="ctr"/>
                      <a:r>
                        <a:rPr lang="en-IN" dirty="0"/>
                        <a:t>Adjust </a:t>
                      </a:r>
                      <a:r>
                        <a:rPr lang="en-IN" dirty="0" err="1"/>
                        <a:t>hyperparameters</a:t>
                      </a:r>
                      <a:r>
                        <a:rPr lang="en-IN" dirty="0"/>
                        <a:t> or try different algorithms.</a:t>
                      </a:r>
                    </a:p>
                  </a:txBody>
                  <a:tcPr/>
                </a:tc>
                <a:extLst>
                  <a:ext uri="{0D108BD9-81ED-4DB2-BD59-A6C34878D82A}">
                    <a16:rowId xmlns:a16="http://schemas.microsoft.com/office/drawing/2014/main" val="2029407178"/>
                  </a:ext>
                </a:extLst>
              </a:tr>
            </a:tbl>
          </a:graphicData>
        </a:graphic>
      </p:graphicFrame>
      <p:sp>
        <p:nvSpPr>
          <p:cNvPr id="4" name="TextBox 3"/>
          <p:cNvSpPr txBox="1"/>
          <p:nvPr/>
        </p:nvSpPr>
        <p:spPr>
          <a:xfrm>
            <a:off x="0" y="108889"/>
            <a:ext cx="947530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MODEL DEVELOPMENT &amp; DEPLOYMENT</a:t>
            </a:r>
          </a:p>
        </p:txBody>
      </p:sp>
      <p:graphicFrame>
        <p:nvGraphicFramePr>
          <p:cNvPr id="5" name="Table 4"/>
          <p:cNvGraphicFramePr>
            <a:graphicFrameLocks noGrp="1"/>
          </p:cNvGraphicFramePr>
          <p:nvPr>
            <p:extLst>
              <p:ext uri="{D42A27DB-BD31-4B8C-83A1-F6EECF244321}">
                <p14:modId xmlns:p14="http://schemas.microsoft.com/office/powerpoint/2010/main" val="3114823903"/>
              </p:ext>
            </p:extLst>
          </p:nvPr>
        </p:nvGraphicFramePr>
        <p:xfrm>
          <a:off x="675861" y="3737112"/>
          <a:ext cx="10601740" cy="2597424"/>
        </p:xfrm>
        <a:graphic>
          <a:graphicData uri="http://schemas.openxmlformats.org/drawingml/2006/table">
            <a:tbl>
              <a:tblPr firstRow="1" bandRow="1">
                <a:tableStyleId>{912C8C85-51F0-491E-9774-3900AFEF0FD7}</a:tableStyleId>
              </a:tblPr>
              <a:tblGrid>
                <a:gridCol w="3881122">
                  <a:extLst>
                    <a:ext uri="{9D8B030D-6E8A-4147-A177-3AD203B41FA5}">
                      <a16:colId xmlns:a16="http://schemas.microsoft.com/office/drawing/2014/main" val="3898159754"/>
                    </a:ext>
                  </a:extLst>
                </a:gridCol>
                <a:gridCol w="6720618">
                  <a:extLst>
                    <a:ext uri="{9D8B030D-6E8A-4147-A177-3AD203B41FA5}">
                      <a16:colId xmlns:a16="http://schemas.microsoft.com/office/drawing/2014/main" val="2914995698"/>
                    </a:ext>
                  </a:extLst>
                </a:gridCol>
              </a:tblGrid>
              <a:tr h="453617">
                <a:tc>
                  <a:txBody>
                    <a:bodyPr/>
                    <a:lstStyle/>
                    <a:p>
                      <a:pPr algn="ctr"/>
                      <a:r>
                        <a:rPr lang="en-IN" dirty="0"/>
                        <a:t>Part 4: Deployment &amp; Monitoring</a:t>
                      </a:r>
                    </a:p>
                  </a:txBody>
                  <a:tcPr/>
                </a:tc>
                <a:tc>
                  <a:txBody>
                    <a:bodyPr/>
                    <a:lstStyle/>
                    <a:p>
                      <a:pPr algn="ctr"/>
                      <a:endParaRPr lang="en-IN"/>
                    </a:p>
                  </a:txBody>
                  <a:tcPr/>
                </a:tc>
                <a:extLst>
                  <a:ext uri="{0D108BD9-81ED-4DB2-BD59-A6C34878D82A}">
                    <a16:rowId xmlns:a16="http://schemas.microsoft.com/office/drawing/2014/main" val="917020877"/>
                  </a:ext>
                </a:extLst>
              </a:tr>
              <a:tr h="453617">
                <a:tc>
                  <a:txBody>
                    <a:bodyPr/>
                    <a:lstStyle/>
                    <a:p>
                      <a:pPr algn="ctr"/>
                      <a:r>
                        <a:rPr lang="en-IN" dirty="0"/>
                        <a:t>Deploy Models</a:t>
                      </a:r>
                    </a:p>
                  </a:txBody>
                  <a:tcPr/>
                </a:tc>
                <a:tc>
                  <a:txBody>
                    <a:bodyPr/>
                    <a:lstStyle/>
                    <a:p>
                      <a:pPr algn="ctr"/>
                      <a:r>
                        <a:rPr lang="en-US" dirty="0"/>
                        <a:t>Use platforms like </a:t>
                      </a:r>
                      <a:r>
                        <a:rPr lang="en-US" dirty="0" err="1" smtClean="0"/>
                        <a:t>Render,Streamlit</a:t>
                      </a:r>
                      <a:r>
                        <a:rPr lang="en-US" dirty="0"/>
                        <a:t>, Flask, or cloud services.</a:t>
                      </a:r>
                      <a:endParaRPr lang="en-IN" dirty="0"/>
                    </a:p>
                  </a:txBody>
                  <a:tcPr/>
                </a:tc>
                <a:extLst>
                  <a:ext uri="{0D108BD9-81ED-4DB2-BD59-A6C34878D82A}">
                    <a16:rowId xmlns:a16="http://schemas.microsoft.com/office/drawing/2014/main" val="950537661"/>
                  </a:ext>
                </a:extLst>
              </a:tr>
              <a:tr h="453617">
                <a:tc>
                  <a:txBody>
                    <a:bodyPr/>
                    <a:lstStyle/>
                    <a:p>
                      <a:pPr algn="ctr"/>
                      <a:r>
                        <a:rPr lang="en-IN" dirty="0"/>
                        <a:t>Test &amp; Monitor</a:t>
                      </a:r>
                    </a:p>
                  </a:txBody>
                  <a:tcPr/>
                </a:tc>
                <a:tc>
                  <a:txBody>
                    <a:bodyPr/>
                    <a:lstStyle/>
                    <a:p>
                      <a:pPr algn="ctr"/>
                      <a:r>
                        <a:rPr lang="en-US" dirty="0"/>
                        <a:t>Ensure performance, track accuracy, and latency in production.</a:t>
                      </a:r>
                      <a:endParaRPr lang="en-IN" dirty="0"/>
                    </a:p>
                  </a:txBody>
                  <a:tcPr/>
                </a:tc>
                <a:extLst>
                  <a:ext uri="{0D108BD9-81ED-4DB2-BD59-A6C34878D82A}">
                    <a16:rowId xmlns:a16="http://schemas.microsoft.com/office/drawing/2014/main" val="2361041723"/>
                  </a:ext>
                </a:extLst>
              </a:tr>
              <a:tr h="453617">
                <a:tc>
                  <a:txBody>
                    <a:bodyPr/>
                    <a:lstStyle/>
                    <a:p>
                      <a:pPr algn="ctr"/>
                      <a:r>
                        <a:rPr lang="en-IN" dirty="0"/>
                        <a:t>Maintain &amp; Update</a:t>
                      </a:r>
                    </a:p>
                  </a:txBody>
                  <a:tcPr/>
                </a:tc>
                <a:tc>
                  <a:txBody>
                    <a:bodyPr/>
                    <a:lstStyle/>
                    <a:p>
                      <a:pPr algn="ctr"/>
                      <a:r>
                        <a:rPr lang="en-US" dirty="0"/>
                        <a:t>Retrain models with new data, keep improving performance</a:t>
                      </a:r>
                      <a:endParaRPr lang="en-IN" dirty="0"/>
                    </a:p>
                  </a:txBody>
                  <a:tcPr/>
                </a:tc>
                <a:extLst>
                  <a:ext uri="{0D108BD9-81ED-4DB2-BD59-A6C34878D82A}">
                    <a16:rowId xmlns:a16="http://schemas.microsoft.com/office/drawing/2014/main" val="398573571"/>
                  </a:ext>
                </a:extLst>
              </a:tr>
              <a:tr h="782956">
                <a:tc>
                  <a:txBody>
                    <a:bodyPr/>
                    <a:lstStyle/>
                    <a:p>
                      <a:pPr algn="ctr"/>
                      <a:r>
                        <a:rPr lang="en-IN" dirty="0"/>
                        <a:t>Document Results</a:t>
                      </a:r>
                    </a:p>
                  </a:txBody>
                  <a:tcPr/>
                </a:tc>
                <a:tc>
                  <a:txBody>
                    <a:bodyPr/>
                    <a:lstStyle/>
                    <a:p>
                      <a:pPr algn="ctr"/>
                      <a:r>
                        <a:rPr lang="en-US" dirty="0"/>
                        <a:t>Record steps, insights, and future improvements and submit Project Documentation</a:t>
                      </a:r>
                      <a:endParaRPr lang="en-IN" dirty="0"/>
                    </a:p>
                  </a:txBody>
                  <a:tcPr/>
                </a:tc>
                <a:extLst>
                  <a:ext uri="{0D108BD9-81ED-4DB2-BD59-A6C34878D82A}">
                    <a16:rowId xmlns:a16="http://schemas.microsoft.com/office/drawing/2014/main" val="3513806184"/>
                  </a:ext>
                </a:extLst>
              </a:tr>
            </a:tbl>
          </a:graphicData>
        </a:graphic>
      </p:graphicFrame>
    </p:spTree>
    <p:extLst>
      <p:ext uri="{BB962C8B-B14F-4D97-AF65-F5344CB8AC3E}">
        <p14:creationId xmlns:p14="http://schemas.microsoft.com/office/powerpoint/2010/main" val="3658232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F8779204-E5D2-4657-B0D3-E77364C3AB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4" name="Rectangle 53">
            <a:extLst>
              <a:ext uri="{FF2B5EF4-FFF2-40B4-BE49-F238E27FC236}">
                <a16:creationId xmlns:a16="http://schemas.microsoft.com/office/drawing/2014/main" id="{662599F1-A442-4AEE-BCB7-1C5C6A785A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5" name="Straight Connector 54">
            <a:extLst>
              <a:ext uri="{FF2B5EF4-FFF2-40B4-BE49-F238E27FC236}">
                <a16:creationId xmlns:a16="http://schemas.microsoft.com/office/drawing/2014/main" id="{5243A5ED-3136-4223-BF40-988E9F56069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407797F6-F5D3-449C-90E2-A5D52004F0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859485" y="634946"/>
            <a:ext cx="3690257" cy="1450757"/>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4800" spc="-50" dirty="0">
                <a:solidFill>
                  <a:schemeClr val="tx1">
                    <a:lumMod val="75000"/>
                    <a:lumOff val="25000"/>
                  </a:schemeClr>
                </a:solidFill>
                <a:latin typeface="Times New Roman" panose="02020603050405020304" pitchFamily="18" charset="0"/>
                <a:ea typeface="+mj-ea"/>
                <a:cs typeface="Times New Roman" panose="02020603050405020304" pitchFamily="18" charset="0"/>
              </a:rPr>
              <a:t>DATA SET</a:t>
            </a:r>
          </a:p>
        </p:txBody>
      </p:sp>
      <p:pic>
        <p:nvPicPr>
          <p:cNvPr id="35" name="Picture 34" descr="A screenshot of a computer&#10;&#10;AI-generated content may be incorrect.">
            <a:extLst>
              <a:ext uri="{FF2B5EF4-FFF2-40B4-BE49-F238E27FC236}">
                <a16:creationId xmlns:a16="http://schemas.microsoft.com/office/drawing/2014/main" id="{861CD7B3-F76C-286E-BF9C-0861D794DE82}"/>
              </a:ext>
            </a:extLst>
          </p:cNvPr>
          <p:cNvPicPr>
            <a:picLocks noChangeAspect="1"/>
          </p:cNvPicPr>
          <p:nvPr/>
        </p:nvPicPr>
        <p:blipFill>
          <a:blip r:embed="rId2"/>
          <a:stretch>
            <a:fillRect/>
          </a:stretch>
        </p:blipFill>
        <p:spPr>
          <a:xfrm>
            <a:off x="633999" y="1526647"/>
            <a:ext cx="6909801" cy="3541273"/>
          </a:xfrm>
          <a:prstGeom prst="rect">
            <a:avLst/>
          </a:prstGeom>
        </p:spPr>
      </p:pic>
      <p:cxnSp>
        <p:nvCxnSpPr>
          <p:cNvPr id="57" name="Straight Connector 56">
            <a:extLst>
              <a:ext uri="{FF2B5EF4-FFF2-40B4-BE49-F238E27FC236}">
                <a16:creationId xmlns:a16="http://schemas.microsoft.com/office/drawing/2014/main" id="{78873FEE-16EB-4335-A3A6-46F40612869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24B0492-C999-4C0A-2F4E-74943122789B}"/>
              </a:ext>
            </a:extLst>
          </p:cNvPr>
          <p:cNvSpPr txBox="1"/>
          <p:nvPr/>
        </p:nvSpPr>
        <p:spPr>
          <a:xfrm>
            <a:off x="7859485" y="2198914"/>
            <a:ext cx="3690257" cy="3670180"/>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marL="285750" indent="-285750">
              <a:lnSpc>
                <a:spcPct val="90000"/>
              </a:lnSpc>
              <a:spcBef>
                <a:spcPct val="0"/>
              </a:spcBef>
              <a:spcAft>
                <a:spcPts val="600"/>
              </a:spcAft>
              <a:buClr>
                <a:schemeClr val="accent1"/>
              </a:buClr>
              <a:buFont typeface="Calibri" panose="020F0502020204030204" pitchFamily="34" charset="0"/>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Source: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Kaggle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(SMS SPAM  Prediction Dataset)</a:t>
            </a:r>
          </a:p>
          <a:p>
            <a:pPr marL="285750" indent="-285750">
              <a:lnSpc>
                <a:spcPct val="90000"/>
              </a:lnSpc>
              <a:spcBef>
                <a:spcPct val="0"/>
              </a:spcBef>
              <a:spcAft>
                <a:spcPts val="600"/>
              </a:spcAft>
              <a:buClr>
                <a:schemeClr val="accent1"/>
              </a:buClr>
              <a:buFont typeface="Calibri" panose="020F0502020204030204" pitchFamily="34" charset="0"/>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Size: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5574 messages</a:t>
            </a:r>
          </a:p>
          <a:p>
            <a:pPr marL="285750" indent="-285750">
              <a:lnSpc>
                <a:spcPct val="90000"/>
              </a:lnSpc>
              <a:spcBef>
                <a:spcPct val="0"/>
              </a:spcBef>
              <a:spcAft>
                <a:spcPts val="600"/>
              </a:spcAft>
              <a:buClr>
                <a:schemeClr val="accent1"/>
              </a:buClr>
              <a:buFont typeface="Calibri" panose="020F0502020204030204" pitchFamily="34" charset="0"/>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Target Variable: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Spam (Spam, ham)</a:t>
            </a:r>
          </a:p>
          <a:p>
            <a:pPr marL="285750" indent="-285750">
              <a:lnSpc>
                <a:spcPct val="90000"/>
              </a:lnSpc>
              <a:spcBef>
                <a:spcPct val="0"/>
              </a:spcBef>
              <a:spcAft>
                <a:spcPts val="600"/>
              </a:spcAft>
              <a:buClr>
                <a:schemeClr val="accent1"/>
              </a:buClr>
              <a:buFont typeface="Calibri" panose="020F0502020204030204" pitchFamily="34" charset="0"/>
              <a:buChar char="Ø"/>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Imbalance: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747 spam, 4827 ham</a:t>
            </a:r>
          </a:p>
        </p:txBody>
      </p:sp>
      <p:sp>
        <p:nvSpPr>
          <p:cNvPr id="58" name="Rectangle 57">
            <a:extLst>
              <a:ext uri="{FF2B5EF4-FFF2-40B4-BE49-F238E27FC236}">
                <a16:creationId xmlns:a16="http://schemas.microsoft.com/office/drawing/2014/main" id="{D0CA782A-36D6-4787-A123-E4D45979C0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2" name="Rectangle 51">
            <a:extLst>
              <a:ext uri="{FF2B5EF4-FFF2-40B4-BE49-F238E27FC236}">
                <a16:creationId xmlns:a16="http://schemas.microsoft.com/office/drawing/2014/main" id="{1FA20DA4-4D14-4AC3-8742-13C3A74997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2359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6835" y="702365"/>
            <a:ext cx="5685182"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DATA CLEANING:</a:t>
            </a:r>
            <a:endParaRPr lang="en-IN"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711" y="3389159"/>
            <a:ext cx="7354957" cy="2013419"/>
          </a:xfrm>
          <a:prstGeom prst="rect">
            <a:avLst/>
          </a:prstGeom>
        </p:spPr>
      </p:pic>
      <p:sp>
        <p:nvSpPr>
          <p:cNvPr id="4" name="TextBox 3"/>
          <p:cNvSpPr txBox="1"/>
          <p:nvPr/>
        </p:nvSpPr>
        <p:spPr>
          <a:xfrm>
            <a:off x="834887" y="1321820"/>
            <a:ext cx="6798365" cy="1815882"/>
          </a:xfrm>
          <a:prstGeom prst="rect">
            <a:avLst/>
          </a:prstGeom>
          <a:noFill/>
        </p:spPr>
        <p:txBody>
          <a:bodyPr wrap="square" rtlCol="0">
            <a:spAutoFit/>
          </a:bodyPr>
          <a:lstStyle/>
          <a:p>
            <a:r>
              <a:rPr lang="en-IN" sz="2800" dirty="0" smtClean="0">
                <a:latin typeface="Times New Roman" panose="02020603050405020304" pitchFamily="18" charset="0"/>
                <a:cs typeface="Times New Roman" panose="02020603050405020304" pitchFamily="18" charset="0"/>
              </a:rPr>
              <a:t>Data after cleaning:</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Removing null values</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Encoding ham and spam</a:t>
            </a:r>
          </a:p>
          <a:p>
            <a:pPr marL="285750" indent="-285750">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Removing duplicate values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25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5640"/>
            <a:ext cx="10098157" cy="584775"/>
          </a:xfrm>
          <a:prstGeom prst="rect">
            <a:avLst/>
          </a:prstGeom>
          <a:noFill/>
        </p:spPr>
        <p:txBody>
          <a:bodyPr wrap="square" lIns="91440" tIns="45720" rIns="91440" bIns="45720" rtlCol="0" anchor="t">
            <a:spAutoFit/>
          </a:bodyPr>
          <a:lstStyle/>
          <a:p>
            <a:r>
              <a:rPr lang="en-IN" sz="3200">
                <a:latin typeface="Times New Roman"/>
                <a:cs typeface="Times New Roman"/>
              </a:rPr>
              <a:t>PREPROCESSING :</a:t>
            </a:r>
            <a:endParaRPr lang="en-IN"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CE600E9-A332-90F3-84AE-876209DF9949}"/>
              </a:ext>
            </a:extLst>
          </p:cNvPr>
          <p:cNvSpPr txBox="1"/>
          <p:nvPr/>
        </p:nvSpPr>
        <p:spPr>
          <a:xfrm>
            <a:off x="208721" y="890415"/>
            <a:ext cx="1147969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b="1" dirty="0" smtClean="0">
                <a:latin typeface="Times New Roman" panose="02020603050405020304" pitchFamily="18" charset="0"/>
                <a:cs typeface="Times New Roman" panose="02020603050405020304" pitchFamily="18" charset="0"/>
              </a:rPr>
              <a:t>Text </a:t>
            </a:r>
            <a:r>
              <a:rPr lang="en-US" sz="2100" b="1" dirty="0">
                <a:latin typeface="Times New Roman" panose="02020603050405020304" pitchFamily="18" charset="0"/>
                <a:cs typeface="Times New Roman" panose="02020603050405020304" pitchFamily="18" charset="0"/>
              </a:rPr>
              <a:t>Cleaning:</a:t>
            </a:r>
            <a:endParaRPr lang="en-US" sz="2100" dirty="0">
              <a:latin typeface="Times New Roman" panose="02020603050405020304" pitchFamily="18" charset="0"/>
              <a:cs typeface="Times New Roman" panose="02020603050405020304" pitchFamily="18" charset="0"/>
            </a:endParaRPr>
          </a:p>
          <a:p>
            <a:pPr marL="285750" indent="-285750">
              <a:buFont typeface="Arial"/>
              <a:buChar char="•"/>
            </a:pPr>
            <a:r>
              <a:rPr lang="en-US" sz="2000" b="1" dirty="0">
                <a:latin typeface="Times New Roman" panose="02020603050405020304" pitchFamily="18" charset="0"/>
                <a:ea typeface="+mn-lt"/>
                <a:cs typeface="Times New Roman" panose="02020603050405020304" pitchFamily="18" charset="0"/>
              </a:rPr>
              <a:t>Lowercasing:</a:t>
            </a:r>
            <a:r>
              <a:rPr lang="en-US" dirty="0">
                <a:latin typeface="Times New Roman" panose="02020603050405020304" pitchFamily="18" charset="0"/>
                <a:ea typeface="+mn-lt"/>
                <a:cs typeface="Times New Roman" panose="02020603050405020304" pitchFamily="18" charset="0"/>
              </a:rPr>
              <a:t> Converted all text to lowercase for uniformity.</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sz="2000" b="1" dirty="0">
                <a:latin typeface="Times New Roman" panose="02020603050405020304" pitchFamily="18" charset="0"/>
                <a:ea typeface="+mn-lt"/>
                <a:cs typeface="Times New Roman" panose="02020603050405020304" pitchFamily="18" charset="0"/>
              </a:rPr>
              <a:t>Tokenization</a:t>
            </a:r>
            <a:r>
              <a:rPr lang="en-US" b="1" dirty="0">
                <a:latin typeface="Times New Roman" panose="02020603050405020304" pitchFamily="18" charset="0"/>
                <a:ea typeface="+mn-lt"/>
                <a:cs typeface="Times New Roman" panose="02020603050405020304" pitchFamily="18" charset="0"/>
              </a:rPr>
              <a:t>:</a:t>
            </a:r>
            <a:r>
              <a:rPr lang="en-US" dirty="0">
                <a:latin typeface="Times New Roman" panose="02020603050405020304" pitchFamily="18" charset="0"/>
                <a:ea typeface="+mn-lt"/>
                <a:cs typeface="Times New Roman" panose="02020603050405020304" pitchFamily="18" charset="0"/>
              </a:rPr>
              <a:t> Split sentences into individual words.</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sz="2000" b="1" dirty="0">
                <a:latin typeface="Times New Roman" panose="02020603050405020304" pitchFamily="18" charset="0"/>
                <a:ea typeface="+mn-lt"/>
                <a:cs typeface="Times New Roman" panose="02020603050405020304" pitchFamily="18" charset="0"/>
              </a:rPr>
              <a:t>Removing Special Characters:</a:t>
            </a:r>
            <a:r>
              <a:rPr lang="en-US" sz="2000" dirty="0">
                <a:latin typeface="Times New Roman" panose="02020603050405020304" pitchFamily="18" charset="0"/>
                <a:ea typeface="+mn-lt"/>
                <a:cs typeface="Times New Roman" panose="02020603050405020304" pitchFamily="18" charset="0"/>
              </a:rPr>
              <a:t> </a:t>
            </a:r>
            <a:r>
              <a:rPr lang="en-US" dirty="0">
                <a:latin typeface="Times New Roman" panose="02020603050405020304" pitchFamily="18" charset="0"/>
                <a:ea typeface="+mn-lt"/>
                <a:cs typeface="Times New Roman" panose="02020603050405020304" pitchFamily="18" charset="0"/>
              </a:rPr>
              <a:t>Retained only alphanumeric words.</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sz="2000" b="1" dirty="0" err="1">
                <a:latin typeface="Times New Roman" panose="02020603050405020304" pitchFamily="18" charset="0"/>
                <a:ea typeface="+mn-lt"/>
                <a:cs typeface="Times New Roman" panose="02020603050405020304" pitchFamily="18" charset="0"/>
              </a:rPr>
              <a:t>Stopword</a:t>
            </a:r>
            <a:r>
              <a:rPr lang="en-US" sz="2000" b="1" dirty="0">
                <a:latin typeface="Times New Roman" panose="02020603050405020304" pitchFamily="18" charset="0"/>
                <a:ea typeface="+mn-lt"/>
                <a:cs typeface="Times New Roman" panose="02020603050405020304" pitchFamily="18" charset="0"/>
              </a:rPr>
              <a:t> Removal</a:t>
            </a:r>
            <a:r>
              <a:rPr lang="en-US" b="1" dirty="0">
                <a:latin typeface="Times New Roman" panose="02020603050405020304" pitchFamily="18" charset="0"/>
                <a:ea typeface="+mn-lt"/>
                <a:cs typeface="Times New Roman" panose="02020603050405020304" pitchFamily="18" charset="0"/>
              </a:rPr>
              <a:t>:</a:t>
            </a:r>
            <a:r>
              <a:rPr lang="en-US" dirty="0">
                <a:latin typeface="Times New Roman" panose="02020603050405020304" pitchFamily="18" charset="0"/>
                <a:ea typeface="+mn-lt"/>
                <a:cs typeface="Times New Roman" panose="02020603050405020304" pitchFamily="18" charset="0"/>
              </a:rPr>
              <a:t> Eliminated common words (e.g., "the", "is") using NLTK.</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sz="2000" b="1" dirty="0">
                <a:latin typeface="Times New Roman" panose="02020603050405020304" pitchFamily="18" charset="0"/>
                <a:ea typeface="+mn-lt"/>
                <a:cs typeface="Times New Roman" panose="02020603050405020304" pitchFamily="18" charset="0"/>
              </a:rPr>
              <a:t>Stemming:</a:t>
            </a:r>
            <a:r>
              <a:rPr lang="en-US" dirty="0">
                <a:latin typeface="Times New Roman" panose="02020603050405020304" pitchFamily="18" charset="0"/>
                <a:ea typeface="+mn-lt"/>
                <a:cs typeface="Times New Roman" panose="02020603050405020304" pitchFamily="18" charset="0"/>
              </a:rPr>
              <a:t> Used </a:t>
            </a:r>
            <a:r>
              <a:rPr lang="en-US" b="1" dirty="0" err="1">
                <a:latin typeface="Times New Roman" panose="02020603050405020304" pitchFamily="18" charset="0"/>
                <a:ea typeface="+mn-lt"/>
                <a:cs typeface="Times New Roman" panose="02020603050405020304" pitchFamily="18" charset="0"/>
              </a:rPr>
              <a:t>PorterStemmer</a:t>
            </a:r>
            <a:r>
              <a:rPr lang="en-US" dirty="0">
                <a:latin typeface="Times New Roman" panose="02020603050405020304" pitchFamily="18" charset="0"/>
                <a:ea typeface="+mn-lt"/>
                <a:cs typeface="Times New Roman" panose="02020603050405020304" pitchFamily="18" charset="0"/>
              </a:rPr>
              <a:t> to reduce words to their root form (e.g., "running" → "run").</a:t>
            </a:r>
            <a:endParaRPr lang="en-US"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Feature Engineering:</a:t>
            </a:r>
            <a:endParaRPr lang="en-US" sz="2100" dirty="0">
              <a:latin typeface="Times New Roman" panose="02020603050405020304" pitchFamily="18" charset="0"/>
              <a:cs typeface="Times New Roman" panose="02020603050405020304" pitchFamily="18" charset="0"/>
            </a:endParaRPr>
          </a:p>
          <a:p>
            <a:pPr marL="285750" indent="-285750">
              <a:buFont typeface="Arial"/>
              <a:buChar char="•"/>
            </a:pPr>
            <a:r>
              <a:rPr lang="en-US" sz="2000" b="1" dirty="0">
                <a:latin typeface="Times New Roman" panose="02020603050405020304" pitchFamily="18" charset="0"/>
                <a:ea typeface="+mn-lt"/>
                <a:cs typeface="Times New Roman" panose="02020603050405020304" pitchFamily="18" charset="0"/>
              </a:rPr>
              <a:t>TF-IDF Vectorization</a:t>
            </a:r>
            <a:r>
              <a:rPr lang="en-US" b="1" dirty="0">
                <a:latin typeface="Times New Roman" panose="02020603050405020304" pitchFamily="18" charset="0"/>
                <a:ea typeface="+mn-lt"/>
                <a:cs typeface="Times New Roman" panose="02020603050405020304" pitchFamily="18" charset="0"/>
              </a:rPr>
              <a:t>:</a:t>
            </a:r>
            <a:r>
              <a:rPr lang="en-US" dirty="0">
                <a:latin typeface="Times New Roman" panose="02020603050405020304" pitchFamily="18" charset="0"/>
                <a:ea typeface="+mn-lt"/>
                <a:cs typeface="Times New Roman" panose="02020603050405020304" pitchFamily="18" charset="0"/>
              </a:rPr>
              <a:t> Converted processed text into numerical format for model training.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Calibri"/>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3" y="3703318"/>
            <a:ext cx="7578585" cy="2617969"/>
          </a:xfrm>
          <a:prstGeom prst="rect">
            <a:avLst/>
          </a:prstGeom>
        </p:spPr>
      </p:pic>
    </p:spTree>
    <p:extLst>
      <p:ext uri="{BB962C8B-B14F-4D97-AF65-F5344CB8AC3E}">
        <p14:creationId xmlns:p14="http://schemas.microsoft.com/office/powerpoint/2010/main" val="2421069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215</TotalTime>
  <Words>1436</Words>
  <Application>Microsoft Office PowerPoint</Application>
  <PresentationFormat>Widescreen</PresentationFormat>
  <Paragraphs>134</Paragraphs>
  <Slides>19</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SPAM DETECTION USING NLP AND RENDER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Word cloud images for ham and spam</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gutha gayathri</dc:creator>
  <cp:lastModifiedBy>gutha gayathri</cp:lastModifiedBy>
  <cp:revision>193</cp:revision>
  <dcterms:created xsi:type="dcterms:W3CDTF">2025-01-23T16:57:59Z</dcterms:created>
  <dcterms:modified xsi:type="dcterms:W3CDTF">2025-05-07T07:33:44Z</dcterms:modified>
</cp:coreProperties>
</file>