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66" r:id="rId11"/>
    <p:sldId id="2146847058" r:id="rId12"/>
    <p:sldId id="267" r:id="rId13"/>
    <p:sldId id="2146847059" r:id="rId14"/>
    <p:sldId id="2146847060" r:id="rId15"/>
    <p:sldId id="2146847061" r:id="rId16"/>
    <p:sldId id="2146847062" r:id="rId17"/>
    <p:sldId id="2146847063" r:id="rId18"/>
    <p:sldId id="268" r:id="rId19"/>
    <p:sldId id="2146847055" r:id="rId20"/>
    <p:sldId id="2146847064"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3" d="100"/>
          <a:sy n="63" d="100"/>
        </p:scale>
        <p:origin x="8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627005"/>
            <a:ext cx="7980183"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err="1">
                <a:solidFill>
                  <a:schemeClr val="accent1">
                    <a:lumMod val="75000"/>
                  </a:schemeClr>
                </a:solidFill>
                <a:latin typeface="Arial"/>
                <a:cs typeface="Arial"/>
              </a:rPr>
              <a:t>Vasumathy.V</a:t>
            </a:r>
            <a:r>
              <a:rPr lang="en-US" sz="2000" b="1" dirty="0">
                <a:solidFill>
                  <a:schemeClr val="accent1">
                    <a:lumMod val="75000"/>
                  </a:schemeClr>
                </a:solidFill>
                <a:latin typeface="Arial"/>
                <a:cs typeface="Arial"/>
              </a:rPr>
              <a:t> (2021115118) - College Of Engineering, Guindy, Anna University-Department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89BBF3FE-BB15-F41B-6D85-3C83221B5C84}"/>
              </a:ext>
            </a:extLst>
          </p:cNvPr>
          <p:cNvSpPr txBox="1"/>
          <p:nvPr/>
        </p:nvSpPr>
        <p:spPr>
          <a:xfrm>
            <a:off x="726440" y="1320800"/>
            <a:ext cx="10739120" cy="3785652"/>
          </a:xfrm>
          <a:prstGeom prst="rect">
            <a:avLst/>
          </a:prstGeom>
          <a:noFill/>
        </p:spPr>
        <p:txBody>
          <a:bodyPr wrap="square" rtlCol="0">
            <a:spAutoFit/>
          </a:bodyPr>
          <a:lstStyle/>
          <a:p>
            <a:endParaRPr lang="en-US" dirty="0">
              <a:latin typeface="Söhne"/>
            </a:endParaRPr>
          </a:p>
          <a:p>
            <a:r>
              <a:rPr lang="en-US" sz="1600" b="1" dirty="0">
                <a:latin typeface="Söhne"/>
              </a:rPr>
              <a:t>5. User Interaction:</a:t>
            </a:r>
          </a:p>
          <a:p>
            <a:r>
              <a:rPr lang="en-US" sz="1400" dirty="0">
                <a:latin typeface="Söhne"/>
              </a:rPr>
              <a:t>   - Users have the option to stop the keylogging process at any time by clicking the "Stop" button on the GUI.</a:t>
            </a:r>
          </a:p>
          <a:p>
            <a:r>
              <a:rPr lang="en-US" sz="1400" dirty="0">
                <a:latin typeface="Söhne"/>
              </a:rPr>
              <a:t>   - Upon stopping the keylogger, the GUI label updates to indicate that the keylogger has been halted, providing confirmation to the user.</a:t>
            </a:r>
          </a:p>
          <a:p>
            <a:endParaRPr lang="en-US" sz="1400" dirty="0">
              <a:latin typeface="Söhne"/>
            </a:endParaRPr>
          </a:p>
          <a:p>
            <a:r>
              <a:rPr lang="en-US" sz="1600" b="1" dirty="0">
                <a:latin typeface="Söhne"/>
              </a:rPr>
              <a:t>6. Accessing Logged Data:</a:t>
            </a:r>
          </a:p>
          <a:p>
            <a:r>
              <a:rPr lang="en-US" sz="1400" dirty="0">
                <a:latin typeface="Söhne"/>
              </a:rPr>
              <a:t>   - After the keylogging session concludes, users can access the generated text and JSON logging files to review the captured keystrokes.</a:t>
            </a:r>
          </a:p>
          <a:p>
            <a:r>
              <a:rPr lang="en-US" sz="1400" dirty="0">
                <a:latin typeface="Söhne"/>
              </a:rPr>
              <a:t>   - The logging files contain comprehensive data on user keyboard activities, facilitating further analysis or investigation as needed.</a:t>
            </a:r>
          </a:p>
          <a:p>
            <a:endParaRPr lang="en-US" sz="1400" dirty="0">
              <a:latin typeface="Söhne"/>
            </a:endParaRPr>
          </a:p>
          <a:p>
            <a:endParaRPr lang="en-US" sz="1400" dirty="0">
              <a:latin typeface="Söhne"/>
            </a:endParaRPr>
          </a:p>
          <a:p>
            <a:endParaRPr lang="en-US" sz="1400" dirty="0">
              <a:latin typeface="Söhne"/>
            </a:endParaRPr>
          </a:p>
          <a:p>
            <a:r>
              <a:rPr lang="en-US" sz="1600" dirty="0">
                <a:latin typeface="Söhne"/>
              </a:rPr>
              <a:t>Overall, the keylogger application provides users with a reliable means of capturing and logging keyboard events, offering valuable insights into user activities and enhancing cybersecurity measures. The clear feedback provided through the GUI, coupled with the comprehensive logging functionality, ensures that users can effectively monitor and analyze keyboard interactions on their computer systems.</a:t>
            </a:r>
            <a:endParaRPr lang="en-IN" sz="1600" dirty="0">
              <a:latin typeface="Söhne"/>
            </a:endParaRPr>
          </a:p>
          <a:p>
            <a:endParaRPr lang="en-US" sz="1400" dirty="0"/>
          </a:p>
        </p:txBody>
      </p:sp>
    </p:spTree>
    <p:extLst>
      <p:ext uri="{BB962C8B-B14F-4D97-AF65-F5344CB8AC3E}">
        <p14:creationId xmlns:p14="http://schemas.microsoft.com/office/powerpoint/2010/main" val="349536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B22C2C9A-9676-F8BB-43F4-4E8C0067F244}"/>
              </a:ext>
            </a:extLst>
          </p:cNvPr>
          <p:cNvPicPr>
            <a:picLocks noChangeAspect="1"/>
          </p:cNvPicPr>
          <p:nvPr/>
        </p:nvPicPr>
        <p:blipFill>
          <a:blip r:embed="rId2"/>
          <a:stretch>
            <a:fillRect/>
          </a:stretch>
        </p:blipFill>
        <p:spPr>
          <a:xfrm>
            <a:off x="1498350" y="1497568"/>
            <a:ext cx="3324326" cy="3672911"/>
          </a:xfrm>
          <a:prstGeom prst="rect">
            <a:avLst/>
          </a:prstGeom>
        </p:spPr>
      </p:pic>
      <p:sp>
        <p:nvSpPr>
          <p:cNvPr id="4" name="TextBox 3">
            <a:extLst>
              <a:ext uri="{FF2B5EF4-FFF2-40B4-BE49-F238E27FC236}">
                <a16:creationId xmlns:a16="http://schemas.microsoft.com/office/drawing/2014/main" id="{C643C673-5F78-615C-D913-5CC9947072AF}"/>
              </a:ext>
            </a:extLst>
          </p:cNvPr>
          <p:cNvSpPr txBox="1"/>
          <p:nvPr/>
        </p:nvSpPr>
        <p:spPr>
          <a:xfrm>
            <a:off x="1463793" y="5435595"/>
            <a:ext cx="3393440" cy="646331"/>
          </a:xfrm>
          <a:prstGeom prst="rect">
            <a:avLst/>
          </a:prstGeom>
          <a:noFill/>
        </p:spPr>
        <p:txBody>
          <a:bodyPr wrap="square" rtlCol="0">
            <a:spAutoFit/>
          </a:bodyPr>
          <a:lstStyle/>
          <a:p>
            <a:pPr algn="ctr"/>
            <a:r>
              <a:rPr lang="en-US" dirty="0"/>
              <a:t>Image 1 : The GUI display when code is first executed </a:t>
            </a:r>
            <a:endParaRPr lang="en-IN" dirty="0"/>
          </a:p>
        </p:txBody>
      </p:sp>
      <p:pic>
        <p:nvPicPr>
          <p:cNvPr id="8" name="Picture 7">
            <a:extLst>
              <a:ext uri="{FF2B5EF4-FFF2-40B4-BE49-F238E27FC236}">
                <a16:creationId xmlns:a16="http://schemas.microsoft.com/office/drawing/2014/main" id="{2DC7559C-16ED-843E-62FD-CFEF283B22B5}"/>
              </a:ext>
            </a:extLst>
          </p:cNvPr>
          <p:cNvPicPr>
            <a:picLocks noChangeAspect="1"/>
          </p:cNvPicPr>
          <p:nvPr/>
        </p:nvPicPr>
        <p:blipFill>
          <a:blip r:embed="rId3"/>
          <a:stretch>
            <a:fillRect/>
          </a:stretch>
        </p:blipFill>
        <p:spPr>
          <a:xfrm>
            <a:off x="7369325" y="1497569"/>
            <a:ext cx="3267623" cy="3672911"/>
          </a:xfrm>
          <a:prstGeom prst="rect">
            <a:avLst/>
          </a:prstGeom>
        </p:spPr>
      </p:pic>
      <p:sp>
        <p:nvSpPr>
          <p:cNvPr id="9" name="TextBox 8">
            <a:extLst>
              <a:ext uri="{FF2B5EF4-FFF2-40B4-BE49-F238E27FC236}">
                <a16:creationId xmlns:a16="http://schemas.microsoft.com/office/drawing/2014/main" id="{3A6BF52C-6708-661C-1F25-B8C726D96E16}"/>
              </a:ext>
            </a:extLst>
          </p:cNvPr>
          <p:cNvSpPr txBox="1"/>
          <p:nvPr/>
        </p:nvSpPr>
        <p:spPr>
          <a:xfrm>
            <a:off x="7306416" y="5435595"/>
            <a:ext cx="3393440" cy="646331"/>
          </a:xfrm>
          <a:prstGeom prst="rect">
            <a:avLst/>
          </a:prstGeom>
          <a:noFill/>
        </p:spPr>
        <p:txBody>
          <a:bodyPr wrap="square" rtlCol="0">
            <a:spAutoFit/>
          </a:bodyPr>
          <a:lstStyle/>
          <a:p>
            <a:pPr algn="ctr"/>
            <a:r>
              <a:rPr lang="en-US" dirty="0"/>
              <a:t>Image 2 : The GUI display after “Start” button is pressed. </a:t>
            </a:r>
            <a:endParaRPr lang="en-IN" dirty="0"/>
          </a:p>
        </p:txBody>
      </p:sp>
    </p:spTree>
    <p:extLst>
      <p:ext uri="{BB962C8B-B14F-4D97-AF65-F5344CB8AC3E}">
        <p14:creationId xmlns:p14="http://schemas.microsoft.com/office/powerpoint/2010/main" val="116119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C643C673-5F78-615C-D913-5CC9947072AF}"/>
              </a:ext>
            </a:extLst>
          </p:cNvPr>
          <p:cNvSpPr txBox="1"/>
          <p:nvPr/>
        </p:nvSpPr>
        <p:spPr>
          <a:xfrm>
            <a:off x="4399280" y="5509513"/>
            <a:ext cx="3393440" cy="646331"/>
          </a:xfrm>
          <a:prstGeom prst="rect">
            <a:avLst/>
          </a:prstGeom>
          <a:noFill/>
        </p:spPr>
        <p:txBody>
          <a:bodyPr wrap="square" rtlCol="0">
            <a:spAutoFit/>
          </a:bodyPr>
          <a:lstStyle/>
          <a:p>
            <a:pPr algn="ctr"/>
            <a:r>
              <a:rPr lang="en-US" dirty="0"/>
              <a:t>Image 3 : The GUI display after “Sop” button is pressed.</a:t>
            </a:r>
            <a:endParaRPr lang="en-IN" dirty="0"/>
          </a:p>
        </p:txBody>
      </p:sp>
      <p:pic>
        <p:nvPicPr>
          <p:cNvPr id="6" name="Picture 5">
            <a:extLst>
              <a:ext uri="{FF2B5EF4-FFF2-40B4-BE49-F238E27FC236}">
                <a16:creationId xmlns:a16="http://schemas.microsoft.com/office/drawing/2014/main" id="{6055E600-5E05-5312-090A-738D8F30EE9B}"/>
              </a:ext>
            </a:extLst>
          </p:cNvPr>
          <p:cNvPicPr>
            <a:picLocks noChangeAspect="1"/>
          </p:cNvPicPr>
          <p:nvPr/>
        </p:nvPicPr>
        <p:blipFill>
          <a:blip r:embed="rId2"/>
          <a:stretch>
            <a:fillRect/>
          </a:stretch>
        </p:blipFill>
        <p:spPr>
          <a:xfrm>
            <a:off x="4462158" y="1502645"/>
            <a:ext cx="3267684" cy="3672911"/>
          </a:xfrm>
          <a:prstGeom prst="rect">
            <a:avLst/>
          </a:prstGeom>
        </p:spPr>
      </p:pic>
    </p:spTree>
    <p:extLst>
      <p:ext uri="{BB962C8B-B14F-4D97-AF65-F5344CB8AC3E}">
        <p14:creationId xmlns:p14="http://schemas.microsoft.com/office/powerpoint/2010/main" val="36874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C643C673-5F78-615C-D913-5CC9947072AF}"/>
              </a:ext>
            </a:extLst>
          </p:cNvPr>
          <p:cNvSpPr txBox="1"/>
          <p:nvPr/>
        </p:nvSpPr>
        <p:spPr>
          <a:xfrm>
            <a:off x="3672840" y="5509513"/>
            <a:ext cx="4846320" cy="646331"/>
          </a:xfrm>
          <a:prstGeom prst="rect">
            <a:avLst/>
          </a:prstGeom>
          <a:noFill/>
        </p:spPr>
        <p:txBody>
          <a:bodyPr wrap="square" rtlCol="0">
            <a:spAutoFit/>
          </a:bodyPr>
          <a:lstStyle/>
          <a:p>
            <a:pPr algn="ctr"/>
            <a:r>
              <a:rPr lang="en-US" dirty="0"/>
              <a:t>Image 4: Contents of key_log.txt file after typing in keypad while the keylogger is running</a:t>
            </a:r>
            <a:endParaRPr lang="en-IN" dirty="0"/>
          </a:p>
        </p:txBody>
      </p:sp>
      <p:pic>
        <p:nvPicPr>
          <p:cNvPr id="3" name="Picture 2">
            <a:extLst>
              <a:ext uri="{FF2B5EF4-FFF2-40B4-BE49-F238E27FC236}">
                <a16:creationId xmlns:a16="http://schemas.microsoft.com/office/drawing/2014/main" id="{D3FB1345-1640-D380-BD1A-996525E6022A}"/>
              </a:ext>
            </a:extLst>
          </p:cNvPr>
          <p:cNvPicPr>
            <a:picLocks noChangeAspect="1"/>
          </p:cNvPicPr>
          <p:nvPr/>
        </p:nvPicPr>
        <p:blipFill>
          <a:blip r:embed="rId2"/>
          <a:stretch>
            <a:fillRect/>
          </a:stretch>
        </p:blipFill>
        <p:spPr>
          <a:xfrm>
            <a:off x="803759" y="1425493"/>
            <a:ext cx="10584482" cy="3370028"/>
          </a:xfrm>
          <a:prstGeom prst="rect">
            <a:avLst/>
          </a:prstGeom>
        </p:spPr>
      </p:pic>
    </p:spTree>
    <p:extLst>
      <p:ext uri="{BB962C8B-B14F-4D97-AF65-F5344CB8AC3E}">
        <p14:creationId xmlns:p14="http://schemas.microsoft.com/office/powerpoint/2010/main" val="426187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C643C673-5F78-615C-D913-5CC9947072AF}"/>
              </a:ext>
            </a:extLst>
          </p:cNvPr>
          <p:cNvSpPr txBox="1"/>
          <p:nvPr/>
        </p:nvSpPr>
        <p:spPr>
          <a:xfrm>
            <a:off x="3672839" y="5832678"/>
            <a:ext cx="4846320" cy="369332"/>
          </a:xfrm>
          <a:prstGeom prst="rect">
            <a:avLst/>
          </a:prstGeom>
          <a:noFill/>
        </p:spPr>
        <p:txBody>
          <a:bodyPr wrap="square" rtlCol="0">
            <a:spAutoFit/>
          </a:bodyPr>
          <a:lstStyle/>
          <a:p>
            <a:pPr algn="ctr"/>
            <a:r>
              <a:rPr lang="en-US" dirty="0"/>
              <a:t>Image 5: Contents of </a:t>
            </a:r>
            <a:r>
              <a:rPr lang="en-US" dirty="0" err="1"/>
              <a:t>key_log.json</a:t>
            </a:r>
            <a:endParaRPr lang="en-IN" dirty="0"/>
          </a:p>
        </p:txBody>
      </p:sp>
      <p:pic>
        <p:nvPicPr>
          <p:cNvPr id="6" name="Picture 5">
            <a:extLst>
              <a:ext uri="{FF2B5EF4-FFF2-40B4-BE49-F238E27FC236}">
                <a16:creationId xmlns:a16="http://schemas.microsoft.com/office/drawing/2014/main" id="{E4EC281F-41E5-B4ED-6823-DF0358477B81}"/>
              </a:ext>
            </a:extLst>
          </p:cNvPr>
          <p:cNvPicPr>
            <a:picLocks noChangeAspect="1"/>
          </p:cNvPicPr>
          <p:nvPr/>
        </p:nvPicPr>
        <p:blipFill>
          <a:blip r:embed="rId2"/>
          <a:stretch>
            <a:fillRect/>
          </a:stretch>
        </p:blipFill>
        <p:spPr>
          <a:xfrm>
            <a:off x="1723952" y="1232452"/>
            <a:ext cx="8744095" cy="4442418"/>
          </a:xfrm>
          <a:prstGeom prst="rect">
            <a:avLst/>
          </a:prstGeom>
        </p:spPr>
      </p:pic>
    </p:spTree>
    <p:extLst>
      <p:ext uri="{BB962C8B-B14F-4D97-AF65-F5344CB8AC3E}">
        <p14:creationId xmlns:p14="http://schemas.microsoft.com/office/powerpoint/2010/main" val="305720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8" name="TextBox 7">
            <a:extLst>
              <a:ext uri="{FF2B5EF4-FFF2-40B4-BE49-F238E27FC236}">
                <a16:creationId xmlns:a16="http://schemas.microsoft.com/office/drawing/2014/main" id="{FF070EE8-065C-02F2-9BFB-AD6371EEF46A}"/>
              </a:ext>
            </a:extLst>
          </p:cNvPr>
          <p:cNvSpPr txBox="1"/>
          <p:nvPr/>
        </p:nvSpPr>
        <p:spPr>
          <a:xfrm>
            <a:off x="721360" y="1524000"/>
            <a:ext cx="10889448" cy="2585323"/>
          </a:xfrm>
          <a:prstGeom prst="rect">
            <a:avLst/>
          </a:prstGeom>
          <a:noFill/>
        </p:spPr>
        <p:txBody>
          <a:bodyPr wrap="square" rtlCol="0">
            <a:spAutoFit/>
          </a:bodyPr>
          <a:lstStyle/>
          <a:p>
            <a:pPr algn="just"/>
            <a:endParaRPr lang="en-US" dirty="0"/>
          </a:p>
          <a:p>
            <a:pPr algn="just"/>
            <a:r>
              <a:rPr lang="en-US" dirty="0">
                <a:latin typeface="Söhne"/>
              </a:rPr>
              <a:t>The development of the keylogger application represents a significant step towards enhancing cybersecurity measures and monitoring user activities on computer systems. By leveraging Python and associated libraries such as </a:t>
            </a:r>
            <a:r>
              <a:rPr lang="en-US" dirty="0" err="1">
                <a:latin typeface="Söhne"/>
              </a:rPr>
              <a:t>tkinter</a:t>
            </a:r>
            <a:r>
              <a:rPr lang="en-US" dirty="0">
                <a:latin typeface="Söhne"/>
              </a:rPr>
              <a:t> and </a:t>
            </a:r>
            <a:r>
              <a:rPr lang="en-US" dirty="0" err="1">
                <a:latin typeface="Söhne"/>
              </a:rPr>
              <a:t>pynput</a:t>
            </a:r>
            <a:r>
              <a:rPr lang="en-US" dirty="0">
                <a:latin typeface="Söhne"/>
              </a:rPr>
              <a:t>, the application efficiently captures and logs keyboard events in real-time. The user-friendly graphical interface, coupled with the comprehensive logging functionality, offers users a convenient and effective means of monitoring and analyzing keyboard interactions. While the keylogger application has legitimate uses for security monitoring and forensic investigations, it is essential to emphasize the importance of ethical use and compliance with privacy laws and regulations. Moving forward, the keylogger application serves as a valuable tool for enhancing cybersecurity awareness and promoting responsible use of monitoring technologies.</a:t>
            </a:r>
            <a:endParaRPr lang="en-IN"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AB91F7B-DDDE-B7BE-2DCB-C4747BB5D4D1}"/>
              </a:ext>
            </a:extLst>
          </p:cNvPr>
          <p:cNvSpPr txBox="1"/>
          <p:nvPr/>
        </p:nvSpPr>
        <p:spPr>
          <a:xfrm>
            <a:off x="619760" y="1645920"/>
            <a:ext cx="10945526" cy="3662541"/>
          </a:xfrm>
          <a:prstGeom prst="rect">
            <a:avLst/>
          </a:prstGeom>
          <a:noFill/>
        </p:spPr>
        <p:txBody>
          <a:bodyPr wrap="square" rtlCol="0">
            <a:spAutoFit/>
          </a:bodyPr>
          <a:lstStyle/>
          <a:p>
            <a:endParaRPr lang="en-US" sz="1600" b="1" dirty="0">
              <a:latin typeface="Söhne"/>
            </a:endParaRPr>
          </a:p>
          <a:p>
            <a:pPr marL="342900" indent="-342900">
              <a:buAutoNum type="arabicPeriod"/>
            </a:pPr>
            <a:r>
              <a:rPr lang="en-US" sz="1600" b="1" dirty="0">
                <a:latin typeface="Söhne"/>
              </a:rPr>
              <a:t>Enhanced Logging Features:</a:t>
            </a:r>
          </a:p>
          <a:p>
            <a:endParaRPr lang="en-US" sz="1600" b="1" dirty="0">
              <a:latin typeface="Söhne"/>
            </a:endParaRPr>
          </a:p>
          <a:p>
            <a:r>
              <a:rPr lang="en-US" sz="1400" dirty="0">
                <a:latin typeface="Söhne"/>
              </a:rPr>
              <a:t>   - Further development of the keylogger application could involve implementing advanced logging features to provide more comprehensive insights into user activities. This may include adding timestamps to recorded keystrokes to precisely track the timing of user interactions. Additionally, capturing window titles associated with keystrokes can offer context about the applications or websites being accessed. Furthermore, incorporating mouse movement tracking can complement keyboard logging, providing a more holistic view of user behavior and interactions.</a:t>
            </a:r>
          </a:p>
          <a:p>
            <a:endParaRPr lang="en-US" dirty="0">
              <a:latin typeface="Söhne"/>
            </a:endParaRPr>
          </a:p>
          <a:p>
            <a:r>
              <a:rPr lang="en-US" sz="1600" b="1" dirty="0">
                <a:latin typeface="Söhne"/>
              </a:rPr>
              <a:t>2. Remote Monitoring Capabilities:</a:t>
            </a:r>
          </a:p>
          <a:p>
            <a:endParaRPr lang="en-US" sz="1600" b="1" dirty="0">
              <a:latin typeface="Söhne"/>
            </a:endParaRPr>
          </a:p>
          <a:p>
            <a:r>
              <a:rPr lang="en-US" dirty="0">
                <a:latin typeface="Söhne"/>
              </a:rPr>
              <a:t>   - </a:t>
            </a:r>
            <a:r>
              <a:rPr lang="en-US" sz="1400" dirty="0">
                <a:latin typeface="Söhne"/>
              </a:rPr>
              <a:t>The keylogger application can be expanded to include remote monitoring capabilities, allowing users to monitor keyboard activities on multiple systems from a centralized location. By developing a client-server architecture, users can remotely access and monitor keystroke logs generated by the keylogger installed on various devices. This enhancement enhances security management and oversight, particularly for organizations with distributed computing environments or remote workforce.</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AB91F7B-DDDE-B7BE-2DCB-C4747BB5D4D1}"/>
              </a:ext>
            </a:extLst>
          </p:cNvPr>
          <p:cNvSpPr txBox="1"/>
          <p:nvPr/>
        </p:nvSpPr>
        <p:spPr>
          <a:xfrm>
            <a:off x="619760" y="1645920"/>
            <a:ext cx="10945526" cy="3354765"/>
          </a:xfrm>
          <a:prstGeom prst="rect">
            <a:avLst/>
          </a:prstGeom>
          <a:noFill/>
        </p:spPr>
        <p:txBody>
          <a:bodyPr wrap="square" rtlCol="0">
            <a:spAutoFit/>
          </a:bodyPr>
          <a:lstStyle/>
          <a:p>
            <a:r>
              <a:rPr lang="en-US" sz="1600" b="1" dirty="0">
                <a:latin typeface="Söhne"/>
              </a:rPr>
              <a:t>3. Encryption and Data Security:</a:t>
            </a:r>
          </a:p>
          <a:p>
            <a:endParaRPr lang="en-US" dirty="0">
              <a:latin typeface="Söhne"/>
            </a:endParaRPr>
          </a:p>
          <a:p>
            <a:r>
              <a:rPr lang="en-US" sz="1400" dirty="0">
                <a:latin typeface="Söhne"/>
              </a:rPr>
              <a:t>   - To address concerns regarding data privacy and security, the keylogger application can integrate encryption mechanisms to protect logged data. By encrypting keystroke logs during storage and transmission, confidentiality and integrity can be ensured, preventing unauthorized access or tampering. Implementation of robust encryption algorithms and adherence to best practices in cryptography will bolster data security, instilling trust and confidence in users regarding the protection of their sensitive information.</a:t>
            </a:r>
          </a:p>
          <a:p>
            <a:endParaRPr lang="en-US" dirty="0">
              <a:latin typeface="Söhne"/>
            </a:endParaRPr>
          </a:p>
          <a:p>
            <a:r>
              <a:rPr lang="en-US" sz="1600" b="1" dirty="0">
                <a:latin typeface="Söhne"/>
              </a:rPr>
              <a:t>4. User Interface Enhancements:</a:t>
            </a:r>
          </a:p>
          <a:p>
            <a:endParaRPr lang="en-US" dirty="0">
              <a:latin typeface="Söhne"/>
            </a:endParaRPr>
          </a:p>
          <a:p>
            <a:r>
              <a:rPr lang="en-US" sz="1400" dirty="0">
                <a:latin typeface="Söhne"/>
              </a:rPr>
              <a:t>   - Improving the user interface of the keylogger application is crucial to enhancing user experience and facilitating seamless interaction. This could involve redesigning the GUI with intuitive controls and navigation, allowing users to customize settings and preferences easily. Interactive visualizations, such as charts or graphs, can be incorporated to present keystroke data in a more engaging and understandable format. Additionally, implementing responsive design principles ensures compatibility across various devices and screen sizes, catering to diverse user needs and preferences. These enhancements contribute to improved usability and adoption of the keylogger application among a wider user base.</a:t>
            </a:r>
            <a:endParaRPr lang="en-IN" sz="1400" dirty="0">
              <a:latin typeface="Söhne"/>
            </a:endParaRPr>
          </a:p>
        </p:txBody>
      </p:sp>
    </p:spTree>
    <p:extLst>
      <p:ext uri="{BB962C8B-B14F-4D97-AF65-F5344CB8AC3E}">
        <p14:creationId xmlns:p14="http://schemas.microsoft.com/office/powerpoint/2010/main" val="107961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id="{B10D5174-C629-26A0-2A1C-47810D22A096}"/>
              </a:ext>
            </a:extLst>
          </p:cNvPr>
          <p:cNvSpPr txBox="1"/>
          <p:nvPr/>
        </p:nvSpPr>
        <p:spPr>
          <a:xfrm>
            <a:off x="695960" y="1391920"/>
            <a:ext cx="10800080" cy="4462760"/>
          </a:xfrm>
          <a:prstGeom prst="rect">
            <a:avLst/>
          </a:prstGeom>
          <a:noFill/>
        </p:spPr>
        <p:txBody>
          <a:bodyPr wrap="square" rtlCol="0">
            <a:spAutoFit/>
          </a:bodyPr>
          <a:lstStyle/>
          <a:p>
            <a:endParaRPr lang="en-IN" dirty="0">
              <a:latin typeface="Söhne"/>
            </a:endParaRPr>
          </a:p>
          <a:p>
            <a:r>
              <a:rPr lang="en-IN" sz="1400" dirty="0">
                <a:latin typeface="Söhne"/>
              </a:rPr>
              <a:t>1. Python Documentation - https://docs.python.org/</a:t>
            </a:r>
          </a:p>
          <a:p>
            <a:r>
              <a:rPr lang="en-IN" sz="1400" dirty="0">
                <a:latin typeface="Söhne"/>
              </a:rPr>
              <a:t>2. </a:t>
            </a:r>
            <a:r>
              <a:rPr lang="en-IN" sz="1400" dirty="0" err="1">
                <a:latin typeface="Söhne"/>
              </a:rPr>
              <a:t>tkinter</a:t>
            </a:r>
            <a:r>
              <a:rPr lang="en-IN" sz="1400" dirty="0">
                <a:latin typeface="Söhne"/>
              </a:rPr>
              <a:t> Documentation - https://docs.python.org/3/library/tkinter.html</a:t>
            </a:r>
          </a:p>
          <a:p>
            <a:r>
              <a:rPr lang="en-IN" sz="1400" dirty="0">
                <a:latin typeface="Söhne"/>
              </a:rPr>
              <a:t>3. </a:t>
            </a:r>
            <a:r>
              <a:rPr lang="en-IN" sz="1400" dirty="0" err="1">
                <a:latin typeface="Söhne"/>
              </a:rPr>
              <a:t>pynput</a:t>
            </a:r>
            <a:r>
              <a:rPr lang="en-IN" sz="1400" dirty="0">
                <a:latin typeface="Söhne"/>
              </a:rPr>
              <a:t> Documentation - https://pynput.readthedocs.io/en/latest/</a:t>
            </a:r>
          </a:p>
          <a:p>
            <a:r>
              <a:rPr lang="en-IN" sz="1400" dirty="0">
                <a:latin typeface="Söhne"/>
              </a:rPr>
              <a:t>4. JSON Documentation - https://docs.python.org/3/library/json.html</a:t>
            </a:r>
          </a:p>
          <a:p>
            <a:r>
              <a:rPr lang="en-IN" sz="1400" dirty="0">
                <a:latin typeface="Söhne"/>
              </a:rPr>
              <a:t>5. Real Python tutorials - https://realpython.com/</a:t>
            </a:r>
          </a:p>
          <a:p>
            <a:r>
              <a:rPr lang="en-IN" sz="1400" dirty="0">
                <a:latin typeface="Söhne"/>
              </a:rPr>
              <a:t>6. </a:t>
            </a:r>
            <a:r>
              <a:rPr lang="en-IN" sz="1400" dirty="0" err="1">
                <a:latin typeface="Söhne"/>
              </a:rPr>
              <a:t>GeeksforGeeks</a:t>
            </a:r>
            <a:r>
              <a:rPr lang="en-IN" sz="1400" dirty="0">
                <a:latin typeface="Söhne"/>
              </a:rPr>
              <a:t> Python tutorials - https://www.geeksforgeeks.org/</a:t>
            </a:r>
          </a:p>
          <a:p>
            <a:r>
              <a:rPr lang="en-IN" sz="1400" dirty="0">
                <a:latin typeface="Söhne"/>
              </a:rPr>
              <a:t>7. "The Web Application Hacker's Handbook" by </a:t>
            </a:r>
            <a:r>
              <a:rPr lang="en-IN" sz="1400" dirty="0" err="1">
                <a:latin typeface="Söhne"/>
              </a:rPr>
              <a:t>Dafydd</a:t>
            </a:r>
            <a:r>
              <a:rPr lang="en-IN" sz="1400" dirty="0">
                <a:latin typeface="Söhne"/>
              </a:rPr>
              <a:t> </a:t>
            </a:r>
            <a:r>
              <a:rPr lang="en-IN" sz="1400" dirty="0" err="1">
                <a:latin typeface="Söhne"/>
              </a:rPr>
              <a:t>Stuttard</a:t>
            </a:r>
            <a:r>
              <a:rPr lang="en-IN" sz="1400" dirty="0">
                <a:latin typeface="Söhne"/>
              </a:rPr>
              <a:t> and Marcus Pinto - https://www.amazon.com/Web-Application-Hackers-Handbook-Exploiting/dp/1118026470</a:t>
            </a:r>
          </a:p>
          <a:p>
            <a:r>
              <a:rPr lang="en-IN" sz="1400" dirty="0">
                <a:latin typeface="Söhne"/>
              </a:rPr>
              <a:t>8. Stack Overflow community discussions - </a:t>
            </a:r>
            <a:r>
              <a:rPr lang="en-IN" sz="1400" dirty="0">
                <a:latin typeface="Söhne"/>
                <a:hlinkClick r:id="rId2"/>
              </a:rPr>
              <a:t>https://stackoverflow.com/</a:t>
            </a:r>
            <a:endParaRPr lang="en-IN" sz="1400" dirty="0">
              <a:latin typeface="Söhne"/>
            </a:endParaRPr>
          </a:p>
          <a:p>
            <a:r>
              <a:rPr lang="en-IN" sz="1400" dirty="0">
                <a:latin typeface="Söhne"/>
              </a:rPr>
              <a:t>9. "Keylogger Detection Techniques: A Survey" by Abdullah N. Al-</a:t>
            </a:r>
            <a:r>
              <a:rPr lang="en-IN" sz="1400" dirty="0" err="1">
                <a:latin typeface="Söhne"/>
              </a:rPr>
              <a:t>Dhelaan</a:t>
            </a:r>
            <a:r>
              <a:rPr lang="en-IN" sz="1400" dirty="0">
                <a:latin typeface="Söhne"/>
              </a:rPr>
              <a:t> and Hazem M. El-</a:t>
            </a:r>
            <a:r>
              <a:rPr lang="en-IN" sz="1400" dirty="0" err="1">
                <a:latin typeface="Söhne"/>
              </a:rPr>
              <a:t>Bakry</a:t>
            </a:r>
            <a:endParaRPr lang="en-IN" sz="1400" dirty="0">
              <a:latin typeface="Söhne"/>
            </a:endParaRPr>
          </a:p>
          <a:p>
            <a:r>
              <a:rPr lang="en-IN" sz="1400" dirty="0">
                <a:latin typeface="Söhne"/>
              </a:rPr>
              <a:t>   (https://www.researchgate.net/publication/265402553_Keylogger_Detection_Techniques_A_Survey)</a:t>
            </a:r>
          </a:p>
          <a:p>
            <a:r>
              <a:rPr lang="en-IN" sz="1400" dirty="0">
                <a:latin typeface="Söhne"/>
              </a:rPr>
              <a:t>10. "A Review of Keylogging and Spyware Detection and Removal Software" by Akashdeep Bhardwaj, </a:t>
            </a:r>
            <a:r>
              <a:rPr lang="en-IN" sz="1400" dirty="0" err="1">
                <a:latin typeface="Söhne"/>
              </a:rPr>
              <a:t>Simranjit</a:t>
            </a:r>
            <a:r>
              <a:rPr lang="en-IN" sz="1400" dirty="0">
                <a:latin typeface="Söhne"/>
              </a:rPr>
              <a:t> Kaur, and Gurpreet Singh (https://www.researchgate.net/publication/318759702_A_Review_of_Keylogging_and_Spyware_Detection_and_Removal_Software)</a:t>
            </a:r>
          </a:p>
          <a:p>
            <a:endParaRPr lang="en-IN" sz="1400" dirty="0">
              <a:latin typeface="Söhne"/>
            </a:endParaRPr>
          </a:p>
          <a:p>
            <a:r>
              <a:rPr lang="en-IN" sz="1400" dirty="0">
                <a:latin typeface="Söhne"/>
              </a:rPr>
              <a:t>11. "Detection and Prevention of Keyloggers Using Data Mining Techniques" by A. Saravanan and A. Murugan (https://www.researchgate.net/publication/273634444_Detection_and_Prevention_of_Keyloggers_Using_Data_Mining_Techniques)</a:t>
            </a:r>
          </a:p>
          <a:p>
            <a:endParaRPr lang="en-IN" sz="1400" dirty="0">
              <a:latin typeface="Söhne"/>
            </a:endParaRPr>
          </a:p>
          <a:p>
            <a:r>
              <a:rPr lang="en-IN" sz="1400" dirty="0">
                <a:latin typeface="Söhne"/>
              </a:rPr>
              <a:t>12. "Keystroke Dynamics-Based Authentication for Online Examinations" by Pranav Kumar Singh, Shalini Singh, and Praveen Ranjan Srivastava</a:t>
            </a:r>
          </a:p>
          <a:p>
            <a:r>
              <a:rPr lang="en-IN" sz="1400" dirty="0">
                <a:latin typeface="Söhne"/>
              </a:rPr>
              <a:t>(https://www.researchgate.net/publication/324355946_Keystroke_Dynamics-Based_Authentication_for_Online_Examinations)</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485336"/>
            <a:ext cx="11029615" cy="3003220"/>
          </a:xfrm>
        </p:spPr>
        <p:txBody>
          <a:bodyPr>
            <a:normAutofit/>
          </a:bodyPr>
          <a:lstStyle/>
          <a:p>
            <a:pPr marL="0" indent="0">
              <a:buNone/>
            </a:pPr>
            <a:r>
              <a:rPr lang="en-US" sz="1800" dirty="0">
                <a:solidFill>
                  <a:srgbClr val="0F0F0F"/>
                </a:solidFill>
                <a:latin typeface="Söhne"/>
                <a:ea typeface="+mn-lt"/>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dirty="0">
              <a:latin typeface="Söhne"/>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solidFill>
                <a:schemeClr val="tx1"/>
              </a:solidFill>
              <a:latin typeface="Calibri"/>
              <a:cs typeface="Calibri"/>
            </a:endParaRPr>
          </a:p>
          <a:p>
            <a:pPr algn="l">
              <a:buFont typeface="+mj-lt"/>
              <a:buAutoNum type="arabicPeriod"/>
            </a:pPr>
            <a:r>
              <a:rPr lang="en-US" b="1" i="0" dirty="0">
                <a:solidFill>
                  <a:schemeClr val="tx1"/>
                </a:solidFill>
                <a:effectLst/>
                <a:latin typeface="Söhne"/>
              </a:rPr>
              <a:t>Monitoring Keystrokes:</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application is designed to capture three types of keyboard events: key press, key hold, and key release. This comprehensive approach ensures that all keystrokes are recorded accurately, providing detailed insights into user activities.</a:t>
            </a:r>
          </a:p>
          <a:p>
            <a:pPr algn="l">
              <a:buFont typeface="+mj-lt"/>
              <a:buAutoNum type="arabicPeriod"/>
            </a:pPr>
            <a:r>
              <a:rPr lang="en-US" b="1" i="0" dirty="0">
                <a:solidFill>
                  <a:schemeClr val="tx1"/>
                </a:solidFill>
                <a:effectLst/>
                <a:latin typeface="Söhne"/>
              </a:rPr>
              <a:t>Data Logging:</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Captured keystrokes are stored in two formats: a text file ('key_log.txt') and a JSON file ('</a:t>
            </a:r>
            <a:r>
              <a:rPr lang="en-US" b="0" i="0" dirty="0" err="1">
                <a:solidFill>
                  <a:schemeClr val="tx1"/>
                </a:solidFill>
                <a:effectLst/>
                <a:latin typeface="Söhne"/>
              </a:rPr>
              <a:t>key_log.json</a:t>
            </a:r>
            <a:r>
              <a:rPr lang="en-US" b="0" i="0" dirty="0">
                <a:solidFill>
                  <a:schemeClr val="tx1"/>
                </a:solidFill>
                <a:effectLst/>
                <a:latin typeface="Söhne"/>
              </a:rPr>
              <a:t>'). This dual logging mechanism offers flexibility and compatibility with different data processing and analysis tools.</a:t>
            </a:r>
          </a:p>
          <a:p>
            <a:pPr algn="l">
              <a:buFont typeface="+mj-lt"/>
              <a:buAutoNum type="arabicPeriod"/>
            </a:pPr>
            <a:r>
              <a:rPr lang="en-US" b="1" i="0" dirty="0">
                <a:solidFill>
                  <a:schemeClr val="tx1"/>
                </a:solidFill>
                <a:effectLst/>
                <a:latin typeface="Söhne"/>
              </a:rPr>
              <a:t>Graphical User Interface:</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a:t>
            </a:r>
            <a:r>
              <a:rPr lang="en-US" b="0" i="0" dirty="0" err="1">
                <a:solidFill>
                  <a:schemeClr val="tx1"/>
                </a:solidFill>
                <a:effectLst/>
                <a:latin typeface="Söhne"/>
              </a:rPr>
              <a:t>tkinter</a:t>
            </a:r>
            <a:r>
              <a:rPr lang="en-US" b="0" i="0" dirty="0">
                <a:solidFill>
                  <a:schemeClr val="tx1"/>
                </a:solidFill>
                <a:effectLst/>
                <a:latin typeface="Söhne"/>
              </a:rPr>
              <a:t> library is employed to create a user-friendly interface for the keylogger application. The GUI includes two buttons for starting and stopping the keylogging process, along with a label to display the current status of the keylogger.</a:t>
            </a:r>
          </a:p>
          <a:p>
            <a:pPr algn="l">
              <a:buFont typeface="+mj-lt"/>
              <a:buAutoNum type="arabicPeriod"/>
            </a:pPr>
            <a:r>
              <a:rPr lang="en-US" b="1" i="0" dirty="0">
                <a:solidFill>
                  <a:schemeClr val="tx1"/>
                </a:solidFill>
                <a:effectLst/>
                <a:latin typeface="Söhne"/>
              </a:rPr>
              <a:t>Real-Time Monitoring:</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application operates in real-time, meaning it continuously monitors keyboard events as they occur. Users can start and stop the keylogger at their convenience, providing flexibility in data collection and analysis.</a:t>
            </a:r>
          </a:p>
          <a:p>
            <a:pPr algn="l">
              <a:buFont typeface="+mj-lt"/>
              <a:buAutoNum type="arabicPeriod"/>
            </a:pPr>
            <a:r>
              <a:rPr lang="en-US" b="1" i="0" dirty="0">
                <a:solidFill>
                  <a:schemeClr val="tx1"/>
                </a:solidFill>
                <a:effectLst/>
                <a:latin typeface="Söhne"/>
              </a:rPr>
              <a:t>Security Considerations:</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keylogger application is developed with security considerations in mind. It operates locally on the user's system and does not transmit captured data over the network, minimizing the risk of unauthorized access or data breaches.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563973"/>
          </a:xfrm>
        </p:spPr>
        <p:txBody>
          <a:bodyPr vert="horz" lIns="91440" tIns="45720" rIns="91440" bIns="45720" rtlCol="0" anchor="ctr">
            <a:noAutofit/>
          </a:bodyPr>
          <a:lstStyle/>
          <a:p>
            <a:pPr marL="0" indent="0" algn="l">
              <a:buNone/>
            </a:pPr>
            <a:r>
              <a:rPr lang="en-US" b="1" i="0" dirty="0">
                <a:solidFill>
                  <a:schemeClr val="accent1"/>
                </a:solidFill>
                <a:effectLst/>
                <a:latin typeface="Söhne"/>
              </a:rPr>
              <a:t>6.   </a:t>
            </a:r>
            <a:r>
              <a:rPr lang="en-US" b="1" i="0" dirty="0">
                <a:solidFill>
                  <a:schemeClr val="tx1"/>
                </a:solidFill>
                <a:effectLst/>
                <a:latin typeface="Söhne"/>
              </a:rPr>
              <a:t>Customization Options:</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application can be easily customized to meet specific requirements or preferences. Users have the option to modify the logging format, adjust event detection parameters, or integrate additional features for enhanced functionality.</a:t>
            </a:r>
          </a:p>
          <a:p>
            <a:pPr marL="0" indent="0" algn="l">
              <a:buNone/>
            </a:pPr>
            <a:r>
              <a:rPr lang="en-US" b="1" i="0" dirty="0">
                <a:solidFill>
                  <a:schemeClr val="accent1"/>
                </a:solidFill>
                <a:effectLst/>
                <a:latin typeface="Söhne"/>
              </a:rPr>
              <a:t>7.   </a:t>
            </a:r>
            <a:r>
              <a:rPr lang="en-US" b="1" i="0" dirty="0">
                <a:solidFill>
                  <a:schemeClr val="tx1"/>
                </a:solidFill>
                <a:effectLst/>
                <a:latin typeface="Söhne"/>
              </a:rPr>
              <a:t>Cross-Platform Compatibility:</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The Python programming language ensures cross-platform compatibility, allowing the keylogger application to run on various operating systems, including Windows, macOS, and Linux.</a:t>
            </a:r>
          </a:p>
          <a:p>
            <a:pPr marL="0" indent="0" algn="l">
              <a:buNone/>
            </a:pPr>
            <a:r>
              <a:rPr lang="en-US" b="1" i="0" dirty="0">
                <a:solidFill>
                  <a:schemeClr val="accent1"/>
                </a:solidFill>
                <a:effectLst/>
                <a:latin typeface="Söhne"/>
              </a:rPr>
              <a:t>8.   </a:t>
            </a:r>
            <a:r>
              <a:rPr lang="en-US" b="1" i="0" dirty="0">
                <a:solidFill>
                  <a:schemeClr val="tx1"/>
                </a:solidFill>
                <a:effectLst/>
                <a:latin typeface="Söhne"/>
              </a:rPr>
              <a:t>Ethical Use and Legal Compliance:</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It's essential to emphasize the ethical use of the keylogger application and ensure compliance with relevant laws and regulations regarding privacy and data protection. Users should obtain proper consent before deploying the keylogger and adhere to ethical guidelines for monitoring and analyzing captured data.</a:t>
            </a:r>
          </a:p>
          <a:p>
            <a:pPr marL="0" indent="0" algn="l">
              <a:buNone/>
            </a:pPr>
            <a:endParaRPr lang="en-US" b="0" i="0" dirty="0">
              <a:solidFill>
                <a:schemeClr val="tx1"/>
              </a:solidFill>
              <a:effectLst/>
              <a:latin typeface="Söhne"/>
            </a:endParaRPr>
          </a:p>
          <a:p>
            <a:pPr marL="0" indent="0" algn="l">
              <a:buNone/>
            </a:pPr>
            <a:r>
              <a:rPr lang="en-US" b="0" i="0" dirty="0">
                <a:solidFill>
                  <a:schemeClr val="tx1"/>
                </a:solidFill>
                <a:effectLst/>
                <a:latin typeface="Söhne"/>
              </a:rPr>
              <a:t>By implementing the proposed solution, users can effectively monitor and log keyboard activities on their computer systems, providing valuable insights for security monitoring, forensic investigations, parental control, and other legitimate purposes. The flexibility, reliability, and security features of the keylogger application make it a valuable tool for enhancing cybersecurity measures and promoting responsible use of monitoring technologies.</a:t>
            </a:r>
          </a:p>
          <a:p>
            <a:pPr marL="0" indent="0">
              <a:buNone/>
            </a:pPr>
            <a:endParaRPr lang="en-IN" dirty="0"/>
          </a:p>
        </p:txBody>
      </p:sp>
    </p:spTree>
    <p:extLst>
      <p:ext uri="{BB962C8B-B14F-4D97-AF65-F5344CB8AC3E}">
        <p14:creationId xmlns:p14="http://schemas.microsoft.com/office/powerpoint/2010/main" val="73673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F3535CF9-416D-DF72-7363-8E3E7DDA1A0E}"/>
              </a:ext>
            </a:extLst>
          </p:cNvPr>
          <p:cNvSpPr txBox="1"/>
          <p:nvPr/>
        </p:nvSpPr>
        <p:spPr>
          <a:xfrm>
            <a:off x="581192" y="927720"/>
            <a:ext cx="10769600" cy="6032421"/>
          </a:xfrm>
          <a:prstGeom prst="rect">
            <a:avLst/>
          </a:prstGeom>
          <a:noFill/>
        </p:spPr>
        <p:txBody>
          <a:bodyPr wrap="square" rtlCol="0">
            <a:spAutoFit/>
          </a:bodyPr>
          <a:lstStyle/>
          <a:p>
            <a:endParaRPr lang="en-US" dirty="0">
              <a:latin typeface="Söhne"/>
            </a:endParaRPr>
          </a:p>
          <a:p>
            <a:r>
              <a:rPr lang="en-US" sz="1400" dirty="0">
                <a:latin typeface="Söhne"/>
              </a:rPr>
              <a:t>The system development approach for the keylogger application involved the utilization of specific technologies and libraries within the Python ecosystem. These technologies facilitated the creation of a robust system capable of capturing and logging keyboard events effectively:</a:t>
            </a:r>
          </a:p>
          <a:p>
            <a:endParaRPr lang="en-US" sz="1400" dirty="0">
              <a:latin typeface="Söhne"/>
            </a:endParaRPr>
          </a:p>
          <a:p>
            <a:r>
              <a:rPr lang="en-US" sz="1400" dirty="0">
                <a:latin typeface="Söhne"/>
              </a:rPr>
              <a:t>1. </a:t>
            </a:r>
            <a:r>
              <a:rPr lang="en-US" sz="1600" b="1" dirty="0">
                <a:latin typeface="Söhne"/>
              </a:rPr>
              <a:t>Python Programming Language:</a:t>
            </a:r>
          </a:p>
          <a:p>
            <a:r>
              <a:rPr lang="en-US" sz="1400" dirty="0">
                <a:latin typeface="Söhne"/>
              </a:rPr>
              <a:t>   - Python was chosen for its simplicity, versatility, and extensive libraries, allowing for rapid development and easy maintenance.</a:t>
            </a:r>
          </a:p>
          <a:p>
            <a:endParaRPr lang="en-US" sz="1600" b="1" dirty="0">
              <a:latin typeface="Söhne"/>
            </a:endParaRPr>
          </a:p>
          <a:p>
            <a:r>
              <a:rPr lang="en-US" sz="1600" b="1" dirty="0">
                <a:latin typeface="Söhne"/>
              </a:rPr>
              <a:t>2. </a:t>
            </a:r>
            <a:r>
              <a:rPr lang="en-US" sz="1600" b="1" dirty="0" err="1">
                <a:latin typeface="Söhne"/>
              </a:rPr>
              <a:t>tkinter</a:t>
            </a:r>
            <a:r>
              <a:rPr lang="en-US" sz="1600" b="1" dirty="0">
                <a:latin typeface="Söhne"/>
              </a:rPr>
              <a:t> Library for GUI:</a:t>
            </a:r>
          </a:p>
          <a:p>
            <a:r>
              <a:rPr lang="en-US" sz="1400" dirty="0">
                <a:latin typeface="Söhne"/>
              </a:rPr>
              <a:t>   - </a:t>
            </a:r>
            <a:r>
              <a:rPr lang="en-US" sz="1400" dirty="0" err="1">
                <a:latin typeface="Söhne"/>
              </a:rPr>
              <a:t>tkinter</a:t>
            </a:r>
            <a:r>
              <a:rPr lang="en-US" sz="1400" dirty="0">
                <a:latin typeface="Söhne"/>
              </a:rPr>
              <a:t> provided essential tools for building a user-friendly interface, including windows, buttons, and labels, due to its simplicity and ease of use.</a:t>
            </a:r>
          </a:p>
          <a:p>
            <a:endParaRPr lang="en-US" sz="1600" b="1" dirty="0">
              <a:latin typeface="Söhne"/>
            </a:endParaRPr>
          </a:p>
          <a:p>
            <a:r>
              <a:rPr lang="en-US" sz="1600" b="1" dirty="0">
                <a:latin typeface="Söhne"/>
              </a:rPr>
              <a:t>3. </a:t>
            </a:r>
            <a:r>
              <a:rPr lang="en-US" sz="1600" b="1" dirty="0" err="1">
                <a:latin typeface="Söhne"/>
              </a:rPr>
              <a:t>pynput</a:t>
            </a:r>
            <a:r>
              <a:rPr lang="en-US" sz="1600" b="1" dirty="0">
                <a:latin typeface="Söhne"/>
              </a:rPr>
              <a:t> Library for Keyboard Monitoring:</a:t>
            </a:r>
          </a:p>
          <a:p>
            <a:r>
              <a:rPr lang="en-US" sz="1400" dirty="0">
                <a:latin typeface="Söhne"/>
              </a:rPr>
              <a:t>   - </a:t>
            </a:r>
            <a:r>
              <a:rPr lang="en-US" sz="1400" dirty="0" err="1">
                <a:latin typeface="Söhne"/>
              </a:rPr>
              <a:t>pynput</a:t>
            </a:r>
            <a:r>
              <a:rPr lang="en-US" sz="1400" dirty="0">
                <a:latin typeface="Söhne"/>
              </a:rPr>
              <a:t> enabled accurate monitoring of keyboard events in real-time, abstracting low-level details of keyboard input seamlessly.</a:t>
            </a:r>
          </a:p>
          <a:p>
            <a:endParaRPr lang="en-US" sz="1400" dirty="0">
              <a:latin typeface="Söhne"/>
            </a:endParaRPr>
          </a:p>
          <a:p>
            <a:r>
              <a:rPr lang="en-US" sz="1600" b="1" dirty="0">
                <a:latin typeface="Söhne"/>
              </a:rPr>
              <a:t>4. JSON Serialization for Data Storage:</a:t>
            </a:r>
          </a:p>
          <a:p>
            <a:r>
              <a:rPr lang="en-US" sz="1400" dirty="0">
                <a:latin typeface="Söhne"/>
              </a:rPr>
              <a:t>   - JSON format was used for storing captured keystrokes due to its lightweight and human-readable nature, facilitated by Python's </a:t>
            </a:r>
            <a:r>
              <a:rPr lang="en-US" sz="1400" dirty="0" err="1">
                <a:latin typeface="Söhne"/>
              </a:rPr>
              <a:t>json</a:t>
            </a:r>
            <a:r>
              <a:rPr lang="en-US" sz="1400" dirty="0">
                <a:latin typeface="Söhne"/>
              </a:rPr>
              <a:t> module.</a:t>
            </a:r>
          </a:p>
          <a:p>
            <a:endParaRPr lang="en-US" sz="1400" dirty="0">
              <a:latin typeface="Söhne"/>
            </a:endParaRPr>
          </a:p>
          <a:p>
            <a:r>
              <a:rPr lang="en-US" sz="1600" b="1" dirty="0">
                <a:latin typeface="Söhne"/>
              </a:rPr>
              <a:t>5. File I/O Operations:</a:t>
            </a:r>
          </a:p>
          <a:p>
            <a:r>
              <a:rPr lang="en-US" sz="1400" dirty="0">
                <a:latin typeface="Söhne"/>
              </a:rPr>
              <a:t>   - Python's built-in file I/O functionalities were used for writing keystroke data to text and JSON files efficiently.</a:t>
            </a:r>
          </a:p>
          <a:p>
            <a:endParaRPr lang="en-US" sz="1400" dirty="0">
              <a:latin typeface="Söhne"/>
            </a:endParaRPr>
          </a:p>
          <a:p>
            <a:r>
              <a:rPr lang="en-US" sz="1600" b="1" dirty="0">
                <a:latin typeface="Söhne"/>
              </a:rPr>
              <a:t>6. Cross-Platform Compatibility:</a:t>
            </a:r>
          </a:p>
          <a:p>
            <a:r>
              <a:rPr lang="en-US" sz="1400" dirty="0">
                <a:latin typeface="Söhne"/>
              </a:rPr>
              <a:t>   - Python's inherent cross-platform compatibility ensured seamless operation on various operating systems without requiring platform-specific modifications.</a:t>
            </a:r>
            <a:endParaRPr lang="en-IN" sz="1400" dirty="0">
              <a:latin typeface="Söhne"/>
            </a:endParaRPr>
          </a:p>
          <a:p>
            <a:endParaRPr lang="en-US" sz="1400" dirty="0"/>
          </a:p>
          <a:p>
            <a:endParaRPr lang="en-US"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73200"/>
            <a:ext cx="11029615" cy="3738880"/>
          </a:xfrm>
        </p:spPr>
        <p:txBody>
          <a:bodyPr>
            <a:normAutofit/>
          </a:bodyPr>
          <a:lstStyle/>
          <a:p>
            <a:pPr marL="342900" indent="-342900">
              <a:buAutoNum type="arabicPeriod"/>
            </a:pPr>
            <a:r>
              <a:rPr lang="en-US" sz="1800" b="1" dirty="0">
                <a:latin typeface="Söhne"/>
                <a:ea typeface="+mn-lt"/>
                <a:cs typeface="+mn-lt"/>
              </a:rPr>
              <a:t>Algorithm:</a:t>
            </a:r>
          </a:p>
          <a:p>
            <a:pPr marL="0" indent="0">
              <a:buNone/>
            </a:pPr>
            <a:endParaRPr lang="en-US" sz="1600" b="1" dirty="0">
              <a:latin typeface="Söhne"/>
              <a:ea typeface="+mn-lt"/>
              <a:cs typeface="+mn-lt"/>
            </a:endParaRPr>
          </a:p>
          <a:p>
            <a:pPr marL="305435" indent="-305435"/>
            <a:r>
              <a:rPr lang="en-US" sz="1600" dirty="0">
                <a:latin typeface="Söhne"/>
                <a:ea typeface="+mn-lt"/>
                <a:cs typeface="+mn-lt"/>
              </a:rPr>
              <a:t>    The keylogger application continuously monitors keyboard events using the </a:t>
            </a:r>
            <a:r>
              <a:rPr lang="en-US" sz="1600" dirty="0" err="1">
                <a:latin typeface="Söhne"/>
                <a:ea typeface="+mn-lt"/>
                <a:cs typeface="+mn-lt"/>
              </a:rPr>
              <a:t>pynput</a:t>
            </a:r>
            <a:r>
              <a:rPr lang="en-US" sz="1600" dirty="0">
                <a:latin typeface="Söhne"/>
                <a:ea typeface="+mn-lt"/>
                <a:cs typeface="+mn-lt"/>
              </a:rPr>
              <a:t> library.</a:t>
            </a:r>
          </a:p>
          <a:p>
            <a:pPr marL="305435" indent="-305435"/>
            <a:r>
              <a:rPr lang="en-US" sz="1600" dirty="0">
                <a:latin typeface="Söhne"/>
                <a:ea typeface="+mn-lt"/>
                <a:cs typeface="+mn-lt"/>
              </a:rPr>
              <a:t>    When a key is pressed, the application registers it as a "Pressed" event and adds the corresponding key to the keystroke log.</a:t>
            </a:r>
          </a:p>
          <a:p>
            <a:pPr marL="305435" indent="-305435"/>
            <a:r>
              <a:rPr lang="en-US" sz="1600" dirty="0">
                <a:latin typeface="Söhne"/>
                <a:ea typeface="+mn-lt"/>
                <a:cs typeface="+mn-lt"/>
              </a:rPr>
              <a:t>    If a key is held down, the application records it as a "Held" event, ensuring that all keystrokes are accurately captured.</a:t>
            </a:r>
          </a:p>
          <a:p>
            <a:pPr marL="305435" indent="-305435"/>
            <a:r>
              <a:rPr lang="en-US" sz="1600" dirty="0">
                <a:latin typeface="Söhne"/>
                <a:ea typeface="+mn-lt"/>
                <a:cs typeface="+mn-lt"/>
              </a:rPr>
              <a:t>    Upon releasing a key, the application logs it as a "Released" event and adds it to the keystroke log.</a:t>
            </a:r>
          </a:p>
          <a:p>
            <a:pPr marL="305435" indent="-305435"/>
            <a:r>
              <a:rPr lang="en-US" sz="1600" dirty="0">
                <a:latin typeface="Söhne"/>
                <a:ea typeface="+mn-lt"/>
                <a:cs typeface="+mn-lt"/>
              </a:rPr>
              <a:t>    The captured keystrokes are stored in memory and periodically saved to both a text file ('key_log.txt') and a JSON file ('</a:t>
            </a:r>
            <a:r>
              <a:rPr lang="en-US" sz="1600" dirty="0" err="1">
                <a:latin typeface="Söhne"/>
                <a:ea typeface="+mn-lt"/>
                <a:cs typeface="+mn-lt"/>
              </a:rPr>
              <a:t>key_log.json</a:t>
            </a:r>
            <a:r>
              <a:rPr lang="en-US" sz="1600" dirty="0">
                <a:latin typeface="Söhne"/>
                <a:ea typeface="+mn-lt"/>
                <a:cs typeface="+mn-lt"/>
              </a:rPr>
              <a:t>') for persistence.</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34160"/>
            <a:ext cx="11029615" cy="4441190"/>
          </a:xfrm>
        </p:spPr>
        <p:txBody>
          <a:bodyPr>
            <a:noAutofit/>
          </a:bodyPr>
          <a:lstStyle/>
          <a:p>
            <a:pPr marL="0" indent="0">
              <a:buNone/>
            </a:pPr>
            <a:r>
              <a:rPr lang="en-US" sz="1600" b="1" dirty="0">
                <a:ea typeface="+mn-lt"/>
                <a:cs typeface="+mn-lt"/>
              </a:rPr>
              <a:t>2. </a:t>
            </a:r>
            <a:r>
              <a:rPr lang="en-US" sz="1600" b="1" dirty="0">
                <a:latin typeface="Söhne"/>
                <a:ea typeface="+mn-lt"/>
                <a:cs typeface="+mn-lt"/>
              </a:rPr>
              <a:t>Deployment:</a:t>
            </a:r>
          </a:p>
          <a:p>
            <a:pPr marL="0" indent="0">
              <a:buNone/>
            </a:pPr>
            <a:endParaRPr lang="en-US" sz="1600" b="1" dirty="0">
              <a:latin typeface="Söhne"/>
              <a:ea typeface="+mn-lt"/>
              <a:cs typeface="+mn-lt"/>
            </a:endParaRPr>
          </a:p>
          <a:p>
            <a:pPr marL="305435" indent="-305435"/>
            <a:r>
              <a:rPr lang="en-US" sz="1400" dirty="0">
                <a:latin typeface="Söhne"/>
                <a:ea typeface="+mn-lt"/>
                <a:cs typeface="+mn-lt"/>
              </a:rPr>
              <a:t>    The keylogger application is deployed as a standalone executable or script on the target system.</a:t>
            </a:r>
          </a:p>
          <a:p>
            <a:pPr marL="305435" indent="-305435"/>
            <a:r>
              <a:rPr lang="en-US" sz="1400" dirty="0">
                <a:latin typeface="Söhne"/>
                <a:ea typeface="+mn-lt"/>
                <a:cs typeface="+mn-lt"/>
              </a:rPr>
              <a:t>    Users can start the keylogger by executing the Python script or launching the executable file.</a:t>
            </a:r>
          </a:p>
          <a:p>
            <a:pPr marL="305435" indent="-305435"/>
            <a:r>
              <a:rPr lang="en-US" sz="1400" dirty="0">
                <a:latin typeface="Söhne"/>
                <a:ea typeface="+mn-lt"/>
                <a:cs typeface="+mn-lt"/>
              </a:rPr>
              <a:t>    The application operates in the background, discreetly capturing keyboard events without interfering with the user's normal activities.</a:t>
            </a:r>
          </a:p>
          <a:p>
            <a:pPr marL="305435" indent="-305435"/>
            <a:r>
              <a:rPr lang="en-US" sz="1400" dirty="0">
                <a:latin typeface="Söhne"/>
                <a:ea typeface="+mn-lt"/>
                <a:cs typeface="+mn-lt"/>
              </a:rPr>
              <a:t>    Users have the option to start and stop the keylogger as needed using the provided GUI buttons, ensuring flexibility and convenience.</a:t>
            </a:r>
          </a:p>
          <a:p>
            <a:pPr marL="305435" indent="-305435"/>
            <a:r>
              <a:rPr lang="en-US" sz="1400" dirty="0">
                <a:latin typeface="Söhne"/>
                <a:ea typeface="+mn-lt"/>
                <a:cs typeface="+mn-lt"/>
              </a:rPr>
              <a:t>    Upon stopping the keylogger, users can access the generated text and JSON log files to review captured keystrokes and analyze user activities.</a:t>
            </a:r>
          </a:p>
          <a:p>
            <a:pPr marL="305435" indent="-305435"/>
            <a:r>
              <a:rPr lang="en-US" sz="1400" dirty="0">
                <a:latin typeface="Söhne"/>
                <a:ea typeface="+mn-lt"/>
                <a:cs typeface="+mn-lt"/>
              </a:rPr>
              <a:t>    The deployment process is designed to be simple and intuitive, allowing users to deploy and utilize the keylogger application with ease.</a:t>
            </a:r>
          </a:p>
          <a:p>
            <a:pPr marL="305435" indent="-305435"/>
            <a:endParaRPr lang="en-US" sz="1400" dirty="0">
              <a:latin typeface="Söhne"/>
              <a:ea typeface="+mn-lt"/>
              <a:cs typeface="+mn-lt"/>
            </a:endParaRPr>
          </a:p>
          <a:p>
            <a:pPr marL="0" indent="0">
              <a:buNone/>
            </a:pPr>
            <a:r>
              <a:rPr lang="en-US" sz="1600" dirty="0">
                <a:latin typeface="Söhne"/>
                <a:ea typeface="+mn-lt"/>
                <a:cs typeface="+mn-lt"/>
              </a:rPr>
              <a:t>By implementing this algorithm and deployment strategy, the keylogger application effectively captures and logs keyboard events while ensuring seamless integration and usability on the target system. Users can deploy the application effortlessly and obtain valuable insights into user activities for various purposes, including security monitoring and forensic investigations</a:t>
            </a:r>
            <a:r>
              <a:rPr lang="en-US" sz="1600" dirty="0">
                <a:ea typeface="+mn-lt"/>
                <a:cs typeface="+mn-lt"/>
              </a:rPr>
              <a:t>.</a:t>
            </a:r>
            <a:endParaRPr lang="en-IN" sz="1600" dirty="0"/>
          </a:p>
        </p:txBody>
      </p:sp>
    </p:spTree>
    <p:extLst>
      <p:ext uri="{BB962C8B-B14F-4D97-AF65-F5344CB8AC3E}">
        <p14:creationId xmlns:p14="http://schemas.microsoft.com/office/powerpoint/2010/main" val="3665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89BBF3FE-BB15-F41B-6D85-3C83221B5C84}"/>
              </a:ext>
            </a:extLst>
          </p:cNvPr>
          <p:cNvSpPr txBox="1"/>
          <p:nvPr/>
        </p:nvSpPr>
        <p:spPr>
          <a:xfrm>
            <a:off x="726440" y="1232452"/>
            <a:ext cx="10739120" cy="5232202"/>
          </a:xfrm>
          <a:prstGeom prst="rect">
            <a:avLst/>
          </a:prstGeom>
          <a:noFill/>
        </p:spPr>
        <p:txBody>
          <a:bodyPr wrap="square" rtlCol="0">
            <a:spAutoFit/>
          </a:bodyPr>
          <a:lstStyle/>
          <a:p>
            <a:endParaRPr lang="en-US" sz="1600" dirty="0"/>
          </a:p>
          <a:p>
            <a:r>
              <a:rPr lang="en-US" sz="1600" dirty="0">
                <a:latin typeface="Söhne"/>
              </a:rPr>
              <a:t>When the keylogger application is executed, it operates in the background, continuously monitoring keyboard events in real-time. The output and results of the code execution can be observed in several aspects:</a:t>
            </a:r>
          </a:p>
          <a:p>
            <a:endParaRPr lang="en-US" sz="1400" dirty="0">
              <a:latin typeface="Söhne"/>
            </a:endParaRPr>
          </a:p>
          <a:p>
            <a:r>
              <a:rPr lang="en-US" sz="1600" b="1" dirty="0">
                <a:latin typeface="Söhne"/>
              </a:rPr>
              <a:t>1. GUI Display:</a:t>
            </a:r>
          </a:p>
          <a:p>
            <a:r>
              <a:rPr lang="en-US" sz="1400" dirty="0">
                <a:latin typeface="Söhne"/>
              </a:rPr>
              <a:t>   - Upon execution, a graphical user interface (GUI) window is displayed, providing users with options to start and stop the keylogging process.</a:t>
            </a:r>
          </a:p>
          <a:p>
            <a:r>
              <a:rPr lang="en-US" sz="1400" dirty="0">
                <a:latin typeface="Söhne"/>
              </a:rPr>
              <a:t>   - The GUI window includes a label indicating the current status of the keylogger, which initially prompts users to click "Start" to begin keylogging.</a:t>
            </a:r>
          </a:p>
          <a:p>
            <a:endParaRPr lang="en-US" sz="1400" dirty="0">
              <a:latin typeface="Söhne"/>
            </a:endParaRPr>
          </a:p>
          <a:p>
            <a:r>
              <a:rPr lang="en-US" sz="1400" dirty="0">
                <a:latin typeface="Söhne"/>
              </a:rPr>
              <a:t>2. </a:t>
            </a:r>
            <a:r>
              <a:rPr lang="en-US" sz="1600" b="1" dirty="0">
                <a:latin typeface="Söhne"/>
              </a:rPr>
              <a:t>Keylogging Process:</a:t>
            </a:r>
          </a:p>
          <a:p>
            <a:r>
              <a:rPr lang="en-US" sz="1400" dirty="0">
                <a:latin typeface="Söhne"/>
              </a:rPr>
              <a:t>   - Once the user clicks the "Start" button, the keylogger begins capturing keyboard events, including key presses, holds, and releases.</a:t>
            </a:r>
          </a:p>
          <a:p>
            <a:r>
              <a:rPr lang="en-US" sz="1400" dirty="0">
                <a:latin typeface="Söhne"/>
              </a:rPr>
              <a:t>   - As the user interacts with the keyboard, the keylogger logs each keystroke in real-time, storing the data internally in memory.</a:t>
            </a:r>
          </a:p>
          <a:p>
            <a:endParaRPr lang="en-US" sz="1400" dirty="0">
              <a:latin typeface="Söhne"/>
            </a:endParaRPr>
          </a:p>
          <a:p>
            <a:r>
              <a:rPr lang="en-US" sz="1400" dirty="0">
                <a:latin typeface="Söhne"/>
              </a:rPr>
              <a:t>3. </a:t>
            </a:r>
            <a:r>
              <a:rPr lang="en-US" sz="1600" b="1" dirty="0">
                <a:latin typeface="Söhne"/>
              </a:rPr>
              <a:t>Status Updates:</a:t>
            </a:r>
          </a:p>
          <a:p>
            <a:r>
              <a:rPr lang="en-US" sz="1400" dirty="0">
                <a:latin typeface="Söhne"/>
              </a:rPr>
              <a:t>   - The GUI label dynamically updates to inform the user that the keylogger is running, indicating that keystrokes are being recorded.</a:t>
            </a:r>
          </a:p>
          <a:p>
            <a:r>
              <a:rPr lang="en-US" sz="1400" dirty="0">
                <a:latin typeface="Söhne"/>
              </a:rPr>
              <a:t>   - Users receive real-time feedback through the GUI, providing assurance that the keylogger is actively capturing keyboard events.</a:t>
            </a:r>
          </a:p>
          <a:p>
            <a:endParaRPr lang="en-US" sz="1400" dirty="0">
              <a:latin typeface="Söhne"/>
            </a:endParaRPr>
          </a:p>
          <a:p>
            <a:r>
              <a:rPr lang="en-US" sz="1400" dirty="0">
                <a:latin typeface="Söhne"/>
              </a:rPr>
              <a:t>4. </a:t>
            </a:r>
            <a:r>
              <a:rPr lang="en-US" sz="1600" b="1" dirty="0">
                <a:latin typeface="Söhne"/>
              </a:rPr>
              <a:t>Logging Files:</a:t>
            </a:r>
          </a:p>
          <a:p>
            <a:r>
              <a:rPr lang="en-US" sz="1400" dirty="0">
                <a:latin typeface="Söhne"/>
              </a:rPr>
              <a:t>   - As the keylogger operates, it simultaneously writes the captured keystrokes to two output files: a text file ('key_log.txt') and a JSON file ('</a:t>
            </a:r>
            <a:r>
              <a:rPr lang="en-US" sz="1400" dirty="0" err="1">
                <a:latin typeface="Söhne"/>
              </a:rPr>
              <a:t>key_log.json</a:t>
            </a:r>
            <a:r>
              <a:rPr lang="en-US" sz="1400" dirty="0">
                <a:latin typeface="Söhne"/>
              </a:rPr>
              <a:t>').</a:t>
            </a:r>
          </a:p>
          <a:p>
            <a:r>
              <a:rPr lang="en-US" sz="1400" dirty="0">
                <a:latin typeface="Söhne"/>
              </a:rPr>
              <a:t>   - These logging files contain a chronological record of all keystrokes captured during the keylogging session, including details such as the type of event (press, hold, release) and the corresponding key.</a:t>
            </a:r>
          </a:p>
          <a:p>
            <a:endParaRPr lang="en-US" sz="1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2433</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vasumathy venkat</cp:lastModifiedBy>
  <cp:revision>61</cp:revision>
  <dcterms:created xsi:type="dcterms:W3CDTF">2021-05-26T16:50:10Z</dcterms:created>
  <dcterms:modified xsi:type="dcterms:W3CDTF">2024-04-04T19:33:51Z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