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60" r:id="rId3"/>
    <p:sldId id="259" r:id="rId4"/>
    <p:sldId id="258"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E566A3-C242-4632-A4C2-747B1612BC37}" type="datetimeFigureOut">
              <a:rPr lang="en-US" smtClean="0"/>
              <a:t>12/1/2023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358546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66A3-C242-4632-A4C2-747B1612BC37}"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34366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66A3-C242-4632-A4C2-747B1612BC37}"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1753540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66A3-C242-4632-A4C2-747B1612BC37}"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F6A0-3ABA-40A5-BFF6-344F6D2278B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3670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66A3-C242-4632-A4C2-747B1612BC37}"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1820292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E566A3-C242-4632-A4C2-747B1612BC37}"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563872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E566A3-C242-4632-A4C2-747B1612BC37}"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1877793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66A3-C242-4632-A4C2-747B1612BC37}"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1062300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66A3-C242-4632-A4C2-747B1612BC37}"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306984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66A3-C242-4632-A4C2-747B1612BC37}"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228741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566A3-C242-4632-A4C2-747B1612BC37}"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172905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566A3-C242-4632-A4C2-747B1612BC37}"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321547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566A3-C242-4632-A4C2-747B1612BC37}"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85131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566A3-C242-4632-A4C2-747B1612BC37}"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13726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566A3-C242-4632-A4C2-747B1612BC37}"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41146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66A3-C242-4632-A4C2-747B1612BC37}"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9453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66A3-C242-4632-A4C2-747B1612BC37}"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F6A0-3ABA-40A5-BFF6-344F6D2278B1}" type="slidenum">
              <a:rPr lang="en-US" smtClean="0"/>
              <a:t>‹#›</a:t>
            </a:fld>
            <a:endParaRPr lang="en-US"/>
          </a:p>
        </p:txBody>
      </p:sp>
    </p:spTree>
    <p:extLst>
      <p:ext uri="{BB962C8B-B14F-4D97-AF65-F5344CB8AC3E}">
        <p14:creationId xmlns:p14="http://schemas.microsoft.com/office/powerpoint/2010/main" val="221892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E566A3-C242-4632-A4C2-747B1612BC37}" type="datetimeFigureOut">
              <a:rPr lang="en-US" smtClean="0"/>
              <a:t>12/1/2023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0FF6A0-3ABA-40A5-BFF6-344F6D2278B1}" type="slidenum">
              <a:rPr lang="en-US" smtClean="0"/>
              <a:t>‹#›</a:t>
            </a:fld>
            <a:endParaRPr lang="en-US"/>
          </a:p>
        </p:txBody>
      </p:sp>
    </p:spTree>
    <p:extLst>
      <p:ext uri="{BB962C8B-B14F-4D97-AF65-F5344CB8AC3E}">
        <p14:creationId xmlns:p14="http://schemas.microsoft.com/office/powerpoint/2010/main" val="394554869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News Story: Luddy School of Informatics, Computing, and Engineering News  Archive: Indiana University Bloomington">
            <a:extLst>
              <a:ext uri="{FF2B5EF4-FFF2-40B4-BE49-F238E27FC236}">
                <a16:creationId xmlns:a16="http://schemas.microsoft.com/office/drawing/2014/main" id="{76BACDB1-F6A3-16C9-E973-D7506BE360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97814" y="3276600"/>
            <a:ext cx="5994268" cy="3132004"/>
          </a:xfrm>
          <a:prstGeom prst="rect">
            <a:avLst/>
          </a:prstGeom>
          <a:solidFill>
            <a:schemeClr val="bg1"/>
          </a:solidFill>
        </p:spPr>
      </p:pic>
      <p:pic>
        <p:nvPicPr>
          <p:cNvPr id="5" name="Picture 16" descr="Indiana University Logo | Indiana university bloomington, Indiana university,  University logo">
            <a:extLst>
              <a:ext uri="{FF2B5EF4-FFF2-40B4-BE49-F238E27FC236}">
                <a16:creationId xmlns:a16="http://schemas.microsoft.com/office/drawing/2014/main" id="{120A9FA5-1487-D90D-7E54-865ABEA924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80061" y="683120"/>
            <a:ext cx="3942192" cy="46515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A479526-6333-C5EF-ADA8-C8B1E5599C97}"/>
              </a:ext>
            </a:extLst>
          </p:cNvPr>
          <p:cNvSpPr txBox="1"/>
          <p:nvPr/>
        </p:nvSpPr>
        <p:spPr>
          <a:xfrm>
            <a:off x="561210" y="1328545"/>
            <a:ext cx="6096000" cy="1588127"/>
          </a:xfrm>
          <a:prstGeom prst="rect">
            <a:avLst/>
          </a:prstGeom>
          <a:noFill/>
        </p:spPr>
        <p:txBody>
          <a:bodyPr wrap="square">
            <a:spAutoFit/>
          </a:bodyPr>
          <a:lstStyle/>
          <a:p>
            <a:pPr algn="ctr">
              <a:lnSpc>
                <a:spcPct val="90000"/>
              </a:lnSpc>
              <a:spcBef>
                <a:spcPct val="0"/>
              </a:spcBef>
              <a:spcAft>
                <a:spcPts val="600"/>
              </a:spcAft>
            </a:pPr>
            <a:r>
              <a:rPr lang="en-US" sz="3600" b="1" dirty="0">
                <a:solidFill>
                  <a:schemeClr val="accent3">
                    <a:lumMod val="50000"/>
                  </a:schemeClr>
                </a:solidFill>
                <a:latin typeface="+mj-lt"/>
                <a:ea typeface="+mj-ea"/>
                <a:cs typeface="+mj-cs"/>
              </a:rPr>
              <a:t>APPLIED DATABASE TECHNOLOGIES PROJECT</a:t>
            </a:r>
            <a:br>
              <a:rPr lang="en-US" sz="3600" b="1" dirty="0">
                <a:solidFill>
                  <a:schemeClr val="accent3">
                    <a:lumMod val="50000"/>
                  </a:schemeClr>
                </a:solidFill>
                <a:latin typeface="+mj-lt"/>
                <a:ea typeface="+mj-ea"/>
                <a:cs typeface="+mj-cs"/>
              </a:rPr>
            </a:br>
            <a:r>
              <a:rPr lang="en-US" sz="3600" b="1" dirty="0">
                <a:solidFill>
                  <a:schemeClr val="accent3">
                    <a:lumMod val="50000"/>
                  </a:schemeClr>
                </a:solidFill>
                <a:latin typeface="+mj-lt"/>
                <a:ea typeface="+mj-ea"/>
                <a:cs typeface="+mj-cs"/>
              </a:rPr>
              <a:t>FALL 2023</a:t>
            </a:r>
          </a:p>
        </p:txBody>
      </p:sp>
    </p:spTree>
    <p:extLst>
      <p:ext uri="{BB962C8B-B14F-4D97-AF65-F5344CB8AC3E}">
        <p14:creationId xmlns:p14="http://schemas.microsoft.com/office/powerpoint/2010/main" val="1875665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38A3B-FEEF-A584-234F-595CAFA4B575}"/>
              </a:ext>
            </a:extLst>
          </p:cNvPr>
          <p:cNvSpPr txBox="1"/>
          <p:nvPr/>
        </p:nvSpPr>
        <p:spPr>
          <a:xfrm>
            <a:off x="2301097" y="138825"/>
            <a:ext cx="7394994" cy="923330"/>
          </a:xfrm>
          <a:prstGeom prst="rect">
            <a:avLst/>
          </a:prstGeom>
          <a:noFill/>
        </p:spPr>
        <p:txBody>
          <a:bodyPr wrap="square">
            <a:spAutoFit/>
          </a:bodyPr>
          <a:lstStyle/>
          <a:p>
            <a:r>
              <a:rPr lang="en-US" sz="5400" b="1" dirty="0">
                <a:solidFill>
                  <a:schemeClr val="accent4">
                    <a:lumMod val="50000"/>
                  </a:schemeClr>
                </a:solidFill>
              </a:rPr>
              <a:t>FRONTEND SNAPSHOTS</a:t>
            </a:r>
          </a:p>
        </p:txBody>
      </p:sp>
      <p:sp>
        <p:nvSpPr>
          <p:cNvPr id="4" name="TextBox 3">
            <a:extLst>
              <a:ext uri="{FF2B5EF4-FFF2-40B4-BE49-F238E27FC236}">
                <a16:creationId xmlns:a16="http://schemas.microsoft.com/office/drawing/2014/main" id="{B6F854F3-015C-CE31-C09D-3A88D08967BE}"/>
              </a:ext>
            </a:extLst>
          </p:cNvPr>
          <p:cNvSpPr txBox="1"/>
          <p:nvPr/>
        </p:nvSpPr>
        <p:spPr>
          <a:xfrm>
            <a:off x="1371145" y="1173193"/>
            <a:ext cx="4330915" cy="584775"/>
          </a:xfrm>
          <a:prstGeom prst="rect">
            <a:avLst/>
          </a:prstGeom>
          <a:noFill/>
        </p:spPr>
        <p:txBody>
          <a:bodyPr wrap="square" rtlCol="0">
            <a:spAutoFit/>
          </a:bodyPr>
          <a:lstStyle/>
          <a:p>
            <a:r>
              <a:rPr lang="en-US" sz="3200" b="1" dirty="0"/>
              <a:t>Login and Signup Page</a:t>
            </a:r>
          </a:p>
        </p:txBody>
      </p:sp>
      <p:pic>
        <p:nvPicPr>
          <p:cNvPr id="8" name="Picture 7" descr="A screenshot of a computer&#10;&#10;Description automatically generated">
            <a:extLst>
              <a:ext uri="{FF2B5EF4-FFF2-40B4-BE49-F238E27FC236}">
                <a16:creationId xmlns:a16="http://schemas.microsoft.com/office/drawing/2014/main" id="{7557CC6D-D32E-584A-2C5C-4FF0E4C3C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45" y="1871931"/>
            <a:ext cx="9621783" cy="4413993"/>
          </a:xfrm>
          <a:prstGeom prst="rect">
            <a:avLst/>
          </a:prstGeom>
        </p:spPr>
      </p:pic>
    </p:spTree>
    <p:extLst>
      <p:ext uri="{BB962C8B-B14F-4D97-AF65-F5344CB8AC3E}">
        <p14:creationId xmlns:p14="http://schemas.microsoft.com/office/powerpoint/2010/main" val="411244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85E65-60E7-B669-03D2-488786AAB599}"/>
              </a:ext>
            </a:extLst>
          </p:cNvPr>
          <p:cNvSpPr txBox="1"/>
          <p:nvPr/>
        </p:nvSpPr>
        <p:spPr>
          <a:xfrm>
            <a:off x="1593730" y="668608"/>
            <a:ext cx="6103188" cy="523220"/>
          </a:xfrm>
          <a:prstGeom prst="rect">
            <a:avLst/>
          </a:prstGeom>
          <a:noFill/>
        </p:spPr>
        <p:txBody>
          <a:bodyPr wrap="square">
            <a:spAutoFit/>
          </a:bodyPr>
          <a:lstStyle/>
          <a:p>
            <a:r>
              <a:rPr lang="en-US" sz="2800" b="1" dirty="0"/>
              <a:t>Card eligibility check Page</a:t>
            </a:r>
          </a:p>
        </p:txBody>
      </p:sp>
      <p:pic>
        <p:nvPicPr>
          <p:cNvPr id="5" name="Picture 4" descr="A screenshot of a credit card&#10;&#10;Description automatically generated">
            <a:extLst>
              <a:ext uri="{FF2B5EF4-FFF2-40B4-BE49-F238E27FC236}">
                <a16:creationId xmlns:a16="http://schemas.microsoft.com/office/drawing/2014/main" id="{14D4BA0F-6EDE-7045-CFBD-F86F4D357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730" y="1450109"/>
            <a:ext cx="9485746" cy="4393086"/>
          </a:xfrm>
          <a:prstGeom prst="rect">
            <a:avLst/>
          </a:prstGeom>
        </p:spPr>
      </p:pic>
    </p:spTree>
    <p:extLst>
      <p:ext uri="{BB962C8B-B14F-4D97-AF65-F5344CB8AC3E}">
        <p14:creationId xmlns:p14="http://schemas.microsoft.com/office/powerpoint/2010/main" val="43158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67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33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Credit Cards in November 2023 | TIME Stamped">
            <a:extLst>
              <a:ext uri="{FF2B5EF4-FFF2-40B4-BE49-F238E27FC236}">
                <a16:creationId xmlns:a16="http://schemas.microsoft.com/office/drawing/2014/main" id="{55EA9ECF-2EB0-019D-3ABC-1B8D576B5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C9BA36-A692-5AC2-2983-9A4F9C8992B5}"/>
              </a:ext>
            </a:extLst>
          </p:cNvPr>
          <p:cNvSpPr txBox="1"/>
          <p:nvPr/>
        </p:nvSpPr>
        <p:spPr>
          <a:xfrm>
            <a:off x="2294626" y="2627545"/>
            <a:ext cx="6765265" cy="1200329"/>
          </a:xfrm>
          <a:prstGeom prst="rect">
            <a:avLst/>
          </a:prstGeom>
          <a:noFill/>
        </p:spPr>
        <p:txBody>
          <a:bodyPr wrap="square">
            <a:spAutoFit/>
          </a:bodyPr>
          <a:lstStyle/>
          <a:p>
            <a:pPr algn="ctr"/>
            <a:r>
              <a:rPr lang="en-US" sz="3600" b="1" dirty="0">
                <a:solidFill>
                  <a:schemeClr val="accent1">
                    <a:lumMod val="20000"/>
                    <a:lumOff val="80000"/>
                  </a:schemeClr>
                </a:solidFill>
                <a:highlight>
                  <a:srgbClr val="000000"/>
                </a:highlight>
              </a:rPr>
              <a:t>CREDIT CARD APPROVAL ASSESSOR</a:t>
            </a:r>
          </a:p>
        </p:txBody>
      </p:sp>
    </p:spTree>
    <p:extLst>
      <p:ext uri="{BB962C8B-B14F-4D97-AF65-F5344CB8AC3E}">
        <p14:creationId xmlns:p14="http://schemas.microsoft.com/office/powerpoint/2010/main" val="155769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3377D-F33F-B344-B4E7-E41E2E564305}"/>
              </a:ext>
            </a:extLst>
          </p:cNvPr>
          <p:cNvSpPr txBox="1"/>
          <p:nvPr/>
        </p:nvSpPr>
        <p:spPr>
          <a:xfrm>
            <a:off x="1431985" y="353683"/>
            <a:ext cx="5408762" cy="369332"/>
          </a:xfrm>
          <a:prstGeom prst="rect">
            <a:avLst/>
          </a:prstGeom>
          <a:noFill/>
        </p:spPr>
        <p:txBody>
          <a:bodyPr wrap="square" rtlCol="0">
            <a:spAutoFit/>
          </a:bodyPr>
          <a:lstStyle/>
          <a:p>
            <a:r>
              <a:rPr lang="en-US" dirty="0"/>
              <a:t>C</a:t>
            </a:r>
          </a:p>
        </p:txBody>
      </p:sp>
      <p:sp>
        <p:nvSpPr>
          <p:cNvPr id="4" name="TextBox 3">
            <a:extLst>
              <a:ext uri="{FF2B5EF4-FFF2-40B4-BE49-F238E27FC236}">
                <a16:creationId xmlns:a16="http://schemas.microsoft.com/office/drawing/2014/main" id="{1BB551EA-D398-975A-B018-77CFC1D5EE9D}"/>
              </a:ext>
            </a:extLst>
          </p:cNvPr>
          <p:cNvSpPr txBox="1"/>
          <p:nvPr/>
        </p:nvSpPr>
        <p:spPr>
          <a:xfrm>
            <a:off x="1021685" y="198156"/>
            <a:ext cx="12192000" cy="5632311"/>
          </a:xfrm>
          <a:prstGeom prst="rect">
            <a:avLst/>
          </a:prstGeom>
          <a:noFill/>
        </p:spPr>
        <p:txBody>
          <a:bodyPr wrap="square">
            <a:spAutoFit/>
          </a:bodyPr>
          <a:lstStyle/>
          <a:p>
            <a:pPr algn="ctr"/>
            <a:r>
              <a:rPr lang="en-US" sz="4000" b="1" dirty="0">
                <a:solidFill>
                  <a:srgbClr val="FF9999"/>
                </a:solidFill>
              </a:rPr>
              <a:t>CONTENTS:</a:t>
            </a:r>
            <a:br>
              <a:rPr lang="en-US" sz="4000" b="1" dirty="0">
                <a:solidFill>
                  <a:srgbClr val="FF9999"/>
                </a:solidFill>
              </a:rPr>
            </a:br>
            <a:endParaRPr lang="en-US" sz="4000" b="1" dirty="0">
              <a:solidFill>
                <a:srgbClr val="FF9999"/>
              </a:solidFill>
            </a:endParaRPr>
          </a:p>
          <a:p>
            <a:pPr marL="342900" indent="-342900">
              <a:buAutoNum type="arabicPeriod"/>
            </a:pPr>
            <a:r>
              <a:rPr lang="en-US" sz="4000" b="1" dirty="0">
                <a:solidFill>
                  <a:srgbClr val="FF9999"/>
                </a:solidFill>
              </a:rPr>
              <a:t>Overview</a:t>
            </a:r>
          </a:p>
          <a:p>
            <a:pPr marL="342900" indent="-342900">
              <a:buAutoNum type="arabicPeriod"/>
            </a:pPr>
            <a:r>
              <a:rPr lang="en-US" sz="4000" b="1" dirty="0">
                <a:solidFill>
                  <a:srgbClr val="FF9999"/>
                </a:solidFill>
              </a:rPr>
              <a:t>Motivation</a:t>
            </a:r>
          </a:p>
          <a:p>
            <a:pPr marL="342900" indent="-342900">
              <a:buAutoNum type="arabicPeriod"/>
            </a:pPr>
            <a:r>
              <a:rPr lang="en-US" sz="4000" b="1" dirty="0">
                <a:solidFill>
                  <a:srgbClr val="FF9999"/>
                </a:solidFill>
              </a:rPr>
              <a:t>Tools Used</a:t>
            </a:r>
          </a:p>
          <a:p>
            <a:pPr marL="342900" indent="-342900">
              <a:buAutoNum type="arabicPeriod"/>
            </a:pPr>
            <a:r>
              <a:rPr lang="en-US" sz="4000" b="1" dirty="0">
                <a:solidFill>
                  <a:srgbClr val="FF9999"/>
                </a:solidFill>
              </a:rPr>
              <a:t>Dataset and Exploratory Data Analysis(EDA)</a:t>
            </a:r>
          </a:p>
          <a:p>
            <a:pPr marL="342900" indent="-342900">
              <a:buAutoNum type="arabicPeriod"/>
            </a:pPr>
            <a:r>
              <a:rPr lang="en-US" sz="4000" b="1" dirty="0">
                <a:solidFill>
                  <a:srgbClr val="FF9999"/>
                </a:solidFill>
              </a:rPr>
              <a:t>Front End</a:t>
            </a:r>
          </a:p>
          <a:p>
            <a:pPr marL="342900" indent="-342900">
              <a:buAutoNum type="arabicPeriod"/>
            </a:pPr>
            <a:r>
              <a:rPr lang="en-US" sz="4000" b="1" dirty="0">
                <a:solidFill>
                  <a:srgbClr val="FF9999"/>
                </a:solidFill>
              </a:rPr>
              <a:t>Results</a:t>
            </a:r>
          </a:p>
          <a:p>
            <a:pPr marL="342900" indent="-342900">
              <a:buAutoNum type="arabicPeriod"/>
            </a:pPr>
            <a:r>
              <a:rPr lang="en-US" sz="4000" b="1" dirty="0">
                <a:solidFill>
                  <a:srgbClr val="FF9999"/>
                </a:solidFill>
              </a:rPr>
              <a:t>Future Scope</a:t>
            </a:r>
          </a:p>
        </p:txBody>
      </p:sp>
    </p:spTree>
    <p:extLst>
      <p:ext uri="{BB962C8B-B14F-4D97-AF65-F5344CB8AC3E}">
        <p14:creationId xmlns:p14="http://schemas.microsoft.com/office/powerpoint/2010/main" val="13792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8A47F6-D56C-340B-863C-0853804944BC}"/>
              </a:ext>
            </a:extLst>
          </p:cNvPr>
          <p:cNvSpPr txBox="1"/>
          <p:nvPr/>
        </p:nvSpPr>
        <p:spPr>
          <a:xfrm>
            <a:off x="875884" y="891980"/>
            <a:ext cx="10752523" cy="4832092"/>
          </a:xfrm>
          <a:prstGeom prst="rect">
            <a:avLst/>
          </a:prstGeom>
          <a:noFill/>
        </p:spPr>
        <p:txBody>
          <a:bodyPr wrap="square">
            <a:spAutoFit/>
          </a:bodyPr>
          <a:lstStyle/>
          <a:p>
            <a:pPr algn="ctr"/>
            <a:r>
              <a:rPr lang="en-US" sz="4400" b="1" dirty="0">
                <a:solidFill>
                  <a:srgbClr val="7030A0"/>
                </a:solidFill>
              </a:rPr>
              <a:t>GROUP PRESENTATION:</a:t>
            </a:r>
          </a:p>
          <a:p>
            <a:endParaRPr lang="en-US" sz="4400" dirty="0">
              <a:solidFill>
                <a:srgbClr val="7030A0"/>
              </a:solidFill>
            </a:endParaRPr>
          </a:p>
          <a:p>
            <a:pPr marL="571500" indent="-571500">
              <a:buFont typeface="Arial" panose="020B0604020202020204" pitchFamily="34" charset="0"/>
              <a:buChar char="•"/>
            </a:pPr>
            <a:r>
              <a:rPr lang="en-US" sz="4400" dirty="0">
                <a:solidFill>
                  <a:schemeClr val="accent2">
                    <a:lumMod val="20000"/>
                    <a:lumOff val="80000"/>
                  </a:schemeClr>
                </a:solidFill>
              </a:rPr>
              <a:t>TEAM MEMBERS:</a:t>
            </a:r>
          </a:p>
          <a:p>
            <a:pPr marL="571500" indent="-571500">
              <a:buFont typeface="Arial" panose="020B0604020202020204" pitchFamily="34" charset="0"/>
              <a:buChar char="•"/>
            </a:pPr>
            <a:endParaRPr lang="en-US" sz="4400" dirty="0">
              <a:solidFill>
                <a:schemeClr val="accent2">
                  <a:lumMod val="20000"/>
                  <a:lumOff val="80000"/>
                </a:schemeClr>
              </a:solidFill>
            </a:endParaRPr>
          </a:p>
          <a:p>
            <a:pPr marL="1257300" lvl="2" indent="-342900">
              <a:buAutoNum type="arabicPeriod"/>
            </a:pPr>
            <a:r>
              <a:rPr lang="en-US" sz="4400" dirty="0">
                <a:solidFill>
                  <a:schemeClr val="accent2">
                    <a:lumMod val="20000"/>
                    <a:lumOff val="80000"/>
                  </a:schemeClr>
                </a:solidFill>
              </a:rPr>
              <a:t>Vasu Sharma</a:t>
            </a:r>
          </a:p>
          <a:p>
            <a:pPr marL="1257300" lvl="2" indent="-342900">
              <a:buAutoNum type="arabicPeriod"/>
            </a:pPr>
            <a:r>
              <a:rPr lang="en-US" sz="4400" dirty="0">
                <a:solidFill>
                  <a:schemeClr val="accent2">
                    <a:lumMod val="20000"/>
                    <a:lumOff val="80000"/>
                  </a:schemeClr>
                </a:solidFill>
              </a:rPr>
              <a:t>Harsha Gade</a:t>
            </a:r>
          </a:p>
          <a:p>
            <a:pPr marL="1257300" lvl="2" indent="-342900">
              <a:buAutoNum type="arabicPeriod"/>
            </a:pPr>
            <a:r>
              <a:rPr lang="en-US" sz="4400" dirty="0">
                <a:solidFill>
                  <a:schemeClr val="accent2">
                    <a:lumMod val="20000"/>
                    <a:lumOff val="80000"/>
                  </a:schemeClr>
                </a:solidFill>
              </a:rPr>
              <a:t>Siddhesh Sheth</a:t>
            </a:r>
          </a:p>
        </p:txBody>
      </p:sp>
      <p:pic>
        <p:nvPicPr>
          <p:cNvPr id="5" name="Picture 4">
            <a:extLst>
              <a:ext uri="{FF2B5EF4-FFF2-40B4-BE49-F238E27FC236}">
                <a16:creationId xmlns:a16="http://schemas.microsoft.com/office/drawing/2014/main" id="{09ECF3D5-96F6-C47D-B16E-E7FD518947A9}"/>
              </a:ext>
            </a:extLst>
          </p:cNvPr>
          <p:cNvPicPr>
            <a:picLocks noChangeAspect="1"/>
          </p:cNvPicPr>
          <p:nvPr/>
        </p:nvPicPr>
        <p:blipFill rotWithShape="1">
          <a:blip r:embed="rId2"/>
          <a:srcRect l="7207" t="7882" r="7205"/>
          <a:stretch/>
        </p:blipFill>
        <p:spPr>
          <a:xfrm>
            <a:off x="8014136" y="3308026"/>
            <a:ext cx="1647102" cy="17238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A388A5BB-565A-2038-0777-2C734A71C42E}"/>
              </a:ext>
            </a:extLst>
          </p:cNvPr>
          <p:cNvPicPr>
            <a:picLocks noChangeAspect="1"/>
          </p:cNvPicPr>
          <p:nvPr/>
        </p:nvPicPr>
        <p:blipFill rotWithShape="1">
          <a:blip r:embed="rId3"/>
          <a:srcRect l="6909" t="5827" r="6235" b="9975"/>
          <a:stretch/>
        </p:blipFill>
        <p:spPr>
          <a:xfrm>
            <a:off x="9847385" y="3321617"/>
            <a:ext cx="1658093" cy="16966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a:extLst>
              <a:ext uri="{FF2B5EF4-FFF2-40B4-BE49-F238E27FC236}">
                <a16:creationId xmlns:a16="http://schemas.microsoft.com/office/drawing/2014/main" id="{F48B5A88-E0C7-3FC6-B273-4BDC4898C43E}"/>
              </a:ext>
            </a:extLst>
          </p:cNvPr>
          <p:cNvPicPr>
            <a:picLocks noChangeAspect="1"/>
          </p:cNvPicPr>
          <p:nvPr/>
        </p:nvPicPr>
        <p:blipFill rotWithShape="1">
          <a:blip r:embed="rId4"/>
          <a:srcRect l="9141" t="4148" r="5809" b="5532"/>
          <a:stretch/>
        </p:blipFill>
        <p:spPr>
          <a:xfrm>
            <a:off x="6180887" y="3337901"/>
            <a:ext cx="1647102" cy="16539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4002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A6ED2B-99AC-6219-3E13-FE059FDE222F}"/>
              </a:ext>
            </a:extLst>
          </p:cNvPr>
          <p:cNvSpPr txBox="1"/>
          <p:nvPr/>
        </p:nvSpPr>
        <p:spPr>
          <a:xfrm>
            <a:off x="1483743" y="1255013"/>
            <a:ext cx="8954219" cy="2862322"/>
          </a:xfrm>
          <a:prstGeom prst="rect">
            <a:avLst/>
          </a:prstGeom>
          <a:noFill/>
        </p:spPr>
        <p:txBody>
          <a:bodyPr wrap="square">
            <a:spAutoFit/>
          </a:bodyPr>
          <a:lstStyle/>
          <a:p>
            <a:pPr algn="just"/>
            <a:r>
              <a:rPr lang="en-US" b="1" i="0" dirty="0">
                <a:solidFill>
                  <a:srgbClr val="374151"/>
                </a:solidFill>
                <a:effectLst/>
                <a:latin typeface="Söhne"/>
              </a:rPr>
              <a:t>To build a credit card approval system, define creditworthiness criteria like credit score and income. Collect and preprocess user data, rather than having a model at the backend we would initially for the project purpose hard code the values and if a person meets a threshold for a particular card, he will be eligible for it. Prioritize compliance with regulations and ethical considerations, safeguarding user privacy and data security throughout the process. </a:t>
            </a:r>
          </a:p>
          <a:p>
            <a:pPr algn="just"/>
            <a:endParaRPr lang="en-US" b="1" dirty="0">
              <a:solidFill>
                <a:srgbClr val="374151"/>
              </a:solidFill>
              <a:latin typeface="Söhne"/>
            </a:endParaRPr>
          </a:p>
          <a:p>
            <a:pPr algn="just"/>
            <a:r>
              <a:rPr lang="en-US" b="1" i="0" dirty="0">
                <a:solidFill>
                  <a:srgbClr val="374151"/>
                </a:solidFill>
                <a:effectLst/>
                <a:latin typeface="Söhne"/>
              </a:rPr>
              <a:t>The goal is to categorize users as Excellent, Good, Moderate, or Bad credit risks, providing a transparent and trustworthy estimation of their approval odds. Our system also helps a customer to get an overall idea on eligibility which won’t further hamper their credit score.</a:t>
            </a:r>
            <a:endParaRPr lang="en-US" b="1" dirty="0"/>
          </a:p>
        </p:txBody>
      </p:sp>
      <p:sp>
        <p:nvSpPr>
          <p:cNvPr id="5" name="TextBox 4">
            <a:extLst>
              <a:ext uri="{FF2B5EF4-FFF2-40B4-BE49-F238E27FC236}">
                <a16:creationId xmlns:a16="http://schemas.microsoft.com/office/drawing/2014/main" id="{D9B9CF39-700A-2C31-4371-8F3FDE37EEC5}"/>
              </a:ext>
            </a:extLst>
          </p:cNvPr>
          <p:cNvSpPr txBox="1"/>
          <p:nvPr/>
        </p:nvSpPr>
        <p:spPr>
          <a:xfrm>
            <a:off x="1656271" y="95692"/>
            <a:ext cx="8954219" cy="769441"/>
          </a:xfrm>
          <a:prstGeom prst="rect">
            <a:avLst/>
          </a:prstGeom>
          <a:noFill/>
        </p:spPr>
        <p:txBody>
          <a:bodyPr wrap="square">
            <a:spAutoFit/>
          </a:bodyPr>
          <a:lstStyle/>
          <a:p>
            <a:pPr algn="ctr"/>
            <a:r>
              <a:rPr lang="en-US" sz="4400" b="1" dirty="0">
                <a:solidFill>
                  <a:schemeClr val="accent4">
                    <a:lumMod val="50000"/>
                  </a:schemeClr>
                </a:solidFill>
              </a:rPr>
              <a:t>OVERVIEW AND THE GOAL</a:t>
            </a:r>
          </a:p>
        </p:txBody>
      </p:sp>
      <p:pic>
        <p:nvPicPr>
          <p:cNvPr id="3074" name="Picture 2" descr="How to Pick the Best Credit Card for You: 4 Easy Steps - NerdWallet">
            <a:extLst>
              <a:ext uri="{FF2B5EF4-FFF2-40B4-BE49-F238E27FC236}">
                <a16:creationId xmlns:a16="http://schemas.microsoft.com/office/drawing/2014/main" id="{F02D9D44-1763-65B3-FD83-5502804F5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647" y="4153036"/>
            <a:ext cx="4638706" cy="260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13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AFEC1F8-6110-9C59-54A7-9471601D1375}"/>
              </a:ext>
            </a:extLst>
          </p:cNvPr>
          <p:cNvSpPr>
            <a:spLocks noChangeArrowheads="1"/>
          </p:cNvSpPr>
          <p:nvPr/>
        </p:nvSpPr>
        <p:spPr bwMode="auto">
          <a:xfrm>
            <a:off x="908910" y="1040041"/>
            <a:ext cx="509219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00"/>
                </a:solidFill>
                <a:effectLst/>
                <a:latin typeface="Söhne"/>
              </a:rPr>
              <a:t>This project is driven by the desire to democratize financial opportunities. By automating the credit card approval process, the system provides individuals with swift and transparent assessments of their creditworthiness, fostering financial inclusivity. The streamlined application experience not only accelerates decision-making but also promotes financial literacy, helping users comprehend the factors influencing their approval chances. The model's objective evaluation minimizes human biases, ensuring fairness and consistency in decision-making for financial institutions. Through this initiative, the aim is to make credit more accessible to a wider demographic, empowering users to make informed financial decisions and contributing to a more equitable and inclusive financial landscape.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FFFF00"/>
              </a:solidFill>
              <a:effectLst/>
              <a:latin typeface="Arial" panose="020B0604020202020204" pitchFamily="34" charset="0"/>
            </a:endParaRPr>
          </a:p>
        </p:txBody>
      </p:sp>
      <p:sp>
        <p:nvSpPr>
          <p:cNvPr id="3" name="Rectangle 4">
            <a:extLst>
              <a:ext uri="{FF2B5EF4-FFF2-40B4-BE49-F238E27FC236}">
                <a16:creationId xmlns:a16="http://schemas.microsoft.com/office/drawing/2014/main" id="{5DB3861F-9161-2A03-37F7-D23E1B837678}"/>
              </a:ext>
            </a:extLst>
          </p:cNvPr>
          <p:cNvSpPr>
            <a:spLocks noChangeArrowheads="1"/>
          </p:cNvSpPr>
          <p:nvPr/>
        </p:nvSpPr>
        <p:spPr bwMode="auto">
          <a:xfrm>
            <a:off x="803563" y="2632472"/>
            <a:ext cx="99752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438498C-4C63-5665-B26F-2286A79B00ED}"/>
              </a:ext>
            </a:extLst>
          </p:cNvPr>
          <p:cNvSpPr txBox="1"/>
          <p:nvPr/>
        </p:nvSpPr>
        <p:spPr>
          <a:xfrm>
            <a:off x="242977" y="138023"/>
            <a:ext cx="6103188" cy="830997"/>
          </a:xfrm>
          <a:prstGeom prst="rect">
            <a:avLst/>
          </a:prstGeom>
          <a:noFill/>
        </p:spPr>
        <p:txBody>
          <a:bodyPr wrap="square">
            <a:spAutoFit/>
          </a:bodyPr>
          <a:lstStyle/>
          <a:p>
            <a:pPr algn="ctr"/>
            <a:r>
              <a:rPr lang="en-US" sz="4800" b="1" dirty="0">
                <a:solidFill>
                  <a:schemeClr val="accent4">
                    <a:lumMod val="50000"/>
                  </a:schemeClr>
                </a:solidFill>
              </a:rPr>
              <a:t>MOTIVATION</a:t>
            </a:r>
            <a:endParaRPr lang="en-US" sz="1800" b="1" dirty="0">
              <a:solidFill>
                <a:schemeClr val="accent4">
                  <a:lumMod val="50000"/>
                </a:schemeClr>
              </a:solidFill>
            </a:endParaRPr>
          </a:p>
        </p:txBody>
      </p:sp>
      <p:pic>
        <p:nvPicPr>
          <p:cNvPr id="4102" name="Picture 6" descr="Premium Vector | Project management. successful strategy, motivation and  leadership. marketing analysis">
            <a:extLst>
              <a:ext uri="{FF2B5EF4-FFF2-40B4-BE49-F238E27FC236}">
                <a16:creationId xmlns:a16="http://schemas.microsoft.com/office/drawing/2014/main" id="{8B1B715E-2376-C0FC-5307-A51BAA32B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215" y="1742516"/>
            <a:ext cx="4291621" cy="337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22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B9B62-48B7-29E9-6BE4-F054519FA897}"/>
              </a:ext>
            </a:extLst>
          </p:cNvPr>
          <p:cNvSpPr txBox="1"/>
          <p:nvPr/>
        </p:nvSpPr>
        <p:spPr>
          <a:xfrm>
            <a:off x="937925" y="632840"/>
            <a:ext cx="9500036" cy="3785652"/>
          </a:xfrm>
          <a:prstGeom prst="rect">
            <a:avLst/>
          </a:prstGeom>
          <a:noFill/>
        </p:spPr>
        <p:txBody>
          <a:bodyPr wrap="square">
            <a:spAutoFit/>
          </a:bodyPr>
          <a:lstStyle/>
          <a:p>
            <a:r>
              <a:rPr lang="en-US" sz="4800" b="1" dirty="0">
                <a:solidFill>
                  <a:schemeClr val="accent4">
                    <a:lumMod val="50000"/>
                  </a:schemeClr>
                </a:solidFill>
              </a:rPr>
              <a:t>TOOLS AND TECHNOLOGIES USED</a:t>
            </a:r>
          </a:p>
          <a:p>
            <a:endParaRPr lang="en-US" sz="4800" b="1" dirty="0">
              <a:solidFill>
                <a:schemeClr val="accent4">
                  <a:lumMod val="50000"/>
                </a:schemeClr>
              </a:solidFill>
            </a:endParaRPr>
          </a:p>
          <a:p>
            <a:r>
              <a:rPr lang="en-US" sz="4800" b="1" dirty="0">
                <a:solidFill>
                  <a:schemeClr val="accent2">
                    <a:lumMod val="75000"/>
                  </a:schemeClr>
                </a:solidFill>
              </a:rPr>
              <a:t>1. Python</a:t>
            </a:r>
          </a:p>
          <a:p>
            <a:r>
              <a:rPr lang="en-US" sz="4800" b="1" dirty="0">
                <a:solidFill>
                  <a:schemeClr val="accent2">
                    <a:lumMod val="75000"/>
                  </a:schemeClr>
                </a:solidFill>
              </a:rPr>
              <a:t>2. </a:t>
            </a:r>
            <a:r>
              <a:rPr lang="en-US" sz="4800" b="1" dirty="0" err="1">
                <a:solidFill>
                  <a:schemeClr val="accent2">
                    <a:lumMod val="75000"/>
                  </a:schemeClr>
                </a:solidFill>
              </a:rPr>
              <a:t>Streamlit</a:t>
            </a:r>
            <a:endParaRPr lang="en-US" sz="4800" b="1" dirty="0">
              <a:solidFill>
                <a:schemeClr val="accent2">
                  <a:lumMod val="75000"/>
                </a:schemeClr>
              </a:solidFill>
            </a:endParaRPr>
          </a:p>
          <a:p>
            <a:r>
              <a:rPr lang="en-US" sz="4800" b="1" dirty="0">
                <a:solidFill>
                  <a:schemeClr val="accent2">
                    <a:lumMod val="75000"/>
                  </a:schemeClr>
                </a:solidFill>
              </a:rPr>
              <a:t>3. PostgreSQL</a:t>
            </a:r>
          </a:p>
        </p:txBody>
      </p:sp>
      <p:pic>
        <p:nvPicPr>
          <p:cNvPr id="5122" name="Picture 2" descr="Python Tutorial: Streamlit | DataCamp">
            <a:extLst>
              <a:ext uri="{FF2B5EF4-FFF2-40B4-BE49-F238E27FC236}">
                <a16:creationId xmlns:a16="http://schemas.microsoft.com/office/drawing/2014/main" id="{D5DFDE2E-9DC6-B4B6-BE1F-02EB23850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3157" y="2183921"/>
            <a:ext cx="4008354" cy="234603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ython (programming language) - Wikipedia">
            <a:extLst>
              <a:ext uri="{FF2B5EF4-FFF2-40B4-BE49-F238E27FC236}">
                <a16:creationId xmlns:a16="http://schemas.microsoft.com/office/drawing/2014/main" id="{8BB1A58B-889C-D44C-58C4-9DFE0712E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260" y="1536511"/>
            <a:ext cx="1880521" cy="205975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stgreSQL - Wikipedia">
            <a:extLst>
              <a:ext uri="{FF2B5EF4-FFF2-40B4-BE49-F238E27FC236}">
                <a16:creationId xmlns:a16="http://schemas.microsoft.com/office/drawing/2014/main" id="{6E9CB017-DF4A-D50F-19E8-922C23C20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998" y="4104456"/>
            <a:ext cx="1920298" cy="198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28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9D480-4599-67AD-0B65-C4980A02676F}"/>
              </a:ext>
            </a:extLst>
          </p:cNvPr>
          <p:cNvSpPr txBox="1"/>
          <p:nvPr/>
        </p:nvSpPr>
        <p:spPr>
          <a:xfrm>
            <a:off x="2672033" y="146649"/>
            <a:ext cx="2538322" cy="830997"/>
          </a:xfrm>
          <a:prstGeom prst="rect">
            <a:avLst/>
          </a:prstGeom>
          <a:noFill/>
        </p:spPr>
        <p:txBody>
          <a:bodyPr wrap="square">
            <a:spAutoFit/>
          </a:bodyPr>
          <a:lstStyle/>
          <a:p>
            <a:r>
              <a:rPr lang="en-US" sz="4800" b="1" dirty="0">
                <a:solidFill>
                  <a:schemeClr val="accent4">
                    <a:lumMod val="50000"/>
                  </a:schemeClr>
                </a:solidFill>
              </a:rPr>
              <a:t>DATASET</a:t>
            </a:r>
          </a:p>
        </p:txBody>
      </p:sp>
      <p:sp>
        <p:nvSpPr>
          <p:cNvPr id="4" name="TextBox 3">
            <a:extLst>
              <a:ext uri="{FF2B5EF4-FFF2-40B4-BE49-F238E27FC236}">
                <a16:creationId xmlns:a16="http://schemas.microsoft.com/office/drawing/2014/main" id="{1F24E632-2E2C-D1F9-2A52-86E4E4840B6E}"/>
              </a:ext>
            </a:extLst>
          </p:cNvPr>
          <p:cNvSpPr txBox="1"/>
          <p:nvPr/>
        </p:nvSpPr>
        <p:spPr>
          <a:xfrm>
            <a:off x="1270239" y="1112807"/>
            <a:ext cx="6323163" cy="3970318"/>
          </a:xfrm>
          <a:prstGeom prst="rect">
            <a:avLst/>
          </a:prstGeom>
          <a:noFill/>
        </p:spPr>
        <p:txBody>
          <a:bodyPr wrap="square" rtlCol="0">
            <a:spAutoFit/>
          </a:bodyPr>
          <a:lstStyle/>
          <a:p>
            <a:pPr algn="just"/>
            <a:r>
              <a:rPr lang="en-US" sz="2800" dirty="0"/>
              <a:t>We have collected data from various sources and merged together to manually create the dataset. The dataset which we were looking for precisely wasn’t available and we thus merged some datasets.</a:t>
            </a:r>
          </a:p>
          <a:p>
            <a:pPr algn="just"/>
            <a:endParaRPr lang="en-US" sz="2800" dirty="0"/>
          </a:p>
          <a:p>
            <a:pPr algn="just"/>
            <a:r>
              <a:rPr lang="en-US" sz="2800" dirty="0"/>
              <a:t>It comprises of :</a:t>
            </a:r>
          </a:p>
          <a:p>
            <a:pPr algn="just"/>
            <a:r>
              <a:rPr lang="en-US" sz="2800" dirty="0"/>
              <a:t>5 Rows </a:t>
            </a:r>
          </a:p>
          <a:p>
            <a:pPr algn="just"/>
            <a:r>
              <a:rPr lang="en-US" sz="2800" dirty="0"/>
              <a:t>69 Columns</a:t>
            </a:r>
          </a:p>
        </p:txBody>
      </p:sp>
      <p:pic>
        <p:nvPicPr>
          <p:cNvPr id="6" name="Picture 5">
            <a:extLst>
              <a:ext uri="{FF2B5EF4-FFF2-40B4-BE49-F238E27FC236}">
                <a16:creationId xmlns:a16="http://schemas.microsoft.com/office/drawing/2014/main" id="{99EC1149-90E4-29B6-763F-14BB4320D870}"/>
              </a:ext>
            </a:extLst>
          </p:cNvPr>
          <p:cNvPicPr>
            <a:picLocks noChangeAspect="1"/>
          </p:cNvPicPr>
          <p:nvPr/>
        </p:nvPicPr>
        <p:blipFill>
          <a:blip r:embed="rId2"/>
          <a:stretch>
            <a:fillRect/>
          </a:stretch>
        </p:blipFill>
        <p:spPr>
          <a:xfrm>
            <a:off x="4608945" y="3996341"/>
            <a:ext cx="7583055" cy="2861659"/>
          </a:xfrm>
          <a:prstGeom prst="rect">
            <a:avLst/>
          </a:prstGeom>
        </p:spPr>
      </p:pic>
      <p:pic>
        <p:nvPicPr>
          <p:cNvPr id="8" name="Picture 7">
            <a:extLst>
              <a:ext uri="{FF2B5EF4-FFF2-40B4-BE49-F238E27FC236}">
                <a16:creationId xmlns:a16="http://schemas.microsoft.com/office/drawing/2014/main" id="{BA4DFD02-A5C7-4101-BF78-7803DDBBE471}"/>
              </a:ext>
            </a:extLst>
          </p:cNvPr>
          <p:cNvPicPr>
            <a:picLocks noChangeAspect="1"/>
          </p:cNvPicPr>
          <p:nvPr/>
        </p:nvPicPr>
        <p:blipFill>
          <a:blip r:embed="rId3"/>
          <a:stretch>
            <a:fillRect/>
          </a:stretch>
        </p:blipFill>
        <p:spPr>
          <a:xfrm>
            <a:off x="8075463" y="0"/>
            <a:ext cx="4116538" cy="2438400"/>
          </a:xfrm>
          <a:prstGeom prst="rect">
            <a:avLst/>
          </a:prstGeom>
        </p:spPr>
      </p:pic>
    </p:spTree>
    <p:extLst>
      <p:ext uri="{BB962C8B-B14F-4D97-AF65-F5344CB8AC3E}">
        <p14:creationId xmlns:p14="http://schemas.microsoft.com/office/powerpoint/2010/main" val="417457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25531F0-2399-4F2A-824C-26C3563711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useBgFill="1">
        <p:nvSpPr>
          <p:cNvPr id="12" name="Rectangle 11">
            <a:extLst>
              <a:ext uri="{FF2B5EF4-FFF2-40B4-BE49-F238E27FC236}">
                <a16:creationId xmlns:a16="http://schemas.microsoft.com/office/drawing/2014/main" id="{82A94579-01B7-454A-9C90-6EE06CC1E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52FAC28-BA02-6587-9469-BE7364A2BCBA}"/>
              </a:ext>
            </a:extLst>
          </p:cNvPr>
          <p:cNvPicPr>
            <a:picLocks noChangeAspect="1"/>
          </p:cNvPicPr>
          <p:nvPr/>
        </p:nvPicPr>
        <p:blipFill>
          <a:blip r:embed="rId4"/>
          <a:stretch>
            <a:fillRect/>
          </a:stretch>
        </p:blipFill>
        <p:spPr>
          <a:xfrm>
            <a:off x="387511" y="1799930"/>
            <a:ext cx="5386755" cy="36495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a:extLst>
              <a:ext uri="{FF2B5EF4-FFF2-40B4-BE49-F238E27FC236}">
                <a16:creationId xmlns:a16="http://schemas.microsoft.com/office/drawing/2014/main" id="{123164CB-B679-D06C-1FF6-5B4E4E38E948}"/>
              </a:ext>
            </a:extLst>
          </p:cNvPr>
          <p:cNvPicPr>
            <a:picLocks noChangeAspect="1"/>
          </p:cNvPicPr>
          <p:nvPr/>
        </p:nvPicPr>
        <p:blipFill>
          <a:blip r:embed="rId5"/>
          <a:stretch>
            <a:fillRect/>
          </a:stretch>
        </p:blipFill>
        <p:spPr>
          <a:xfrm>
            <a:off x="6161776" y="1799929"/>
            <a:ext cx="5529584" cy="36495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7" name="TextBox 6">
            <a:extLst>
              <a:ext uri="{FF2B5EF4-FFF2-40B4-BE49-F238E27FC236}">
                <a16:creationId xmlns:a16="http://schemas.microsoft.com/office/drawing/2014/main" id="{22F3C583-ABE1-4997-EB9E-4E0B6A6EE8BB}"/>
              </a:ext>
            </a:extLst>
          </p:cNvPr>
          <p:cNvSpPr txBox="1"/>
          <p:nvPr/>
        </p:nvSpPr>
        <p:spPr>
          <a:xfrm>
            <a:off x="1875679" y="220458"/>
            <a:ext cx="8440641" cy="830997"/>
          </a:xfrm>
          <a:prstGeom prst="rect">
            <a:avLst/>
          </a:prstGeom>
          <a:noFill/>
        </p:spPr>
        <p:txBody>
          <a:bodyPr wrap="square">
            <a:spAutoFit/>
          </a:bodyPr>
          <a:lstStyle/>
          <a:p>
            <a:r>
              <a:rPr lang="en-US" sz="4800" b="1" dirty="0">
                <a:solidFill>
                  <a:schemeClr val="accent4">
                    <a:lumMod val="50000"/>
                  </a:schemeClr>
                </a:solidFill>
              </a:rPr>
              <a:t>EXPLORATORY DATA ANALYSIS</a:t>
            </a:r>
          </a:p>
        </p:txBody>
      </p:sp>
    </p:spTree>
    <p:extLst>
      <p:ext uri="{BB962C8B-B14F-4D97-AF65-F5344CB8AC3E}">
        <p14:creationId xmlns:p14="http://schemas.microsoft.com/office/powerpoint/2010/main" val="3215459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325</TotalTime>
  <Words>361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Inter</vt:lpstr>
      <vt:lpstr>Söhne</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Sheth, Siddhesh Uday</dc:creator>
  <cp:lastModifiedBy>Siddhesh Sheth</cp:lastModifiedBy>
  <cp:revision>2</cp:revision>
  <dcterms:created xsi:type="dcterms:W3CDTF">2023-12-01T11:12:19Z</dcterms:created>
  <dcterms:modified xsi:type="dcterms:W3CDTF">2023-12-01T16:37:25Z</dcterms:modified>
</cp:coreProperties>
</file>