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80" r:id="rId6"/>
    <p:sldId id="281" r:id="rId7"/>
    <p:sldId id="295" r:id="rId8"/>
    <p:sldId id="296" r:id="rId9"/>
    <p:sldId id="282" r:id="rId10"/>
    <p:sldId id="283" r:id="rId11"/>
    <p:sldId id="284" r:id="rId12"/>
    <p:sldId id="285" r:id="rId13"/>
    <p:sldId id="286" r:id="rId14"/>
    <p:sldId id="287" r:id="rId15"/>
    <p:sldId id="288" r:id="rId16"/>
    <p:sldId id="289" r:id="rId17"/>
    <p:sldId id="290" r:id="rId18"/>
    <p:sldId id="291" r:id="rId19"/>
    <p:sldId id="279" r:id="rId20"/>
    <p:sldId id="292" r:id="rId21"/>
    <p:sldId id="29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9BE23F-D386-4761-B5C2-1CBAB77BFA59}">
          <p14:sldIdLst>
            <p14:sldId id="256"/>
          </p14:sldIdLst>
        </p14:section>
        <p14:section name="Untitled Section" id="{C90716A3-E078-4CBB-8DD2-98BA4E48DB1C}">
          <p14:sldIdLst>
            <p14:sldId id="267"/>
            <p14:sldId id="271"/>
            <p14:sldId id="272"/>
            <p14:sldId id="280"/>
            <p14:sldId id="281"/>
            <p14:sldId id="295"/>
            <p14:sldId id="296"/>
            <p14:sldId id="282"/>
            <p14:sldId id="283"/>
            <p14:sldId id="284"/>
            <p14:sldId id="285"/>
            <p14:sldId id="286"/>
            <p14:sldId id="287"/>
            <p14:sldId id="288"/>
            <p14:sldId id="289"/>
            <p14:sldId id="290"/>
            <p14:sldId id="291"/>
            <p14:sldId id="279"/>
            <p14:sldId id="292"/>
            <p14:sldId id="29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8" d="100"/>
          <a:sy n="68" d="100"/>
        </p:scale>
        <p:origin x="5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33910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accent2">
                    <a:lumMod val="75000"/>
                  </a:schemeClr>
                </a:solidFill>
              </a:rPr>
              <a:t>G2M Case Study for Cab Investment </a:t>
            </a:r>
          </a:p>
          <a:p>
            <a:r>
              <a:rPr lang="en-US" sz="4000" dirty="0">
                <a:solidFill>
                  <a:schemeClr val="accent2">
                    <a:lumMod val="75000"/>
                  </a:schemeClr>
                </a:solidFill>
              </a:rPr>
              <a:t>21/June/2023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3290F-92C8-14C8-9CA0-91BBCF5D591D}"/>
              </a:ext>
            </a:extLst>
          </p:cNvPr>
          <p:cNvPicPr>
            <a:picLocks noChangeAspect="1"/>
          </p:cNvPicPr>
          <p:nvPr/>
        </p:nvPicPr>
        <p:blipFill>
          <a:blip r:embed="rId2"/>
          <a:stretch>
            <a:fillRect/>
          </a:stretch>
        </p:blipFill>
        <p:spPr>
          <a:xfrm>
            <a:off x="0" y="0"/>
            <a:ext cx="5588287" cy="4362674"/>
          </a:xfrm>
          <a:prstGeom prst="rect">
            <a:avLst/>
          </a:prstGeom>
        </p:spPr>
      </p:pic>
      <p:pic>
        <p:nvPicPr>
          <p:cNvPr id="7" name="Picture 6">
            <a:extLst>
              <a:ext uri="{FF2B5EF4-FFF2-40B4-BE49-F238E27FC236}">
                <a16:creationId xmlns:a16="http://schemas.microsoft.com/office/drawing/2014/main" id="{EB0D57ED-97DD-B363-B462-5BA748A6D86A}"/>
              </a:ext>
            </a:extLst>
          </p:cNvPr>
          <p:cNvPicPr>
            <a:picLocks noChangeAspect="1"/>
          </p:cNvPicPr>
          <p:nvPr/>
        </p:nvPicPr>
        <p:blipFill>
          <a:blip r:embed="rId3"/>
          <a:stretch>
            <a:fillRect/>
          </a:stretch>
        </p:blipFill>
        <p:spPr>
          <a:xfrm>
            <a:off x="5668396" y="0"/>
            <a:ext cx="6115364" cy="4330923"/>
          </a:xfrm>
          <a:prstGeom prst="rect">
            <a:avLst/>
          </a:prstGeom>
        </p:spPr>
      </p:pic>
    </p:spTree>
    <p:extLst>
      <p:ext uri="{BB962C8B-B14F-4D97-AF65-F5344CB8AC3E}">
        <p14:creationId xmlns:p14="http://schemas.microsoft.com/office/powerpoint/2010/main" val="364942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6FFA3-2545-3D07-6126-4A99059A6930}"/>
              </a:ext>
            </a:extLst>
          </p:cNvPr>
          <p:cNvPicPr>
            <a:picLocks noChangeAspect="1"/>
          </p:cNvPicPr>
          <p:nvPr/>
        </p:nvPicPr>
        <p:blipFill>
          <a:blip r:embed="rId2"/>
          <a:stretch>
            <a:fillRect/>
          </a:stretch>
        </p:blipFill>
        <p:spPr>
          <a:xfrm>
            <a:off x="0" y="0"/>
            <a:ext cx="5702593" cy="4940554"/>
          </a:xfrm>
          <a:prstGeom prst="rect">
            <a:avLst/>
          </a:prstGeom>
        </p:spPr>
      </p:pic>
      <p:pic>
        <p:nvPicPr>
          <p:cNvPr id="7" name="Picture 6">
            <a:extLst>
              <a:ext uri="{FF2B5EF4-FFF2-40B4-BE49-F238E27FC236}">
                <a16:creationId xmlns:a16="http://schemas.microsoft.com/office/drawing/2014/main" id="{D793A97C-3894-6579-0AB8-A3F70C3A3646}"/>
              </a:ext>
            </a:extLst>
          </p:cNvPr>
          <p:cNvPicPr>
            <a:picLocks noChangeAspect="1"/>
          </p:cNvPicPr>
          <p:nvPr/>
        </p:nvPicPr>
        <p:blipFill>
          <a:blip r:embed="rId3"/>
          <a:stretch>
            <a:fillRect/>
          </a:stretch>
        </p:blipFill>
        <p:spPr>
          <a:xfrm>
            <a:off x="5994824" y="0"/>
            <a:ext cx="5448580" cy="4940554"/>
          </a:xfrm>
          <a:prstGeom prst="rect">
            <a:avLst/>
          </a:prstGeom>
        </p:spPr>
      </p:pic>
    </p:spTree>
    <p:extLst>
      <p:ext uri="{BB962C8B-B14F-4D97-AF65-F5344CB8AC3E}">
        <p14:creationId xmlns:p14="http://schemas.microsoft.com/office/powerpoint/2010/main" val="12286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6C0624-A581-5D71-48EF-2DF42301A712}"/>
              </a:ext>
            </a:extLst>
          </p:cNvPr>
          <p:cNvPicPr>
            <a:picLocks noChangeAspect="1"/>
          </p:cNvPicPr>
          <p:nvPr/>
        </p:nvPicPr>
        <p:blipFill>
          <a:blip r:embed="rId2"/>
          <a:stretch>
            <a:fillRect/>
          </a:stretch>
        </p:blipFill>
        <p:spPr>
          <a:xfrm>
            <a:off x="0" y="0"/>
            <a:ext cx="5448580" cy="5458120"/>
          </a:xfrm>
          <a:prstGeom prst="rect">
            <a:avLst/>
          </a:prstGeom>
        </p:spPr>
      </p:pic>
      <p:pic>
        <p:nvPicPr>
          <p:cNvPr id="7" name="Picture 6">
            <a:extLst>
              <a:ext uri="{FF2B5EF4-FFF2-40B4-BE49-F238E27FC236}">
                <a16:creationId xmlns:a16="http://schemas.microsoft.com/office/drawing/2014/main" id="{A4535A20-76BA-87D4-3467-450CCA0841B2}"/>
              </a:ext>
            </a:extLst>
          </p:cNvPr>
          <p:cNvPicPr>
            <a:picLocks noChangeAspect="1"/>
          </p:cNvPicPr>
          <p:nvPr/>
        </p:nvPicPr>
        <p:blipFill>
          <a:blip r:embed="rId3"/>
          <a:stretch>
            <a:fillRect/>
          </a:stretch>
        </p:blipFill>
        <p:spPr>
          <a:xfrm>
            <a:off x="5608562" y="0"/>
            <a:ext cx="6140766" cy="5962956"/>
          </a:xfrm>
          <a:prstGeom prst="rect">
            <a:avLst/>
          </a:prstGeom>
        </p:spPr>
      </p:pic>
    </p:spTree>
    <p:extLst>
      <p:ext uri="{BB962C8B-B14F-4D97-AF65-F5344CB8AC3E}">
        <p14:creationId xmlns:p14="http://schemas.microsoft.com/office/powerpoint/2010/main" val="387882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0A958F-D669-D3DE-AF34-0BCCE7443986}"/>
              </a:ext>
            </a:extLst>
          </p:cNvPr>
          <p:cNvPicPr>
            <a:picLocks noChangeAspect="1"/>
          </p:cNvPicPr>
          <p:nvPr/>
        </p:nvPicPr>
        <p:blipFill>
          <a:blip r:embed="rId2"/>
          <a:stretch>
            <a:fillRect/>
          </a:stretch>
        </p:blipFill>
        <p:spPr>
          <a:xfrm>
            <a:off x="0" y="0"/>
            <a:ext cx="7372729" cy="4883401"/>
          </a:xfrm>
          <a:prstGeom prst="rect">
            <a:avLst/>
          </a:prstGeom>
        </p:spPr>
      </p:pic>
    </p:spTree>
    <p:extLst>
      <p:ext uri="{BB962C8B-B14F-4D97-AF65-F5344CB8AC3E}">
        <p14:creationId xmlns:p14="http://schemas.microsoft.com/office/powerpoint/2010/main" val="164128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C8C46-8731-FCAB-F827-5968EB6B7E20}"/>
              </a:ext>
            </a:extLst>
          </p:cNvPr>
          <p:cNvPicPr>
            <a:picLocks noChangeAspect="1"/>
          </p:cNvPicPr>
          <p:nvPr/>
        </p:nvPicPr>
        <p:blipFill>
          <a:blip r:embed="rId2"/>
          <a:stretch>
            <a:fillRect/>
          </a:stretch>
        </p:blipFill>
        <p:spPr>
          <a:xfrm>
            <a:off x="152711" y="0"/>
            <a:ext cx="5702593" cy="4864350"/>
          </a:xfrm>
          <a:prstGeom prst="rect">
            <a:avLst/>
          </a:prstGeom>
        </p:spPr>
      </p:pic>
      <p:pic>
        <p:nvPicPr>
          <p:cNvPr id="5" name="Picture 4">
            <a:extLst>
              <a:ext uri="{FF2B5EF4-FFF2-40B4-BE49-F238E27FC236}">
                <a16:creationId xmlns:a16="http://schemas.microsoft.com/office/drawing/2014/main" id="{277ECB28-A372-8EAB-F6AC-1645434CBFBD}"/>
              </a:ext>
            </a:extLst>
          </p:cNvPr>
          <p:cNvPicPr>
            <a:picLocks noChangeAspect="1"/>
          </p:cNvPicPr>
          <p:nvPr/>
        </p:nvPicPr>
        <p:blipFill>
          <a:blip r:embed="rId3"/>
          <a:stretch>
            <a:fillRect/>
          </a:stretch>
        </p:blipFill>
        <p:spPr>
          <a:xfrm>
            <a:off x="5958044" y="0"/>
            <a:ext cx="6007409" cy="4864350"/>
          </a:xfrm>
          <a:prstGeom prst="rect">
            <a:avLst/>
          </a:prstGeom>
        </p:spPr>
      </p:pic>
    </p:spTree>
    <p:extLst>
      <p:ext uri="{BB962C8B-B14F-4D97-AF65-F5344CB8AC3E}">
        <p14:creationId xmlns:p14="http://schemas.microsoft.com/office/powerpoint/2010/main" val="168869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C2EE4-8DB1-8A0D-B1D0-4ED9CE5D57F9}"/>
              </a:ext>
            </a:extLst>
          </p:cNvPr>
          <p:cNvPicPr>
            <a:picLocks noChangeAspect="1"/>
          </p:cNvPicPr>
          <p:nvPr/>
        </p:nvPicPr>
        <p:blipFill>
          <a:blip r:embed="rId2"/>
          <a:stretch>
            <a:fillRect/>
          </a:stretch>
        </p:blipFill>
        <p:spPr>
          <a:xfrm>
            <a:off x="568971" y="1150416"/>
            <a:ext cx="5416828" cy="4330923"/>
          </a:xfrm>
          <a:prstGeom prst="rect">
            <a:avLst/>
          </a:prstGeom>
        </p:spPr>
      </p:pic>
      <p:sp>
        <p:nvSpPr>
          <p:cNvPr id="4" name="TextBox 3">
            <a:extLst>
              <a:ext uri="{FF2B5EF4-FFF2-40B4-BE49-F238E27FC236}">
                <a16:creationId xmlns:a16="http://schemas.microsoft.com/office/drawing/2014/main" id="{A0A6FAC4-1B0D-0B1A-F1D5-C2B215FA9021}"/>
              </a:ext>
            </a:extLst>
          </p:cNvPr>
          <p:cNvSpPr txBox="1"/>
          <p:nvPr/>
        </p:nvSpPr>
        <p:spPr>
          <a:xfrm>
            <a:off x="524980" y="351024"/>
            <a:ext cx="5571020" cy="369332"/>
          </a:xfrm>
          <a:prstGeom prst="rect">
            <a:avLst/>
          </a:prstGeom>
          <a:noFill/>
        </p:spPr>
        <p:txBody>
          <a:bodyPr wrap="square" rtlCol="0">
            <a:spAutoFit/>
          </a:bodyPr>
          <a:lstStyle>
            <a:defPPr>
              <a:defRPr lang="en-US"/>
            </a:defPPr>
            <a:lvl1pPr>
              <a:defRPr b="0">
                <a:solidFill>
                  <a:srgbClr val="4EC9B0"/>
                </a:solidFill>
                <a:effectLst/>
                <a:latin typeface="Consolas" panose="020B0609020204030204" pitchFamily="49" charset="0"/>
              </a:defRPr>
            </a:lvl1pPr>
          </a:lstStyle>
          <a:p>
            <a:r>
              <a:rPr lang="en-US" b="1" u="sng" dirty="0" err="1">
                <a:solidFill>
                  <a:schemeClr val="tx1">
                    <a:lumMod val="85000"/>
                    <a:lumOff val="15000"/>
                  </a:schemeClr>
                </a:solidFill>
              </a:rPr>
              <a:t>HistGradientBoostingClassifier</a:t>
            </a:r>
            <a:r>
              <a:rPr lang="en-US" b="1" u="sng" dirty="0">
                <a:solidFill>
                  <a:schemeClr val="tx1">
                    <a:lumMod val="85000"/>
                    <a:lumOff val="15000"/>
                  </a:schemeClr>
                </a:solidFill>
              </a:rPr>
              <a:t> Results</a:t>
            </a:r>
          </a:p>
        </p:txBody>
      </p:sp>
      <p:pic>
        <p:nvPicPr>
          <p:cNvPr id="6" name="Picture 5">
            <a:extLst>
              <a:ext uri="{FF2B5EF4-FFF2-40B4-BE49-F238E27FC236}">
                <a16:creationId xmlns:a16="http://schemas.microsoft.com/office/drawing/2014/main" id="{BD7CC61E-2E9C-BD80-0F13-EEAF5515679B}"/>
              </a:ext>
            </a:extLst>
          </p:cNvPr>
          <p:cNvPicPr>
            <a:picLocks noChangeAspect="1"/>
          </p:cNvPicPr>
          <p:nvPr/>
        </p:nvPicPr>
        <p:blipFill>
          <a:blip r:embed="rId3"/>
          <a:stretch>
            <a:fillRect/>
          </a:stretch>
        </p:blipFill>
        <p:spPr>
          <a:xfrm>
            <a:off x="6364497" y="1112314"/>
            <a:ext cx="5302523" cy="4369025"/>
          </a:xfrm>
          <a:prstGeom prst="rect">
            <a:avLst/>
          </a:prstGeom>
        </p:spPr>
      </p:pic>
    </p:spTree>
    <p:extLst>
      <p:ext uri="{BB962C8B-B14F-4D97-AF65-F5344CB8AC3E}">
        <p14:creationId xmlns:p14="http://schemas.microsoft.com/office/powerpoint/2010/main" val="143996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6ABB96-830C-BC1D-9AF8-995178F45AA7}"/>
              </a:ext>
            </a:extLst>
          </p:cNvPr>
          <p:cNvPicPr>
            <a:picLocks noChangeAspect="1"/>
          </p:cNvPicPr>
          <p:nvPr/>
        </p:nvPicPr>
        <p:blipFill>
          <a:blip r:embed="rId2"/>
          <a:stretch>
            <a:fillRect/>
          </a:stretch>
        </p:blipFill>
        <p:spPr>
          <a:xfrm>
            <a:off x="261062" y="207440"/>
            <a:ext cx="5410478" cy="4388076"/>
          </a:xfrm>
          <a:prstGeom prst="rect">
            <a:avLst/>
          </a:prstGeom>
        </p:spPr>
      </p:pic>
    </p:spTree>
    <p:extLst>
      <p:ext uri="{BB962C8B-B14F-4D97-AF65-F5344CB8AC3E}">
        <p14:creationId xmlns:p14="http://schemas.microsoft.com/office/powerpoint/2010/main" val="185996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1A6BC-6B85-475E-4167-44B953DD5963}"/>
              </a:ext>
            </a:extLst>
          </p:cNvPr>
          <p:cNvPicPr>
            <a:picLocks noChangeAspect="1"/>
          </p:cNvPicPr>
          <p:nvPr/>
        </p:nvPicPr>
        <p:blipFill>
          <a:blip r:embed="rId2"/>
          <a:stretch>
            <a:fillRect/>
          </a:stretch>
        </p:blipFill>
        <p:spPr>
          <a:xfrm>
            <a:off x="0" y="842311"/>
            <a:ext cx="5416828" cy="4362674"/>
          </a:xfrm>
          <a:prstGeom prst="rect">
            <a:avLst/>
          </a:prstGeom>
        </p:spPr>
      </p:pic>
      <p:sp>
        <p:nvSpPr>
          <p:cNvPr id="6" name="TextBox 5">
            <a:extLst>
              <a:ext uri="{FF2B5EF4-FFF2-40B4-BE49-F238E27FC236}">
                <a16:creationId xmlns:a16="http://schemas.microsoft.com/office/drawing/2014/main" id="{0CA673A8-0B3F-79E4-AE5E-661DB1F97E3C}"/>
              </a:ext>
            </a:extLst>
          </p:cNvPr>
          <p:cNvSpPr txBox="1"/>
          <p:nvPr/>
        </p:nvSpPr>
        <p:spPr>
          <a:xfrm>
            <a:off x="141402" y="169682"/>
            <a:ext cx="5071621" cy="369332"/>
          </a:xfrm>
          <a:prstGeom prst="rect">
            <a:avLst/>
          </a:prstGeom>
          <a:noFill/>
        </p:spPr>
        <p:txBody>
          <a:bodyPr wrap="square" rtlCol="0">
            <a:spAutoFit/>
          </a:bodyPr>
          <a:lstStyle/>
          <a:p>
            <a:r>
              <a:rPr lang="en-US" b="1" u="sng" dirty="0"/>
              <a:t>Logistic Regression Results</a:t>
            </a:r>
          </a:p>
        </p:txBody>
      </p:sp>
      <p:pic>
        <p:nvPicPr>
          <p:cNvPr id="8" name="Picture 7">
            <a:extLst>
              <a:ext uri="{FF2B5EF4-FFF2-40B4-BE49-F238E27FC236}">
                <a16:creationId xmlns:a16="http://schemas.microsoft.com/office/drawing/2014/main" id="{3FD0A90E-25B8-E341-A27B-6CC69D046102}"/>
              </a:ext>
            </a:extLst>
          </p:cNvPr>
          <p:cNvPicPr>
            <a:picLocks noChangeAspect="1"/>
          </p:cNvPicPr>
          <p:nvPr/>
        </p:nvPicPr>
        <p:blipFill>
          <a:blip r:embed="rId3"/>
          <a:stretch>
            <a:fillRect/>
          </a:stretch>
        </p:blipFill>
        <p:spPr>
          <a:xfrm>
            <a:off x="5829621" y="816909"/>
            <a:ext cx="5321573" cy="4388076"/>
          </a:xfrm>
          <a:prstGeom prst="rect">
            <a:avLst/>
          </a:prstGeom>
        </p:spPr>
      </p:pic>
    </p:spTree>
    <p:extLst>
      <p:ext uri="{BB962C8B-B14F-4D97-AF65-F5344CB8AC3E}">
        <p14:creationId xmlns:p14="http://schemas.microsoft.com/office/powerpoint/2010/main" val="67448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244FC-1F01-9315-A900-495C70C93B65}"/>
              </a:ext>
            </a:extLst>
          </p:cNvPr>
          <p:cNvPicPr>
            <a:picLocks noChangeAspect="1"/>
          </p:cNvPicPr>
          <p:nvPr/>
        </p:nvPicPr>
        <p:blipFill>
          <a:blip r:embed="rId2"/>
          <a:stretch>
            <a:fillRect/>
          </a:stretch>
        </p:blipFill>
        <p:spPr>
          <a:xfrm>
            <a:off x="418043" y="1678219"/>
            <a:ext cx="5435879" cy="4349974"/>
          </a:xfrm>
          <a:prstGeom prst="rect">
            <a:avLst/>
          </a:prstGeom>
        </p:spPr>
      </p:pic>
      <p:pic>
        <p:nvPicPr>
          <p:cNvPr id="7" name="Picture 6">
            <a:extLst>
              <a:ext uri="{FF2B5EF4-FFF2-40B4-BE49-F238E27FC236}">
                <a16:creationId xmlns:a16="http://schemas.microsoft.com/office/drawing/2014/main" id="{5AAF57F3-85BA-0C1D-9B9A-0E901B11AF50}"/>
              </a:ext>
            </a:extLst>
          </p:cNvPr>
          <p:cNvPicPr>
            <a:picLocks noChangeAspect="1"/>
          </p:cNvPicPr>
          <p:nvPr/>
        </p:nvPicPr>
        <p:blipFill>
          <a:blip r:embed="rId3"/>
          <a:stretch>
            <a:fillRect/>
          </a:stretch>
        </p:blipFill>
        <p:spPr>
          <a:xfrm>
            <a:off x="6096000" y="1659168"/>
            <a:ext cx="5473981" cy="4369025"/>
          </a:xfrm>
          <a:prstGeom prst="rect">
            <a:avLst/>
          </a:prstGeom>
        </p:spPr>
      </p:pic>
      <p:sp>
        <p:nvSpPr>
          <p:cNvPr id="8" name="TextBox 7">
            <a:extLst>
              <a:ext uri="{FF2B5EF4-FFF2-40B4-BE49-F238E27FC236}">
                <a16:creationId xmlns:a16="http://schemas.microsoft.com/office/drawing/2014/main" id="{7107F158-E305-3898-4BC7-47999633CD42}"/>
              </a:ext>
            </a:extLst>
          </p:cNvPr>
          <p:cNvSpPr txBox="1"/>
          <p:nvPr/>
        </p:nvSpPr>
        <p:spPr>
          <a:xfrm>
            <a:off x="418043" y="518474"/>
            <a:ext cx="11073231" cy="369332"/>
          </a:xfrm>
          <a:prstGeom prst="rect">
            <a:avLst/>
          </a:prstGeom>
          <a:noFill/>
        </p:spPr>
        <p:txBody>
          <a:bodyPr wrap="square" rtlCol="0">
            <a:spAutoFit/>
          </a:bodyPr>
          <a:lstStyle/>
          <a:p>
            <a:r>
              <a:rPr lang="en-US" b="1" u="sng" dirty="0"/>
              <a:t>Random Forest Result</a:t>
            </a:r>
          </a:p>
        </p:txBody>
      </p:sp>
    </p:spTree>
    <p:extLst>
      <p:ext uri="{BB962C8B-B14F-4D97-AF65-F5344CB8AC3E}">
        <p14:creationId xmlns:p14="http://schemas.microsoft.com/office/powerpoint/2010/main" val="401330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A9DB-FBD4-0B9D-1FA0-9F66CAAF8957}"/>
              </a:ext>
            </a:extLst>
          </p:cNvPr>
          <p:cNvSpPr>
            <a:spLocks noGrp="1"/>
          </p:cNvSpPr>
          <p:nvPr>
            <p:ph type="ctrTitle"/>
          </p:nvPr>
        </p:nvSpPr>
        <p:spPr>
          <a:xfrm>
            <a:off x="1410878" y="160256"/>
            <a:ext cx="9144000" cy="1011860"/>
          </a:xfrm>
        </p:spPr>
        <p:txBody>
          <a:bodyPr/>
          <a:lstStyle/>
          <a:p>
            <a:r>
              <a:rPr lang="en-US" dirty="0"/>
              <a:t>Recommendation</a:t>
            </a:r>
          </a:p>
        </p:txBody>
      </p:sp>
      <p:sp>
        <p:nvSpPr>
          <p:cNvPr id="3" name="Subtitle 2">
            <a:extLst>
              <a:ext uri="{FF2B5EF4-FFF2-40B4-BE49-F238E27FC236}">
                <a16:creationId xmlns:a16="http://schemas.microsoft.com/office/drawing/2014/main" id="{EFA5816B-1DC0-85A9-F687-1DF203B27304}"/>
              </a:ext>
            </a:extLst>
          </p:cNvPr>
          <p:cNvSpPr>
            <a:spLocks noGrp="1"/>
          </p:cNvSpPr>
          <p:nvPr>
            <p:ph type="subTitle" idx="1"/>
          </p:nvPr>
        </p:nvSpPr>
        <p:spPr>
          <a:xfrm>
            <a:off x="1524000" y="1172116"/>
            <a:ext cx="9144000" cy="5525628"/>
          </a:xfrm>
        </p:spPr>
        <p:txBody>
          <a:bodyPr>
            <a:normAutofit/>
          </a:bodyPr>
          <a:lstStyle/>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Hypothesis:</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Pink Cab : m1</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Yellow Cab : m2</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H0 : Yellow Cab is more profitable to invest as compared to Pink Cab.</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H1 : Pink Cab is more profitable to invest as compared to Yellow Cab.</a:t>
            </a:r>
          </a:p>
          <a:p>
            <a:pPr algn="l"/>
            <a:endParaRPr lang="en-US" dirty="0"/>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hypothesis can be formally defined as:</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H0: m1 ≤ m2</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H1: m1 &gt; m2</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doing extensive analysis on both the car companies, I would recommend to invest in Pink Cab Company. My reasons for this recommendation is as follows:</a:t>
            </a: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111807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1BC10-7ACE-E968-41BA-F9BC712F4531}"/>
              </a:ext>
            </a:extLst>
          </p:cNvPr>
          <p:cNvSpPr txBox="1"/>
          <p:nvPr/>
        </p:nvSpPr>
        <p:spPr>
          <a:xfrm>
            <a:off x="0" y="0"/>
            <a:ext cx="12405674" cy="5862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Although in the dataset provided, number of users of pink cab company is less the yellow cab company, still I see more potential in Pink Cab company as compared to Yellow Cab Company as the prices charged by pink cab company is less as compared to yellow cab company.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2. Even after doing Gender comparison, one can say that Yellow Cab company is more popular in both the genders as compared to Blue Cab Company.</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After doing City wise analysis, it can be observed even though at first sight, Yellow Cab users seems to be larger that Pink Cab users, but if one observes carefully, Yellow Cab dominates Pink Cab only in New York, Chicago, Boston and Los Angeles. In all the other Cities, both Yellow Cab and Pink Cab users are approximately the same. This shows that Yellow Cab mainly dominates Pink Cab majorly in big cities of East Coast. In all the other parts of East Coast and some part of West Coast Pink Cab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uers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approximately the same as Yellow Cab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doing above analysis, one can say that if Yellow Cab gets investment, the potential for this company to grow is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expnonential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because West Coast is major IT hub in USA. This part of USA is still growing and expanding. So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potetial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number of users will also grow. Along with that, Pink Cab has lower prices as compared to Yellow Cab. This includes both per km cost and overall price of the trip.</a:t>
            </a:r>
          </a:p>
          <a:p>
            <a:endParaRPr lang="en-US" dirty="0"/>
          </a:p>
        </p:txBody>
      </p:sp>
    </p:spTree>
    <p:extLst>
      <p:ext uri="{BB962C8B-B14F-4D97-AF65-F5344CB8AC3E}">
        <p14:creationId xmlns:p14="http://schemas.microsoft.com/office/powerpoint/2010/main" val="265438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1AF62-878A-A0E3-B011-FC2659C76791}"/>
              </a:ext>
            </a:extLst>
          </p:cNvPr>
          <p:cNvSpPr txBox="1"/>
          <p:nvPr/>
        </p:nvSpPr>
        <p:spPr>
          <a:xfrm>
            <a:off x="0" y="772998"/>
            <a:ext cx="12192000" cy="134164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potential for pink cab to dominate yellow cab in future is bright given that it has enough funding to increase the number of cabs to improve its presence in areas where both the company's cab users are approximately the same.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 as per the analysis done above, it can be said that we have enough evidence to find out the we reject the null hypothesis and derive that investment on Pink Cab seems to be more profitable as compared to investment on Yellow Cab.</a:t>
            </a:r>
            <a:endParaRPr lang="en-US" dirty="0"/>
          </a:p>
        </p:txBody>
      </p:sp>
    </p:spTree>
    <p:extLst>
      <p:ext uri="{BB962C8B-B14F-4D97-AF65-F5344CB8AC3E}">
        <p14:creationId xmlns:p14="http://schemas.microsoft.com/office/powerpoint/2010/main" val="422646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411188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94A0-E092-6A7B-FE7F-27B55322DCA5}"/>
              </a:ext>
            </a:extLst>
          </p:cNvPr>
          <p:cNvSpPr>
            <a:spLocks noGrp="1"/>
          </p:cNvSpPr>
          <p:nvPr>
            <p:ph type="title"/>
          </p:nvPr>
        </p:nvSpPr>
        <p:spPr/>
        <p:txBody>
          <a:bodyPr/>
          <a:lstStyle/>
          <a:p>
            <a:r>
              <a:rPr lang="en-US" dirty="0"/>
              <a:t>Problem Statement</a:t>
            </a:r>
          </a:p>
        </p:txBody>
      </p:sp>
      <p:sp>
        <p:nvSpPr>
          <p:cNvPr id="3" name="TextBox 2">
            <a:extLst>
              <a:ext uri="{FF2B5EF4-FFF2-40B4-BE49-F238E27FC236}">
                <a16:creationId xmlns:a16="http://schemas.microsoft.com/office/drawing/2014/main" id="{048DFA80-D435-4AA8-BCA1-C682F3C49170}"/>
              </a:ext>
            </a:extLst>
          </p:cNvPr>
          <p:cNvSpPr txBox="1"/>
          <p:nvPr/>
        </p:nvSpPr>
        <p:spPr>
          <a:xfrm>
            <a:off x="197963" y="1319753"/>
            <a:ext cx="11887200" cy="6186309"/>
          </a:xfrm>
          <a:prstGeom prst="rect">
            <a:avLst/>
          </a:prstGeom>
          <a:noFill/>
        </p:spPr>
        <p:txBody>
          <a:bodyPr wrap="square" rtlCol="0">
            <a:spAutoFit/>
          </a:bodyPr>
          <a:lstStyle/>
          <a:p>
            <a:pPr marL="285750" indent="-285750">
              <a:buFont typeface="Arial" panose="020B0604020202020204" pitchFamily="34" charset="0"/>
              <a:buChar char="•"/>
            </a:pPr>
            <a:r>
              <a:rPr lang="en-US" dirty="0"/>
              <a:t>There has been remarkable growth in the cab market in last few years. To make profit from this market, XYZ company is planning to make investment in this sector.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making substantial investment in this sector, XYZ wants to analyze this market properly before making final decisions regarding investment.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Mission</a:t>
            </a:r>
            <a:r>
              <a:rPr lang="en-US" dirty="0"/>
              <a:t> : Our purpose has been to provide recommendation to XYZ company to make their investment in a right company to maximize their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has been divided into 4 parts:</a:t>
            </a:r>
          </a:p>
          <a:p>
            <a:r>
              <a:rPr lang="en-US" dirty="0"/>
              <a:t>	</a:t>
            </a:r>
          </a:p>
          <a:p>
            <a:r>
              <a:rPr lang="en-US" dirty="0"/>
              <a:t>     1.  Data Analysis</a:t>
            </a:r>
          </a:p>
          <a:p>
            <a:r>
              <a:rPr lang="en-US" dirty="0"/>
              <a:t>     2.  Exploratory Data Analysis</a:t>
            </a:r>
          </a:p>
          <a:p>
            <a:r>
              <a:rPr lang="en-US" dirty="0"/>
              <a:t>     3. Graphical Representation</a:t>
            </a:r>
          </a:p>
          <a:p>
            <a:r>
              <a:rPr lang="en-US" dirty="0"/>
              <a:t>     4. Most profitable company</a:t>
            </a:r>
          </a:p>
          <a:p>
            <a:r>
              <a:rPr lang="en-US" dirty="0"/>
              <a:t>     5. Recommendation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9793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94A0-E092-6A7B-FE7F-27B55322DCA5}"/>
              </a:ext>
            </a:extLst>
          </p:cNvPr>
          <p:cNvSpPr>
            <a:spLocks noGrp="1"/>
          </p:cNvSpPr>
          <p:nvPr>
            <p:ph type="title"/>
          </p:nvPr>
        </p:nvSpPr>
        <p:spPr/>
        <p:txBody>
          <a:bodyPr/>
          <a:lstStyle/>
          <a:p>
            <a:r>
              <a:rPr lang="en-US" dirty="0"/>
              <a:t>Data Analysis</a:t>
            </a:r>
          </a:p>
        </p:txBody>
      </p:sp>
      <p:sp>
        <p:nvSpPr>
          <p:cNvPr id="6" name="TextBox 5">
            <a:extLst>
              <a:ext uri="{FF2B5EF4-FFF2-40B4-BE49-F238E27FC236}">
                <a16:creationId xmlns:a16="http://schemas.microsoft.com/office/drawing/2014/main" id="{F3344C95-5CCB-B76E-C509-FB36F5A05945}"/>
              </a:ext>
            </a:extLst>
          </p:cNvPr>
          <p:cNvSpPr txBox="1"/>
          <p:nvPr/>
        </p:nvSpPr>
        <p:spPr>
          <a:xfrm>
            <a:off x="292231" y="1496749"/>
            <a:ext cx="11698664" cy="923330"/>
          </a:xfrm>
          <a:prstGeom prst="rect">
            <a:avLst/>
          </a:prstGeom>
          <a:noFill/>
        </p:spPr>
        <p:txBody>
          <a:bodyPr wrap="square" rtlCol="0">
            <a:spAutoFit/>
          </a:bodyPr>
          <a:lstStyle/>
          <a:p>
            <a:r>
              <a:rPr lang="en-US" b="1" u="sng" dirty="0"/>
              <a:t>Cab Data</a:t>
            </a:r>
          </a:p>
          <a:p>
            <a:r>
              <a:rPr lang="en-US" dirty="0"/>
              <a:t> </a:t>
            </a:r>
          </a:p>
          <a:p>
            <a:endParaRPr lang="en-US" dirty="0"/>
          </a:p>
        </p:txBody>
      </p:sp>
      <p:pic>
        <p:nvPicPr>
          <p:cNvPr id="16" name="Picture 15">
            <a:extLst>
              <a:ext uri="{FF2B5EF4-FFF2-40B4-BE49-F238E27FC236}">
                <a16:creationId xmlns:a16="http://schemas.microsoft.com/office/drawing/2014/main" id="{B234BC3F-CE54-4705-1BEE-A11BA5AED5F1}"/>
              </a:ext>
            </a:extLst>
          </p:cNvPr>
          <p:cNvPicPr>
            <a:picLocks noChangeAspect="1"/>
          </p:cNvPicPr>
          <p:nvPr/>
        </p:nvPicPr>
        <p:blipFill>
          <a:blip r:embed="rId2"/>
          <a:stretch>
            <a:fillRect/>
          </a:stretch>
        </p:blipFill>
        <p:spPr>
          <a:xfrm>
            <a:off x="2993575" y="1897227"/>
            <a:ext cx="2356393" cy="1466925"/>
          </a:xfrm>
          <a:prstGeom prst="rect">
            <a:avLst/>
          </a:prstGeom>
        </p:spPr>
      </p:pic>
      <p:pic>
        <p:nvPicPr>
          <p:cNvPr id="18" name="Picture 17">
            <a:extLst>
              <a:ext uri="{FF2B5EF4-FFF2-40B4-BE49-F238E27FC236}">
                <a16:creationId xmlns:a16="http://schemas.microsoft.com/office/drawing/2014/main" id="{E5888C84-7CD1-1F5B-50C2-1196007A2A37}"/>
              </a:ext>
            </a:extLst>
          </p:cNvPr>
          <p:cNvPicPr>
            <a:picLocks noChangeAspect="1"/>
          </p:cNvPicPr>
          <p:nvPr/>
        </p:nvPicPr>
        <p:blipFill>
          <a:blip r:embed="rId3"/>
          <a:stretch>
            <a:fillRect/>
          </a:stretch>
        </p:blipFill>
        <p:spPr>
          <a:xfrm>
            <a:off x="0" y="1834836"/>
            <a:ext cx="2993575" cy="1590503"/>
          </a:xfrm>
          <a:prstGeom prst="rect">
            <a:avLst/>
          </a:prstGeom>
        </p:spPr>
      </p:pic>
      <p:sp>
        <p:nvSpPr>
          <p:cNvPr id="19" name="TextBox 18">
            <a:extLst>
              <a:ext uri="{FF2B5EF4-FFF2-40B4-BE49-F238E27FC236}">
                <a16:creationId xmlns:a16="http://schemas.microsoft.com/office/drawing/2014/main" id="{5825B303-3500-00F2-36F1-228A483C5D7A}"/>
              </a:ext>
            </a:extLst>
          </p:cNvPr>
          <p:cNvSpPr txBox="1"/>
          <p:nvPr/>
        </p:nvSpPr>
        <p:spPr>
          <a:xfrm>
            <a:off x="2911991" y="1527894"/>
            <a:ext cx="2865748" cy="369332"/>
          </a:xfrm>
          <a:prstGeom prst="rect">
            <a:avLst/>
          </a:prstGeom>
          <a:noFill/>
        </p:spPr>
        <p:txBody>
          <a:bodyPr wrap="square" rtlCol="0">
            <a:spAutoFit/>
          </a:bodyPr>
          <a:lstStyle/>
          <a:p>
            <a:r>
              <a:rPr lang="en-US" b="1" u="sng" dirty="0"/>
              <a:t>City Data</a:t>
            </a:r>
          </a:p>
        </p:txBody>
      </p:sp>
      <p:pic>
        <p:nvPicPr>
          <p:cNvPr id="23" name="Picture 22">
            <a:extLst>
              <a:ext uri="{FF2B5EF4-FFF2-40B4-BE49-F238E27FC236}">
                <a16:creationId xmlns:a16="http://schemas.microsoft.com/office/drawing/2014/main" id="{DC919818-A890-9934-1A16-1F6052A98F46}"/>
              </a:ext>
            </a:extLst>
          </p:cNvPr>
          <p:cNvPicPr>
            <a:picLocks noChangeAspect="1"/>
          </p:cNvPicPr>
          <p:nvPr/>
        </p:nvPicPr>
        <p:blipFill>
          <a:blip r:embed="rId4"/>
          <a:stretch>
            <a:fillRect/>
          </a:stretch>
        </p:blipFill>
        <p:spPr>
          <a:xfrm>
            <a:off x="5349968" y="1842771"/>
            <a:ext cx="2366128" cy="1546388"/>
          </a:xfrm>
          <a:prstGeom prst="rect">
            <a:avLst/>
          </a:prstGeom>
        </p:spPr>
      </p:pic>
      <p:sp>
        <p:nvSpPr>
          <p:cNvPr id="24" name="TextBox 23">
            <a:extLst>
              <a:ext uri="{FF2B5EF4-FFF2-40B4-BE49-F238E27FC236}">
                <a16:creationId xmlns:a16="http://schemas.microsoft.com/office/drawing/2014/main" id="{2653D954-F2B4-DCC9-E1BF-2EBB5F35C982}"/>
              </a:ext>
            </a:extLst>
          </p:cNvPr>
          <p:cNvSpPr txBox="1"/>
          <p:nvPr/>
        </p:nvSpPr>
        <p:spPr>
          <a:xfrm>
            <a:off x="5271102" y="1518526"/>
            <a:ext cx="2196445" cy="369332"/>
          </a:xfrm>
          <a:prstGeom prst="rect">
            <a:avLst/>
          </a:prstGeom>
          <a:noFill/>
        </p:spPr>
        <p:txBody>
          <a:bodyPr wrap="square" rtlCol="0">
            <a:spAutoFit/>
          </a:bodyPr>
          <a:lstStyle/>
          <a:p>
            <a:r>
              <a:rPr lang="en-US" b="1" u="sng" dirty="0"/>
              <a:t>Customer ID Data</a:t>
            </a:r>
          </a:p>
        </p:txBody>
      </p:sp>
      <p:pic>
        <p:nvPicPr>
          <p:cNvPr id="26" name="Picture 25">
            <a:extLst>
              <a:ext uri="{FF2B5EF4-FFF2-40B4-BE49-F238E27FC236}">
                <a16:creationId xmlns:a16="http://schemas.microsoft.com/office/drawing/2014/main" id="{EDD14F9E-B41C-9CEC-AC82-3BD0397C2DD7}"/>
              </a:ext>
            </a:extLst>
          </p:cNvPr>
          <p:cNvPicPr>
            <a:picLocks noChangeAspect="1"/>
          </p:cNvPicPr>
          <p:nvPr/>
        </p:nvPicPr>
        <p:blipFill>
          <a:blip r:embed="rId5"/>
          <a:stretch>
            <a:fillRect/>
          </a:stretch>
        </p:blipFill>
        <p:spPr>
          <a:xfrm>
            <a:off x="7663613" y="1770876"/>
            <a:ext cx="2743341" cy="1637008"/>
          </a:xfrm>
          <a:prstGeom prst="rect">
            <a:avLst/>
          </a:prstGeom>
        </p:spPr>
      </p:pic>
      <p:pic>
        <p:nvPicPr>
          <p:cNvPr id="28" name="Picture 27">
            <a:extLst>
              <a:ext uri="{FF2B5EF4-FFF2-40B4-BE49-F238E27FC236}">
                <a16:creationId xmlns:a16="http://schemas.microsoft.com/office/drawing/2014/main" id="{2FCC6480-46AB-ACD2-75CB-77700F4EB359}"/>
              </a:ext>
            </a:extLst>
          </p:cNvPr>
          <p:cNvPicPr>
            <a:picLocks noChangeAspect="1"/>
          </p:cNvPicPr>
          <p:nvPr/>
        </p:nvPicPr>
        <p:blipFill>
          <a:blip r:embed="rId6"/>
          <a:stretch>
            <a:fillRect/>
          </a:stretch>
        </p:blipFill>
        <p:spPr>
          <a:xfrm>
            <a:off x="10384603" y="1816185"/>
            <a:ext cx="1782585" cy="1546389"/>
          </a:xfrm>
          <a:prstGeom prst="rect">
            <a:avLst/>
          </a:prstGeom>
        </p:spPr>
      </p:pic>
      <p:sp>
        <p:nvSpPr>
          <p:cNvPr id="29" name="TextBox 28">
            <a:extLst>
              <a:ext uri="{FF2B5EF4-FFF2-40B4-BE49-F238E27FC236}">
                <a16:creationId xmlns:a16="http://schemas.microsoft.com/office/drawing/2014/main" id="{97273D1C-37BD-D3C3-C4D8-D6004B1DA58C}"/>
              </a:ext>
            </a:extLst>
          </p:cNvPr>
          <p:cNvSpPr txBox="1"/>
          <p:nvPr/>
        </p:nvSpPr>
        <p:spPr>
          <a:xfrm>
            <a:off x="7716096" y="1527894"/>
            <a:ext cx="2028978" cy="369332"/>
          </a:xfrm>
          <a:prstGeom prst="rect">
            <a:avLst/>
          </a:prstGeom>
          <a:noFill/>
        </p:spPr>
        <p:txBody>
          <a:bodyPr wrap="square" rtlCol="0">
            <a:spAutoFit/>
          </a:bodyPr>
          <a:lstStyle/>
          <a:p>
            <a:r>
              <a:rPr lang="en-US" b="1" u="sng" dirty="0"/>
              <a:t>US Holidays Data</a:t>
            </a:r>
          </a:p>
        </p:txBody>
      </p:sp>
      <p:sp>
        <p:nvSpPr>
          <p:cNvPr id="30" name="TextBox 29">
            <a:extLst>
              <a:ext uri="{FF2B5EF4-FFF2-40B4-BE49-F238E27FC236}">
                <a16:creationId xmlns:a16="http://schemas.microsoft.com/office/drawing/2014/main" id="{8069E521-004A-38DF-69EE-ACA56EBD6D6E}"/>
              </a:ext>
            </a:extLst>
          </p:cNvPr>
          <p:cNvSpPr txBox="1"/>
          <p:nvPr/>
        </p:nvSpPr>
        <p:spPr>
          <a:xfrm>
            <a:off x="10040182" y="1524776"/>
            <a:ext cx="2117579" cy="369332"/>
          </a:xfrm>
          <a:prstGeom prst="rect">
            <a:avLst/>
          </a:prstGeom>
          <a:noFill/>
        </p:spPr>
        <p:txBody>
          <a:bodyPr wrap="square" rtlCol="0">
            <a:spAutoFit/>
          </a:bodyPr>
          <a:lstStyle/>
          <a:p>
            <a:r>
              <a:rPr lang="en-US" b="1" u="sng" dirty="0"/>
              <a:t>Transaction ID Data</a:t>
            </a:r>
          </a:p>
        </p:txBody>
      </p:sp>
      <p:cxnSp>
        <p:nvCxnSpPr>
          <p:cNvPr id="36" name="Straight Arrow Connector 35">
            <a:extLst>
              <a:ext uri="{FF2B5EF4-FFF2-40B4-BE49-F238E27FC236}">
                <a16:creationId xmlns:a16="http://schemas.microsoft.com/office/drawing/2014/main" id="{3E04290F-8DB1-3792-2D35-667F57B1C59E}"/>
              </a:ext>
            </a:extLst>
          </p:cNvPr>
          <p:cNvCxnSpPr/>
          <p:nvPr/>
        </p:nvCxnSpPr>
        <p:spPr>
          <a:xfrm>
            <a:off x="1800520" y="3407884"/>
            <a:ext cx="2243579" cy="117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8157D7F-AFD4-B95E-F585-56C36A9E453A}"/>
              </a:ext>
            </a:extLst>
          </p:cNvPr>
          <p:cNvCxnSpPr>
            <a:stCxn id="16" idx="2"/>
          </p:cNvCxnSpPr>
          <p:nvPr/>
        </p:nvCxnSpPr>
        <p:spPr>
          <a:xfrm flipH="1">
            <a:off x="4081806" y="3364152"/>
            <a:ext cx="89966" cy="1198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0ADC04C-CDB5-02A2-D9E9-38122FB09AA9}"/>
              </a:ext>
            </a:extLst>
          </p:cNvPr>
          <p:cNvCxnSpPr/>
          <p:nvPr/>
        </p:nvCxnSpPr>
        <p:spPr>
          <a:xfrm flipH="1">
            <a:off x="4209479" y="3450117"/>
            <a:ext cx="2534928" cy="113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209974-CC3A-B444-599E-F4FEC367BBCE}"/>
              </a:ext>
            </a:extLst>
          </p:cNvPr>
          <p:cNvCxnSpPr>
            <a:stCxn id="26" idx="2"/>
          </p:cNvCxnSpPr>
          <p:nvPr/>
        </p:nvCxnSpPr>
        <p:spPr>
          <a:xfrm flipH="1">
            <a:off x="4411744" y="3407884"/>
            <a:ext cx="4623540" cy="117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7BA9F0B-CF71-4DFA-F7C3-57BC381DAD99}"/>
              </a:ext>
            </a:extLst>
          </p:cNvPr>
          <p:cNvCxnSpPr>
            <a:stCxn id="28" idx="2"/>
          </p:cNvCxnSpPr>
          <p:nvPr/>
        </p:nvCxnSpPr>
        <p:spPr>
          <a:xfrm flipH="1">
            <a:off x="4528388" y="3362574"/>
            <a:ext cx="6747508" cy="1218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6B3009DF-322A-B09A-1267-DB4AF4E34355}"/>
              </a:ext>
            </a:extLst>
          </p:cNvPr>
          <p:cNvPicPr>
            <a:picLocks noChangeAspect="1"/>
          </p:cNvPicPr>
          <p:nvPr/>
        </p:nvPicPr>
        <p:blipFill>
          <a:blip r:embed="rId7"/>
          <a:stretch>
            <a:fillRect/>
          </a:stretch>
        </p:blipFill>
        <p:spPr>
          <a:xfrm>
            <a:off x="-84840" y="4456977"/>
            <a:ext cx="12315708" cy="2236054"/>
          </a:xfrm>
          <a:prstGeom prst="rect">
            <a:avLst/>
          </a:prstGeom>
        </p:spPr>
      </p:pic>
      <p:sp>
        <p:nvSpPr>
          <p:cNvPr id="51" name="TextBox 50">
            <a:extLst>
              <a:ext uri="{FF2B5EF4-FFF2-40B4-BE49-F238E27FC236}">
                <a16:creationId xmlns:a16="http://schemas.microsoft.com/office/drawing/2014/main" id="{AD4CDF7D-10E0-56BA-860E-C8FD293057E1}"/>
              </a:ext>
            </a:extLst>
          </p:cNvPr>
          <p:cNvSpPr txBox="1"/>
          <p:nvPr/>
        </p:nvSpPr>
        <p:spPr>
          <a:xfrm>
            <a:off x="2283416" y="4248215"/>
            <a:ext cx="1528660" cy="376944"/>
          </a:xfrm>
          <a:prstGeom prst="rect">
            <a:avLst/>
          </a:prstGeom>
          <a:noFill/>
        </p:spPr>
        <p:txBody>
          <a:bodyPr wrap="square" rtlCol="0">
            <a:spAutoFit/>
          </a:bodyPr>
          <a:lstStyle/>
          <a:p>
            <a:r>
              <a:rPr lang="en-US" b="1" u="sng" dirty="0"/>
              <a:t>Final </a:t>
            </a:r>
            <a:r>
              <a:rPr lang="en-US" b="1" u="sng" dirty="0" err="1"/>
              <a:t>DataSet</a:t>
            </a:r>
            <a:endParaRPr lang="en-US" b="1" u="sng" dirty="0"/>
          </a:p>
        </p:txBody>
      </p:sp>
    </p:spTree>
    <p:extLst>
      <p:ext uri="{BB962C8B-B14F-4D97-AF65-F5344CB8AC3E}">
        <p14:creationId xmlns:p14="http://schemas.microsoft.com/office/powerpoint/2010/main" val="617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408A-7965-76AE-3937-154D32CEEA28}"/>
              </a:ext>
            </a:extLst>
          </p:cNvPr>
          <p:cNvSpPr>
            <a:spLocks noGrp="1"/>
          </p:cNvSpPr>
          <p:nvPr>
            <p:ph type="ctrTitle"/>
          </p:nvPr>
        </p:nvSpPr>
        <p:spPr>
          <a:xfrm>
            <a:off x="1382598" y="631596"/>
            <a:ext cx="9144000" cy="804470"/>
          </a:xfrm>
        </p:spPr>
        <p:txBody>
          <a:bodyPr>
            <a:normAutofit fontScale="90000"/>
          </a:bodyPr>
          <a:lstStyle/>
          <a:p>
            <a:pPr algn="l"/>
            <a:r>
              <a:rPr lang="en-US" u="sng" dirty="0"/>
              <a:t>Column description</a:t>
            </a:r>
            <a:r>
              <a:rPr lang="en-US" dirty="0"/>
              <a:t>		</a:t>
            </a:r>
          </a:p>
        </p:txBody>
      </p:sp>
      <p:sp>
        <p:nvSpPr>
          <p:cNvPr id="3" name="Subtitle 2">
            <a:extLst>
              <a:ext uri="{FF2B5EF4-FFF2-40B4-BE49-F238E27FC236}">
                <a16:creationId xmlns:a16="http://schemas.microsoft.com/office/drawing/2014/main" id="{35182D47-B122-2F5F-8A75-80A53EC0E38B}"/>
              </a:ext>
            </a:extLst>
          </p:cNvPr>
          <p:cNvSpPr>
            <a:spLocks noGrp="1"/>
          </p:cNvSpPr>
          <p:nvPr>
            <p:ph type="subTitle" idx="1"/>
          </p:nvPr>
        </p:nvSpPr>
        <p:spPr>
          <a:xfrm>
            <a:off x="1382598" y="1436066"/>
            <a:ext cx="9144000" cy="5134416"/>
          </a:xfrm>
        </p:spPr>
        <p:txBody>
          <a:bodyPr>
            <a:normAutofit fontScale="47500" lnSpcReduction="20000"/>
          </a:bodyPr>
          <a:lstStyle/>
          <a:p>
            <a:pPr algn="l"/>
            <a:r>
              <a:rPr lang="en-US" b="1" u="sng" dirty="0"/>
              <a:t>Transaction ID </a:t>
            </a:r>
            <a:r>
              <a:rPr lang="en-US" dirty="0"/>
              <a:t>: User’s Transaction ID </a:t>
            </a:r>
          </a:p>
          <a:p>
            <a:pPr algn="l"/>
            <a:r>
              <a:rPr lang="en-US" b="1" u="sng" dirty="0"/>
              <a:t>Company</a:t>
            </a:r>
            <a:r>
              <a:rPr lang="en-US" dirty="0"/>
              <a:t> : Cab Company used by User</a:t>
            </a:r>
          </a:p>
          <a:p>
            <a:pPr algn="l"/>
            <a:r>
              <a:rPr lang="en-US" b="1" u="sng" dirty="0"/>
              <a:t>City</a:t>
            </a:r>
            <a:r>
              <a:rPr lang="en-US" dirty="0"/>
              <a:t> : City of User</a:t>
            </a:r>
          </a:p>
          <a:p>
            <a:pPr algn="l"/>
            <a:r>
              <a:rPr lang="en-US" b="1" u="sng" dirty="0"/>
              <a:t>KM Travelled </a:t>
            </a:r>
            <a:r>
              <a:rPr lang="en-US" dirty="0"/>
              <a:t>: Cab booked for KM </a:t>
            </a:r>
          </a:p>
          <a:p>
            <a:pPr algn="l"/>
            <a:r>
              <a:rPr lang="en-US" b="1" u="sng" dirty="0"/>
              <a:t>Price Charged </a:t>
            </a:r>
            <a:r>
              <a:rPr lang="en-US" dirty="0"/>
              <a:t>: Price Charged by User</a:t>
            </a:r>
          </a:p>
          <a:p>
            <a:pPr algn="l"/>
            <a:r>
              <a:rPr lang="en-US" b="1" u="sng" dirty="0"/>
              <a:t>Cost of Trip </a:t>
            </a:r>
            <a:r>
              <a:rPr lang="en-US" dirty="0"/>
              <a:t>: Cost of Trip done by User</a:t>
            </a:r>
          </a:p>
          <a:p>
            <a:pPr algn="l"/>
            <a:r>
              <a:rPr lang="en-US" b="1" u="sng" dirty="0"/>
              <a:t>Customer ID </a:t>
            </a:r>
            <a:r>
              <a:rPr lang="en-US" dirty="0"/>
              <a:t>: ID of User</a:t>
            </a:r>
          </a:p>
          <a:p>
            <a:pPr algn="l"/>
            <a:r>
              <a:rPr lang="en-US" b="1" u="sng" dirty="0"/>
              <a:t>Payment Mode </a:t>
            </a:r>
            <a:r>
              <a:rPr lang="en-US" dirty="0"/>
              <a:t>: Mode of Payment used by User</a:t>
            </a:r>
          </a:p>
          <a:p>
            <a:pPr algn="l"/>
            <a:r>
              <a:rPr lang="en-US" b="1" u="sng" dirty="0"/>
              <a:t>Gender</a:t>
            </a:r>
            <a:r>
              <a:rPr lang="en-US" dirty="0"/>
              <a:t> : User’s Gender</a:t>
            </a:r>
          </a:p>
          <a:p>
            <a:pPr algn="l"/>
            <a:r>
              <a:rPr lang="en-US" b="1" u="sng" dirty="0"/>
              <a:t>Age</a:t>
            </a:r>
            <a:r>
              <a:rPr lang="en-US" dirty="0"/>
              <a:t> : Age of User</a:t>
            </a:r>
          </a:p>
          <a:p>
            <a:pPr algn="l"/>
            <a:r>
              <a:rPr lang="en-US" b="1" u="sng" dirty="0"/>
              <a:t>Income</a:t>
            </a:r>
            <a:r>
              <a:rPr lang="en-US" dirty="0"/>
              <a:t> (USD/Month) : Income of User</a:t>
            </a:r>
          </a:p>
          <a:p>
            <a:pPr algn="l"/>
            <a:r>
              <a:rPr lang="en-US" b="1" u="sng" dirty="0"/>
              <a:t>Population</a:t>
            </a:r>
            <a:r>
              <a:rPr lang="en-US" dirty="0"/>
              <a:t> : Population of City</a:t>
            </a:r>
          </a:p>
          <a:p>
            <a:pPr algn="l"/>
            <a:r>
              <a:rPr lang="en-US" b="1" u="sng" dirty="0"/>
              <a:t>Users</a:t>
            </a:r>
            <a:r>
              <a:rPr lang="en-US" dirty="0"/>
              <a:t> : Number of Users of Cab company in that particular city</a:t>
            </a:r>
          </a:p>
          <a:p>
            <a:pPr algn="l"/>
            <a:r>
              <a:rPr lang="en-US" b="1" u="sng" dirty="0"/>
              <a:t>State</a:t>
            </a:r>
            <a:r>
              <a:rPr lang="en-US" dirty="0"/>
              <a:t> : State of </a:t>
            </a:r>
            <a:r>
              <a:rPr lang="en-US" dirty="0" err="1"/>
              <a:t>Usr</a:t>
            </a:r>
            <a:endParaRPr lang="en-US" dirty="0"/>
          </a:p>
          <a:p>
            <a:pPr algn="l"/>
            <a:r>
              <a:rPr lang="en-US" b="1" u="sng" dirty="0"/>
              <a:t>Travel date </a:t>
            </a:r>
            <a:r>
              <a:rPr lang="en-US" dirty="0"/>
              <a:t>: travel date of User</a:t>
            </a:r>
          </a:p>
          <a:p>
            <a:pPr algn="l"/>
            <a:endParaRPr lang="en-US" b="1" u="sng" dirty="0"/>
          </a:p>
          <a:p>
            <a:pPr algn="l"/>
            <a:r>
              <a:rPr lang="en-US" b="1" u="sng" dirty="0"/>
              <a:t>New Columns Derived from Existing Columns</a:t>
            </a:r>
          </a:p>
          <a:p>
            <a:pPr algn="l"/>
            <a:endParaRPr lang="en-US" b="1" u="sng" dirty="0"/>
          </a:p>
          <a:p>
            <a:pPr algn="l"/>
            <a:r>
              <a:rPr lang="en-US" b="1" u="sng" dirty="0"/>
              <a:t>Number of Customers </a:t>
            </a:r>
            <a:r>
              <a:rPr lang="en-US" dirty="0"/>
              <a:t>: Number of Customers of that particular cab company on a particular date</a:t>
            </a:r>
          </a:p>
          <a:p>
            <a:pPr algn="l"/>
            <a:r>
              <a:rPr lang="en-US" b="1" u="sng" dirty="0"/>
              <a:t>Holiday date </a:t>
            </a:r>
            <a:r>
              <a:rPr lang="en-US" dirty="0"/>
              <a:t>: </a:t>
            </a:r>
            <a:r>
              <a:rPr lang="en-US" dirty="0" err="1"/>
              <a:t>Hoiday</a:t>
            </a:r>
            <a:r>
              <a:rPr lang="en-US" dirty="0"/>
              <a:t> Date as per USA </a:t>
            </a:r>
            <a:r>
              <a:rPr lang="en-US" dirty="0" err="1"/>
              <a:t>calender</a:t>
            </a:r>
            <a:r>
              <a:rPr lang="en-US" dirty="0"/>
              <a:t>.</a:t>
            </a:r>
          </a:p>
          <a:p>
            <a:pPr algn="l"/>
            <a:r>
              <a:rPr lang="en-US" b="1" u="sng" dirty="0" err="1"/>
              <a:t>is_holiday</a:t>
            </a:r>
            <a:r>
              <a:rPr lang="en-US" b="1" u="sng" dirty="0"/>
              <a:t> </a:t>
            </a:r>
            <a:r>
              <a:rPr lang="en-US" dirty="0"/>
              <a:t>: Determines if a particular date is holiday or not</a:t>
            </a:r>
          </a:p>
          <a:p>
            <a:pPr algn="l"/>
            <a:endParaRPr lang="en-US" dirty="0"/>
          </a:p>
        </p:txBody>
      </p:sp>
    </p:spTree>
    <p:extLst>
      <p:ext uri="{BB962C8B-B14F-4D97-AF65-F5344CB8AC3E}">
        <p14:creationId xmlns:p14="http://schemas.microsoft.com/office/powerpoint/2010/main" val="33966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8DF20-B9C6-B0BD-C1BE-4865E7021D40}"/>
              </a:ext>
            </a:extLst>
          </p:cNvPr>
          <p:cNvPicPr>
            <a:picLocks noChangeAspect="1"/>
          </p:cNvPicPr>
          <p:nvPr/>
        </p:nvPicPr>
        <p:blipFill>
          <a:blip r:embed="rId2"/>
          <a:stretch>
            <a:fillRect/>
          </a:stretch>
        </p:blipFill>
        <p:spPr>
          <a:xfrm>
            <a:off x="404965" y="961011"/>
            <a:ext cx="6140766" cy="5105662"/>
          </a:xfrm>
          <a:prstGeom prst="rect">
            <a:avLst/>
          </a:prstGeom>
        </p:spPr>
      </p:pic>
      <p:sp>
        <p:nvSpPr>
          <p:cNvPr id="4" name="TextBox 3">
            <a:extLst>
              <a:ext uri="{FF2B5EF4-FFF2-40B4-BE49-F238E27FC236}">
                <a16:creationId xmlns:a16="http://schemas.microsoft.com/office/drawing/2014/main" id="{65F8FC21-1BB8-0A6F-9A9A-5F725C00A37A}"/>
              </a:ext>
            </a:extLst>
          </p:cNvPr>
          <p:cNvSpPr txBox="1"/>
          <p:nvPr/>
        </p:nvSpPr>
        <p:spPr>
          <a:xfrm>
            <a:off x="537329" y="179109"/>
            <a:ext cx="2743200" cy="369332"/>
          </a:xfrm>
          <a:prstGeom prst="rect">
            <a:avLst/>
          </a:prstGeom>
          <a:noFill/>
        </p:spPr>
        <p:txBody>
          <a:bodyPr wrap="square" rtlCol="0">
            <a:spAutoFit/>
          </a:bodyPr>
          <a:lstStyle/>
          <a:p>
            <a:r>
              <a:rPr lang="en-US" b="1" u="sng" dirty="0"/>
              <a:t>Exploratory Data Analysis</a:t>
            </a:r>
            <a:endParaRPr lang="en-US" dirty="0"/>
          </a:p>
        </p:txBody>
      </p:sp>
    </p:spTree>
    <p:extLst>
      <p:ext uri="{BB962C8B-B14F-4D97-AF65-F5344CB8AC3E}">
        <p14:creationId xmlns:p14="http://schemas.microsoft.com/office/powerpoint/2010/main" val="133739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0CAEC-3636-BAC8-6AE9-39B91B8904EF}"/>
              </a:ext>
            </a:extLst>
          </p:cNvPr>
          <p:cNvPicPr>
            <a:picLocks noChangeAspect="1"/>
          </p:cNvPicPr>
          <p:nvPr/>
        </p:nvPicPr>
        <p:blipFill>
          <a:blip r:embed="rId2"/>
          <a:stretch>
            <a:fillRect/>
          </a:stretch>
        </p:blipFill>
        <p:spPr>
          <a:xfrm>
            <a:off x="0" y="0"/>
            <a:ext cx="8160169" cy="5073911"/>
          </a:xfrm>
          <a:prstGeom prst="rect">
            <a:avLst/>
          </a:prstGeom>
        </p:spPr>
      </p:pic>
    </p:spTree>
    <p:extLst>
      <p:ext uri="{BB962C8B-B14F-4D97-AF65-F5344CB8AC3E}">
        <p14:creationId xmlns:p14="http://schemas.microsoft.com/office/powerpoint/2010/main" val="42164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6DB28D-930A-C2B7-DBB3-8E99A60C6A4D}"/>
              </a:ext>
            </a:extLst>
          </p:cNvPr>
          <p:cNvPicPr>
            <a:picLocks noChangeAspect="1"/>
          </p:cNvPicPr>
          <p:nvPr/>
        </p:nvPicPr>
        <p:blipFill>
          <a:blip r:embed="rId2"/>
          <a:stretch>
            <a:fillRect/>
          </a:stretch>
        </p:blipFill>
        <p:spPr>
          <a:xfrm>
            <a:off x="0" y="0"/>
            <a:ext cx="8496737" cy="5010407"/>
          </a:xfrm>
          <a:prstGeom prst="rect">
            <a:avLst/>
          </a:prstGeom>
        </p:spPr>
      </p:pic>
    </p:spTree>
    <p:extLst>
      <p:ext uri="{BB962C8B-B14F-4D97-AF65-F5344CB8AC3E}">
        <p14:creationId xmlns:p14="http://schemas.microsoft.com/office/powerpoint/2010/main" val="410241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7AB55B-E3F6-2C71-7DAC-4E3F0D81BFE6}"/>
              </a:ext>
            </a:extLst>
          </p:cNvPr>
          <p:cNvPicPr>
            <a:picLocks noChangeAspect="1"/>
          </p:cNvPicPr>
          <p:nvPr/>
        </p:nvPicPr>
        <p:blipFill>
          <a:blip r:embed="rId2"/>
          <a:stretch>
            <a:fillRect/>
          </a:stretch>
        </p:blipFill>
        <p:spPr>
          <a:xfrm>
            <a:off x="0" y="0"/>
            <a:ext cx="5467631" cy="4381725"/>
          </a:xfrm>
          <a:prstGeom prst="rect">
            <a:avLst/>
          </a:prstGeom>
        </p:spPr>
      </p:pic>
      <p:pic>
        <p:nvPicPr>
          <p:cNvPr id="8" name="Picture 7">
            <a:extLst>
              <a:ext uri="{FF2B5EF4-FFF2-40B4-BE49-F238E27FC236}">
                <a16:creationId xmlns:a16="http://schemas.microsoft.com/office/drawing/2014/main" id="{5CF58470-54E0-AB67-CC5E-E35CDF304237}"/>
              </a:ext>
            </a:extLst>
          </p:cNvPr>
          <p:cNvPicPr>
            <a:picLocks noChangeAspect="1"/>
          </p:cNvPicPr>
          <p:nvPr/>
        </p:nvPicPr>
        <p:blipFill>
          <a:blip r:embed="rId3"/>
          <a:stretch>
            <a:fillRect/>
          </a:stretch>
        </p:blipFill>
        <p:spPr>
          <a:xfrm>
            <a:off x="5555849" y="0"/>
            <a:ext cx="5397777" cy="4369025"/>
          </a:xfrm>
          <a:prstGeom prst="rect">
            <a:avLst/>
          </a:prstGeom>
        </p:spPr>
      </p:pic>
    </p:spTree>
    <p:extLst>
      <p:ext uri="{BB962C8B-B14F-4D97-AF65-F5344CB8AC3E}">
        <p14:creationId xmlns:p14="http://schemas.microsoft.com/office/powerpoint/2010/main" val="38657250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367</TotalTime>
  <Words>798</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   Agenda</vt:lpstr>
      <vt:lpstr>Problem Statement</vt:lpstr>
      <vt:lpstr>Data Analysis</vt:lpstr>
      <vt:lpstr>Column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sharma</dc:creator>
  <cp:lastModifiedBy>vasu sharma</cp:lastModifiedBy>
  <cp:revision>10</cp:revision>
  <dcterms:created xsi:type="dcterms:W3CDTF">2023-06-21T13:09:48Z</dcterms:created>
  <dcterms:modified xsi:type="dcterms:W3CDTF">2023-06-21T19:17:39Z</dcterms:modified>
</cp:coreProperties>
</file>