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89" r:id="rId4"/>
    <p:sldMasterId id="2147484027" r:id="rId5"/>
  </p:sldMasterIdLst>
  <p:notesMasterIdLst>
    <p:notesMasterId r:id="rId11"/>
  </p:notesMasterIdLst>
  <p:handoutMasterIdLst>
    <p:handoutMasterId r:id="rId12"/>
  </p:handoutMasterIdLst>
  <p:sldIdLst>
    <p:sldId id="270" r:id="rId6"/>
    <p:sldId id="730" r:id="rId7"/>
    <p:sldId id="731" r:id="rId8"/>
    <p:sldId id="727" r:id="rId9"/>
    <p:sldId id="732" r:id="rId10"/>
  </p:sldIdLst>
  <p:sldSz cx="9144000" cy="6858000" type="screen4x3"/>
  <p:notesSz cx="6858000" cy="9240838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4308"/>
    <a:srgbClr val="0F0C8F"/>
    <a:srgbClr val="CC0000"/>
    <a:srgbClr val="FFAE1A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2" autoAdjust="0"/>
    <p:restoredTop sz="94660"/>
  </p:normalViewPr>
  <p:slideViewPr>
    <p:cSldViewPr snapToObjects="1">
      <p:cViewPr varScale="1">
        <p:scale>
          <a:sx n="165" d="100"/>
          <a:sy n="165" d="100"/>
        </p:scale>
        <p:origin x="159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83" d="100"/>
          <a:sy n="83" d="100"/>
        </p:scale>
        <p:origin x="-2916" y="-96"/>
      </p:cViewPr>
      <p:guideLst>
        <p:guide orient="horz" pos="291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111873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1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49" charset="0"/>
                <a:ea typeface="ヒラギノ角ゴ Pro W3" pitchFamily="49" charset="-128"/>
                <a:cs typeface="ヒラギノ角ゴ Pro W3" pitchFamily="49" charset="-128"/>
              </a:defRPr>
            </a:lvl1pPr>
          </a:lstStyle>
          <a:p>
            <a:pPr>
              <a:defRPr/>
            </a:pPr>
            <a:r>
              <a:rPr lang="en-US" smtClean="0"/>
              <a:t>CHL Review Planning Summary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1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ヒラギノ角ゴ Pro W3" pitchFamily="-112" charset="-128"/>
                <a:cs typeface="+mn-cs"/>
              </a:defRPr>
            </a:lvl1pPr>
          </a:lstStyle>
          <a:p>
            <a:pPr>
              <a:defRPr/>
            </a:pPr>
            <a:fld id="{58165478-8271-4537-9DBA-6DB278E2C8C0}" type="datetime1">
              <a:rPr lang="en-US"/>
              <a:pPr>
                <a:defRPr/>
              </a:pPr>
              <a:t>6/17/2015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20775" y="693738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89438"/>
            <a:ext cx="5486400" cy="41576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7288"/>
            <a:ext cx="2971800" cy="4619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49" charset="0"/>
                <a:ea typeface="ヒラギノ角ゴ Pro W3" pitchFamily="49" charset="-128"/>
                <a:cs typeface="ヒラギノ角ゴ Pro W3" pitchFamily="4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77288"/>
            <a:ext cx="2971800" cy="4619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ヒラギノ角ゴ Pro W3" pitchFamily="-112" charset="-128"/>
                <a:cs typeface="+mn-cs"/>
              </a:defRPr>
            </a:lvl1pPr>
          </a:lstStyle>
          <a:p>
            <a:pPr>
              <a:defRPr/>
            </a:pPr>
            <a:fld id="{74EB2CD8-9047-43A5-BEAD-229CAC8CF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2969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5" charset="-128"/>
        <a:cs typeface="ヒラギノ角ゴ Pro W3" pitchFamily="-65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5" charset="-128"/>
        <a:cs typeface="ヒラギノ角ゴ Pro W3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pitchFamily="-65" charset="-128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050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2051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ヒラギノ角ゴ Pro W3"/>
              <a:cs typeface="ヒラギノ角ゴ Pro W3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CHL Review Planning Summary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56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ヒラギノ角ゴ Pro W3"/>
              <a:cs typeface="ヒラギノ角ゴ Pro W3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CHL Review Planning Summary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15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ヒラギノ角ゴ Pro W3"/>
              <a:cs typeface="ヒラギノ角ゴ Pro W3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CHL Review Planning Summary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36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ヒラギノ角ゴ Pro W3"/>
              <a:cs typeface="ヒラギノ角ゴ Pro W3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CHL Review Planning Summary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73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ヒラギノ角ゴ Pro W3"/>
              <a:cs typeface="ヒラギノ角ゴ Pro W3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CHL Review Planning Summary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36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pt_bkg1.png"/>
          <p:cNvPicPr>
            <a:picLocks noChangeAspect="1"/>
          </p:cNvPicPr>
          <p:nvPr/>
        </p:nvPicPr>
        <p:blipFill>
          <a:blip r:embed="rId2" cstate="print"/>
          <a:srcRect t="2948"/>
          <a:stretch>
            <a:fillRect/>
          </a:stretch>
        </p:blipFill>
        <p:spPr bwMode="auto">
          <a:xfrm>
            <a:off x="71062" y="0"/>
            <a:ext cx="9001881" cy="6655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38024" y="1238250"/>
            <a:ext cx="7489976" cy="4539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86447" tIns="43223" rIns="86447" bIns="43223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sz="2600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4000" y="4071938"/>
            <a:ext cx="6096000" cy="1143000"/>
          </a:xfrm>
        </p:spPr>
        <p:txBody>
          <a:bodyPr/>
          <a:lstStyle>
            <a:lvl1pPr marL="0" indent="0" algn="ctr">
              <a:buNone/>
              <a:defRPr/>
            </a:lvl1pPr>
            <a:lvl2pPr marL="432235" indent="0" algn="ctr">
              <a:buNone/>
              <a:defRPr/>
            </a:lvl2pPr>
            <a:lvl3pPr marL="864469" indent="0" algn="ctr">
              <a:buNone/>
              <a:defRPr/>
            </a:lvl3pPr>
            <a:lvl4pPr marL="1296702" indent="0" algn="ctr">
              <a:buNone/>
              <a:defRPr/>
            </a:lvl4pPr>
            <a:lvl5pPr marL="1728938" indent="0" algn="ctr">
              <a:buNone/>
              <a:defRPr/>
            </a:lvl5pPr>
            <a:lvl6pPr marL="2161172" indent="0" algn="ctr">
              <a:buNone/>
              <a:defRPr/>
            </a:lvl6pPr>
            <a:lvl7pPr marL="2593406" indent="0" algn="ctr">
              <a:buNone/>
              <a:defRPr/>
            </a:lvl7pPr>
            <a:lvl8pPr marL="3025640" indent="0" algn="ctr">
              <a:buNone/>
              <a:defRPr/>
            </a:lvl8pPr>
            <a:lvl9pPr marL="345787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8" y="3143254"/>
            <a:ext cx="9001124" cy="4866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6061" tIns="22425" rIns="56061" bIns="22425"/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6387148"/>
            <a:ext cx="9144000" cy="364329"/>
          </a:xfrm>
          <a:prstGeom prst="rect">
            <a:avLst/>
          </a:prstGeom>
          <a:noFill/>
        </p:spPr>
        <p:txBody>
          <a:bodyPr wrap="square" lIns="86486" tIns="43243" rIns="86486" bIns="43243" rtlCol="0">
            <a:spAutoFit/>
          </a:bodyPr>
          <a:lstStyle/>
          <a:p>
            <a:pPr algn="ctr"/>
            <a:r>
              <a:rPr lang="en-US" sz="900" kern="1200" dirty="0" smtClean="0">
                <a:solidFill>
                  <a:schemeClr val="tx1"/>
                </a:solidFill>
                <a:latin typeface="+mn-lt"/>
                <a:ea typeface="ヒラギノ角ゴ Pro W3"/>
                <a:cs typeface="ヒラギノ角ゴ Pro W3"/>
              </a:rPr>
              <a:t>This material is based upon work supported by the U.S. Department of Energy Office of Science under Cooperative Agreement DE-SC0000661.</a:t>
            </a:r>
          </a:p>
          <a:p>
            <a:pPr algn="ctr"/>
            <a:r>
              <a:rPr lang="en-US" sz="900" kern="1200" dirty="0" smtClean="0">
                <a:solidFill>
                  <a:schemeClr val="tx1"/>
                </a:solidFill>
                <a:latin typeface="+mn-lt"/>
                <a:ea typeface="ヒラギノ角ゴ Pro W3"/>
                <a:cs typeface="ヒラギノ角ゴ Pro W3"/>
              </a:rPr>
              <a:t>Michigan State University designs and establishes FRIB as a DOE Office of Science National User Facility in support of the mission of the Office of Nuclear Physics.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RIB_ppt_bottom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132513"/>
            <a:ext cx="91440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FRIB_ppt_top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9925" y="1320800"/>
            <a:ext cx="7864475" cy="341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416" tIns="45708" rIns="91416" bIns="4570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endParaRPr lang="en-US" dirty="0">
              <a:latin typeface="Helvetica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4800" y="3009900"/>
            <a:ext cx="91440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416" tIns="45708" rIns="91416" bIns="45708">
            <a:spAutoFit/>
          </a:bodyPr>
          <a:lstStyle/>
          <a:p>
            <a:pPr>
              <a:defRPr/>
            </a:pPr>
            <a:endParaRPr lang="en-US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7100"/>
            <a:ext cx="8990922" cy="502741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1003300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0"/>
          </p:nvPr>
        </p:nvSpPr>
        <p:spPr>
          <a:xfrm>
            <a:off x="5635625" y="6356350"/>
            <a:ext cx="2898775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356350"/>
            <a:ext cx="609600" cy="365125"/>
          </a:xfrm>
          <a:prstGeom prst="rect">
            <a:avLst/>
          </a:prstGeom>
        </p:spPr>
        <p:txBody>
          <a:bodyPr vert="horz" lIns="0" tIns="0" rIns="0" bIns="45720" rtlCol="0" anchor="b"/>
          <a:lstStyle>
            <a:lvl1pPr algn="r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rgbClr val="064308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</a:lstStyle>
          <a:p>
            <a:pPr algn="l"/>
            <a:r>
              <a:rPr lang="en-US" dirty="0" smtClean="0"/>
              <a:t>, Slide </a:t>
            </a:r>
            <a:fld id="{1D2CDB64-C772-4C10-8066-C769534B205C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pt_bkg1.png"/>
          <p:cNvPicPr>
            <a:picLocks noChangeAspect="1"/>
          </p:cNvPicPr>
          <p:nvPr/>
        </p:nvPicPr>
        <p:blipFill>
          <a:blip r:embed="rId2" cstate="print"/>
          <a:srcRect t="2948"/>
          <a:stretch>
            <a:fillRect/>
          </a:stretch>
        </p:blipFill>
        <p:spPr bwMode="auto">
          <a:xfrm>
            <a:off x="71062" y="0"/>
            <a:ext cx="9001881" cy="6655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38024" y="1238250"/>
            <a:ext cx="7489976" cy="4539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86447" tIns="43223" rIns="86447" bIns="43223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sz="2600" dirty="0">
              <a:solidFill>
                <a:prstClr val="black"/>
              </a:solidFill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4000" y="4071938"/>
            <a:ext cx="6096000" cy="1143000"/>
          </a:xfrm>
        </p:spPr>
        <p:txBody>
          <a:bodyPr/>
          <a:lstStyle>
            <a:lvl1pPr marL="0" indent="0" algn="ctr">
              <a:buNone/>
              <a:defRPr/>
            </a:lvl1pPr>
            <a:lvl2pPr marL="432235" indent="0" algn="ctr">
              <a:buNone/>
              <a:defRPr/>
            </a:lvl2pPr>
            <a:lvl3pPr marL="864469" indent="0" algn="ctr">
              <a:buNone/>
              <a:defRPr/>
            </a:lvl3pPr>
            <a:lvl4pPr marL="1296702" indent="0" algn="ctr">
              <a:buNone/>
              <a:defRPr/>
            </a:lvl4pPr>
            <a:lvl5pPr marL="1728938" indent="0" algn="ctr">
              <a:buNone/>
              <a:defRPr/>
            </a:lvl5pPr>
            <a:lvl6pPr marL="2161172" indent="0" algn="ctr">
              <a:buNone/>
              <a:defRPr/>
            </a:lvl6pPr>
            <a:lvl7pPr marL="2593406" indent="0" algn="ctr">
              <a:buNone/>
              <a:defRPr/>
            </a:lvl7pPr>
            <a:lvl8pPr marL="3025640" indent="0" algn="ctr">
              <a:buNone/>
              <a:defRPr/>
            </a:lvl8pPr>
            <a:lvl9pPr marL="345787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8" y="3143254"/>
            <a:ext cx="9001124" cy="4866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6061" tIns="22425" rIns="56061" bIns="22425"/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-152400" y="6387148"/>
            <a:ext cx="9448800" cy="348941"/>
          </a:xfrm>
          <a:prstGeom prst="rect">
            <a:avLst/>
          </a:prstGeom>
          <a:noFill/>
        </p:spPr>
        <p:txBody>
          <a:bodyPr wrap="square" lIns="86486" tIns="43243" rIns="86486" bIns="43243" rtlCol="0">
            <a:spAutoFit/>
          </a:bodyPr>
          <a:lstStyle/>
          <a:p>
            <a:pPr algn="ctr"/>
            <a:r>
              <a:rPr lang="en-US" sz="850" dirty="0" smtClean="0">
                <a:solidFill>
                  <a:prstClr val="black"/>
                </a:solidFill>
              </a:rPr>
              <a:t>This material is based upon work supported by the U.S. Department of Energy Office of Science under Cooperative Agreement DE-SC0000661, the State of Michigan and Michigan </a:t>
            </a:r>
          </a:p>
          <a:p>
            <a:pPr algn="ctr"/>
            <a:r>
              <a:rPr lang="en-US" sz="850" dirty="0" smtClean="0">
                <a:solidFill>
                  <a:prstClr val="black"/>
                </a:solidFill>
              </a:rPr>
              <a:t>  State University. Michigan State University designs and establishes FRIB as a DOE Office of Science National User Facility in support of the mission of the Office of Nuclear Physics.</a:t>
            </a:r>
          </a:p>
        </p:txBody>
      </p:sp>
    </p:spTree>
    <p:extLst>
      <p:ext uri="{BB962C8B-B14F-4D97-AF65-F5344CB8AC3E}">
        <p14:creationId xmlns:p14="http://schemas.microsoft.com/office/powerpoint/2010/main" val="3387032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solidFill>
                <a:prstClr val="black"/>
              </a:solidFill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solidFill>
                <a:prstClr val="black"/>
              </a:solidFill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7100"/>
            <a:ext cx="8990922" cy="5027414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6200" y="285755"/>
            <a:ext cx="8991600" cy="4857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pt-BR"/>
              <a:t>P. Chu, Mar 11, 2014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35AD4620-7552-4207-8973-898801ED2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10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RIB_ppt_botto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solidFill>
                <a:prstClr val="black"/>
              </a:solidFill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solidFill>
                <a:prstClr val="black"/>
              </a:solidFill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7100"/>
            <a:ext cx="8990922" cy="4266900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6200" y="285755"/>
            <a:ext cx="8991600" cy="4857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pt-BR"/>
              <a:t>P. Chu, Mar 11, 2014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35AD4620-7552-4207-8973-898801ED2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5447409"/>
            <a:ext cx="9144000" cy="6858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91399" tIns="45700" rIns="91399" bIns="45700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0" y="6057009"/>
            <a:ext cx="9144000" cy="76200"/>
          </a:xfrm>
          <a:prstGeom prst="rect">
            <a:avLst/>
          </a:prstGeom>
          <a:solidFill>
            <a:srgbClr val="00663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399" tIns="45700" rIns="91399" bIns="45700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5460114"/>
            <a:ext cx="9067122" cy="584200"/>
          </a:xfrm>
        </p:spPr>
        <p:txBody>
          <a:bodyPr anchor="ctr"/>
          <a:lstStyle>
            <a:lvl1pPr marL="137099" indent="0">
              <a:spcBef>
                <a:spcPts val="0"/>
              </a:spcBef>
              <a:buNone/>
              <a:defRPr b="1" baseline="0"/>
            </a:lvl1pPr>
          </a:lstStyle>
          <a:p>
            <a:pPr lvl="0"/>
            <a:r>
              <a:rPr lang="en-US" dirty="0" smtClean="0"/>
              <a:t>Add takeaway message</a:t>
            </a:r>
          </a:p>
        </p:txBody>
      </p:sp>
    </p:spTree>
    <p:extLst>
      <p:ext uri="{BB962C8B-B14F-4D97-AF65-F5344CB8AC3E}">
        <p14:creationId xmlns:p14="http://schemas.microsoft.com/office/powerpoint/2010/main" val="1306218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solidFill>
                <a:prstClr val="black"/>
              </a:solidFill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solidFill>
                <a:prstClr val="black"/>
              </a:solidFill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281882"/>
            <a:ext cx="8991598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067100"/>
            <a:ext cx="4423230" cy="5027414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4644573" y="1071569"/>
            <a:ext cx="4423227" cy="5027414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pt-BR"/>
              <a:t>P. Chu, Mar 11, 2014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4F88C639-55E7-4D97-AC8D-4B42A6736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04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solidFill>
                <a:prstClr val="black"/>
              </a:solidFill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solidFill>
                <a:prstClr val="black"/>
              </a:solidFill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1882"/>
            <a:ext cx="8991600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7099"/>
            <a:ext cx="8991604" cy="2433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76200" y="3581400"/>
            <a:ext cx="8991604" cy="24333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pt-BR"/>
              <a:t>P. Chu, Mar 11, 2014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BCDB990A-6268-4898-A641-7F04AAB15E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61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r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solidFill>
                <a:prstClr val="black"/>
              </a:solidFill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solidFill>
                <a:prstClr val="black"/>
              </a:solidFill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281882"/>
            <a:ext cx="8991598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067099"/>
            <a:ext cx="4419600" cy="24333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4625530" y="1067099"/>
            <a:ext cx="4442275" cy="2433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76206" y="3581400"/>
            <a:ext cx="4419599" cy="24333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625530" y="3581400"/>
            <a:ext cx="4442275" cy="2433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pt-BR"/>
              <a:t>P. Chu, Mar 11, 2014</a:t>
            </a:r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74887700-F8AD-4E75-9DA6-99EB4D2760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36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solidFill>
                <a:prstClr val="black"/>
              </a:solidFill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solidFill>
                <a:prstClr val="black"/>
              </a:solidFill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1882"/>
            <a:ext cx="8991600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pt-BR"/>
              <a:t>P. Chu, Mar 11, 2014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CF988859-7953-4624-98C4-717249B46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356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clea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RIB_ppt_to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solidFill>
                <a:prstClr val="black"/>
              </a:solidFill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solidFill>
                <a:prstClr val="black"/>
              </a:solidFill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1882"/>
            <a:ext cx="8991600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pt-BR"/>
              <a:t>P. Chu, Mar 11, 2014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888FC917-2F4D-45AC-AA7A-EF80FFB23A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0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7100"/>
            <a:ext cx="8990922" cy="5027414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6200" y="285755"/>
            <a:ext cx="8991600" cy="4857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35AD4620-7552-4207-8973-898801ED2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281882"/>
            <a:ext cx="8991598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067100"/>
            <a:ext cx="4423230" cy="5027414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4644573" y="1071569"/>
            <a:ext cx="4423227" cy="5027414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4F88C639-55E7-4D97-AC8D-4B42A6736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1882"/>
            <a:ext cx="8991600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7099"/>
            <a:ext cx="8991604" cy="2433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76200" y="3581400"/>
            <a:ext cx="8991604" cy="24333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BCDB990A-6268-4898-A641-7F04AAB15E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r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281882"/>
            <a:ext cx="8991598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067099"/>
            <a:ext cx="4419600" cy="24333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4625530" y="1067099"/>
            <a:ext cx="4442275" cy="2433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76206" y="3581400"/>
            <a:ext cx="4419599" cy="24333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625530" y="3581400"/>
            <a:ext cx="4442275" cy="2433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74887700-F8AD-4E75-9DA6-99EB4D2760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1882"/>
            <a:ext cx="8991600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CF988859-7953-4624-98C4-717249B46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clea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RIB_ppt_to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1882"/>
            <a:ext cx="8991600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888FC917-2F4D-45AC-AA7A-EF80FFB23A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1882"/>
            <a:ext cx="8991600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4E543906-16D3-4B1F-A4DE-E132643E3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RIB_ppt_bottom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132513"/>
            <a:ext cx="91440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FRIB_ppt_top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9925" y="1320800"/>
            <a:ext cx="7864475" cy="341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416" tIns="45708" rIns="91416" bIns="4570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endParaRPr lang="en-US" dirty="0">
              <a:latin typeface="Helvetica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4800" y="3009900"/>
            <a:ext cx="91440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416" tIns="45708" rIns="91416" bIns="45708">
            <a:spAutoFit/>
          </a:bodyPr>
          <a:lstStyle/>
          <a:p>
            <a:pPr>
              <a:defRPr/>
            </a:pPr>
            <a:endParaRPr lang="en-US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7100"/>
            <a:ext cx="8990922" cy="502741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1003300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0"/>
          </p:nvPr>
        </p:nvSpPr>
        <p:spPr>
          <a:xfrm>
            <a:off x="5635625" y="6356350"/>
            <a:ext cx="2898775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356350"/>
            <a:ext cx="609600" cy="365125"/>
          </a:xfrm>
          <a:prstGeom prst="rect">
            <a:avLst/>
          </a:prstGeom>
        </p:spPr>
        <p:txBody>
          <a:bodyPr vert="horz" lIns="0" tIns="0" rIns="0" bIns="45720" rtlCol="0" anchor="b"/>
          <a:lstStyle>
            <a:lvl1pPr algn="r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rgbClr val="064308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</a:lstStyle>
          <a:p>
            <a:pPr algn="l"/>
            <a:r>
              <a:rPr lang="en-US" dirty="0" smtClean="0"/>
              <a:t>, Slide </a:t>
            </a:r>
            <a:fld id="{1D2CDB64-C772-4C10-8066-C769534B205C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96" y="75904"/>
            <a:ext cx="8992810" cy="4866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6076" tIns="22431" rIns="56076" bIns="22431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96" y="1067100"/>
            <a:ext cx="8992810" cy="5027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140680" y="6356450"/>
            <a:ext cx="4241321" cy="364628"/>
          </a:xfrm>
          <a:prstGeom prst="rect">
            <a:avLst/>
          </a:prstGeom>
        </p:spPr>
        <p:txBody>
          <a:bodyPr lIns="0" tIns="45712" rIns="0" bIns="45712" anchor="b"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82000" y="6356450"/>
            <a:ext cx="762000" cy="364628"/>
          </a:xfrm>
          <a:prstGeom prst="rect">
            <a:avLst/>
          </a:prstGeom>
        </p:spPr>
        <p:txBody>
          <a:bodyPr vert="horz" wrap="square" lIns="0" tIns="45712" rIns="0" bIns="45712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defRPr sz="1000">
                <a:solidFill>
                  <a:srgbClr val="064308"/>
                </a:solidFill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, Slide </a:t>
            </a:r>
            <a:fld id="{D30A2C6D-39BC-4576-856C-8743CF76CC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83" r:id="rId10"/>
  </p:sldLayoutIdLst>
  <p:hf hdr="0" dt="0"/>
  <p:txStyles>
    <p:titleStyle>
      <a:lvl1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1pPr>
      <a:lvl2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2pPr>
      <a:lvl3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3pPr>
      <a:lvl4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4pPr>
      <a:lvl5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5pPr>
      <a:lvl6pPr marL="457036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6pPr>
      <a:lvl7pPr marL="914074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7pPr>
      <a:lvl8pPr marL="1371109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8pPr>
      <a:lvl9pPr marL="1828148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9pPr>
    </p:titleStyle>
    <p:bodyStyle>
      <a:lvl1pPr marL="180178" indent="-180178" algn="l" defTabSz="803293" rtl="0" eaLnBrk="0" fontAlgn="base" hangingPunct="0">
        <a:lnSpc>
          <a:spcPct val="90000"/>
        </a:lnSpc>
        <a:spcBef>
          <a:spcPts val="1206"/>
        </a:spcBef>
        <a:spcAft>
          <a:spcPct val="0"/>
        </a:spcAft>
        <a:buSzPct val="100000"/>
        <a:buFont typeface="Wingdings" pitchFamily="2" charset="2"/>
        <a:buChar char="§"/>
        <a:defRPr sz="2200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1pPr>
      <a:lvl2pPr marL="363359" indent="-151650" algn="l" defTabSz="803293" rtl="0" eaLnBrk="0" fontAlgn="base" hangingPunct="0">
        <a:lnSpc>
          <a:spcPct val="90000"/>
        </a:lnSpc>
        <a:spcBef>
          <a:spcPts val="201"/>
        </a:spcBef>
        <a:spcAft>
          <a:spcPct val="0"/>
        </a:spcAft>
        <a:buSzPct val="100000"/>
        <a:buFont typeface="Arial" pitchFamily="34" charset="0"/>
        <a:buChar char="•"/>
        <a:defRPr sz="20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marL="591584" indent="-160658" algn="l" defTabSz="803293" rtl="0" eaLnBrk="0" fontAlgn="base" hangingPunct="0">
        <a:lnSpc>
          <a:spcPct val="90000"/>
        </a:lnSpc>
        <a:spcBef>
          <a:spcPts val="201"/>
        </a:spcBef>
        <a:spcAft>
          <a:spcPct val="0"/>
        </a:spcAft>
        <a:buSzPct val="100000"/>
        <a:buFont typeface="Lucida Grande" charset="0"/>
        <a:buChar char="»"/>
        <a:defRPr>
          <a:solidFill>
            <a:schemeClr val="tx1"/>
          </a:solidFill>
          <a:latin typeface="Arial" charset="0"/>
          <a:ea typeface="ヒラギノ角ゴ Pro W3" pitchFamily="-111" charset="-128"/>
          <a:cs typeface="ヒラギノ角ゴ Pro W3" pitchFamily="-111" charset="-128"/>
        </a:defRPr>
      </a:lvl3pPr>
      <a:lvl4pPr marL="728219" indent="-133632" algn="l" defTabSz="803293" rtl="0" eaLnBrk="0" fontAlgn="base" hangingPunct="0">
        <a:lnSpc>
          <a:spcPct val="90000"/>
        </a:lnSpc>
        <a:spcBef>
          <a:spcPts val="201"/>
        </a:spcBef>
        <a:spcAft>
          <a:spcPct val="0"/>
        </a:spcAft>
        <a:buClr>
          <a:srgbClr val="999999"/>
        </a:buClr>
        <a:buSzPct val="100000"/>
        <a:buFont typeface="Arial" pitchFamily="34" charset="0"/>
        <a:buChar char="•"/>
        <a:defRPr sz="1600">
          <a:solidFill>
            <a:schemeClr val="tx1"/>
          </a:solidFill>
          <a:latin typeface="+mn-lt"/>
          <a:ea typeface="ヒラギノ角ゴ Pro W3" pitchFamily="-111" charset="-128"/>
          <a:cs typeface="ヒラギノ角ゴ Pro W3"/>
        </a:defRPr>
      </a:lvl4pPr>
      <a:lvl5pPr marL="1002991" indent="-180178" algn="l" defTabSz="803293" rtl="0" eaLnBrk="0" fontAlgn="base" hangingPunct="0">
        <a:lnSpc>
          <a:spcPct val="90000"/>
        </a:lnSpc>
        <a:spcBef>
          <a:spcPts val="201"/>
        </a:spcBef>
        <a:spcAft>
          <a:spcPct val="0"/>
        </a:spcAft>
        <a:buClr>
          <a:srgbClr val="999999"/>
        </a:buClr>
        <a:buSzPct val="100000"/>
        <a:buFont typeface="Lucida Grande" charset="0"/>
        <a:buChar char="»"/>
        <a:defRPr sz="1400">
          <a:solidFill>
            <a:schemeClr val="tx1"/>
          </a:solidFill>
          <a:latin typeface="+mn-lt"/>
          <a:ea typeface="ヒラギノ角ゴ Pro W3" pitchFamily="-111" charset="-128"/>
          <a:cs typeface="ヒラギノ角ゴ Pro W3"/>
        </a:defRPr>
      </a:lvl5pPr>
      <a:lvl6pPr marL="2223294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6pPr>
      <a:lvl7pPr marL="2680333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7pPr>
      <a:lvl8pPr marL="3137372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8pPr>
      <a:lvl9pPr marL="3594407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6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74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09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48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86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24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60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96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96" y="75904"/>
            <a:ext cx="8992810" cy="4866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6076" tIns="22431" rIns="56076" bIns="22431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96" y="1067100"/>
            <a:ext cx="8992810" cy="5027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140680" y="6356450"/>
            <a:ext cx="4241321" cy="364628"/>
          </a:xfrm>
          <a:prstGeom prst="rect">
            <a:avLst/>
          </a:prstGeom>
        </p:spPr>
        <p:txBody>
          <a:bodyPr lIns="0" tIns="45712" rIns="0" bIns="45712" anchor="b"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pt-BR"/>
              <a:t>P. Chu, Mar 11, 2014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82000" y="6356450"/>
            <a:ext cx="762000" cy="364628"/>
          </a:xfrm>
          <a:prstGeom prst="rect">
            <a:avLst/>
          </a:prstGeom>
        </p:spPr>
        <p:txBody>
          <a:bodyPr vert="horz" wrap="square" lIns="0" tIns="45712" rIns="0" bIns="45712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defRPr sz="1000">
                <a:solidFill>
                  <a:srgbClr val="064308"/>
                </a:solidFill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, Slide </a:t>
            </a:r>
            <a:fld id="{D30A2C6D-39BC-4576-856C-8743CF76CC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2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</p:sldLayoutIdLst>
  <p:hf hdr="0" dt="0"/>
  <p:txStyles>
    <p:titleStyle>
      <a:lvl1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1pPr>
      <a:lvl2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2pPr>
      <a:lvl3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3pPr>
      <a:lvl4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4pPr>
      <a:lvl5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5pPr>
      <a:lvl6pPr marL="457036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6pPr>
      <a:lvl7pPr marL="914074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7pPr>
      <a:lvl8pPr marL="1371109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8pPr>
      <a:lvl9pPr marL="1828148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9pPr>
    </p:titleStyle>
    <p:bodyStyle>
      <a:lvl1pPr marL="180178" indent="-180178" algn="l" defTabSz="803293" rtl="0" eaLnBrk="0" fontAlgn="base" hangingPunct="0">
        <a:lnSpc>
          <a:spcPct val="90000"/>
        </a:lnSpc>
        <a:spcBef>
          <a:spcPts val="1206"/>
        </a:spcBef>
        <a:spcAft>
          <a:spcPct val="0"/>
        </a:spcAft>
        <a:buSzPct val="100000"/>
        <a:buFont typeface="Wingdings" pitchFamily="2" charset="2"/>
        <a:buChar char="§"/>
        <a:defRPr sz="2200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1pPr>
      <a:lvl2pPr marL="363359" indent="-151650" algn="l" defTabSz="803293" rtl="0" eaLnBrk="0" fontAlgn="base" hangingPunct="0">
        <a:lnSpc>
          <a:spcPct val="90000"/>
        </a:lnSpc>
        <a:spcBef>
          <a:spcPts val="201"/>
        </a:spcBef>
        <a:spcAft>
          <a:spcPct val="0"/>
        </a:spcAft>
        <a:buSzPct val="100000"/>
        <a:buFont typeface="Arial" pitchFamily="34" charset="0"/>
        <a:buChar char="•"/>
        <a:defRPr sz="20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marL="591584" indent="-160658" algn="l" defTabSz="803293" rtl="0" eaLnBrk="0" fontAlgn="base" hangingPunct="0">
        <a:lnSpc>
          <a:spcPct val="90000"/>
        </a:lnSpc>
        <a:spcBef>
          <a:spcPts val="201"/>
        </a:spcBef>
        <a:spcAft>
          <a:spcPct val="0"/>
        </a:spcAft>
        <a:buSzPct val="100000"/>
        <a:buFont typeface="Lucida Grande" charset="0"/>
        <a:buChar char="»"/>
        <a:defRPr>
          <a:solidFill>
            <a:schemeClr val="tx1"/>
          </a:solidFill>
          <a:latin typeface="Arial" charset="0"/>
          <a:ea typeface="ヒラギノ角ゴ Pro W3" pitchFamily="-111" charset="-128"/>
          <a:cs typeface="ヒラギノ角ゴ Pro W3" pitchFamily="-111" charset="-128"/>
        </a:defRPr>
      </a:lvl3pPr>
      <a:lvl4pPr marL="728219" indent="-133632" algn="l" defTabSz="803293" rtl="0" eaLnBrk="0" fontAlgn="base" hangingPunct="0">
        <a:lnSpc>
          <a:spcPct val="90000"/>
        </a:lnSpc>
        <a:spcBef>
          <a:spcPts val="201"/>
        </a:spcBef>
        <a:spcAft>
          <a:spcPct val="0"/>
        </a:spcAft>
        <a:buClr>
          <a:srgbClr val="999999"/>
        </a:buClr>
        <a:buSzPct val="100000"/>
        <a:buFont typeface="Arial" pitchFamily="34" charset="0"/>
        <a:buChar char="•"/>
        <a:defRPr sz="1600">
          <a:solidFill>
            <a:schemeClr val="tx1"/>
          </a:solidFill>
          <a:latin typeface="+mn-lt"/>
          <a:ea typeface="ヒラギノ角ゴ Pro W3" pitchFamily="-111" charset="-128"/>
          <a:cs typeface="ヒラギノ角ゴ Pro W3"/>
        </a:defRPr>
      </a:lvl4pPr>
      <a:lvl5pPr marL="1002991" indent="-180178" algn="l" defTabSz="803293" rtl="0" eaLnBrk="0" fontAlgn="base" hangingPunct="0">
        <a:lnSpc>
          <a:spcPct val="90000"/>
        </a:lnSpc>
        <a:spcBef>
          <a:spcPts val="201"/>
        </a:spcBef>
        <a:spcAft>
          <a:spcPct val="0"/>
        </a:spcAft>
        <a:buClr>
          <a:srgbClr val="999999"/>
        </a:buClr>
        <a:buSzPct val="100000"/>
        <a:buFont typeface="Lucida Grande" charset="0"/>
        <a:buChar char="»"/>
        <a:defRPr sz="1400">
          <a:solidFill>
            <a:schemeClr val="tx1"/>
          </a:solidFill>
          <a:latin typeface="+mn-lt"/>
          <a:ea typeface="ヒラギノ角ゴ Pro W3" pitchFamily="-111" charset="-128"/>
          <a:cs typeface="ヒラギノ角ゴ Pro W3"/>
        </a:defRPr>
      </a:lvl5pPr>
      <a:lvl6pPr marL="2223294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6pPr>
      <a:lvl7pPr marL="2680333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7pPr>
      <a:lvl8pPr marL="3137372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8pPr>
      <a:lvl9pPr marL="3594407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6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74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09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48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86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24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60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96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Vasu Vuppala</a:t>
            </a:r>
          </a:p>
          <a:p>
            <a:r>
              <a:rPr lang="en-US" dirty="0" smtClean="0"/>
              <a:t>17 June 2015</a:t>
            </a:r>
            <a:endParaRPr lang="en-US" dirty="0" smtClean="0"/>
          </a:p>
        </p:txBody>
      </p:sp>
      <p:sp>
        <p:nvSpPr>
          <p:cNvPr id="9219" name="Title 5"/>
          <p:cNvSpPr>
            <a:spLocks noGrp="1"/>
          </p:cNvSpPr>
          <p:nvPr>
            <p:ph type="title"/>
          </p:nvPr>
        </p:nvSpPr>
        <p:spPr>
          <a:xfrm>
            <a:off x="71438" y="3147282"/>
            <a:ext cx="9001124" cy="478612"/>
          </a:xfrm>
        </p:spPr>
        <p:txBody>
          <a:bodyPr/>
          <a:lstStyle/>
          <a:p>
            <a:r>
              <a:rPr lang="en-US" dirty="0" smtClean="0"/>
              <a:t>Proteus: Calibration System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5"/>
          <p:cNvSpPr>
            <a:spLocks noGrp="1"/>
          </p:cNvSpPr>
          <p:nvPr>
            <p:ph idx="1"/>
          </p:nvPr>
        </p:nvSpPr>
        <p:spPr>
          <a:xfrm>
            <a:off x="304800" y="1143000"/>
            <a:ext cx="8457522" cy="4722914"/>
          </a:xfrm>
        </p:spPr>
        <p:txBody>
          <a:bodyPr/>
          <a:lstStyle/>
          <a:p>
            <a:r>
              <a:rPr lang="en-US" dirty="0" smtClean="0"/>
              <a:t>Calibration Records Management</a:t>
            </a:r>
          </a:p>
          <a:p>
            <a:r>
              <a:rPr lang="en-US" dirty="0" smtClean="0"/>
              <a:t>Devices Management</a:t>
            </a:r>
          </a:p>
          <a:p>
            <a:r>
              <a:rPr lang="en-US" dirty="0" smtClean="0"/>
              <a:t>Device Model Management</a:t>
            </a:r>
          </a:p>
          <a:p>
            <a:r>
              <a:rPr lang="en-US" dirty="0" smtClean="0"/>
              <a:t>Reminders</a:t>
            </a:r>
          </a:p>
          <a:p>
            <a:r>
              <a:rPr lang="en-US" dirty="0" smtClean="0"/>
              <a:t>Security: Authorization</a:t>
            </a:r>
          </a:p>
          <a:p>
            <a:r>
              <a:rPr lang="en-US" dirty="0" smtClean="0"/>
              <a:t>Exports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lvl="0"/>
            <a:endParaRPr lang="en-US" sz="2600" dirty="0" smtClean="0"/>
          </a:p>
          <a:p>
            <a:pPr lvl="0"/>
            <a:endParaRPr lang="en-US" sz="2400" dirty="0" smtClean="0"/>
          </a:p>
        </p:txBody>
      </p:sp>
      <p:sp>
        <p:nvSpPr>
          <p:cNvPr id="1024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, Slide </a:t>
            </a:r>
            <a:fld id="{1D2CDB64-C772-4C10-8066-C769534B205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59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5"/>
          <p:cNvSpPr>
            <a:spLocks noGrp="1"/>
          </p:cNvSpPr>
          <p:nvPr>
            <p:ph idx="1"/>
          </p:nvPr>
        </p:nvSpPr>
        <p:spPr>
          <a:xfrm>
            <a:off x="304800" y="1143000"/>
            <a:ext cx="8457522" cy="4722914"/>
          </a:xfrm>
        </p:spPr>
        <p:txBody>
          <a:bodyPr/>
          <a:lstStyle/>
          <a:p>
            <a:r>
              <a:rPr lang="en-US" dirty="0" smtClean="0"/>
              <a:t>Equipment = Devices</a:t>
            </a:r>
          </a:p>
          <a:p>
            <a:r>
              <a:rPr lang="en-US" dirty="0" smtClean="0"/>
              <a:t>Models</a:t>
            </a:r>
          </a:p>
          <a:p>
            <a:r>
              <a:rPr lang="en-US" dirty="0" smtClean="0"/>
              <a:t>Calibration Record = Calibration Receipt</a:t>
            </a:r>
          </a:p>
          <a:p>
            <a:r>
              <a:rPr lang="en-US" dirty="0" smtClean="0"/>
              <a:t>Calibration Cycle: Model and Device</a:t>
            </a:r>
          </a:p>
          <a:p>
            <a:r>
              <a:rPr lang="en-US" dirty="0" smtClean="0"/>
              <a:t>Custodian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lvl="0"/>
            <a:endParaRPr lang="en-US" sz="2600" dirty="0" smtClean="0"/>
          </a:p>
          <a:p>
            <a:pPr lvl="0"/>
            <a:endParaRPr lang="en-US" sz="2400" dirty="0" smtClean="0"/>
          </a:p>
        </p:txBody>
      </p:sp>
      <p:sp>
        <p:nvSpPr>
          <p:cNvPr id="1024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, Slide </a:t>
            </a:r>
            <a:fld id="{1D2CDB64-C772-4C10-8066-C769534B205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9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5"/>
          <p:cNvSpPr>
            <a:spLocks noGrp="1"/>
          </p:cNvSpPr>
          <p:nvPr>
            <p:ph idx="1"/>
          </p:nvPr>
        </p:nvSpPr>
        <p:spPr>
          <a:xfrm>
            <a:off x="304800" y="1143000"/>
            <a:ext cx="8457522" cy="4722914"/>
          </a:xfrm>
        </p:spPr>
        <p:txBody>
          <a:bodyPr/>
          <a:lstStyle/>
          <a:p>
            <a:r>
              <a:rPr lang="en-US" dirty="0" smtClean="0"/>
              <a:t>Browse</a:t>
            </a:r>
          </a:p>
          <a:p>
            <a:r>
              <a:rPr lang="en-US" dirty="0" smtClean="0"/>
              <a:t>Login</a:t>
            </a:r>
          </a:p>
          <a:p>
            <a:r>
              <a:rPr lang="en-US" dirty="0" smtClean="0"/>
              <a:t>Manage Models</a:t>
            </a:r>
          </a:p>
          <a:p>
            <a:r>
              <a:rPr lang="en-US" dirty="0" smtClean="0"/>
              <a:t>Manage Devices</a:t>
            </a:r>
          </a:p>
          <a:p>
            <a:r>
              <a:rPr lang="en-US" dirty="0" smtClean="0"/>
              <a:t>Manage Calibration Records</a:t>
            </a:r>
          </a:p>
          <a:p>
            <a:pPr marL="0" indent="0">
              <a:buNone/>
            </a:pPr>
            <a:endParaRPr lang="en-US" dirty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lvl="0"/>
            <a:endParaRPr lang="en-US" sz="2600" dirty="0" smtClean="0"/>
          </a:p>
          <a:p>
            <a:pPr lvl="0"/>
            <a:endParaRPr lang="en-US" sz="2400" dirty="0" smtClean="0"/>
          </a:p>
        </p:txBody>
      </p:sp>
      <p:sp>
        <p:nvSpPr>
          <p:cNvPr id="1024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, Slide </a:t>
            </a:r>
            <a:fld id="{1D2CDB64-C772-4C10-8066-C769534B205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5"/>
          <p:cNvSpPr>
            <a:spLocks noGrp="1"/>
          </p:cNvSpPr>
          <p:nvPr>
            <p:ph idx="1"/>
          </p:nvPr>
        </p:nvSpPr>
        <p:spPr>
          <a:xfrm>
            <a:off x="304800" y="1143000"/>
            <a:ext cx="8457522" cy="4722914"/>
          </a:xfrm>
        </p:spPr>
        <p:txBody>
          <a:bodyPr/>
          <a:lstStyle/>
          <a:p>
            <a:r>
              <a:rPr lang="en-US" dirty="0" smtClean="0"/>
              <a:t>Reports</a:t>
            </a:r>
          </a:p>
          <a:p>
            <a:r>
              <a:rPr lang="en-US" dirty="0" smtClean="0"/>
              <a:t>Reminder Subscriptions</a:t>
            </a:r>
          </a:p>
          <a:p>
            <a:r>
              <a:rPr lang="en-US" dirty="0" smtClean="0"/>
              <a:t>Better Authorization</a:t>
            </a:r>
          </a:p>
          <a:p>
            <a:r>
              <a:rPr lang="en-US" dirty="0" smtClean="0"/>
              <a:t>Administration</a:t>
            </a:r>
          </a:p>
          <a:p>
            <a:r>
              <a:rPr lang="en-US" dirty="0" smtClean="0"/>
              <a:t>Ownership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lvl="0"/>
            <a:endParaRPr lang="en-US" sz="2600" dirty="0" smtClean="0"/>
          </a:p>
          <a:p>
            <a:pPr lvl="0"/>
            <a:endParaRPr lang="en-US" sz="2400" dirty="0" smtClean="0"/>
          </a:p>
        </p:txBody>
      </p:sp>
      <p:sp>
        <p:nvSpPr>
          <p:cNvPr id="1024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, Slide </a:t>
            </a:r>
            <a:fld id="{1D2CDB64-C772-4C10-8066-C769534B205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4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FRIB2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10_CKG FRIB no-line h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KG FRIB no-line 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KG FRIB no-line 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8">
        <a:dk1>
          <a:srgbClr val="000000"/>
        </a:dk1>
        <a:lt1>
          <a:srgbClr val="FFFFFF"/>
        </a:lt1>
        <a:dk2>
          <a:srgbClr val="1F1DE8"/>
        </a:dk2>
        <a:lt2>
          <a:srgbClr val="007469"/>
        </a:lt2>
        <a:accent1>
          <a:srgbClr val="FC0128"/>
        </a:accent1>
        <a:accent2>
          <a:srgbClr val="CF16CE"/>
        </a:accent2>
        <a:accent3>
          <a:srgbClr val="FFFFFF"/>
        </a:accent3>
        <a:accent4>
          <a:srgbClr val="000000"/>
        </a:accent4>
        <a:accent5>
          <a:srgbClr val="FDAAAC"/>
        </a:accent5>
        <a:accent6>
          <a:srgbClr val="BB13BA"/>
        </a:accent6>
        <a:hlink>
          <a:srgbClr val="F39FD1"/>
        </a:hlink>
        <a:folHlink>
          <a:srgbClr val="7C0F5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RIB3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10_CKG FRIB no-line h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KG FRIB no-line 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KG FRIB no-line 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8">
        <a:dk1>
          <a:srgbClr val="000000"/>
        </a:dk1>
        <a:lt1>
          <a:srgbClr val="FFFFFF"/>
        </a:lt1>
        <a:dk2>
          <a:srgbClr val="1F1DE8"/>
        </a:dk2>
        <a:lt2>
          <a:srgbClr val="007469"/>
        </a:lt2>
        <a:accent1>
          <a:srgbClr val="FC0128"/>
        </a:accent1>
        <a:accent2>
          <a:srgbClr val="CF16CE"/>
        </a:accent2>
        <a:accent3>
          <a:srgbClr val="FFFFFF"/>
        </a:accent3>
        <a:accent4>
          <a:srgbClr val="000000"/>
        </a:accent4>
        <a:accent5>
          <a:srgbClr val="FDAAAC"/>
        </a:accent5>
        <a:accent6>
          <a:srgbClr val="BB13BA"/>
        </a:accent6>
        <a:hlink>
          <a:srgbClr val="F39FD1"/>
        </a:hlink>
        <a:folHlink>
          <a:srgbClr val="7C0F5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RIB Powerpoint Template.potx [Read-Only]" id="{D4BCA241-EC1E-4426-90D0-DCAE1BE74F86}" vid="{0671E05A-C916-40ED-9DD3-BE264AE7E12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987533746A9B44BFE496C7BAA4531E" ma:contentTypeVersion="0" ma:contentTypeDescription="Create a new document." ma:contentTypeScope="" ma:versionID="e3c2dfed9ba4efb106fc636ce396f3a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B76CD61-6042-403B-B3F6-04E51A8FF7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E8BD50-0F33-448D-B5F5-ADACFDC3CF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4BA702D-F6E6-4314-8945-369A109C75F9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15875</TotalTime>
  <Words>120</Words>
  <Application>Microsoft Office PowerPoint</Application>
  <PresentationFormat>On-screen Show (4:3)</PresentationFormat>
  <Paragraphs>58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ＭＳ Ｐゴシック</vt:lpstr>
      <vt:lpstr>Arial</vt:lpstr>
      <vt:lpstr>Calibri</vt:lpstr>
      <vt:lpstr>Helvetica</vt:lpstr>
      <vt:lpstr>Lucida Grande</vt:lpstr>
      <vt:lpstr>Wingdings</vt:lpstr>
      <vt:lpstr>ヒラギノ角ゴ Pro W3</vt:lpstr>
      <vt:lpstr>1_FRIB2</vt:lpstr>
      <vt:lpstr>FRIB3</vt:lpstr>
      <vt:lpstr>Proteus: Calibration System</vt:lpstr>
      <vt:lpstr>Features</vt:lpstr>
      <vt:lpstr>Terminology</vt:lpstr>
      <vt:lpstr>Work Flows</vt:lpstr>
      <vt:lpstr>To 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FRIB Controls Architecture</dc:title>
  <dc:subject/>
  <dc:creator>Vuppala</dc:creator>
  <cp:lastModifiedBy>Vuppala, Vasu</cp:lastModifiedBy>
  <cp:revision>678</cp:revision>
  <cp:lastPrinted>2009-07-30T20:47:55Z</cp:lastPrinted>
  <dcterms:created xsi:type="dcterms:W3CDTF">2009-08-06T11:48:02Z</dcterms:created>
  <dcterms:modified xsi:type="dcterms:W3CDTF">2015-06-17T13:44:18Z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0x01010097987533746A9B44BFE496C7BAA4531E</vt:lpwstr>
  </property>
</Properties>
</file>