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  <p:sldMasterId id="2147484027" r:id="rId5"/>
  </p:sldMasterIdLst>
  <p:notesMasterIdLst>
    <p:notesMasterId r:id="rId18"/>
  </p:notesMasterIdLst>
  <p:handoutMasterIdLst>
    <p:handoutMasterId r:id="rId19"/>
  </p:handoutMasterIdLst>
  <p:sldIdLst>
    <p:sldId id="270" r:id="rId6"/>
    <p:sldId id="622" r:id="rId7"/>
    <p:sldId id="625" r:id="rId8"/>
    <p:sldId id="607" r:id="rId9"/>
    <p:sldId id="725" r:id="rId10"/>
    <p:sldId id="613" r:id="rId11"/>
    <p:sldId id="729" r:id="rId12"/>
    <p:sldId id="618" r:id="rId13"/>
    <p:sldId id="614" r:id="rId14"/>
    <p:sldId id="728" r:id="rId15"/>
    <p:sldId id="730" r:id="rId16"/>
    <p:sldId id="602" r:id="rId17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2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This material is based upon work supported by the U.S. Department of Energy Office of Science under Cooperative Agreement DE-SC0000661, the State of Michigan and Michigan </a:t>
            </a:r>
          </a:p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  State University. Michigan State University designs and establishes FRIB as a DOE Office of Science National User Facility in support of the mission of the Office of Nuclear Physics.</a:t>
            </a:r>
          </a:p>
        </p:txBody>
      </p:sp>
    </p:spTree>
    <p:extLst>
      <p:ext uri="{BB962C8B-B14F-4D97-AF65-F5344CB8AC3E}">
        <p14:creationId xmlns:p14="http://schemas.microsoft.com/office/powerpoint/2010/main" val="33870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 smtClean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3062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Vuppala</a:t>
            </a:r>
          </a:p>
          <a:p>
            <a:r>
              <a:rPr lang="en-US" dirty="0" smtClean="0"/>
              <a:t>26 August 2014</a:t>
            </a:r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New Hour Log: Project Plan Baseline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28281"/>
              </p:ext>
            </p:extLst>
          </p:nvPr>
        </p:nvGraphicFramePr>
        <p:xfrm>
          <a:off x="533401" y="1752600"/>
          <a:ext cx="7848600" cy="18288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04800"/>
                <a:gridCol w="1981200"/>
                <a:gridCol w="1447800"/>
                <a:gridCol w="957262"/>
                <a:gridCol w="642938"/>
                <a:gridCol w="2514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#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Risk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Root Cause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Probability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Impact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Response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56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1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Unknown  Systems Dependent on Hour Log 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Known Unknowns.  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Medium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High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600" dirty="0" smtClean="0">
                          <a:effectLst/>
                        </a:rPr>
                        <a:t>1. Announce </a:t>
                      </a:r>
                      <a:r>
                        <a:rPr lang="en-US" sz="1200" kern="1600" dirty="0">
                          <a:effectLst/>
                        </a:rPr>
                        <a:t>Hour Log changes to the entire lab in September or October.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2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Systems Hour Log Depends on: TR, Training, Olog, Experiments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Interfaces not ready 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Medium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High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600" dirty="0" smtClean="0">
                          <a:effectLst/>
                        </a:rPr>
                        <a:t>1. Weekly </a:t>
                      </a:r>
                      <a:r>
                        <a:rPr lang="en-US" sz="1200" kern="1600" dirty="0">
                          <a:effectLst/>
                        </a:rPr>
                        <a:t>progress report (EVM)</a:t>
                      </a:r>
                    </a:p>
                    <a:p>
                      <a:pPr marL="0" marR="0"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600" dirty="0" smtClean="0">
                          <a:effectLst/>
                        </a:rPr>
                        <a:t>2. Stakeholder </a:t>
                      </a:r>
                      <a:r>
                        <a:rPr lang="en-US" sz="1200" kern="1600" dirty="0">
                          <a:effectLst/>
                        </a:rPr>
                        <a:t>escalation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85800" y="4953000"/>
            <a:ext cx="6629400" cy="3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0" fontAlgn="base" hangingPunct="0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*NHL Beta Can Replace Current Hour Log </a:t>
            </a:r>
          </a:p>
        </p:txBody>
      </p:sp>
    </p:spTree>
    <p:extLst>
      <p:ext uri="{BB962C8B-B14F-4D97-AF65-F5344CB8AC3E}">
        <p14:creationId xmlns:p14="http://schemas.microsoft.com/office/powerpoint/2010/main" val="409005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744661"/>
              </p:ext>
            </p:extLst>
          </p:nvPr>
        </p:nvGraphicFramePr>
        <p:xfrm>
          <a:off x="76200" y="1219200"/>
          <a:ext cx="8991600" cy="39776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33400"/>
                <a:gridCol w="5461000"/>
                <a:gridCol w="299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Effort (Person</a:t>
                      </a:r>
                      <a:r>
                        <a:rPr lang="en-US" baseline="0" dirty="0" smtClean="0"/>
                        <a:t> 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r>
                        <a:rPr lang="en-US" baseline="0" dirty="0" smtClean="0"/>
                        <a:t> (GUI, Reports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Interfacing with External Systems (</a:t>
                      </a:r>
                      <a:r>
                        <a:rPr lang="en-US" dirty="0" err="1" smtClean="0"/>
                        <a:t>Olog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, 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Programming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Performed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81000" y="5562600"/>
            <a:ext cx="8382000" cy="53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0" fontAlgn="base" hangingPunct="0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No Material Procurements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474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067100"/>
            <a:ext cx="8609922" cy="5027414"/>
          </a:xfrm>
        </p:spPr>
        <p:txBody>
          <a:bodyPr/>
          <a:lstStyle/>
          <a:p>
            <a:r>
              <a:rPr lang="en-US" dirty="0" smtClean="0"/>
              <a:t>Switch over to NHL during January Shutdown</a:t>
            </a:r>
          </a:p>
          <a:p>
            <a:r>
              <a:rPr lang="en-US" dirty="0" smtClean="0"/>
              <a:t>Dependent on other systems: </a:t>
            </a:r>
            <a:r>
              <a:rPr lang="en-US" dirty="0" err="1" smtClean="0"/>
              <a:t>Olog</a:t>
            </a:r>
            <a:r>
              <a:rPr lang="en-US" dirty="0" smtClean="0"/>
              <a:t>, TR, Training, Data U</a:t>
            </a:r>
          </a:p>
          <a:p>
            <a:r>
              <a:rPr lang="en-US" dirty="0" smtClean="0"/>
              <a:t>Hallway Display should be ready by then</a:t>
            </a:r>
          </a:p>
          <a:p>
            <a:r>
              <a:rPr lang="en-US" dirty="0" smtClean="0"/>
              <a:t>Details in Project Plan</a:t>
            </a:r>
          </a:p>
          <a:p>
            <a:pPr lvl="1"/>
            <a:r>
              <a:rPr lang="en-US" dirty="0" smtClean="0"/>
              <a:t>Business Need</a:t>
            </a:r>
          </a:p>
          <a:p>
            <a:pPr lvl="1"/>
            <a:r>
              <a:rPr lang="en-US" dirty="0" smtClean="0"/>
              <a:t>Communications Plan: Project Performance</a:t>
            </a:r>
          </a:p>
          <a:p>
            <a:pPr lvl="1"/>
            <a:r>
              <a:rPr lang="en-US" dirty="0" smtClean="0"/>
              <a:t>Quality Management Plan</a:t>
            </a:r>
          </a:p>
          <a:p>
            <a:pPr lvl="1"/>
            <a:r>
              <a:rPr lang="en-US" dirty="0" smtClean="0"/>
              <a:t>Configuration Management Plan</a:t>
            </a:r>
          </a:p>
          <a:p>
            <a:pPr lvl="1"/>
            <a:r>
              <a:rPr lang="en-US" dirty="0" smtClean="0"/>
              <a:t>Project Organization</a:t>
            </a:r>
          </a:p>
          <a:p>
            <a:pPr lvl="1"/>
            <a:r>
              <a:rPr lang="en-US" dirty="0" smtClean="0"/>
              <a:t>Change Control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Baseline Project Plan</a:t>
            </a:r>
          </a:p>
          <a:p>
            <a:pPr lvl="1"/>
            <a:r>
              <a:rPr lang="en-US" dirty="0" smtClean="0"/>
              <a:t>DCC Project Plan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3200" dirty="0" smtClean="0"/>
              <a:t>Scope</a:t>
            </a:r>
          </a:p>
          <a:p>
            <a:pPr lvl="0"/>
            <a:r>
              <a:rPr lang="en-US" sz="3200" dirty="0" smtClean="0"/>
              <a:t>Strategy</a:t>
            </a:r>
          </a:p>
          <a:p>
            <a:pPr lvl="0"/>
            <a:r>
              <a:rPr lang="en-US" sz="3200" dirty="0" smtClean="0"/>
              <a:t>Schedule</a:t>
            </a:r>
          </a:p>
          <a:p>
            <a:pPr lvl="0"/>
            <a:r>
              <a:rPr lang="en-US" sz="3200" dirty="0" smtClean="0"/>
              <a:t>Resources</a:t>
            </a:r>
          </a:p>
          <a:p>
            <a:pPr lvl="0"/>
            <a:r>
              <a:rPr lang="en-US" sz="3200" dirty="0" smtClean="0"/>
              <a:t>Risks</a:t>
            </a:r>
          </a:p>
          <a:p>
            <a:pPr lvl="0"/>
            <a:r>
              <a:rPr lang="en-US" sz="3200" dirty="0" smtClean="0"/>
              <a:t>Conclusion</a:t>
            </a:r>
            <a:endParaRPr lang="en-US" sz="28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2400" dirty="0"/>
              <a:t>Develop a new implementation of Hour Log that has</a:t>
            </a:r>
          </a:p>
          <a:p>
            <a:pPr lvl="1"/>
            <a:r>
              <a:rPr lang="en-US" dirty="0"/>
              <a:t>All the functionality of </a:t>
            </a:r>
            <a:r>
              <a:rPr lang="en-US" dirty="0" smtClean="0"/>
              <a:t>Current Hour Log (CHL)</a:t>
            </a:r>
            <a:endParaRPr lang="en-US" dirty="0"/>
          </a:p>
          <a:p>
            <a:pPr lvl="1"/>
            <a:r>
              <a:rPr lang="en-US" dirty="0"/>
              <a:t>Ability to manage multiple Facilities</a:t>
            </a:r>
          </a:p>
          <a:p>
            <a:pPr lvl="0"/>
            <a:r>
              <a:rPr lang="en-US" sz="2400" dirty="0"/>
              <a:t>Migrate data from CHL to </a:t>
            </a:r>
            <a:r>
              <a:rPr lang="en-US" sz="2400" dirty="0" smtClean="0"/>
              <a:t>New Hour Log (NHL) </a:t>
            </a:r>
            <a:endParaRPr lang="en-US" sz="2400" dirty="0"/>
          </a:p>
          <a:p>
            <a:pPr lvl="0"/>
            <a:r>
              <a:rPr lang="en-US" sz="2400" dirty="0"/>
              <a:t>Interface with external </a:t>
            </a:r>
            <a:r>
              <a:rPr lang="en-US" sz="2400" dirty="0" smtClean="0"/>
              <a:t>systems </a:t>
            </a:r>
            <a:r>
              <a:rPr lang="en-US" sz="2400" dirty="0"/>
              <a:t>through </a:t>
            </a:r>
            <a:r>
              <a:rPr lang="en-US" sz="2400" dirty="0" smtClean="0"/>
              <a:t>APIs</a:t>
            </a:r>
          </a:p>
          <a:p>
            <a:pPr lvl="1"/>
            <a:r>
              <a:rPr lang="en-US" dirty="0" smtClean="0"/>
              <a:t>Approved </a:t>
            </a:r>
            <a:r>
              <a:rPr lang="en-US" dirty="0"/>
              <a:t>Experiments, Trouble Reports, Training System, Logbook Service </a:t>
            </a:r>
            <a:r>
              <a:rPr lang="en-US" dirty="0" smtClean="0"/>
              <a:t>etc.</a:t>
            </a:r>
            <a:endParaRPr lang="en-US" dirty="0"/>
          </a:p>
          <a:p>
            <a:pPr lvl="0"/>
            <a:r>
              <a:rPr lang="en-US" sz="2400" dirty="0"/>
              <a:t>Upgrade </a:t>
            </a:r>
            <a:r>
              <a:rPr lang="en-US" sz="2400" dirty="0" smtClean="0"/>
              <a:t>systems </a:t>
            </a:r>
            <a:r>
              <a:rPr lang="en-US" sz="2400" dirty="0"/>
              <a:t>that depend on Hour Log:</a:t>
            </a:r>
          </a:p>
          <a:p>
            <a:pPr lvl="1"/>
            <a:r>
              <a:rPr lang="en-US" dirty="0"/>
              <a:t>Data U Display</a:t>
            </a:r>
          </a:p>
          <a:p>
            <a:pPr lvl="0"/>
            <a:r>
              <a:rPr lang="en-US" sz="2400" dirty="0"/>
              <a:t>Develop API to interface with Hour Log programmatically</a:t>
            </a:r>
          </a:p>
          <a:p>
            <a:pPr lvl="0"/>
            <a:r>
              <a:rPr lang="en-US" sz="2400" dirty="0"/>
              <a:t>Train users on NHL</a:t>
            </a:r>
          </a:p>
          <a:p>
            <a:pPr lvl="0"/>
            <a:r>
              <a:rPr lang="en-US" sz="2400" dirty="0"/>
              <a:t>Switch over from NHL to CHL</a:t>
            </a:r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287867" y="1219200"/>
            <a:ext cx="8457522" cy="4572000"/>
          </a:xfrm>
        </p:spPr>
        <p:txBody>
          <a:bodyPr/>
          <a:lstStyle/>
          <a:p>
            <a:r>
              <a:rPr lang="en-US" sz="2600" dirty="0" smtClean="0"/>
              <a:t>Upgrade </a:t>
            </a:r>
            <a:r>
              <a:rPr lang="en-US" sz="2600" dirty="0"/>
              <a:t>of Hallway Display: </a:t>
            </a:r>
            <a:endParaRPr lang="en-US" sz="2600" dirty="0" smtClean="0"/>
          </a:p>
          <a:p>
            <a:pPr lvl="1"/>
            <a:r>
              <a:rPr lang="en-US" sz="2400" dirty="0" smtClean="0"/>
              <a:t>NHL </a:t>
            </a:r>
            <a:r>
              <a:rPr lang="en-US" sz="2400" dirty="0"/>
              <a:t>will provide access to such data through an API. </a:t>
            </a:r>
            <a:endParaRPr lang="en-US" sz="2400" dirty="0" smtClean="0"/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upgrading of Hallway Display itself is not within the scope of this </a:t>
            </a:r>
            <a:r>
              <a:rPr lang="en-US" sz="2400" dirty="0" smtClean="0"/>
              <a:t>project</a:t>
            </a:r>
            <a:endParaRPr lang="en-US" sz="2400" dirty="0"/>
          </a:p>
          <a:p>
            <a:r>
              <a:rPr lang="en-US" sz="2600" dirty="0" smtClean="0"/>
              <a:t>Upgrade </a:t>
            </a:r>
            <a:r>
              <a:rPr lang="en-US" sz="2600" dirty="0"/>
              <a:t>of any system that is dependent on Hour </a:t>
            </a:r>
            <a:r>
              <a:rPr lang="en-US" sz="2600" dirty="0" smtClean="0"/>
              <a:t>Log except Data U Display</a:t>
            </a:r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287867" y="1219200"/>
            <a:ext cx="8457522" cy="4572000"/>
          </a:xfrm>
        </p:spPr>
        <p:txBody>
          <a:bodyPr/>
          <a:lstStyle/>
          <a:p>
            <a:r>
              <a:rPr lang="en-US" sz="2600" dirty="0"/>
              <a:t>U</a:t>
            </a:r>
            <a:r>
              <a:rPr lang="en-US" sz="2600" dirty="0" smtClean="0"/>
              <a:t>pgrading </a:t>
            </a:r>
            <a:r>
              <a:rPr lang="en-US" sz="2600" dirty="0"/>
              <a:t>of Hallway Display </a:t>
            </a:r>
            <a:r>
              <a:rPr lang="en-US" sz="2600" dirty="0" smtClean="0"/>
              <a:t>is </a:t>
            </a:r>
            <a:r>
              <a:rPr lang="en-US" sz="2600" dirty="0"/>
              <a:t>not </a:t>
            </a:r>
            <a:r>
              <a:rPr lang="en-US" sz="2600" dirty="0" smtClean="0"/>
              <a:t>in the </a:t>
            </a:r>
            <a:r>
              <a:rPr lang="en-US" sz="2600" dirty="0"/>
              <a:t>scope of this </a:t>
            </a:r>
            <a:r>
              <a:rPr lang="en-US" sz="2600" dirty="0" smtClean="0"/>
              <a:t>project</a:t>
            </a:r>
            <a:endParaRPr lang="en-US" sz="2600" dirty="0"/>
          </a:p>
          <a:p>
            <a:r>
              <a:rPr lang="en-US" sz="2600" dirty="0"/>
              <a:t>Business </a:t>
            </a:r>
            <a:r>
              <a:rPr lang="en-US" sz="2600" dirty="0" smtClean="0"/>
              <a:t>Application IT </a:t>
            </a:r>
            <a:r>
              <a:rPr lang="en-US" sz="2600" dirty="0"/>
              <a:t>Department </a:t>
            </a:r>
            <a:r>
              <a:rPr lang="en-US" sz="2600" dirty="0" smtClean="0"/>
              <a:t>(BIT) will upgrade </a:t>
            </a:r>
            <a:r>
              <a:rPr lang="en-US" sz="2600" dirty="0"/>
              <a:t>Hallway </a:t>
            </a:r>
            <a:r>
              <a:rPr lang="en-US" sz="2600" dirty="0" smtClean="0"/>
              <a:t>Display</a:t>
            </a:r>
          </a:p>
          <a:p>
            <a:r>
              <a:rPr lang="en-US" sz="2600" dirty="0" smtClean="0"/>
              <a:t>BIT will provide requirements for desired interface to Hour Log</a:t>
            </a:r>
            <a:endParaRPr lang="en-US" sz="2600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Hallway Display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572037"/>
              </p:ext>
            </p:extLst>
          </p:nvPr>
        </p:nvGraphicFramePr>
        <p:xfrm>
          <a:off x="914400" y="1752598"/>
          <a:ext cx="7315199" cy="350519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14888"/>
                <a:gridCol w="2040906"/>
                <a:gridCol w="3518802"/>
                <a:gridCol w="840603"/>
              </a:tblGrid>
              <a:tr h="292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ID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Name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Description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Owner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New Hour Log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Entire project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HL-FF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Develop Functional Features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GUI, Reports, </a:t>
                      </a:r>
                      <a:r>
                        <a:rPr lang="en-US" sz="1200" kern="1600" dirty="0" smtClean="0">
                          <a:effectLst/>
                        </a:rPr>
                        <a:t>Interface</a:t>
                      </a:r>
                      <a:r>
                        <a:rPr lang="en-US" sz="1200" kern="1600" baseline="0" dirty="0" smtClean="0">
                          <a:effectLst/>
                        </a:rPr>
                        <a:t> with e</a:t>
                      </a:r>
                      <a:r>
                        <a:rPr lang="en-US" sz="1200" kern="1600" dirty="0" smtClean="0">
                          <a:effectLst/>
                        </a:rPr>
                        <a:t>xternal </a:t>
                      </a:r>
                      <a:r>
                        <a:rPr lang="en-US" sz="1200" kern="1600" dirty="0">
                          <a:effectLst/>
                        </a:rPr>
                        <a:t>systems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HL-API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Develop API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API to access Hour Log data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HL-DS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Upgrade Dependent Systems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Data U Display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HL-QA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Quality Assurance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Test plans, automated </a:t>
                      </a:r>
                      <a:r>
                        <a:rPr lang="en-US" sz="1200" kern="1600" dirty="0" smtClean="0">
                          <a:effectLst/>
                        </a:rPr>
                        <a:t>tests, ACL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HL-DOC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Documentation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SRS, design, user, API, installation manuals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HL-TRN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Train users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Training of operators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HL-SO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Switch-over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Data migration, switch to new Hour Log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HL-PM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Project Management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Project management activities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7100"/>
            <a:ext cx="8458200" cy="5027414"/>
          </a:xfrm>
        </p:spPr>
        <p:txBody>
          <a:bodyPr/>
          <a:lstStyle/>
          <a:p>
            <a:pPr lvl="0"/>
            <a:r>
              <a:rPr lang="en-US" sz="2000" dirty="0"/>
              <a:t>Develop a beta version with most of the functionality but with limited interfaces to external systems</a:t>
            </a:r>
          </a:p>
          <a:p>
            <a:pPr lvl="0"/>
            <a:r>
              <a:rPr lang="en-US" sz="2000" dirty="0"/>
              <a:t>Get </a:t>
            </a:r>
            <a:r>
              <a:rPr lang="en-US" sz="2000" dirty="0" smtClean="0"/>
              <a:t>feedback</a:t>
            </a:r>
          </a:p>
          <a:p>
            <a:pPr lvl="0"/>
            <a:r>
              <a:rPr lang="en-US" sz="2000" dirty="0" smtClean="0"/>
              <a:t>Automate Data Migration</a:t>
            </a:r>
          </a:p>
          <a:p>
            <a:pPr lvl="0"/>
            <a:r>
              <a:rPr lang="en-US" sz="2000" dirty="0" smtClean="0"/>
              <a:t>Dependent </a:t>
            </a:r>
            <a:r>
              <a:rPr lang="en-US" sz="2000" dirty="0"/>
              <a:t>Systems:</a:t>
            </a:r>
          </a:p>
          <a:p>
            <a:pPr lvl="1"/>
            <a:r>
              <a:rPr lang="en-US" sz="1800" dirty="0"/>
              <a:t>Identify systems that are dependent on Hour Log. </a:t>
            </a:r>
          </a:p>
          <a:p>
            <a:pPr lvl="1"/>
            <a:r>
              <a:rPr lang="en-US" sz="1800" dirty="0"/>
              <a:t>Find stakeholders, for upgrading them</a:t>
            </a:r>
          </a:p>
          <a:p>
            <a:pPr lvl="1"/>
            <a:r>
              <a:rPr lang="en-US" sz="1800" dirty="0"/>
              <a:t>Develop NHL APIs for them</a:t>
            </a:r>
          </a:p>
          <a:p>
            <a:pPr lvl="0"/>
            <a:r>
              <a:rPr lang="en-US" sz="2000" dirty="0"/>
              <a:t>External systems: </a:t>
            </a:r>
          </a:p>
          <a:p>
            <a:pPr lvl="1"/>
            <a:r>
              <a:rPr lang="en-US" sz="1800" dirty="0"/>
              <a:t>Identify external systems that Hour Log depends on</a:t>
            </a:r>
          </a:p>
          <a:p>
            <a:pPr lvl="1"/>
            <a:r>
              <a:rPr lang="en-US" sz="1800" dirty="0"/>
              <a:t>Interface with them through APIs instead of directly accessing the databases</a:t>
            </a:r>
          </a:p>
          <a:p>
            <a:pPr lvl="0"/>
            <a:r>
              <a:rPr lang="en-US" sz="2000" dirty="0"/>
              <a:t>Quality Assurance</a:t>
            </a:r>
          </a:p>
          <a:p>
            <a:pPr lvl="1"/>
            <a:r>
              <a:rPr lang="en-US" sz="1800" dirty="0"/>
              <a:t>Develop test plans</a:t>
            </a:r>
          </a:p>
          <a:p>
            <a:pPr lvl="1"/>
            <a:r>
              <a:rPr lang="en-US" sz="1800" dirty="0"/>
              <a:t>Develop automated and manual tests</a:t>
            </a:r>
          </a:p>
          <a:p>
            <a:pPr lvl="0"/>
            <a:r>
              <a:rPr lang="en-US" sz="2000" dirty="0"/>
              <a:t>Switch over to NHL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660" y="1143000"/>
            <a:ext cx="8990922" cy="5027414"/>
          </a:xfrm>
        </p:spPr>
        <p:txBody>
          <a:bodyPr/>
          <a:lstStyle/>
          <a:p>
            <a:r>
              <a:rPr lang="en-US" dirty="0" smtClean="0"/>
              <a:t>MS Project Schedule (if any one is interested)</a:t>
            </a:r>
          </a:p>
          <a:p>
            <a:r>
              <a:rPr lang="en-US" dirty="0" smtClean="0"/>
              <a:t>Takes NSCL Holidays into account</a:t>
            </a:r>
            <a:endParaRPr lang="en-US" dirty="0" smtClean="0"/>
          </a:p>
          <a:p>
            <a:r>
              <a:rPr lang="en-US" dirty="0" smtClean="0"/>
              <a:t>But does </a:t>
            </a:r>
            <a:r>
              <a:rPr lang="en-US" dirty="0" smtClean="0"/>
              <a:t>not take into account vacation and travel</a:t>
            </a:r>
          </a:p>
          <a:p>
            <a:pPr lvl="1"/>
            <a:r>
              <a:rPr lang="en-US" dirty="0" smtClean="0"/>
              <a:t>EPICS Meeting in October (Eric may be gone for a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18467"/>
              </p:ext>
            </p:extLst>
          </p:nvPr>
        </p:nvGraphicFramePr>
        <p:xfrm>
          <a:off x="914400" y="1523998"/>
          <a:ext cx="7543800" cy="451905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20524"/>
                <a:gridCol w="1666726"/>
                <a:gridCol w="2633997"/>
                <a:gridCol w="841198"/>
                <a:gridCol w="2081355"/>
              </a:tblGrid>
              <a:tr h="40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#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Name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Description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Owner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Expected Completion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1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Hour Log Release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Periodic Releases (Sep, Oct, Nov, Dec 2014, and Jan 2015)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Every </a:t>
                      </a:r>
                      <a:r>
                        <a:rPr lang="en-US" sz="1200" kern="1600" dirty="0" smtClean="0">
                          <a:effectLst/>
                        </a:rPr>
                        <a:t>Month. </a:t>
                      </a:r>
                      <a:r>
                        <a:rPr lang="en-US" sz="1200" kern="1600" dirty="0" smtClean="0">
                          <a:effectLst/>
                        </a:rPr>
                        <a:t>Final</a:t>
                      </a:r>
                      <a:r>
                        <a:rPr lang="en-US" sz="1200" kern="1600" baseline="0" dirty="0" smtClean="0">
                          <a:effectLst/>
                        </a:rPr>
                        <a:t> one</a:t>
                      </a:r>
                      <a:r>
                        <a:rPr lang="en-US" sz="1200" kern="1600" dirty="0" smtClean="0">
                          <a:effectLst/>
                        </a:rPr>
                        <a:t> </a:t>
                      </a:r>
                      <a:r>
                        <a:rPr lang="en-US" sz="1200" kern="1600" dirty="0" smtClean="0">
                          <a:effectLst/>
                        </a:rPr>
                        <a:t>on 1/5/15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2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Data U Display 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Upgrade of Data U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3</a:t>
                      </a:r>
                      <a:r>
                        <a:rPr lang="en-US" sz="1200" kern="1600" baseline="30000">
                          <a:effectLst/>
                        </a:rPr>
                        <a:t>rd</a:t>
                      </a:r>
                      <a:r>
                        <a:rPr lang="en-US" sz="1200" kern="1600">
                          <a:effectLst/>
                        </a:rPr>
                        <a:t> Week of November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2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3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API for Hallway Display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Requirements to be provided by BIT.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3</a:t>
                      </a:r>
                      <a:r>
                        <a:rPr lang="en-US" sz="1200" kern="1600" baseline="30000">
                          <a:effectLst/>
                        </a:rPr>
                        <a:t>rd</a:t>
                      </a:r>
                      <a:r>
                        <a:rPr lang="en-US" sz="1200" kern="1600">
                          <a:effectLst/>
                        </a:rPr>
                        <a:t> Week of September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4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APIs for Trouble Reports and Training Systems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See requirements for the </a:t>
                      </a:r>
                      <a:r>
                        <a:rPr lang="en-US" sz="1200" kern="1600" dirty="0" smtClean="0">
                          <a:effectLst/>
                        </a:rPr>
                        <a:t>interfaces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BIT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1</a:t>
                      </a:r>
                      <a:r>
                        <a:rPr lang="en-US" sz="1200" kern="1600" baseline="30000">
                          <a:effectLst/>
                        </a:rPr>
                        <a:t>st</a:t>
                      </a:r>
                      <a:r>
                        <a:rPr lang="en-US" sz="1200" kern="1600">
                          <a:effectLst/>
                        </a:rPr>
                        <a:t> Week of October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5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User Training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 smtClean="0">
                          <a:effectLst/>
                        </a:rPr>
                        <a:t>1</a:t>
                      </a:r>
                      <a:r>
                        <a:rPr lang="en-US" sz="1200" kern="1600" baseline="30000" dirty="0" smtClean="0">
                          <a:effectLst/>
                        </a:rPr>
                        <a:t>st</a:t>
                      </a:r>
                      <a:r>
                        <a:rPr lang="en-US" sz="1200" kern="1600" baseline="0" dirty="0" smtClean="0">
                          <a:effectLst/>
                        </a:rPr>
                        <a:t> </a:t>
                      </a:r>
                      <a:r>
                        <a:rPr lang="en-US" sz="1200" kern="1600" dirty="0" smtClean="0">
                          <a:effectLst/>
                        </a:rPr>
                        <a:t>Week </a:t>
                      </a:r>
                      <a:r>
                        <a:rPr lang="en-US" sz="1200" kern="1600" dirty="0">
                          <a:effectLst/>
                        </a:rPr>
                        <a:t>of December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UAT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0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Acceptance Test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Operations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600" baseline="30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kern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Week of December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0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Switch over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January 2015 Shutdown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2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Project Completion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CCD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smtClean="0">
                          <a:effectLst/>
                        </a:rPr>
                        <a:t>February </a:t>
                      </a:r>
                      <a:r>
                        <a:rPr lang="en-US" sz="1200" kern="1600" dirty="0" smtClean="0">
                          <a:effectLst/>
                        </a:rPr>
                        <a:t>2015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>
                          <a:effectLst/>
                        </a:rPr>
                        <a:t> </a:t>
                      </a:r>
                      <a:endPara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600" dirty="0">
                          <a:effectLst/>
                        </a:rPr>
                        <a:t> </a:t>
                      </a:r>
                      <a:endPara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IB Powerpoint Template.potx [Read-Only]" id="{D4BCA241-EC1E-4426-90D0-DCAE1BE74F86}" vid="{0671E05A-C916-40ED-9DD3-BE264AE7E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87533746A9B44BFE496C7BAA4531E" ma:contentTypeVersion="0" ma:contentTypeDescription="Create a new document." ma:contentTypeScope="" ma:versionID="e3c2dfed9ba4efb106fc636ce396f3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E8BD50-0F33-448D-B5F5-ADACFDC3C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15738</TotalTime>
  <Words>834</Words>
  <Application>Microsoft Office PowerPoint</Application>
  <PresentationFormat>On-screen Show (4:3)</PresentationFormat>
  <Paragraphs>236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Helvetica</vt:lpstr>
      <vt:lpstr>Lucida Grande</vt:lpstr>
      <vt:lpstr>Times New Roman</vt:lpstr>
      <vt:lpstr>Wingdings</vt:lpstr>
      <vt:lpstr>ヒラギノ角ゴ Pro W3</vt:lpstr>
      <vt:lpstr>1_FRIB2</vt:lpstr>
      <vt:lpstr>FRIB3</vt:lpstr>
      <vt:lpstr>New Hour Log: Project Plan Baseline</vt:lpstr>
      <vt:lpstr>Overview</vt:lpstr>
      <vt:lpstr>Project Scope</vt:lpstr>
      <vt:lpstr>Out of Scope</vt:lpstr>
      <vt:lpstr>Hallway Display</vt:lpstr>
      <vt:lpstr>WBS</vt:lpstr>
      <vt:lpstr>Project Strategy</vt:lpstr>
      <vt:lpstr>Schedule</vt:lpstr>
      <vt:lpstr>Milestones</vt:lpstr>
      <vt:lpstr>Risks</vt:lpstr>
      <vt:lpstr>Budget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subject/>
  <dc:creator>Vuppala</dc:creator>
  <cp:lastModifiedBy>Vuppala, Vasu</cp:lastModifiedBy>
  <cp:revision>658</cp:revision>
  <cp:lastPrinted>2009-07-30T20:47:55Z</cp:lastPrinted>
  <dcterms:created xsi:type="dcterms:W3CDTF">2009-08-06T11:48:02Z</dcterms:created>
  <dcterms:modified xsi:type="dcterms:W3CDTF">2014-08-26T16:51:04Z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0x01010097987533746A9B44BFE496C7BAA4531E</vt:lpwstr>
  </property>
</Properties>
</file>