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89" r:id="rId4"/>
    <p:sldMasterId id="2147484027" r:id="rId5"/>
  </p:sldMasterIdLst>
  <p:notesMasterIdLst>
    <p:notesMasterId r:id="rId13"/>
  </p:notesMasterIdLst>
  <p:handoutMasterIdLst>
    <p:handoutMasterId r:id="rId14"/>
  </p:handoutMasterIdLst>
  <p:sldIdLst>
    <p:sldId id="270" r:id="rId6"/>
    <p:sldId id="727" r:id="rId7"/>
    <p:sldId id="625" r:id="rId8"/>
    <p:sldId id="726" r:id="rId9"/>
    <p:sldId id="728" r:id="rId10"/>
    <p:sldId id="622" r:id="rId11"/>
    <p:sldId id="729" r:id="rId12"/>
  </p:sldIdLst>
  <p:sldSz cx="9144000" cy="6858000" type="screen4x3"/>
  <p:notesSz cx="6858000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 snapToObjects="1">
      <p:cViewPr varScale="1">
        <p:scale>
          <a:sx n="162" d="100"/>
          <a:sy n="162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187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96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This material is based upon work supported by the U.S. Department of Energy Office of Science under Cooperative Agreement DE-SC0000661, the State of Michigan and Michigan </a:t>
            </a:r>
          </a:p>
          <a:p>
            <a:pPr algn="ctr"/>
            <a:r>
              <a:rPr lang="en-US" sz="850" dirty="0" smtClean="0">
                <a:solidFill>
                  <a:prstClr val="black"/>
                </a:solidFill>
              </a:rPr>
              <a:t>  State University. Michigan State University designs and establishes FRIB as a DOE Office of Science National User Facility in support of the mission of the Office of Nuclear Physics.</a:t>
            </a:r>
          </a:p>
        </p:txBody>
      </p:sp>
    </p:spTree>
    <p:extLst>
      <p:ext uri="{BB962C8B-B14F-4D97-AF65-F5344CB8AC3E}">
        <p14:creationId xmlns:p14="http://schemas.microsoft.com/office/powerpoint/2010/main" val="33870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 smtClean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3062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solidFill>
                <a:prstClr val="black"/>
              </a:solidFill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pt-BR"/>
              <a:t>P. Chu, Mar 11, 2014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Vasu Vuppala</a:t>
            </a:r>
          </a:p>
          <a:p>
            <a:r>
              <a:rPr lang="en-US" dirty="0" smtClean="0"/>
              <a:t>23 April 2015</a:t>
            </a:r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>
          <a:xfrm>
            <a:off x="71438" y="3147282"/>
            <a:ext cx="9001124" cy="478612"/>
          </a:xfrm>
        </p:spPr>
        <p:txBody>
          <a:bodyPr/>
          <a:lstStyle/>
          <a:p>
            <a:r>
              <a:rPr lang="en-US" dirty="0" smtClean="0"/>
              <a:t>New Hour Log: </a:t>
            </a:r>
            <a:r>
              <a:rPr lang="en-US" dirty="0" err="1" smtClean="0"/>
              <a:t>ReA</a:t>
            </a:r>
            <a:r>
              <a:rPr lang="en-US" dirty="0" smtClean="0"/>
              <a:t>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2400" dirty="0" smtClean="0"/>
              <a:t>Objective</a:t>
            </a:r>
          </a:p>
          <a:p>
            <a:pPr lvl="1"/>
            <a:r>
              <a:rPr lang="en-US" dirty="0" err="1" smtClean="0"/>
              <a:t>ReA</a:t>
            </a:r>
            <a:r>
              <a:rPr lang="en-US" dirty="0" smtClean="0"/>
              <a:t> Data Integration: Sources, Vaults, Experiments, Staff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Operating Modes: CCF, </a:t>
            </a:r>
            <a:r>
              <a:rPr lang="en-US" dirty="0" err="1" smtClean="0"/>
              <a:t>ReA</a:t>
            </a:r>
            <a:r>
              <a:rPr lang="en-US" dirty="0" smtClean="0"/>
              <a:t>, </a:t>
            </a:r>
            <a:r>
              <a:rPr lang="en-US" dirty="0" err="1" smtClean="0"/>
              <a:t>CCF+ReA</a:t>
            </a:r>
            <a:endParaRPr lang="en-US" dirty="0" smtClean="0"/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err="1" smtClean="0"/>
              <a:t>ReA</a:t>
            </a: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Status</a:t>
            </a:r>
          </a:p>
          <a:p>
            <a:r>
              <a:rPr lang="en-US" dirty="0" smtClean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2400" dirty="0" smtClean="0"/>
              <a:t>Move to New Hour Log</a:t>
            </a:r>
            <a:endParaRPr lang="en-US" sz="2400" dirty="0"/>
          </a:p>
          <a:p>
            <a:pPr lvl="1"/>
            <a:r>
              <a:rPr lang="en-US" dirty="0" smtClean="0"/>
              <a:t>Sustenance, functionality, technologies</a:t>
            </a:r>
          </a:p>
          <a:p>
            <a:r>
              <a:rPr lang="en-US" dirty="0" smtClean="0"/>
              <a:t>Phases</a:t>
            </a:r>
          </a:p>
          <a:p>
            <a:pPr lvl="1"/>
            <a:r>
              <a:rPr lang="en-US" dirty="0" smtClean="0"/>
              <a:t>CCF: </a:t>
            </a:r>
            <a:r>
              <a:rPr lang="en-US" dirty="0"/>
              <a:t>Data Migration</a:t>
            </a:r>
          </a:p>
          <a:p>
            <a:pPr lvl="1"/>
            <a:r>
              <a:rPr lang="en-US" dirty="0" err="1" smtClean="0"/>
              <a:t>ReA</a:t>
            </a:r>
            <a:r>
              <a:rPr lang="en-US" dirty="0" smtClean="0"/>
              <a:t>: </a:t>
            </a:r>
            <a:r>
              <a:rPr lang="en-US" dirty="0" err="1" smtClean="0"/>
              <a:t>Olog</a:t>
            </a:r>
            <a:r>
              <a:rPr lang="en-US" dirty="0" smtClean="0"/>
              <a:t> Interface</a:t>
            </a:r>
          </a:p>
          <a:p>
            <a:pPr lvl="0"/>
            <a:r>
              <a:rPr lang="en-US" sz="2400" dirty="0" smtClean="0"/>
              <a:t>Releases</a:t>
            </a:r>
            <a:endParaRPr lang="en-US" sz="2400" dirty="0"/>
          </a:p>
          <a:p>
            <a:pPr lvl="1"/>
            <a:r>
              <a:rPr lang="en-US" dirty="0" smtClean="0"/>
              <a:t>First Beta Version – July 2014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[CCF]</a:t>
            </a:r>
          </a:p>
          <a:p>
            <a:pPr lvl="1"/>
            <a:r>
              <a:rPr lang="en-US" dirty="0" smtClean="0"/>
              <a:t>First Production Release (v1.0.0) – March 2015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[CCF]</a:t>
            </a:r>
          </a:p>
          <a:p>
            <a:pPr lvl="1"/>
            <a:r>
              <a:rPr lang="en-US" dirty="0" smtClean="0"/>
              <a:t>Second Production </a:t>
            </a:r>
            <a:r>
              <a:rPr lang="en-US" dirty="0"/>
              <a:t>Release (</a:t>
            </a:r>
            <a:r>
              <a:rPr lang="en-US" dirty="0" smtClean="0"/>
              <a:t>v1.0.1) </a:t>
            </a:r>
            <a:r>
              <a:rPr lang="en-US" dirty="0"/>
              <a:t>– </a:t>
            </a:r>
            <a:r>
              <a:rPr lang="en-US" dirty="0" smtClean="0"/>
              <a:t>March 2015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[CCF]</a:t>
            </a:r>
          </a:p>
          <a:p>
            <a:pPr lvl="1"/>
            <a:r>
              <a:rPr lang="en-US" dirty="0" smtClean="0"/>
              <a:t>Beta Release v1.1.0-beta – April 2015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CCF+ReA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Third Production Release (v1.1.0) – May 2015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CCF+ReA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600" dirty="0" smtClean="0"/>
          </a:p>
          <a:p>
            <a:pPr lvl="0"/>
            <a:endParaRPr lang="en-US" sz="24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Hour Log Background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Hour Log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16446" y="3216980"/>
            <a:ext cx="990600" cy="533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Olog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924314" y="1637092"/>
            <a:ext cx="1066800" cy="6858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Trouble Reports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512082" y="1656490"/>
            <a:ext cx="1295400" cy="6858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Approved Experiments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2227" y="1674122"/>
            <a:ext cx="1066800" cy="6858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94719" y="4651343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DataU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Display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4664125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Hallway Display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22723" y="4651343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Call-In List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16446" y="4651343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810000" y="3064197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 </a:t>
            </a:r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5"/>
            <a:endCxn id="7" idx="0"/>
          </p:cNvCxnSpPr>
          <p:nvPr/>
        </p:nvCxnSpPr>
        <p:spPr>
          <a:xfrm>
            <a:off x="2834885" y="2222459"/>
            <a:ext cx="1432315" cy="84173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7" idx="0"/>
          </p:cNvCxnSpPr>
          <p:nvPr/>
        </p:nvCxnSpPr>
        <p:spPr>
          <a:xfrm>
            <a:off x="4159782" y="2342290"/>
            <a:ext cx="107418" cy="7219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7" idx="0"/>
          </p:cNvCxnSpPr>
          <p:nvPr/>
        </p:nvCxnSpPr>
        <p:spPr>
          <a:xfrm flipH="1">
            <a:off x="4267200" y="2259489"/>
            <a:ext cx="1201256" cy="8047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1" idx="0"/>
          </p:cNvCxnSpPr>
          <p:nvPr/>
        </p:nvCxnSpPr>
        <p:spPr>
          <a:xfrm flipH="1">
            <a:off x="2490019" y="3978597"/>
            <a:ext cx="1777181" cy="6727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4"/>
            <a:endCxn id="12" idx="0"/>
          </p:cNvCxnSpPr>
          <p:nvPr/>
        </p:nvCxnSpPr>
        <p:spPr>
          <a:xfrm flipH="1">
            <a:off x="3924300" y="3978597"/>
            <a:ext cx="342900" cy="6855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13" idx="0"/>
          </p:cNvCxnSpPr>
          <p:nvPr/>
        </p:nvCxnSpPr>
        <p:spPr>
          <a:xfrm>
            <a:off x="4267200" y="3978597"/>
            <a:ext cx="1050823" cy="6727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14" idx="0"/>
          </p:cNvCxnSpPr>
          <p:nvPr/>
        </p:nvCxnSpPr>
        <p:spPr>
          <a:xfrm>
            <a:off x="4267200" y="3978597"/>
            <a:ext cx="2444546" cy="6727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3" idx="1"/>
          </p:cNvCxnSpPr>
          <p:nvPr/>
        </p:nvCxnSpPr>
        <p:spPr>
          <a:xfrm flipV="1">
            <a:off x="4724400" y="3483680"/>
            <a:ext cx="1492046" cy="377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3200" dirty="0" smtClean="0"/>
              <a:t>Interface with </a:t>
            </a:r>
            <a:r>
              <a:rPr lang="en-US" sz="3200" dirty="0" err="1" smtClean="0"/>
              <a:t>Olog</a:t>
            </a:r>
            <a:r>
              <a:rPr lang="en-US" sz="3200" dirty="0" smtClean="0"/>
              <a:t> done</a:t>
            </a:r>
          </a:p>
          <a:p>
            <a:pPr lvl="0"/>
            <a:r>
              <a:rPr lang="en-US" sz="3200" dirty="0" smtClean="0"/>
              <a:t>Improving performance</a:t>
            </a:r>
          </a:p>
          <a:p>
            <a:pPr lvl="0"/>
            <a:r>
              <a:rPr lang="en-US" sz="3200" dirty="0" smtClean="0"/>
              <a:t>Migrating CCF notes from Hour Log to </a:t>
            </a:r>
            <a:r>
              <a:rPr lang="en-US" sz="3200" dirty="0" err="1" smtClean="0"/>
              <a:t>Olog</a:t>
            </a:r>
            <a:endParaRPr lang="en-US" sz="3200" dirty="0" smtClean="0"/>
          </a:p>
          <a:p>
            <a:pPr lvl="0"/>
            <a:r>
              <a:rPr lang="en-US" sz="3200" dirty="0" smtClean="0"/>
              <a:t>Project status reports and history available on </a:t>
            </a:r>
            <a:r>
              <a:rPr lang="en-US" sz="3200" dirty="0" err="1" smtClean="0"/>
              <a:t>Redmine</a:t>
            </a:r>
            <a:endParaRPr lang="en-US" sz="2800" dirty="0" smtClean="0"/>
          </a:p>
          <a:p>
            <a:pPr lvl="1"/>
            <a:endParaRPr lang="en-US" sz="2600" dirty="0" smtClean="0"/>
          </a:p>
          <a:p>
            <a:endParaRPr lang="en-US" sz="28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3200" dirty="0" smtClean="0"/>
              <a:t>Multiple Modes: CCF, </a:t>
            </a:r>
            <a:r>
              <a:rPr lang="en-US" sz="3200" dirty="0" err="1" smtClean="0"/>
              <a:t>ReA</a:t>
            </a:r>
            <a:r>
              <a:rPr lang="en-US" sz="3200" dirty="0" smtClean="0"/>
              <a:t>, </a:t>
            </a:r>
            <a:r>
              <a:rPr lang="en-US" sz="3200" dirty="0" err="1" smtClean="0"/>
              <a:t>CCF+ReA</a:t>
            </a:r>
            <a:endParaRPr lang="en-US" sz="3200" dirty="0" smtClean="0"/>
          </a:p>
          <a:p>
            <a:pPr lvl="1"/>
            <a:r>
              <a:rPr lang="en-US" sz="3000" dirty="0" smtClean="0"/>
              <a:t>Different: </a:t>
            </a:r>
          </a:p>
          <a:p>
            <a:pPr lvl="2"/>
            <a:r>
              <a:rPr lang="en-US" sz="2800" dirty="0" smtClean="0"/>
              <a:t>Sources, Beam Systems, Logbook</a:t>
            </a:r>
          </a:p>
          <a:p>
            <a:pPr lvl="1"/>
            <a:r>
              <a:rPr lang="en-US" sz="3000" dirty="0" smtClean="0"/>
              <a:t>Same: </a:t>
            </a:r>
          </a:p>
          <a:p>
            <a:pPr lvl="2"/>
            <a:r>
              <a:rPr lang="en-US" sz="2800" dirty="0" smtClean="0"/>
              <a:t>Vaults, Summaries, Experiments, Staff Pool </a:t>
            </a:r>
          </a:p>
          <a:p>
            <a:pPr lvl="0"/>
            <a:r>
              <a:rPr lang="en-US" sz="3200" dirty="0" smtClean="0"/>
              <a:t>Should vaults, summaries, experiments, staff pool be per-facility?</a:t>
            </a:r>
          </a:p>
          <a:p>
            <a:pPr lvl="0"/>
            <a:r>
              <a:rPr lang="en-US" sz="3200" dirty="0" smtClean="0"/>
              <a:t>Currently no good way to associate facility or mode with experiments</a:t>
            </a:r>
            <a:endParaRPr lang="en-US" sz="2600" dirty="0" smtClean="0"/>
          </a:p>
          <a:p>
            <a:endParaRPr lang="en-US" sz="28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457522" cy="4722914"/>
          </a:xfrm>
        </p:spPr>
        <p:txBody>
          <a:bodyPr/>
          <a:lstStyle/>
          <a:p>
            <a:pPr lvl="0"/>
            <a:r>
              <a:rPr lang="en-US" sz="3200" dirty="0" smtClean="0"/>
              <a:t>Facility Reports</a:t>
            </a:r>
          </a:p>
          <a:p>
            <a:pPr lvl="1"/>
            <a:r>
              <a:rPr lang="en-US" sz="3000" dirty="0" smtClean="0"/>
              <a:t>Individual facility portions for experiments </a:t>
            </a:r>
          </a:p>
          <a:p>
            <a:pPr lvl="0"/>
            <a:r>
              <a:rPr lang="en-US" sz="3200" dirty="0" smtClean="0"/>
              <a:t>Experiment Reports</a:t>
            </a:r>
          </a:p>
          <a:p>
            <a:pPr lvl="1"/>
            <a:r>
              <a:rPr lang="en-US" sz="2400" dirty="0" smtClean="0"/>
              <a:t>CCF and </a:t>
            </a:r>
            <a:r>
              <a:rPr lang="en-US" sz="2400" dirty="0" err="1" smtClean="0"/>
              <a:t>ReA</a:t>
            </a:r>
            <a:r>
              <a:rPr lang="en-US" sz="2400" dirty="0" smtClean="0"/>
              <a:t> portions?</a:t>
            </a:r>
          </a:p>
          <a:p>
            <a:pPr lvl="1"/>
            <a:r>
              <a:rPr lang="en-US" sz="2400" dirty="0" smtClean="0"/>
              <a:t>For a </a:t>
            </a:r>
            <a:r>
              <a:rPr lang="en-US" sz="2400" dirty="0" err="1" smtClean="0"/>
              <a:t>CCF+ReA</a:t>
            </a:r>
            <a:r>
              <a:rPr lang="en-US" sz="2400" dirty="0" smtClean="0"/>
              <a:t> experiment, no consolidation</a:t>
            </a:r>
          </a:p>
          <a:p>
            <a:r>
              <a:rPr lang="en-US" sz="2600" dirty="0" smtClean="0"/>
              <a:t>Any </a:t>
            </a:r>
            <a:r>
              <a:rPr lang="en-US" sz="2600" dirty="0" err="1" smtClean="0"/>
              <a:t>ReA</a:t>
            </a:r>
            <a:r>
              <a:rPr lang="en-US" sz="2600" smtClean="0"/>
              <a:t> requirements?</a:t>
            </a:r>
            <a:endParaRPr lang="en-US" sz="2600" dirty="0" smtClean="0"/>
          </a:p>
          <a:p>
            <a:endParaRPr lang="en-US" sz="2600" dirty="0" smtClean="0"/>
          </a:p>
          <a:p>
            <a:endParaRPr lang="en-US" sz="2800" dirty="0" smtClean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V. Vuppala, FRIB Data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IB Powerpoint Template.potx [Read-Only]" id="{D4BCA241-EC1E-4426-90D0-DCAE1BE74F86}" vid="{0671E05A-C916-40ED-9DD3-BE264AE7E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87533746A9B44BFE496C7BAA4531E" ma:contentTypeVersion="0" ma:contentTypeDescription="Create a new document." ma:contentTypeScope="" ma:versionID="e3c2dfed9ba4efb106fc636ce396f3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E8BD50-0F33-448D-B5F5-ADACFDC3C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15841</TotalTime>
  <Words>325</Words>
  <Application>Microsoft Office PowerPoint</Application>
  <PresentationFormat>On-screen Show (4:3)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Helvetica</vt:lpstr>
      <vt:lpstr>Lucida Grande</vt:lpstr>
      <vt:lpstr>Wingdings</vt:lpstr>
      <vt:lpstr>ヒラギノ角ゴ Pro W3</vt:lpstr>
      <vt:lpstr>1_FRIB2</vt:lpstr>
      <vt:lpstr>FRIB3</vt:lpstr>
      <vt:lpstr>New Hour Log: ReA Implementation</vt:lpstr>
      <vt:lpstr>Overview</vt:lpstr>
      <vt:lpstr>New Hour Log Background</vt:lpstr>
      <vt:lpstr>New Hour Log Architecture</vt:lpstr>
      <vt:lpstr>Project Status</vt:lpstr>
      <vt:lpstr>Discussion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FRIB Controls Architecture</dc:title>
  <dc:subject/>
  <dc:creator>Vuppala</dc:creator>
  <cp:lastModifiedBy>Vuppala, Vasu</cp:lastModifiedBy>
  <cp:revision>673</cp:revision>
  <cp:lastPrinted>2009-07-30T20:47:55Z</cp:lastPrinted>
  <dcterms:created xsi:type="dcterms:W3CDTF">2009-08-06T11:48:02Z</dcterms:created>
  <dcterms:modified xsi:type="dcterms:W3CDTF">2015-04-23T13:24:27Z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0x01010097987533746A9B44BFE496C7BAA4531E</vt:lpwstr>
  </property>
</Properties>
</file>