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26"/>
  </p:notesMasterIdLst>
  <p:sldIdLst>
    <p:sldId id="256" r:id="rId2"/>
    <p:sldId id="271" r:id="rId3"/>
    <p:sldId id="311" r:id="rId4"/>
    <p:sldId id="310" r:id="rId5"/>
    <p:sldId id="314" r:id="rId6"/>
    <p:sldId id="320" r:id="rId7"/>
    <p:sldId id="321" r:id="rId8"/>
    <p:sldId id="322" r:id="rId9"/>
    <p:sldId id="333" r:id="rId10"/>
    <p:sldId id="323" r:id="rId11"/>
    <p:sldId id="315" r:id="rId12"/>
    <p:sldId id="324" r:id="rId13"/>
    <p:sldId id="326" r:id="rId14"/>
    <p:sldId id="325" r:id="rId15"/>
    <p:sldId id="327" r:id="rId16"/>
    <p:sldId id="328" r:id="rId17"/>
    <p:sldId id="298" r:id="rId18"/>
    <p:sldId id="276" r:id="rId19"/>
    <p:sldId id="334" r:id="rId20"/>
    <p:sldId id="308" r:id="rId21"/>
    <p:sldId id="331" r:id="rId22"/>
    <p:sldId id="329" r:id="rId23"/>
    <p:sldId id="277" r:id="rId24"/>
    <p:sldId id="33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97" d="100"/>
          <a:sy n="97" d="100"/>
        </p:scale>
        <p:origin x="-39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uppala\CSG\Projects\LEMA\monitor-control\LEMA-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uppala\CSG\Projects\LEMA\monitor-control\LEMA-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/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v>Productivity</c:v>
          </c:tx>
          <c:cat>
            <c:strRef>
              <c:f>metrics!$D$6:$H$6</c:f>
              <c:strCache>
                <c:ptCount val="5"/>
                <c:pt idx="0">
                  <c:v>Dev</c:v>
                </c:pt>
                <c:pt idx="1">
                  <c:v>Des</c:v>
                </c:pt>
                <c:pt idx="2">
                  <c:v>Doc</c:v>
                </c:pt>
                <c:pt idx="3">
                  <c:v>QA</c:v>
                </c:pt>
                <c:pt idx="4">
                  <c:v>Overall</c:v>
                </c:pt>
              </c:strCache>
            </c:strRef>
          </c:cat>
          <c:val>
            <c:numRef>
              <c:f>metrics!$D$7:$H$7</c:f>
              <c:numCache>
                <c:formatCode>0.0</c:formatCode>
                <c:ptCount val="5"/>
                <c:pt idx="0">
                  <c:v>17.122302158273353</c:v>
                </c:pt>
                <c:pt idx="1">
                  <c:v>14.968553459119496</c:v>
                </c:pt>
                <c:pt idx="2">
                  <c:v>13.4844192634561</c:v>
                </c:pt>
                <c:pt idx="3">
                  <c:v>12.559366754617416</c:v>
                </c:pt>
                <c:pt idx="4">
                  <c:v>10.461538461538462</c:v>
                </c:pt>
              </c:numCache>
            </c:numRef>
          </c:val>
        </c:ser>
        <c:shape val="box"/>
        <c:axId val="87027072"/>
        <c:axId val="87120128"/>
        <c:axId val="0"/>
      </c:bar3DChart>
      <c:catAx>
        <c:axId val="87027072"/>
        <c:scaling>
          <c:orientation val="minMax"/>
        </c:scaling>
        <c:axPos val="b"/>
        <c:tickLblPos val="nextTo"/>
        <c:crossAx val="87120128"/>
        <c:crosses val="autoZero"/>
        <c:auto val="1"/>
        <c:lblAlgn val="ctr"/>
        <c:lblOffset val="100"/>
      </c:catAx>
      <c:valAx>
        <c:axId val="87120128"/>
        <c:scaling>
          <c:orientation val="minMax"/>
        </c:scaling>
        <c:axPos val="l"/>
        <c:majorGridlines/>
        <c:numFmt formatCode="0.0" sourceLinked="1"/>
        <c:tickLblPos val="nextTo"/>
        <c:crossAx val="87027072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v>Effort</c:v>
          </c:tx>
          <c:explosion val="25"/>
          <c:dLbls>
            <c:dLblPos val="outEnd"/>
            <c:showVal val="1"/>
            <c:showLeaderLines val="1"/>
          </c:dLbls>
          <c:cat>
            <c:strRef>
              <c:f>effort!$C$6:$C$11</c:f>
              <c:strCache>
                <c:ptCount val="6"/>
                <c:pt idx="0">
                  <c:v>Project Management</c:v>
                </c:pt>
                <c:pt idx="1">
                  <c:v>Training</c:v>
                </c:pt>
                <c:pt idx="2">
                  <c:v>Design</c:v>
                </c:pt>
                <c:pt idx="3">
                  <c:v>Implementation</c:v>
                </c:pt>
                <c:pt idx="4">
                  <c:v>IT</c:v>
                </c:pt>
                <c:pt idx="5">
                  <c:v>Documentation</c:v>
                </c:pt>
              </c:strCache>
            </c:strRef>
          </c:cat>
          <c:val>
            <c:numRef>
              <c:f>effort!$F$6:$F$11</c:f>
              <c:numCache>
                <c:formatCode>0.0%</c:formatCode>
                <c:ptCount val="6"/>
                <c:pt idx="0">
                  <c:v>7.4725274725274723E-2</c:v>
                </c:pt>
                <c:pt idx="1">
                  <c:v>9.2307692307692535E-2</c:v>
                </c:pt>
                <c:pt idx="2">
                  <c:v>8.7912087912087933E-2</c:v>
                </c:pt>
                <c:pt idx="3">
                  <c:v>0.61098901098901215</c:v>
                </c:pt>
                <c:pt idx="4">
                  <c:v>5.7142857142857141E-2</c:v>
                </c:pt>
                <c:pt idx="5">
                  <c:v>7.6923076923076927E-2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BA38F-2A77-4B4B-8660-DAEDA96B5B36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0B483F38-32B3-4EC9-B9C1-4EE4D398D481}" type="pres">
      <dgm:prSet presAssocID="{C11BA38F-2A77-4B4B-8660-DAEDA96B5B36}" presName="Name0" presStyleCnt="0">
        <dgm:presLayoutVars>
          <dgm:dir/>
          <dgm:resizeHandles val="exact"/>
        </dgm:presLayoutVars>
      </dgm:prSet>
      <dgm:spPr/>
    </dgm:pt>
  </dgm:ptLst>
  <dgm:cxnLst>
    <dgm:cxn modelId="{200F28DF-B9CD-4315-9B71-51B3280ED22F}" type="presOf" srcId="{C11BA38F-2A77-4B4B-8660-DAEDA96B5B36}" destId="{0B483F38-32B3-4EC9-B9C1-4EE4D398D48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47BF0-66F3-4844-8E1E-ED40FFFE48C3}" type="doc">
      <dgm:prSet loTypeId="urn:microsoft.com/office/officeart/2005/8/layout/pyramid1" loCatId="pyramid" qsTypeId="urn:microsoft.com/office/officeart/2005/8/quickstyle/simple5" qsCatId="simple" csTypeId="urn:microsoft.com/office/officeart/2005/8/colors/colorful3" csCatId="colorful" phldr="1"/>
      <dgm:spPr/>
    </dgm:pt>
    <dgm:pt modelId="{5674E46F-05E6-4A26-8FF9-CE921AD48142}">
      <dgm:prSet phldrT="[Text]" custT="1"/>
      <dgm:spPr/>
      <dgm:t>
        <a:bodyPr/>
        <a:lstStyle/>
        <a:p>
          <a:r>
            <a:rPr lang="en-US" sz="2000" dirty="0" smtClean="0"/>
            <a:t>Policies</a:t>
          </a:r>
          <a:endParaRPr lang="en-US" sz="4000" dirty="0"/>
        </a:p>
      </dgm:t>
    </dgm:pt>
    <dgm:pt modelId="{BD9546F2-7BCD-43DA-9BBD-F0DB2E271995}" type="parTrans" cxnId="{1C9836C3-FB25-44FC-9F90-7A0BE8083D86}">
      <dgm:prSet/>
      <dgm:spPr/>
      <dgm:t>
        <a:bodyPr/>
        <a:lstStyle/>
        <a:p>
          <a:endParaRPr lang="en-US"/>
        </a:p>
      </dgm:t>
    </dgm:pt>
    <dgm:pt modelId="{78D9F059-527C-46FB-9102-5CF97FFD9E57}" type="sibTrans" cxnId="{1C9836C3-FB25-44FC-9F90-7A0BE8083D86}">
      <dgm:prSet/>
      <dgm:spPr/>
      <dgm:t>
        <a:bodyPr/>
        <a:lstStyle/>
        <a:p>
          <a:endParaRPr lang="en-US"/>
        </a:p>
      </dgm:t>
    </dgm:pt>
    <dgm:pt modelId="{B7D4B506-E2C7-49B7-AAAA-E018DC9BAC6C}">
      <dgm:prSet phldrT="[Text]" custT="1"/>
      <dgm:spPr/>
      <dgm:t>
        <a:bodyPr/>
        <a:lstStyle/>
        <a:p>
          <a:r>
            <a:rPr lang="en-US" sz="3600" dirty="0" smtClean="0"/>
            <a:t>Procedures</a:t>
          </a:r>
          <a:endParaRPr lang="en-US" sz="4000" dirty="0"/>
        </a:p>
      </dgm:t>
    </dgm:pt>
    <dgm:pt modelId="{D40BE299-E1AA-44E5-A6C1-F5048FA3176E}" type="parTrans" cxnId="{79DEEADD-F2AE-4982-B041-236C10B313E7}">
      <dgm:prSet/>
      <dgm:spPr/>
      <dgm:t>
        <a:bodyPr/>
        <a:lstStyle/>
        <a:p>
          <a:endParaRPr lang="en-US"/>
        </a:p>
      </dgm:t>
    </dgm:pt>
    <dgm:pt modelId="{11C3B9CC-5C14-4524-A871-1F684B5BB0F9}" type="sibTrans" cxnId="{79DEEADD-F2AE-4982-B041-236C10B313E7}">
      <dgm:prSet/>
      <dgm:spPr/>
      <dgm:t>
        <a:bodyPr/>
        <a:lstStyle/>
        <a:p>
          <a:endParaRPr lang="en-US"/>
        </a:p>
      </dgm:t>
    </dgm:pt>
    <dgm:pt modelId="{5FBE817C-B963-4D1D-B71A-D54B89918EE5}">
      <dgm:prSet phldrT="[Text]" custT="1"/>
      <dgm:spPr/>
      <dgm:t>
        <a:bodyPr/>
        <a:lstStyle/>
        <a:p>
          <a:r>
            <a:rPr lang="en-US" sz="2800" dirty="0" smtClean="0"/>
            <a:t>Guidelines, Checklists, Templates, Standards</a:t>
          </a:r>
          <a:endParaRPr lang="en-US" sz="2800" dirty="0"/>
        </a:p>
      </dgm:t>
    </dgm:pt>
    <dgm:pt modelId="{F268D2F1-3278-475A-A2A2-9DD37DD920F4}" type="parTrans" cxnId="{FBB53E5E-7097-4155-B6B0-61E96CFBD367}">
      <dgm:prSet/>
      <dgm:spPr/>
      <dgm:t>
        <a:bodyPr/>
        <a:lstStyle/>
        <a:p>
          <a:endParaRPr lang="en-US"/>
        </a:p>
      </dgm:t>
    </dgm:pt>
    <dgm:pt modelId="{75FC87A1-3B6A-470A-9E13-A09CA3D218ED}" type="sibTrans" cxnId="{FBB53E5E-7097-4155-B6B0-61E96CFBD367}">
      <dgm:prSet/>
      <dgm:spPr/>
      <dgm:t>
        <a:bodyPr/>
        <a:lstStyle/>
        <a:p>
          <a:endParaRPr lang="en-US"/>
        </a:p>
      </dgm:t>
    </dgm:pt>
    <dgm:pt modelId="{92D4C0A1-939D-4B9B-AF92-462F8B15B3E0}" type="pres">
      <dgm:prSet presAssocID="{29747BF0-66F3-4844-8E1E-ED40FFFE48C3}" presName="Name0" presStyleCnt="0">
        <dgm:presLayoutVars>
          <dgm:dir/>
          <dgm:animLvl val="lvl"/>
          <dgm:resizeHandles val="exact"/>
        </dgm:presLayoutVars>
      </dgm:prSet>
      <dgm:spPr/>
    </dgm:pt>
    <dgm:pt modelId="{969B6560-9C6E-4CAF-B13A-1489F17C2822}" type="pres">
      <dgm:prSet presAssocID="{5674E46F-05E6-4A26-8FF9-CE921AD48142}" presName="Name8" presStyleCnt="0"/>
      <dgm:spPr/>
    </dgm:pt>
    <dgm:pt modelId="{636EFC19-1975-4CEC-BA3E-EB1CCAF8351F}" type="pres">
      <dgm:prSet presAssocID="{5674E46F-05E6-4A26-8FF9-CE921AD4814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1F247-4622-4E53-9BA5-F774D0420FB3}" type="pres">
      <dgm:prSet presAssocID="{5674E46F-05E6-4A26-8FF9-CE921AD481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9B28F-CC75-4F36-AE13-0D126D641DEB}" type="pres">
      <dgm:prSet presAssocID="{B7D4B506-E2C7-49B7-AAAA-E018DC9BAC6C}" presName="Name8" presStyleCnt="0"/>
      <dgm:spPr/>
    </dgm:pt>
    <dgm:pt modelId="{915D2A43-AF60-46AC-8C2A-31F49CCE86A8}" type="pres">
      <dgm:prSet presAssocID="{B7D4B506-E2C7-49B7-AAAA-E018DC9BAC6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9AE10-C437-4A53-A4BC-D308C876A4C0}" type="pres">
      <dgm:prSet presAssocID="{B7D4B506-E2C7-49B7-AAAA-E018DC9BAC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5C5F0-41E7-4871-8A3E-FAD35FA41F6E}" type="pres">
      <dgm:prSet presAssocID="{5FBE817C-B963-4D1D-B71A-D54B89918EE5}" presName="Name8" presStyleCnt="0"/>
      <dgm:spPr/>
    </dgm:pt>
    <dgm:pt modelId="{D55832B4-0E20-4CD7-B36E-50574ACF7116}" type="pres">
      <dgm:prSet presAssocID="{5FBE817C-B963-4D1D-B71A-D54B89918EE5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56AF8-9567-4C10-B604-209CF104B5E4}" type="pres">
      <dgm:prSet presAssocID="{5FBE817C-B963-4D1D-B71A-D54B89918EE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EEADD-F2AE-4982-B041-236C10B313E7}" srcId="{29747BF0-66F3-4844-8E1E-ED40FFFE48C3}" destId="{B7D4B506-E2C7-49B7-AAAA-E018DC9BAC6C}" srcOrd="1" destOrd="0" parTransId="{D40BE299-E1AA-44E5-A6C1-F5048FA3176E}" sibTransId="{11C3B9CC-5C14-4524-A871-1F684B5BB0F9}"/>
    <dgm:cxn modelId="{67FD057F-C31F-4186-80B1-F73536E8CCB0}" type="presOf" srcId="{5674E46F-05E6-4A26-8FF9-CE921AD48142}" destId="{636EFC19-1975-4CEC-BA3E-EB1CCAF8351F}" srcOrd="0" destOrd="0" presId="urn:microsoft.com/office/officeart/2005/8/layout/pyramid1"/>
    <dgm:cxn modelId="{4D683250-BA06-4A87-B2D8-A3470A7B91F4}" type="presOf" srcId="{B7D4B506-E2C7-49B7-AAAA-E018DC9BAC6C}" destId="{915D2A43-AF60-46AC-8C2A-31F49CCE86A8}" srcOrd="0" destOrd="0" presId="urn:microsoft.com/office/officeart/2005/8/layout/pyramid1"/>
    <dgm:cxn modelId="{8A3B589A-0EA7-4B11-99B4-99B586C7D014}" type="presOf" srcId="{5674E46F-05E6-4A26-8FF9-CE921AD48142}" destId="{D9F1F247-4622-4E53-9BA5-F774D0420FB3}" srcOrd="1" destOrd="0" presId="urn:microsoft.com/office/officeart/2005/8/layout/pyramid1"/>
    <dgm:cxn modelId="{74775BB3-AED0-4976-B0A3-3984BAA99A50}" type="presOf" srcId="{5FBE817C-B963-4D1D-B71A-D54B89918EE5}" destId="{D55832B4-0E20-4CD7-B36E-50574ACF7116}" srcOrd="0" destOrd="0" presId="urn:microsoft.com/office/officeart/2005/8/layout/pyramid1"/>
    <dgm:cxn modelId="{FBB53E5E-7097-4155-B6B0-61E96CFBD367}" srcId="{29747BF0-66F3-4844-8E1E-ED40FFFE48C3}" destId="{5FBE817C-B963-4D1D-B71A-D54B89918EE5}" srcOrd="2" destOrd="0" parTransId="{F268D2F1-3278-475A-A2A2-9DD37DD920F4}" sibTransId="{75FC87A1-3B6A-470A-9E13-A09CA3D218ED}"/>
    <dgm:cxn modelId="{9BB39D04-E049-4F81-8A9D-D42544300E36}" type="presOf" srcId="{29747BF0-66F3-4844-8E1E-ED40FFFE48C3}" destId="{92D4C0A1-939D-4B9B-AF92-462F8B15B3E0}" srcOrd="0" destOrd="0" presId="urn:microsoft.com/office/officeart/2005/8/layout/pyramid1"/>
    <dgm:cxn modelId="{85383E24-8725-4DD8-B082-49244C3BE18B}" type="presOf" srcId="{5FBE817C-B963-4D1D-B71A-D54B89918EE5}" destId="{6F656AF8-9567-4C10-B604-209CF104B5E4}" srcOrd="1" destOrd="0" presId="urn:microsoft.com/office/officeart/2005/8/layout/pyramid1"/>
    <dgm:cxn modelId="{77415F63-B5D0-4058-B858-C2E8A8099791}" type="presOf" srcId="{B7D4B506-E2C7-49B7-AAAA-E018DC9BAC6C}" destId="{A0C9AE10-C437-4A53-A4BC-D308C876A4C0}" srcOrd="1" destOrd="0" presId="urn:microsoft.com/office/officeart/2005/8/layout/pyramid1"/>
    <dgm:cxn modelId="{1C9836C3-FB25-44FC-9F90-7A0BE8083D86}" srcId="{29747BF0-66F3-4844-8E1E-ED40FFFE48C3}" destId="{5674E46F-05E6-4A26-8FF9-CE921AD48142}" srcOrd="0" destOrd="0" parTransId="{BD9546F2-7BCD-43DA-9BBD-F0DB2E271995}" sibTransId="{78D9F059-527C-46FB-9102-5CF97FFD9E57}"/>
    <dgm:cxn modelId="{2B0DCEAE-846D-46EA-9559-8F8ADCB16F2C}" type="presParOf" srcId="{92D4C0A1-939D-4B9B-AF92-462F8B15B3E0}" destId="{969B6560-9C6E-4CAF-B13A-1489F17C2822}" srcOrd="0" destOrd="0" presId="urn:microsoft.com/office/officeart/2005/8/layout/pyramid1"/>
    <dgm:cxn modelId="{F06C800F-2744-4C73-A9AB-F0443C70FFCE}" type="presParOf" srcId="{969B6560-9C6E-4CAF-B13A-1489F17C2822}" destId="{636EFC19-1975-4CEC-BA3E-EB1CCAF8351F}" srcOrd="0" destOrd="0" presId="urn:microsoft.com/office/officeart/2005/8/layout/pyramid1"/>
    <dgm:cxn modelId="{B9EBF361-8C96-42C3-A311-3BF8892E2CB4}" type="presParOf" srcId="{969B6560-9C6E-4CAF-B13A-1489F17C2822}" destId="{D9F1F247-4622-4E53-9BA5-F774D0420FB3}" srcOrd="1" destOrd="0" presId="urn:microsoft.com/office/officeart/2005/8/layout/pyramid1"/>
    <dgm:cxn modelId="{C6EAA69E-6C24-49C4-8CCC-B42989ABCC79}" type="presParOf" srcId="{92D4C0A1-939D-4B9B-AF92-462F8B15B3E0}" destId="{3DF9B28F-CC75-4F36-AE13-0D126D641DEB}" srcOrd="1" destOrd="0" presId="urn:microsoft.com/office/officeart/2005/8/layout/pyramid1"/>
    <dgm:cxn modelId="{EBBAF837-1CC2-453D-8308-22859A6185EB}" type="presParOf" srcId="{3DF9B28F-CC75-4F36-AE13-0D126D641DEB}" destId="{915D2A43-AF60-46AC-8C2A-31F49CCE86A8}" srcOrd="0" destOrd="0" presId="urn:microsoft.com/office/officeart/2005/8/layout/pyramid1"/>
    <dgm:cxn modelId="{2166B4E7-0959-4B03-9523-095316DDB4DF}" type="presParOf" srcId="{3DF9B28F-CC75-4F36-AE13-0D126D641DEB}" destId="{A0C9AE10-C437-4A53-A4BC-D308C876A4C0}" srcOrd="1" destOrd="0" presId="urn:microsoft.com/office/officeart/2005/8/layout/pyramid1"/>
    <dgm:cxn modelId="{31004A4D-A601-481F-B96F-97E09B30C381}" type="presParOf" srcId="{92D4C0A1-939D-4B9B-AF92-462F8B15B3E0}" destId="{B615C5F0-41E7-4871-8A3E-FAD35FA41F6E}" srcOrd="2" destOrd="0" presId="urn:microsoft.com/office/officeart/2005/8/layout/pyramid1"/>
    <dgm:cxn modelId="{0E764C65-1A30-4B60-AD04-FC9E61362861}" type="presParOf" srcId="{B615C5F0-41E7-4871-8A3E-FAD35FA41F6E}" destId="{D55832B4-0E20-4CD7-B36E-50574ACF7116}" srcOrd="0" destOrd="0" presId="urn:microsoft.com/office/officeart/2005/8/layout/pyramid1"/>
    <dgm:cxn modelId="{D94A9D42-549E-4210-B9C4-9CAA6B0765E6}" type="presParOf" srcId="{B615C5F0-41E7-4871-8A3E-FAD35FA41F6E}" destId="{6F656AF8-9567-4C10-B604-209CF104B5E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704B-1EB1-40EC-864E-066268A4C0A3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566D1-CE14-4D92-9A3F-6C880BA596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66D1-CE14-4D92-9A3F-6C880BA596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B797109-8F0E-4ECA-822D-878CB5B41236}" type="datetime1">
              <a:rPr lang="en-US" smtClean="0"/>
              <a:pPr/>
              <a:t>10/21/2010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7" name="Picture 6" descr="nscl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5800" y="6224650"/>
            <a:ext cx="380999" cy="457200"/>
          </a:xfrm>
          <a:prstGeom prst="rect">
            <a:avLst/>
          </a:prstGeom>
        </p:spPr>
      </p:pic>
      <p:pic>
        <p:nvPicPr>
          <p:cNvPr id="11" name="Picture 10" descr="spartan-helmet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9600" y="6231778"/>
            <a:ext cx="409575" cy="47382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81000" y="152400"/>
            <a:ext cx="8305800" cy="9906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52400" y="152400"/>
            <a:ext cx="259556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8600" y="6172200"/>
            <a:ext cx="8458200" cy="5334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28599" y="6172200"/>
            <a:ext cx="264319" cy="5334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D651FB-BD3A-4938-A8B4-4099D3CE573E}" type="datetime1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Quark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5B11505-7D94-49AF-A4DA-3BC3D02FB7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696200" cy="933450"/>
          </a:xfrm>
        </p:spPr>
        <p:txBody>
          <a:bodyPr>
            <a:noAutofit/>
          </a:bodyPr>
          <a:lstStyle/>
          <a:p>
            <a:r>
              <a:rPr lang="en-US" dirty="0" smtClean="0"/>
              <a:t>Quark: A Dynamic SDLC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6400800" cy="1143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 smtClean="0">
                <a:solidFill>
                  <a:schemeClr val="tx1"/>
                </a:solidFill>
              </a:rPr>
              <a:t>Vasu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Vuppala</a:t>
            </a:r>
            <a:r>
              <a:rPr lang="en-US" dirty="0" smtClean="0">
                <a:solidFill>
                  <a:schemeClr val="tx1"/>
                </a:solidFill>
              </a:rPr>
              <a:t>, Ph.D., PMP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John Vincent, Ph.D.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vuppala,vincent</a:t>
            </a:r>
            <a:r>
              <a:rPr lang="en-US" dirty="0" smtClean="0">
                <a:solidFill>
                  <a:schemeClr val="tx1"/>
                </a:solidFill>
              </a:rPr>
              <a:t>}@</a:t>
            </a:r>
            <a:r>
              <a:rPr lang="en-US" dirty="0" err="1" smtClean="0">
                <a:solidFill>
                  <a:schemeClr val="tx1"/>
                </a:solidFill>
              </a:rPr>
              <a:t>nscl.msu.edu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33400"/>
            <a:ext cx="2819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en-US" sz="2000" dirty="0" smtClean="0"/>
              <a:t>National Superconducting Cyclotron Laboratory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nsc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1" y="533400"/>
            <a:ext cx="457199" cy="567744"/>
          </a:xfrm>
          <a:prstGeom prst="rect">
            <a:avLst/>
          </a:prstGeom>
        </p:spPr>
      </p:pic>
      <p:pic>
        <p:nvPicPr>
          <p:cNvPr id="7" name="Picture 6" descr="spartan-helmet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57200"/>
            <a:ext cx="485775" cy="561975"/>
          </a:xfrm>
          <a:prstGeom prst="rect">
            <a:avLst/>
          </a:prstGeom>
        </p:spPr>
      </p:pic>
      <p:pic>
        <p:nvPicPr>
          <p:cNvPr id="8" name="Picture 7" descr="msu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72200" y="609600"/>
            <a:ext cx="1838325" cy="409575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828800" y="5029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National Superconducting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Cyclotron Laboratory,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noProof="0" dirty="0" smtClean="0">
                <a:solidFill>
                  <a:schemeClr val="bg1">
                    <a:lumMod val="50000"/>
                  </a:schemeClr>
                </a:solidFill>
              </a:rPr>
              <a:t>East Lansing, Michigan, USA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Quark Model: Dynamic PCTs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7848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Clarity</a:t>
            </a:r>
          </a:p>
          <a:p>
            <a:r>
              <a:rPr lang="en-US" dirty="0" smtClean="0"/>
              <a:t>Customer Requirements Clarity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Technology Expertise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Estimate Confidence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Brooks Law: Adding manpower to a late software project makes it later!</a:t>
            </a:r>
            <a:r>
              <a:rPr lang="en-US" i="1" dirty="0" smtClean="0"/>
              <a:t>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Quark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FRCOAA03f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676400"/>
            <a:ext cx="5197721" cy="4178313"/>
          </a:xfrm>
        </p:spPr>
      </p:pic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The perfect project plan is possible if one first documents a list of all the unknowns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 descr="FRCOAA03f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1752600"/>
            <a:ext cx="8897798" cy="3926308"/>
          </a:xfrm>
        </p:spPr>
      </p:pic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If at first you don't succeed, call it version 1.0</a:t>
            </a:r>
            <a:r>
              <a:rPr lang="en-US" i="1" dirty="0" smtClean="0"/>
              <a:t>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Refine Requirements and Architecture</a:t>
            </a:r>
          </a:p>
          <a:p>
            <a:r>
              <a:rPr lang="en-US" dirty="0" smtClean="0"/>
              <a:t>Plan for iteration or release (PFI) </a:t>
            </a:r>
          </a:p>
          <a:p>
            <a:r>
              <a:rPr lang="en-US" dirty="0" smtClean="0"/>
              <a:t>Refine design and test plans</a:t>
            </a:r>
          </a:p>
          <a:p>
            <a:r>
              <a:rPr lang="en-US" dirty="0" smtClean="0"/>
              <a:t>Code, </a:t>
            </a:r>
            <a:r>
              <a:rPr lang="en-US" dirty="0" err="1" smtClean="0"/>
              <a:t>Refactor</a:t>
            </a:r>
            <a:r>
              <a:rPr lang="en-US" dirty="0" smtClean="0"/>
              <a:t>, Unit Test (CRUT)</a:t>
            </a:r>
          </a:p>
          <a:p>
            <a:r>
              <a:rPr lang="en-US" dirty="0" smtClean="0"/>
              <a:t>Release</a:t>
            </a:r>
          </a:p>
          <a:p>
            <a:r>
              <a:rPr lang="en-US" dirty="0" smtClean="0"/>
              <a:t>Deploy and Test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Perform User Acceptance Test (UAT)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You cannot teach beginners top-down programming, because they don't know which end is up. -Hoare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PM Processes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 descr="FRCOAA03f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1524000"/>
            <a:ext cx="8884170" cy="4267200"/>
          </a:xfrm>
        </p:spPr>
      </p:pic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I have always found that plans are useless, but planning is indispensable -Eisenhower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Earned Value Management (EVM)</a:t>
            </a:r>
          </a:p>
          <a:p>
            <a:r>
              <a:rPr lang="en-US" dirty="0" smtClean="0"/>
              <a:t>Planned Value (PV): Work Scheduled</a:t>
            </a:r>
          </a:p>
          <a:p>
            <a:r>
              <a:rPr lang="en-US" dirty="0" smtClean="0"/>
              <a:t>Earned Value (EV): Work Completed</a:t>
            </a:r>
          </a:p>
          <a:p>
            <a:r>
              <a:rPr lang="en-US" dirty="0" smtClean="0"/>
              <a:t>Actual Cost (AC): Cost Incurred</a:t>
            </a:r>
          </a:p>
          <a:p>
            <a:r>
              <a:rPr lang="en-US" dirty="0" smtClean="0"/>
              <a:t>Cost Performance Index (CPI) = EV/AC</a:t>
            </a:r>
          </a:p>
          <a:p>
            <a:r>
              <a:rPr lang="en-US" dirty="0" smtClean="0"/>
              <a:t>Schedule Performance Index (SPI) = EV/PV</a:t>
            </a:r>
          </a:p>
          <a:p>
            <a:r>
              <a:rPr lang="en-US" dirty="0" smtClean="0"/>
              <a:t>Performance Measured Periodically (Weekly)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Wirth's law: Software gets slower faster than hardware gets faster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>
            <a:normAutofit/>
          </a:bodyPr>
          <a:lstStyle/>
          <a:p>
            <a:r>
              <a:rPr lang="en-US" dirty="0" smtClean="0"/>
              <a:t>Refined Iteratively</a:t>
            </a:r>
          </a:p>
          <a:p>
            <a:r>
              <a:rPr lang="en-US" dirty="0" smtClean="0"/>
              <a:t>QMPs Dictate the Detail Level</a:t>
            </a:r>
          </a:p>
          <a:p>
            <a:r>
              <a:rPr lang="en-US" dirty="0" smtClean="0"/>
              <a:t>SRS and AD Kept in Sync with CRUT of Last Iteration</a:t>
            </a:r>
          </a:p>
          <a:p>
            <a:r>
              <a:rPr lang="en-US" dirty="0" smtClean="0"/>
              <a:t>Essential Documents</a:t>
            </a:r>
          </a:p>
          <a:p>
            <a:pPr lvl="1"/>
            <a:r>
              <a:rPr lang="en-US" dirty="0" smtClean="0"/>
              <a:t>Requirement Specifications, Architecture Document</a:t>
            </a:r>
          </a:p>
          <a:p>
            <a:pPr lvl="1"/>
            <a:r>
              <a:rPr lang="en-US" dirty="0" smtClean="0"/>
              <a:t>Installation Manual, Release Notes, User Manual</a:t>
            </a:r>
          </a:p>
          <a:p>
            <a:pPr lvl="1"/>
            <a:r>
              <a:rPr lang="en-US" dirty="0" smtClean="0"/>
              <a:t>Project Plan, Project Closure Report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If the code and the comments disagree, then both are probably wrong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Implemenation</a:t>
            </a:r>
            <a:r>
              <a:rPr lang="en-US" dirty="0" smtClean="0"/>
              <a:t>: SPI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3000" y="2057401"/>
          <a:ext cx="6553200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 txBox="1">
            <a:spLocks/>
          </p:cNvSpPr>
          <p:nvPr/>
        </p:nvSpPr>
        <p:spPr>
          <a:xfrm>
            <a:off x="457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Process Infrastructure (SPI)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In theory, there is no difference between theory and practice. But, in practice, there is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Quark SPI</a:t>
            </a:r>
          </a:p>
          <a:p>
            <a:pPr lvl="1"/>
            <a:r>
              <a:rPr lang="en-US" dirty="0" smtClean="0">
                <a:hlinkClick r:id="rId2"/>
              </a:rPr>
              <a:t>Hosted on the Web</a:t>
            </a:r>
            <a:endParaRPr lang="en-US" dirty="0" smtClean="0"/>
          </a:p>
          <a:p>
            <a:pPr lvl="1"/>
            <a:r>
              <a:rPr lang="en-US" dirty="0" smtClean="0"/>
              <a:t>Policies Based on CMMI-Dev 1.2</a:t>
            </a:r>
          </a:p>
          <a:p>
            <a:pPr lvl="1"/>
            <a:r>
              <a:rPr lang="en-US" dirty="0" smtClean="0"/>
              <a:t>Procedures Based on QM, PMBOK-4</a:t>
            </a:r>
          </a:p>
          <a:p>
            <a:pPr lvl="1"/>
            <a:r>
              <a:rPr lang="en-US" dirty="0" smtClean="0"/>
              <a:t>Templates</a:t>
            </a:r>
          </a:p>
          <a:p>
            <a:r>
              <a:rPr lang="en-US" dirty="0" smtClean="0"/>
              <a:t>LEMA</a:t>
            </a:r>
          </a:p>
          <a:p>
            <a:pPr lvl="1"/>
            <a:r>
              <a:rPr lang="en-US" dirty="0" smtClean="0"/>
              <a:t>Project Plan, SRS, AD, PSR, EVM, PQM, PCR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Nine people can’t make a baby in a month</a:t>
            </a:r>
            <a:r>
              <a:rPr lang="en-US" i="1" dirty="0" smtClean="0"/>
              <a:t>. - Brooks”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Quark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Quark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276" y="2347603"/>
            <a:ext cx="8233524" cy="268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Simplicity is prerequisite for reliability.  -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W.Dijkstra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Software Crisis</a:t>
            </a:r>
          </a:p>
          <a:p>
            <a:pPr lvl="1"/>
            <a:r>
              <a:rPr lang="en-US" dirty="0" smtClean="0"/>
              <a:t>SDLC Models</a:t>
            </a:r>
          </a:p>
          <a:p>
            <a:pPr lvl="1"/>
            <a:r>
              <a:rPr lang="en-US" dirty="0" smtClean="0"/>
              <a:t>NSCL EE Department Requirements</a:t>
            </a:r>
          </a:p>
          <a:p>
            <a:r>
              <a:rPr lang="en-US" dirty="0" smtClean="0"/>
              <a:t>The Quark Software Process Model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sz="1600" dirty="0" smtClean="0"/>
              <a:t>If you can't describe what you are doing as a process, you don't know what you're doing</a:t>
            </a:r>
            <a:r>
              <a:rPr lang="en-US" i="1" dirty="0" smtClean="0"/>
              <a:t>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/>
          <a:lstStyle/>
          <a:p>
            <a:r>
              <a:rPr lang="en-US" dirty="0" smtClean="0"/>
              <a:t>All Projects In EE </a:t>
            </a:r>
            <a:r>
              <a:rPr lang="en-US" smtClean="0"/>
              <a:t>Department Follow </a:t>
            </a:r>
            <a:r>
              <a:rPr lang="en-US" dirty="0" smtClean="0"/>
              <a:t>QM</a:t>
            </a:r>
          </a:p>
          <a:p>
            <a:r>
              <a:rPr lang="en-US" dirty="0" smtClean="0"/>
              <a:t>PM Processes Being Utilized By Other Groups</a:t>
            </a:r>
          </a:p>
          <a:p>
            <a:r>
              <a:rPr lang="en-US" dirty="0" smtClean="0"/>
              <a:t>First Software Projects:</a:t>
            </a:r>
          </a:p>
          <a:p>
            <a:pPr lvl="1"/>
            <a:r>
              <a:rPr lang="en-US" dirty="0" smtClean="0"/>
              <a:t>Channel Access Protocol on Rabbit </a:t>
            </a:r>
            <a:r>
              <a:rPr lang="en-US" dirty="0" err="1" smtClean="0"/>
              <a:t>CoreModule</a:t>
            </a:r>
            <a:endParaRPr lang="en-US" dirty="0" smtClean="0"/>
          </a:p>
          <a:p>
            <a:pPr lvl="1"/>
            <a:r>
              <a:rPr lang="en-US" dirty="0" smtClean="0"/>
              <a:t>LINAC </a:t>
            </a:r>
            <a:r>
              <a:rPr lang="en-US" dirty="0" err="1" smtClean="0"/>
              <a:t>Emittance</a:t>
            </a:r>
            <a:r>
              <a:rPr lang="en-US" dirty="0" smtClean="0"/>
              <a:t> Measurement Application (LEMA)</a:t>
            </a:r>
          </a:p>
          <a:p>
            <a:r>
              <a:rPr lang="en-US" dirty="0" smtClean="0"/>
              <a:t>Currently 5 Software And About 15 Hardware Projects Using QM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Better train people and risk they leave - than do nothing and risk they stay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  Results: LEMA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1066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Under Budget</a:t>
            </a:r>
          </a:p>
          <a:p>
            <a:r>
              <a:rPr lang="en-US" dirty="0" smtClean="0"/>
              <a:t>Slight Schedule Slippage Due to Customer Surveys</a:t>
            </a:r>
          </a:p>
          <a:p>
            <a:r>
              <a:rPr lang="en-US" dirty="0" smtClean="0"/>
              <a:t>Customer Satisfaction Survey: 8.4/9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196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Measuring programming progress by lines of code is like measuring aircraft building progress by weight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Silver Bullet?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r>
              <a:rPr lang="en-US" dirty="0" smtClean="0"/>
              <a:t>Have We Killed The Beast?</a:t>
            </a:r>
          </a:p>
          <a:p>
            <a:r>
              <a:rPr lang="en-US" dirty="0" smtClean="0"/>
              <a:t>Too Early to Say?</a:t>
            </a:r>
          </a:p>
          <a:p>
            <a:r>
              <a:rPr lang="en-US" dirty="0" smtClean="0"/>
              <a:t>Far From It….</a:t>
            </a:r>
          </a:p>
          <a:p>
            <a:r>
              <a:rPr lang="en-US" dirty="0" smtClean="0"/>
              <a:t>Subjective Measurement Of QMPs And PCTs</a:t>
            </a:r>
          </a:p>
          <a:p>
            <a:r>
              <a:rPr lang="en-US" dirty="0" smtClean="0"/>
              <a:t>EVM May Not Be Suitable For All Types Of Projects</a:t>
            </a:r>
          </a:p>
          <a:p>
            <a:r>
              <a:rPr lang="en-US" dirty="0" smtClean="0"/>
              <a:t>Heavier-weight Model (Due To PM)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For every complex problem there is an answer that is clear, simple, and wrong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Less Than a Year We Have Moved From Almost No Processes to Mature Processes</a:t>
            </a:r>
          </a:p>
          <a:p>
            <a:r>
              <a:rPr lang="en-US" dirty="0" smtClean="0"/>
              <a:t>Management </a:t>
            </a:r>
            <a:r>
              <a:rPr lang="en-US" dirty="0" err="1" smtClean="0"/>
              <a:t>vs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Quark’s Processes Are Still Being Evaluated</a:t>
            </a:r>
          </a:p>
          <a:p>
            <a:r>
              <a:rPr lang="en-US" dirty="0" smtClean="0"/>
              <a:t>Resource Utilization</a:t>
            </a:r>
          </a:p>
          <a:p>
            <a:r>
              <a:rPr lang="en-US" dirty="0" smtClean="0"/>
              <a:t>Current Work</a:t>
            </a:r>
          </a:p>
          <a:p>
            <a:pPr lvl="1"/>
            <a:r>
              <a:rPr lang="en-US" dirty="0" smtClean="0"/>
              <a:t>Objective Measurement Of PCTs And QMPs</a:t>
            </a:r>
          </a:p>
          <a:p>
            <a:pPr lvl="1"/>
            <a:r>
              <a:rPr lang="en-US" dirty="0" smtClean="0"/>
              <a:t>EVM For QM</a:t>
            </a:r>
          </a:p>
          <a:p>
            <a:pPr lvl="1"/>
            <a:r>
              <a:rPr lang="en-US" dirty="0" smtClean="0"/>
              <a:t>Tailoring Integration</a:t>
            </a:r>
          </a:p>
          <a:p>
            <a:pPr lvl="1"/>
            <a:r>
              <a:rPr lang="en-US" dirty="0" smtClean="0"/>
              <a:t>Requirements Traceability</a:t>
            </a:r>
          </a:p>
          <a:p>
            <a:pPr lvl="1"/>
            <a:r>
              <a:rPr lang="en-US" dirty="0" smtClean="0"/>
              <a:t>Project/Release Performance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“The software isn't finished until the last user is dead.”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471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sz="3200" dirty="0" smtClean="0"/>
              <a:t>Software and cathedrals are much the same - first we build them, then we pray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11505-7D94-49AF-A4DA-3BC3D02FB72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Software Crisis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 Crisis</a:t>
            </a:r>
          </a:p>
          <a:p>
            <a:pPr lvl="1"/>
            <a:r>
              <a:rPr lang="en-US" dirty="0" smtClean="0"/>
              <a:t>Software Projects Behind Schedule</a:t>
            </a:r>
          </a:p>
          <a:p>
            <a:pPr lvl="1"/>
            <a:r>
              <a:rPr lang="en-US" dirty="0" smtClean="0"/>
              <a:t>Over Budget</a:t>
            </a:r>
          </a:p>
          <a:p>
            <a:pPr lvl="1"/>
            <a:r>
              <a:rPr lang="en-US" dirty="0" smtClean="0"/>
              <a:t>Low Quality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Inefficient</a:t>
            </a:r>
          </a:p>
          <a:p>
            <a:r>
              <a:rPr lang="en-US" dirty="0" smtClean="0"/>
              <a:t>Software Process Models, SDLC Methodologies</a:t>
            </a:r>
          </a:p>
          <a:p>
            <a:pPr lvl="1"/>
            <a:r>
              <a:rPr lang="en-US" dirty="0" smtClean="0"/>
              <a:t>Waterfall, V-Model, Spiral, RUP,  Agile (Scrum, XP, FDD,DSDM etc)</a:t>
            </a:r>
          </a:p>
          <a:p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CMMI, ISO 9000-3, PMBOK</a:t>
            </a:r>
          </a:p>
          <a:p>
            <a:r>
              <a:rPr lang="en-US" dirty="0" smtClean="0"/>
              <a:t>Quality Management Systems</a:t>
            </a:r>
          </a:p>
          <a:p>
            <a:pPr lvl="1"/>
            <a:r>
              <a:rPr lang="en-US" dirty="0" smtClean="0"/>
              <a:t>TQM, Six Sigma, Lean Software Development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Real programmers can write assembly code in any language.  -Larry Wall</a:t>
            </a:r>
            <a:r>
              <a:rPr lang="en-US" i="1" dirty="0" smtClean="0"/>
              <a:t>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Four Decades and Still No Light</a:t>
            </a:r>
          </a:p>
          <a:p>
            <a:r>
              <a:rPr lang="en-US" dirty="0" smtClean="0"/>
              <a:t>Software Development: Art, Science, or Black Magic?</a:t>
            </a:r>
          </a:p>
          <a:p>
            <a:r>
              <a:rPr lang="en-US" dirty="0" smtClean="0"/>
              <a:t>Engineering Discipline Futile for Software Development?</a:t>
            </a:r>
          </a:p>
          <a:p>
            <a:r>
              <a:rPr lang="en-US" dirty="0" smtClean="0"/>
              <a:t>Humanist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Multi-disciplinary: Psychology, Sociology, Organizational Theory</a:t>
            </a:r>
          </a:p>
          <a:p>
            <a:r>
              <a:rPr lang="en-US" dirty="0" smtClean="0"/>
              <a:t>Personality Types and Roles</a:t>
            </a:r>
          </a:p>
          <a:p>
            <a:r>
              <a:rPr lang="en-US" dirty="0" smtClean="0"/>
              <a:t>Creativity </a:t>
            </a:r>
            <a:r>
              <a:rPr lang="en-US" dirty="0" err="1" smtClean="0"/>
              <a:t>vs</a:t>
            </a:r>
            <a:r>
              <a:rPr lang="en-US" dirty="0" smtClean="0"/>
              <a:t> Efficiency</a:t>
            </a:r>
          </a:p>
          <a:p>
            <a:r>
              <a:rPr lang="en-US" dirty="0" smtClean="0"/>
              <a:t>Chaos and Creativity</a:t>
            </a:r>
          </a:p>
          <a:p>
            <a:r>
              <a:rPr lang="en-US" dirty="0" smtClean="0"/>
              <a:t>Predictive </a:t>
            </a:r>
            <a:r>
              <a:rPr lang="en-US" dirty="0" err="1" smtClean="0"/>
              <a:t>vs</a:t>
            </a:r>
            <a:r>
              <a:rPr lang="en-US" dirty="0" smtClean="0"/>
              <a:t> Adaptive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We adore chaos because we love to produce order.  -M. C. Escher</a:t>
            </a:r>
            <a:r>
              <a:rPr lang="en-US" i="1" dirty="0" smtClean="0"/>
              <a:t>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NSCL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Transparent</a:t>
            </a:r>
          </a:p>
          <a:p>
            <a:r>
              <a:rPr lang="en-US" dirty="0" smtClean="0"/>
              <a:t>Predictive</a:t>
            </a:r>
          </a:p>
          <a:p>
            <a:r>
              <a:rPr lang="en-US" dirty="0" smtClean="0"/>
              <a:t>Un-bureaucratic</a:t>
            </a:r>
          </a:p>
          <a:p>
            <a:r>
              <a:rPr lang="en-US" dirty="0" smtClean="0"/>
              <a:t>Low Overhead</a:t>
            </a:r>
          </a:p>
          <a:p>
            <a:r>
              <a:rPr lang="en-US" dirty="0" smtClean="0"/>
              <a:t>Minimal Customer Interaction</a:t>
            </a:r>
          </a:p>
          <a:p>
            <a:r>
              <a:rPr lang="en-US" dirty="0" smtClean="0"/>
              <a:t>Must Not Stifle Creativity</a:t>
            </a:r>
          </a:p>
          <a:p>
            <a:r>
              <a:rPr lang="en-US" dirty="0" smtClean="0"/>
              <a:t>Single Model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514600" y="5257800"/>
          <a:ext cx="4419600" cy="66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You can always tell a physicist, but you can't tell him much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SDLC Model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1534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/>
                <a:gridCol w="1358900"/>
                <a:gridCol w="123444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V-Model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r>
                        <a:rPr lang="en-US" baseline="0" dirty="0" smtClean="0"/>
                        <a:t> Volatility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Clarity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Custom/Product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Custom/Product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Involvement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Three virtues of a programmer: laziness, impatience, and hubris. -Larry Wall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Quark Model: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Iterations</a:t>
            </a:r>
          </a:p>
          <a:p>
            <a:pPr lvl="1"/>
            <a:r>
              <a:rPr lang="en-US" dirty="0" smtClean="0"/>
              <a:t>Parameterized: Quark Parameters (QMPs)</a:t>
            </a:r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Qualified: Project Characteristics (PCTs)</a:t>
            </a:r>
          </a:p>
          <a:p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Integrated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All science is either physics or stamp collecting. -Ernest Rutherford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Quark Model: QMPs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Duration</a:t>
            </a:r>
          </a:p>
          <a:p>
            <a:r>
              <a:rPr lang="en-US" dirty="0" smtClean="0"/>
              <a:t>Change Control Specification</a:t>
            </a:r>
          </a:p>
          <a:p>
            <a:r>
              <a:rPr lang="en-US" dirty="0" smtClean="0"/>
              <a:t>Planning Detail</a:t>
            </a:r>
          </a:p>
          <a:p>
            <a:r>
              <a:rPr lang="en-US" dirty="0" smtClean="0"/>
              <a:t>Documentation Detail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Remember that there is no code faster than no code</a:t>
            </a:r>
            <a:r>
              <a:rPr lang="en-US" i="1" dirty="0" smtClean="0"/>
              <a:t>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Quark Model: Static PCTs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038600" y="6416040"/>
            <a:ext cx="1295400" cy="365760"/>
          </a:xfrm>
        </p:spPr>
        <p:txBody>
          <a:bodyPr/>
          <a:lstStyle/>
          <a:p>
            <a:fld id="{85B11505-7D94-49AF-A4DA-3BC3D02FB72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848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Safety and Security Requirements</a:t>
            </a:r>
          </a:p>
          <a:p>
            <a:r>
              <a:rPr lang="en-US" dirty="0" smtClean="0"/>
              <a:t>Quality Requirements</a:t>
            </a:r>
          </a:p>
          <a:p>
            <a:r>
              <a:rPr lang="en-US" dirty="0" smtClean="0"/>
              <a:t>Timeline Constraints</a:t>
            </a:r>
          </a:p>
          <a:p>
            <a:r>
              <a:rPr lang="en-US" dirty="0" smtClean="0"/>
              <a:t>Customer Availability</a:t>
            </a:r>
          </a:p>
          <a:p>
            <a:r>
              <a:rPr lang="en-US" dirty="0" smtClean="0"/>
              <a:t>Bespoke or off-the-shelf</a:t>
            </a:r>
          </a:p>
          <a:p>
            <a:r>
              <a:rPr lang="en-US" dirty="0" smtClean="0"/>
              <a:t>Contract Type</a:t>
            </a:r>
          </a:p>
          <a:p>
            <a:r>
              <a:rPr lang="en-US" dirty="0" smtClean="0"/>
              <a:t>Team Location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“</a:t>
            </a:r>
            <a:r>
              <a:rPr lang="en-US" dirty="0" smtClean="0"/>
              <a:t>Brooks Law: Adding manpower to a late software project makes it later!</a:t>
            </a:r>
            <a:r>
              <a:rPr lang="en-US" i="1" dirty="0" smtClean="0"/>
              <a:t>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5682</TotalTime>
  <Words>1043</Words>
  <Application>Microsoft Office PowerPoint</Application>
  <PresentationFormat>On-screen Show (4:3)</PresentationFormat>
  <Paragraphs>244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Quark: A Dynamic SDLC Methodology</vt:lpstr>
      <vt:lpstr>Overview</vt:lpstr>
      <vt:lpstr>Software Crisis</vt:lpstr>
      <vt:lpstr>Software Engineering</vt:lpstr>
      <vt:lpstr>NSCL Requirements</vt:lpstr>
      <vt:lpstr>SDLC Model Selection</vt:lpstr>
      <vt:lpstr>Quark Model: Elements</vt:lpstr>
      <vt:lpstr>Quark Model: QMPs</vt:lpstr>
      <vt:lpstr>Quark Model: Static PCTs</vt:lpstr>
      <vt:lpstr>Quark Model: Dynamic PCTs</vt:lpstr>
      <vt:lpstr>Quark Model</vt:lpstr>
      <vt:lpstr>Development Process</vt:lpstr>
      <vt:lpstr>Development Process</vt:lpstr>
      <vt:lpstr>PM Processes</vt:lpstr>
      <vt:lpstr>Performance Measurement</vt:lpstr>
      <vt:lpstr>Documentation</vt:lpstr>
      <vt:lpstr>  Implemenation: SPI</vt:lpstr>
      <vt:lpstr>Implementation</vt:lpstr>
      <vt:lpstr>Implementation: Quark Model</vt:lpstr>
      <vt:lpstr>Preliminary Results</vt:lpstr>
      <vt:lpstr>  Results: LEMA</vt:lpstr>
      <vt:lpstr>Silver Bullet?</vt:lpstr>
      <vt:lpstr>Conclusions</vt:lpstr>
      <vt:lpstr>Thank you!</vt:lpstr>
    </vt:vector>
  </TitlesOfParts>
  <Company>NSCL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Software Engineering Processes</dc:title>
  <dc:creator>vuppala</dc:creator>
  <cp:lastModifiedBy>vuppala</cp:lastModifiedBy>
  <cp:revision>313</cp:revision>
  <dcterms:created xsi:type="dcterms:W3CDTF">2009-07-29T12:28:06Z</dcterms:created>
  <dcterms:modified xsi:type="dcterms:W3CDTF">2010-10-21T16:38:45Z</dcterms:modified>
</cp:coreProperties>
</file>