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8"/>
  </p:notesMasterIdLst>
  <p:sldIdLst>
    <p:sldId id="1224" r:id="rId7"/>
    <p:sldId id="1258" r:id="rId8"/>
    <p:sldId id="1225" r:id="rId9"/>
    <p:sldId id="1259" r:id="rId10"/>
    <p:sldId id="1240" r:id="rId11"/>
    <p:sldId id="1253" r:id="rId12"/>
    <p:sldId id="1239" r:id="rId13"/>
    <p:sldId id="1264" r:id="rId14"/>
    <p:sldId id="1265" r:id="rId15"/>
    <p:sldId id="1228" r:id="rId16"/>
    <p:sldId id="1226" r:id="rId17"/>
    <p:sldId id="1227" r:id="rId18"/>
    <p:sldId id="1254" r:id="rId19"/>
    <p:sldId id="1229" r:id="rId20"/>
    <p:sldId id="1242" r:id="rId21"/>
    <p:sldId id="1243" r:id="rId22"/>
    <p:sldId id="1244" r:id="rId23"/>
    <p:sldId id="1245" r:id="rId24"/>
    <p:sldId id="1255" r:id="rId25"/>
    <p:sldId id="1256" r:id="rId26"/>
    <p:sldId id="1247" r:id="rId27"/>
    <p:sldId id="1261" r:id="rId28"/>
    <p:sldId id="1246" r:id="rId29"/>
    <p:sldId id="1257" r:id="rId30"/>
    <p:sldId id="1248" r:id="rId31"/>
    <p:sldId id="1262" r:id="rId32"/>
    <p:sldId id="1266" r:id="rId33"/>
    <p:sldId id="1260" r:id="rId34"/>
    <p:sldId id="1263" r:id="rId35"/>
    <p:sldId id="1252" r:id="rId36"/>
    <p:sldId id="1206" r:id="rId3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58"/>
            <p14:sldId id="1225"/>
            <p14:sldId id="1259"/>
            <p14:sldId id="1240"/>
            <p14:sldId id="1253"/>
            <p14:sldId id="1239"/>
            <p14:sldId id="1264"/>
            <p14:sldId id="1265"/>
            <p14:sldId id="1228"/>
            <p14:sldId id="1226"/>
            <p14:sldId id="1227"/>
            <p14:sldId id="1254"/>
            <p14:sldId id="1229"/>
            <p14:sldId id="1242"/>
            <p14:sldId id="1243"/>
            <p14:sldId id="1244"/>
            <p14:sldId id="1245"/>
            <p14:sldId id="1255"/>
            <p14:sldId id="1256"/>
            <p14:sldId id="1247"/>
            <p14:sldId id="1261"/>
            <p14:sldId id="1246"/>
            <p14:sldId id="1257"/>
            <p14:sldId id="1248"/>
            <p14:sldId id="1262"/>
            <p14:sldId id="1266"/>
            <p14:sldId id="1260"/>
            <p14:sldId id="1263"/>
            <p14:sldId id="1252"/>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26"/>
    <a:srgbClr val="E3602B"/>
    <a:srgbClr val="E93BDD"/>
    <a:srgbClr val="8F2585"/>
    <a:srgbClr val="BA124A"/>
    <a:srgbClr val="F49EEE"/>
    <a:srgbClr val="42D109"/>
    <a:srgbClr val="159B3B"/>
    <a:srgbClr val="0F45B1"/>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snapToGrid="0">
      <p:cViewPr varScale="1">
        <p:scale>
          <a:sx n="70" d="100"/>
          <a:sy n="70" d="100"/>
        </p:scale>
        <p:origin x="702" y="90"/>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26/04/2020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10</a:t>
            </a:fld>
            <a:endParaRPr lang="en-GB"/>
          </a:p>
        </p:txBody>
      </p:sp>
    </p:spTree>
    <p:extLst>
      <p:ext uri="{BB962C8B-B14F-4D97-AF65-F5344CB8AC3E}">
        <p14:creationId xmlns:p14="http://schemas.microsoft.com/office/powerpoint/2010/main" val="3182716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hyperlink" Target="http://www.w3schools.com/JS/js_if_else.asp" TargetMode="External"/><Relationship Id="rId13" Type="http://schemas.openxmlformats.org/officeDocument/2006/relationships/hyperlink" Target="http://www.w3schools.com/JS/js_loop_while.asp" TargetMode="External"/><Relationship Id="rId18" Type="http://schemas.openxmlformats.org/officeDocument/2006/relationships/hyperlink" Target="http://www.w3schools.com/JS/js_throw.asp" TargetMode="External"/><Relationship Id="rId3" Type="http://schemas.openxmlformats.org/officeDocument/2006/relationships/hyperlink" Target="http://www.w3schools.com/JS/js_statements.asp" TargetMode="External"/><Relationship Id="rId7" Type="http://schemas.openxmlformats.org/officeDocument/2006/relationships/hyperlink" Target="http://www.w3schools.com/JS/js_comparisons.asp" TargetMode="External"/><Relationship Id="rId12" Type="http://schemas.openxmlformats.org/officeDocument/2006/relationships/hyperlink" Target="http://www.w3schools.com/JS/js_loop_for.asp" TargetMode="External"/><Relationship Id="rId17" Type="http://schemas.openxmlformats.org/officeDocument/2006/relationships/hyperlink" Target="http://www.w3schools.com/JS/js_try_catch.asp" TargetMode="External"/><Relationship Id="rId2" Type="http://schemas.openxmlformats.org/officeDocument/2006/relationships/notesSlide" Target="../notesSlides/notesSlide2.xml"/><Relationship Id="rId16" Type="http://schemas.openxmlformats.org/officeDocument/2006/relationships/hyperlink" Target="http://www.w3schools.com/JS/js_events.asp" TargetMode="External"/><Relationship Id="rId20" Type="http://schemas.openxmlformats.org/officeDocument/2006/relationships/hyperlink" Target="http://www.w3schools.com/JS/js_guidelines.asp" TargetMode="External"/><Relationship Id="rId1" Type="http://schemas.openxmlformats.org/officeDocument/2006/relationships/slideLayout" Target="../slideLayouts/slideLayout18.xml"/><Relationship Id="rId6" Type="http://schemas.openxmlformats.org/officeDocument/2006/relationships/hyperlink" Target="http://www.w3schools.com/JS/js_operators.asp" TargetMode="External"/><Relationship Id="rId11" Type="http://schemas.openxmlformats.org/officeDocument/2006/relationships/hyperlink" Target="http://www.w3schools.com/JS/js_functions.asp" TargetMode="External"/><Relationship Id="rId5" Type="http://schemas.openxmlformats.org/officeDocument/2006/relationships/hyperlink" Target="http://www.w3schools.com/JS/js_variables.asp" TargetMode="External"/><Relationship Id="rId15" Type="http://schemas.openxmlformats.org/officeDocument/2006/relationships/hyperlink" Target="http://www.w3schools.com/JS/js_loop_for_in.asp" TargetMode="External"/><Relationship Id="rId10" Type="http://schemas.openxmlformats.org/officeDocument/2006/relationships/hyperlink" Target="http://www.w3schools.com/JS/js_popup.asp" TargetMode="External"/><Relationship Id="rId19" Type="http://schemas.openxmlformats.org/officeDocument/2006/relationships/hyperlink" Target="http://www.w3schools.com/JS/js_special_characters.asp" TargetMode="External"/><Relationship Id="rId4" Type="http://schemas.openxmlformats.org/officeDocument/2006/relationships/hyperlink" Target="http://www.w3schools.com/JS/js_comments.asp" TargetMode="External"/><Relationship Id="rId9" Type="http://schemas.openxmlformats.org/officeDocument/2006/relationships/hyperlink" Target="http://www.w3schools.com/JS/js_switch.asp" TargetMode="External"/><Relationship Id="rId14" Type="http://schemas.openxmlformats.org/officeDocument/2006/relationships/hyperlink" Target="http://www.w3schools.com/JS/js_break.asp"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ww.w3schools.com/JS/js_browser.asp" TargetMode="External"/><Relationship Id="rId13" Type="http://schemas.openxmlformats.org/officeDocument/2006/relationships/hyperlink" Target="http://www.w3schools.com/JS/js_timing.asp" TargetMode="External"/><Relationship Id="rId3" Type="http://schemas.openxmlformats.org/officeDocument/2006/relationships/hyperlink" Target="http://www.w3schools.com/JS/js_obj_date.asp" TargetMode="External"/><Relationship Id="rId7" Type="http://schemas.openxmlformats.org/officeDocument/2006/relationships/hyperlink" Target="http://www.w3schools.com/JS/js_obj_htmldom.asp" TargetMode="External"/><Relationship Id="rId12" Type="http://schemas.openxmlformats.org/officeDocument/2006/relationships/hyperlink" Target="http://www.w3schools.com/JS/js_image_maps.asp" TargetMode="External"/><Relationship Id="rId2" Type="http://schemas.openxmlformats.org/officeDocument/2006/relationships/hyperlink" Target="http://www.w3schools.com/JS/js_obj_string.asp" TargetMode="External"/><Relationship Id="rId1" Type="http://schemas.openxmlformats.org/officeDocument/2006/relationships/slideLayout" Target="../slideLayouts/slideLayout20.xml"/><Relationship Id="rId6" Type="http://schemas.openxmlformats.org/officeDocument/2006/relationships/hyperlink" Target="http://www.w3schools.com/JS/js_obj_math.asp" TargetMode="External"/><Relationship Id="rId11" Type="http://schemas.openxmlformats.org/officeDocument/2006/relationships/hyperlink" Target="http://www.w3schools.com/JS/js_animation.asp" TargetMode="External"/><Relationship Id="rId5" Type="http://schemas.openxmlformats.org/officeDocument/2006/relationships/hyperlink" Target="http://www.w3schools.com/JS/js_obj_boolean.asp" TargetMode="External"/><Relationship Id="rId10" Type="http://schemas.openxmlformats.org/officeDocument/2006/relationships/hyperlink" Target="http://www.w3schools.com/JS/js_form_validation.asp" TargetMode="External"/><Relationship Id="rId4" Type="http://schemas.openxmlformats.org/officeDocument/2006/relationships/hyperlink" Target="http://www.w3schools.com/JS/js_obj_array.asp" TargetMode="External"/><Relationship Id="rId9" Type="http://schemas.openxmlformats.org/officeDocument/2006/relationships/hyperlink" Target="http://www.w3schools.com/JS/js_cookies.asp" TargetMode="External"/><Relationship Id="rId14" Type="http://schemas.openxmlformats.org/officeDocument/2006/relationships/hyperlink" Target="http://www.w3schools.com/JS/js_objects.a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hyperlink" Target="https://developer.mozilla.org/ru/docs/Learn/JavaScript/Client-side_web_APIs/Introduction" TargetMode="External"/><Relationship Id="rId3" Type="http://schemas.openxmlformats.org/officeDocument/2006/relationships/hyperlink" Target="https://www.quora.com/What-is-the-history-of-JavaScript" TargetMode="External"/><Relationship Id="rId7" Type="http://schemas.openxmlformats.org/officeDocument/2006/relationships/hyperlink" Target="https://tproger.ru/translations/wtf-is-ecmascript/" TargetMode="External"/><Relationship Id="rId2" Type="http://schemas.openxmlformats.org/officeDocument/2006/relationships/hyperlink" Target="https://2ality.com/2011/03/javascript-how-it-all-began.html" TargetMode="External"/><Relationship Id="rId1" Type="http://schemas.openxmlformats.org/officeDocument/2006/relationships/slideLayout" Target="../slideLayouts/slideLayout2.xml"/><Relationship Id="rId6" Type="http://schemas.openxmlformats.org/officeDocument/2006/relationships/hyperlink" Target="https://medium.com/@madasamy/15-javascript-concepts-that-every-nodejs-programmer-must-to-know-6894f5157cb7" TargetMode="External"/><Relationship Id="rId5" Type="http://schemas.openxmlformats.org/officeDocument/2006/relationships/hyperlink" Target="https://medium.com/@benastontweet/lesson-1a-the-history-of-javascript-8c1ce3bffb17" TargetMode="External"/><Relationship Id="rId4" Type="http://schemas.openxmlformats.org/officeDocument/2006/relationships/hyperlink" Target="https://www.springboard.com/blog/history-of-javascript/"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002060"/>
            </a:gs>
            <a:gs pos="90000">
              <a:srgbClr val="F26D26"/>
            </a:gs>
          </a:gsLst>
          <a:lin ang="10800000" scaled="0"/>
          <a:tileRect/>
        </a:gra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smtClean="0"/>
              <a:t>By </a:t>
            </a:r>
            <a:r>
              <a:rPr lang="en-US" dirty="0" err="1" smtClean="0"/>
              <a:t>Vasyl</a:t>
            </a:r>
            <a:r>
              <a:rPr lang="en-US" dirty="0" smtClean="0"/>
              <a:t> </a:t>
            </a:r>
            <a:r>
              <a:rPr lang="en-US" dirty="0" err="1" smtClean="0"/>
              <a:t>Dziuba</a:t>
            </a:r>
            <a:endParaRPr lang="en-US" dirty="0" smtClean="0"/>
          </a:p>
          <a:p>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685800" y="545910"/>
            <a:ext cx="10763108" cy="6216554"/>
          </a:xfrm>
          <a:prstGeom prst="rect">
            <a:avLst/>
          </a:prstGeom>
        </p:spPr>
        <p:txBody>
          <a:bodyPr/>
          <a:lstStyle/>
          <a:p>
            <a:pPr lvl="0"/>
            <a:r>
              <a:rPr lang="en-US" sz="14500" dirty="0" smtClean="0"/>
              <a:t>JavaScript</a:t>
            </a:r>
            <a:r>
              <a:rPr lang="en-US" sz="14500" dirty="0" smtClean="0"/>
              <a:t/>
            </a:r>
            <a:br>
              <a:rPr lang="en-US" sz="14500" dirty="0" smtClean="0"/>
            </a:br>
            <a:r>
              <a:rPr lang="en-US" sz="14500" dirty="0" smtClean="0"/>
              <a:t>INTRO</a:t>
            </a:r>
            <a:endParaRPr lang="en-US" sz="14500" dirty="0"/>
          </a:p>
        </p:txBody>
      </p:sp>
    </p:spTree>
    <p:extLst>
      <p:ext uri="{BB962C8B-B14F-4D97-AF65-F5344CB8AC3E}">
        <p14:creationId xmlns:p14="http://schemas.microsoft.com/office/powerpoint/2010/main" val="400119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25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idx="4294967295"/>
          </p:nvPr>
        </p:nvSpPr>
        <p:spPr>
          <a:xfrm>
            <a:off x="0" y="180975"/>
            <a:ext cx="10820400" cy="685800"/>
          </a:xfrm>
          <a:prstGeom prst="rect">
            <a:avLst/>
          </a:prstGeom>
        </p:spPr>
        <p:txBody>
          <a:bodyPr/>
          <a:lstStyle/>
          <a:p>
            <a:pPr algn="ctr"/>
            <a:r>
              <a:rPr lang="en-US" dirty="0" smtClean="0"/>
              <a:t>         BASICS</a:t>
            </a:r>
            <a:endParaRPr lang="uk-UA" dirty="0"/>
          </a:p>
        </p:txBody>
      </p:sp>
      <p:sp>
        <p:nvSpPr>
          <p:cNvPr id="5" name="Прямоугольник 4"/>
          <p:cNvSpPr/>
          <p:nvPr/>
        </p:nvSpPr>
        <p:spPr>
          <a:xfrm>
            <a:off x="100083" y="866775"/>
            <a:ext cx="7870209" cy="5850319"/>
          </a:xfrm>
          <a:prstGeom prst="rect">
            <a:avLst/>
          </a:prstGeom>
        </p:spPr>
        <p:txBody>
          <a:bodyPr wrap="square">
            <a:spAutoFit/>
          </a:bodyPr>
          <a:lstStyle/>
          <a:p>
            <a:pPr marL="294640" indent="-282575">
              <a:lnSpc>
                <a:spcPct val="100000"/>
              </a:lnSpc>
              <a:spcBef>
                <a:spcPts val="135"/>
              </a:spcBef>
              <a:buClr>
                <a:srgbClr val="FFFFFF"/>
              </a:buClr>
              <a:buChar char="–"/>
              <a:tabLst>
                <a:tab pos="294640" algn="l"/>
                <a:tab pos="295275" algn="l"/>
              </a:tabLst>
            </a:pPr>
            <a:r>
              <a:rPr lang="en-US" sz="2000" u="sng" spc="20" dirty="0">
                <a:uFill>
                  <a:solidFill>
                    <a:srgbClr val="727272"/>
                  </a:solidFill>
                </a:uFill>
              </a:rPr>
              <a:t>JS</a:t>
            </a:r>
            <a:r>
              <a:rPr lang="en-US" sz="2000" u="sng" spc="5" dirty="0">
                <a:uFill>
                  <a:solidFill>
                    <a:srgbClr val="727272"/>
                  </a:solidFill>
                </a:uFill>
              </a:rPr>
              <a:t> </a:t>
            </a:r>
            <a:r>
              <a:rPr lang="en-US" sz="2000" u="sng" spc="15" dirty="0" smtClean="0">
                <a:uFill>
                  <a:solidFill>
                    <a:srgbClr val="727272"/>
                  </a:solidFill>
                </a:uFill>
              </a:rPr>
              <a:t>Statements </a:t>
            </a:r>
            <a:r>
              <a:rPr lang="en-US" sz="2000" spc="15" dirty="0" smtClean="0"/>
              <a:t>-</a:t>
            </a:r>
            <a:r>
              <a:rPr lang="en-US" sz="2000" spc="15" dirty="0" smtClean="0">
                <a:hlinkClick r:id="rId3"/>
              </a:rPr>
              <a:t>  http</a:t>
            </a:r>
            <a:r>
              <a:rPr lang="en-US" sz="2000" spc="15" dirty="0">
                <a:hlinkClick r:id="rId3"/>
              </a:rPr>
              <a:t>://www.w3schools.com/JS/js_statements.asp</a:t>
            </a:r>
          </a:p>
          <a:p>
            <a:pPr marL="294640" indent="-282575">
              <a:lnSpc>
                <a:spcPct val="100000"/>
              </a:lnSpc>
              <a:spcBef>
                <a:spcPts val="105"/>
              </a:spcBef>
              <a:buClr>
                <a:srgbClr val="FFFFFF"/>
              </a:buClr>
              <a:buChar char="–"/>
              <a:tabLst>
                <a:tab pos="294640" algn="l"/>
                <a:tab pos="295275" algn="l"/>
              </a:tabLst>
            </a:pPr>
            <a:r>
              <a:rPr lang="en-US" sz="2000" u="sng" spc="20" dirty="0">
                <a:uFill>
                  <a:solidFill>
                    <a:srgbClr val="727272"/>
                  </a:solidFill>
                </a:uFill>
              </a:rPr>
              <a:t>JS </a:t>
            </a:r>
            <a:r>
              <a:rPr lang="en-US" sz="2000" u="sng" spc="15" dirty="0" smtClean="0">
                <a:uFill>
                  <a:solidFill>
                    <a:srgbClr val="727272"/>
                  </a:solidFill>
                </a:uFill>
              </a:rPr>
              <a:t>Comments </a:t>
            </a:r>
            <a:r>
              <a:rPr lang="en-US" sz="2000" spc="15" dirty="0" smtClean="0"/>
              <a:t>-</a:t>
            </a:r>
            <a:r>
              <a:rPr lang="en-US" sz="2000" spc="-10" dirty="0" smtClean="0"/>
              <a:t>  </a:t>
            </a:r>
            <a:r>
              <a:rPr lang="en-US" sz="2000" spc="15" dirty="0" smtClean="0">
                <a:hlinkClick r:id="rId4"/>
              </a:rPr>
              <a:t>http</a:t>
            </a:r>
            <a:r>
              <a:rPr lang="en-US" sz="2000" spc="15" dirty="0">
                <a:hlinkClick r:id="rId4"/>
              </a:rPr>
              <a:t>://www.w3schools.com/JS/js_comments.asp</a:t>
            </a:r>
          </a:p>
          <a:p>
            <a:pPr marL="294640" indent="-282575">
              <a:lnSpc>
                <a:spcPct val="100000"/>
              </a:lnSpc>
              <a:spcBef>
                <a:spcPts val="100"/>
              </a:spcBef>
              <a:buClr>
                <a:srgbClr val="FFFFFF"/>
              </a:buClr>
              <a:buChar char="–"/>
              <a:tabLst>
                <a:tab pos="294640" algn="l"/>
                <a:tab pos="295275" algn="l"/>
              </a:tabLst>
            </a:pPr>
            <a:r>
              <a:rPr lang="en-US" sz="2000" u="sng" spc="20" dirty="0">
                <a:uFill>
                  <a:solidFill>
                    <a:srgbClr val="727272"/>
                  </a:solidFill>
                </a:uFill>
              </a:rPr>
              <a:t>JS</a:t>
            </a:r>
            <a:r>
              <a:rPr lang="en-US" sz="2000" u="sng" spc="10" dirty="0">
                <a:uFill>
                  <a:solidFill>
                    <a:srgbClr val="727272"/>
                  </a:solidFill>
                </a:uFill>
              </a:rPr>
              <a:t> </a:t>
            </a:r>
            <a:r>
              <a:rPr lang="en-US" sz="2000" u="sng" spc="10" dirty="0" smtClean="0">
                <a:uFill>
                  <a:solidFill>
                    <a:srgbClr val="727272"/>
                  </a:solidFill>
                </a:uFill>
              </a:rPr>
              <a:t>Variables </a:t>
            </a:r>
            <a:r>
              <a:rPr lang="en-US" sz="2000" spc="15" dirty="0"/>
              <a:t>-</a:t>
            </a:r>
            <a:r>
              <a:rPr lang="en-US" sz="2000" spc="10" dirty="0" smtClean="0">
                <a:hlinkClick r:id="rId5"/>
              </a:rPr>
              <a:t> http://</a:t>
            </a:r>
            <a:r>
              <a:rPr lang="en-US" sz="2000" spc="10" dirty="0">
                <a:hlinkClick r:id="rId5"/>
              </a:rPr>
              <a:t>www.w3schools.com/JS/js_variables.asp</a:t>
            </a:r>
          </a:p>
          <a:p>
            <a:pPr marL="294640" indent="-282575">
              <a:lnSpc>
                <a:spcPct val="100000"/>
              </a:lnSpc>
              <a:spcBef>
                <a:spcPts val="105"/>
              </a:spcBef>
              <a:buClr>
                <a:srgbClr val="FFFFFF"/>
              </a:buClr>
              <a:buChar char="–"/>
              <a:tabLst>
                <a:tab pos="294640" algn="l"/>
                <a:tab pos="295275" algn="l"/>
              </a:tabLst>
            </a:pPr>
            <a:r>
              <a:rPr lang="en-US" sz="2000" u="sng" spc="20" dirty="0">
                <a:uFill>
                  <a:solidFill>
                    <a:srgbClr val="727272"/>
                  </a:solidFill>
                </a:uFill>
              </a:rPr>
              <a:t>JS</a:t>
            </a:r>
            <a:r>
              <a:rPr lang="en-US" sz="2000" u="sng" spc="5" dirty="0">
                <a:uFill>
                  <a:solidFill>
                    <a:srgbClr val="727272"/>
                  </a:solidFill>
                </a:uFill>
              </a:rPr>
              <a:t> </a:t>
            </a:r>
            <a:r>
              <a:rPr lang="en-US" sz="2000" u="sng" spc="15" dirty="0" smtClean="0">
                <a:uFill>
                  <a:solidFill>
                    <a:srgbClr val="727272"/>
                  </a:solidFill>
                </a:uFill>
              </a:rPr>
              <a:t>Operators </a:t>
            </a:r>
            <a:r>
              <a:rPr lang="en-US" sz="2000" spc="15" dirty="0" smtClean="0">
                <a:hlinkClick r:id="rId6"/>
              </a:rPr>
              <a:t>- http</a:t>
            </a:r>
            <a:r>
              <a:rPr lang="en-US" sz="2000" spc="15" dirty="0">
                <a:hlinkClick r:id="rId6"/>
              </a:rPr>
              <a:t>://www.w3schools.com/JS/js_operators.asp</a:t>
            </a:r>
          </a:p>
          <a:p>
            <a:pPr marL="294640" indent="-282575">
              <a:lnSpc>
                <a:spcPct val="100000"/>
              </a:lnSpc>
              <a:spcBef>
                <a:spcPts val="105"/>
              </a:spcBef>
              <a:buClr>
                <a:srgbClr val="FFFFFF"/>
              </a:buClr>
              <a:buChar char="–"/>
              <a:tabLst>
                <a:tab pos="294640" algn="l"/>
                <a:tab pos="295275" algn="l"/>
              </a:tabLst>
            </a:pPr>
            <a:r>
              <a:rPr lang="en-US" sz="2000" u="sng" spc="20" dirty="0">
                <a:uFill>
                  <a:solidFill>
                    <a:srgbClr val="727272"/>
                  </a:solidFill>
                </a:uFill>
              </a:rPr>
              <a:t>JS </a:t>
            </a:r>
            <a:r>
              <a:rPr lang="en-US" sz="2000" u="sng" spc="10" dirty="0" smtClean="0">
                <a:uFill>
                  <a:solidFill>
                    <a:srgbClr val="727272"/>
                  </a:solidFill>
                </a:uFill>
              </a:rPr>
              <a:t>Comparisons </a:t>
            </a:r>
            <a:r>
              <a:rPr lang="en-US" sz="2000" spc="10" dirty="0" smtClean="0"/>
              <a:t>-</a:t>
            </a:r>
            <a:r>
              <a:rPr lang="en-US" sz="2000" spc="-10" dirty="0" smtClean="0"/>
              <a:t> </a:t>
            </a:r>
            <a:r>
              <a:rPr lang="en-US" sz="2000" spc="15" dirty="0">
                <a:hlinkClick r:id="rId7"/>
              </a:rPr>
              <a:t>http://www.w3schools.com/JS/js_comparisons.asp</a:t>
            </a:r>
          </a:p>
          <a:p>
            <a:pPr marL="294640" indent="-282575">
              <a:lnSpc>
                <a:spcPct val="100000"/>
              </a:lnSpc>
              <a:spcBef>
                <a:spcPts val="100"/>
              </a:spcBef>
              <a:buClr>
                <a:srgbClr val="FFFFFF"/>
              </a:buClr>
              <a:buChar char="–"/>
              <a:tabLst>
                <a:tab pos="294640" algn="l"/>
                <a:tab pos="295275" algn="l"/>
              </a:tabLst>
            </a:pPr>
            <a:r>
              <a:rPr lang="en-US" sz="2000" u="sng" spc="20" dirty="0">
                <a:uFill>
                  <a:solidFill>
                    <a:srgbClr val="727272"/>
                  </a:solidFill>
                </a:uFill>
              </a:rPr>
              <a:t>JS </a:t>
            </a:r>
            <a:r>
              <a:rPr lang="en-US" sz="2000" u="sng" spc="10" dirty="0">
                <a:uFill>
                  <a:solidFill>
                    <a:srgbClr val="727272"/>
                  </a:solidFill>
                </a:uFill>
              </a:rPr>
              <a:t>If...</a:t>
            </a:r>
            <a:r>
              <a:rPr lang="en-US" sz="2000" u="sng" spc="10" dirty="0" smtClean="0">
                <a:uFill>
                  <a:solidFill>
                    <a:srgbClr val="727272"/>
                  </a:solidFill>
                </a:uFill>
              </a:rPr>
              <a:t>Else </a:t>
            </a:r>
            <a:r>
              <a:rPr lang="en-US" sz="2000" spc="10" dirty="0" smtClean="0"/>
              <a:t>-</a:t>
            </a:r>
            <a:r>
              <a:rPr lang="en-US" sz="2000" spc="5" dirty="0" smtClean="0"/>
              <a:t> </a:t>
            </a:r>
            <a:r>
              <a:rPr lang="en-US" sz="2000" spc="10" dirty="0">
                <a:hlinkClick r:id="rId8"/>
              </a:rPr>
              <a:t>http://www.w3schools.com/JS/js_if_else.asp</a:t>
            </a:r>
          </a:p>
          <a:p>
            <a:pPr marL="294640" indent="-282575">
              <a:lnSpc>
                <a:spcPct val="100000"/>
              </a:lnSpc>
              <a:spcBef>
                <a:spcPts val="105"/>
              </a:spcBef>
              <a:buClr>
                <a:srgbClr val="FFFFFF"/>
              </a:buClr>
              <a:buChar char="–"/>
              <a:tabLst>
                <a:tab pos="294640" algn="l"/>
                <a:tab pos="295275" algn="l"/>
              </a:tabLst>
            </a:pPr>
            <a:r>
              <a:rPr lang="en-US" sz="2000" u="sng" spc="20" dirty="0">
                <a:uFill>
                  <a:solidFill>
                    <a:srgbClr val="727272"/>
                  </a:solidFill>
                </a:uFill>
              </a:rPr>
              <a:t>JS </a:t>
            </a:r>
            <a:r>
              <a:rPr lang="en-US" sz="2000" u="sng" spc="15" dirty="0" smtClean="0">
                <a:uFill>
                  <a:solidFill>
                    <a:srgbClr val="727272"/>
                  </a:solidFill>
                </a:uFill>
              </a:rPr>
              <a:t>Switch </a:t>
            </a:r>
            <a:r>
              <a:rPr lang="en-US" sz="2000" spc="15" dirty="0" smtClean="0"/>
              <a:t>-</a:t>
            </a:r>
            <a:r>
              <a:rPr lang="en-US" sz="2000" spc="5" dirty="0" smtClean="0"/>
              <a:t> </a:t>
            </a:r>
            <a:r>
              <a:rPr lang="en-US" sz="2000" spc="10" dirty="0">
                <a:hlinkClick r:id="rId9"/>
              </a:rPr>
              <a:t>http://www.w3schools.com/JS/js_switch.asp</a:t>
            </a:r>
          </a:p>
          <a:p>
            <a:pPr marL="294640" indent="-282575">
              <a:lnSpc>
                <a:spcPct val="100000"/>
              </a:lnSpc>
              <a:spcBef>
                <a:spcPts val="105"/>
              </a:spcBef>
              <a:buClr>
                <a:srgbClr val="FFFFFF"/>
              </a:buClr>
              <a:buChar char="–"/>
              <a:tabLst>
                <a:tab pos="294640" algn="l"/>
                <a:tab pos="295275" algn="l"/>
              </a:tabLst>
            </a:pPr>
            <a:r>
              <a:rPr lang="en-US" sz="2000" u="sng" spc="20" dirty="0">
                <a:uFill>
                  <a:solidFill>
                    <a:srgbClr val="727272"/>
                  </a:solidFill>
                </a:uFill>
              </a:rPr>
              <a:t>JS Popup </a:t>
            </a:r>
            <a:r>
              <a:rPr lang="en-US" sz="2000" u="sng" spc="15" dirty="0" smtClean="0">
                <a:uFill>
                  <a:solidFill>
                    <a:srgbClr val="727272"/>
                  </a:solidFill>
                </a:uFill>
              </a:rPr>
              <a:t>Boxes </a:t>
            </a:r>
            <a:r>
              <a:rPr lang="en-US" sz="2000" spc="15" dirty="0" smtClean="0"/>
              <a:t>-</a:t>
            </a:r>
            <a:r>
              <a:rPr lang="en-US" sz="2000" spc="-25" dirty="0" smtClean="0"/>
              <a:t> </a:t>
            </a:r>
            <a:r>
              <a:rPr lang="en-US" sz="2000" spc="15" dirty="0">
                <a:hlinkClick r:id="rId10"/>
              </a:rPr>
              <a:t>http://www.w3schools.com/JS/js_popup.asp</a:t>
            </a:r>
          </a:p>
          <a:p>
            <a:pPr marL="294640" indent="-282575">
              <a:lnSpc>
                <a:spcPct val="100000"/>
              </a:lnSpc>
              <a:spcBef>
                <a:spcPts val="100"/>
              </a:spcBef>
              <a:buClr>
                <a:srgbClr val="FFFFFF"/>
              </a:buClr>
              <a:buChar char="–"/>
              <a:tabLst>
                <a:tab pos="294640" algn="l"/>
                <a:tab pos="295275" algn="l"/>
              </a:tabLst>
            </a:pPr>
            <a:r>
              <a:rPr lang="en-US" sz="2000" u="sng" spc="20" dirty="0">
                <a:uFill>
                  <a:solidFill>
                    <a:srgbClr val="727272"/>
                  </a:solidFill>
                </a:uFill>
              </a:rPr>
              <a:t>JS </a:t>
            </a:r>
            <a:r>
              <a:rPr lang="en-US" sz="2000" u="sng" spc="15" dirty="0" smtClean="0">
                <a:uFill>
                  <a:solidFill>
                    <a:srgbClr val="727272"/>
                  </a:solidFill>
                </a:uFill>
              </a:rPr>
              <a:t>Functions </a:t>
            </a:r>
            <a:r>
              <a:rPr lang="en-US" sz="2000" spc="15" dirty="0" smtClean="0"/>
              <a:t>-</a:t>
            </a:r>
            <a:r>
              <a:rPr lang="en-US" sz="2000" spc="10" dirty="0" smtClean="0"/>
              <a:t> </a:t>
            </a:r>
            <a:r>
              <a:rPr lang="en-US" sz="2000" spc="10" dirty="0">
                <a:hlinkClick r:id="rId11"/>
              </a:rPr>
              <a:t>http://www.w3schools.com/JS/js_functions.asp</a:t>
            </a:r>
          </a:p>
          <a:p>
            <a:pPr marL="294640" indent="-282575">
              <a:lnSpc>
                <a:spcPct val="100000"/>
              </a:lnSpc>
              <a:spcBef>
                <a:spcPts val="105"/>
              </a:spcBef>
              <a:buClr>
                <a:srgbClr val="FFFFFF"/>
              </a:buClr>
              <a:buChar char="–"/>
              <a:tabLst>
                <a:tab pos="294640" algn="l"/>
                <a:tab pos="295275" algn="l"/>
              </a:tabLst>
            </a:pPr>
            <a:r>
              <a:rPr lang="en-US" sz="2000" u="sng" spc="20" dirty="0">
                <a:uFill>
                  <a:solidFill>
                    <a:srgbClr val="727272"/>
                  </a:solidFill>
                </a:uFill>
              </a:rPr>
              <a:t>JS </a:t>
            </a:r>
            <a:r>
              <a:rPr lang="en-US" sz="2000" u="sng" spc="15" dirty="0">
                <a:uFill>
                  <a:solidFill>
                    <a:srgbClr val="727272"/>
                  </a:solidFill>
                </a:uFill>
              </a:rPr>
              <a:t>For </a:t>
            </a:r>
            <a:r>
              <a:rPr lang="en-US" sz="2000" u="sng" spc="10" dirty="0" smtClean="0">
                <a:uFill>
                  <a:solidFill>
                    <a:srgbClr val="727272"/>
                  </a:solidFill>
                </a:uFill>
              </a:rPr>
              <a:t>Loop </a:t>
            </a:r>
            <a:r>
              <a:rPr lang="en-US" sz="2000" spc="10" dirty="0" smtClean="0"/>
              <a:t>-</a:t>
            </a:r>
            <a:r>
              <a:rPr lang="en-US" sz="2000" dirty="0" smtClean="0"/>
              <a:t> </a:t>
            </a:r>
            <a:r>
              <a:rPr lang="en-US" sz="2000" spc="10" dirty="0">
                <a:hlinkClick r:id="rId12"/>
              </a:rPr>
              <a:t>http://www.w3schools.com/JS/js_loop_for.asp</a:t>
            </a:r>
          </a:p>
          <a:p>
            <a:pPr marL="294640" indent="-282575">
              <a:lnSpc>
                <a:spcPct val="100000"/>
              </a:lnSpc>
              <a:spcBef>
                <a:spcPts val="105"/>
              </a:spcBef>
              <a:buClr>
                <a:srgbClr val="FFFFFF"/>
              </a:buClr>
              <a:buChar char="–"/>
              <a:tabLst>
                <a:tab pos="294640" algn="l"/>
                <a:tab pos="295275" algn="l"/>
              </a:tabLst>
            </a:pPr>
            <a:r>
              <a:rPr lang="en-US" sz="2000" u="sng" spc="20" dirty="0">
                <a:uFill>
                  <a:solidFill>
                    <a:srgbClr val="727272"/>
                  </a:solidFill>
                </a:uFill>
              </a:rPr>
              <a:t>JS </a:t>
            </a:r>
            <a:r>
              <a:rPr lang="en-US" sz="2000" u="sng" spc="15" dirty="0">
                <a:uFill>
                  <a:solidFill>
                    <a:srgbClr val="727272"/>
                  </a:solidFill>
                </a:uFill>
              </a:rPr>
              <a:t>While </a:t>
            </a:r>
            <a:r>
              <a:rPr lang="en-US" sz="2000" u="sng" spc="10" dirty="0" smtClean="0">
                <a:uFill>
                  <a:solidFill>
                    <a:srgbClr val="727272"/>
                  </a:solidFill>
                </a:uFill>
              </a:rPr>
              <a:t>Loop </a:t>
            </a:r>
            <a:r>
              <a:rPr lang="en-US" sz="2000" spc="10" dirty="0" smtClean="0"/>
              <a:t>-</a:t>
            </a:r>
            <a:r>
              <a:rPr lang="en-US" sz="2000" spc="20" dirty="0" smtClean="0"/>
              <a:t> </a:t>
            </a:r>
            <a:r>
              <a:rPr lang="en-US" sz="2000" spc="10" dirty="0">
                <a:hlinkClick r:id="rId13"/>
              </a:rPr>
              <a:t>http://www.w3schools.com/JS/js_loop_while.asp</a:t>
            </a:r>
          </a:p>
          <a:p>
            <a:pPr marL="294640" indent="-282575">
              <a:lnSpc>
                <a:spcPct val="100000"/>
              </a:lnSpc>
              <a:spcBef>
                <a:spcPts val="100"/>
              </a:spcBef>
              <a:buClr>
                <a:srgbClr val="FFFFFF"/>
              </a:buClr>
              <a:buChar char="–"/>
              <a:tabLst>
                <a:tab pos="294640" algn="l"/>
                <a:tab pos="295275" algn="l"/>
              </a:tabLst>
            </a:pPr>
            <a:r>
              <a:rPr lang="en-US" sz="2000" u="sng" spc="20" dirty="0">
                <a:uFill>
                  <a:solidFill>
                    <a:srgbClr val="727272"/>
                  </a:solidFill>
                </a:uFill>
              </a:rPr>
              <a:t>JS </a:t>
            </a:r>
            <a:r>
              <a:rPr lang="en-US" sz="2000" u="sng" spc="15" dirty="0">
                <a:uFill>
                  <a:solidFill>
                    <a:srgbClr val="727272"/>
                  </a:solidFill>
                </a:uFill>
              </a:rPr>
              <a:t>Break </a:t>
            </a:r>
            <a:r>
              <a:rPr lang="en-US" sz="2000" u="sng" spc="15" dirty="0" smtClean="0">
                <a:uFill>
                  <a:solidFill>
                    <a:srgbClr val="727272"/>
                  </a:solidFill>
                </a:uFill>
              </a:rPr>
              <a:t>Loops </a:t>
            </a:r>
            <a:r>
              <a:rPr lang="en-US" sz="2000" spc="15" dirty="0" smtClean="0"/>
              <a:t>-</a:t>
            </a:r>
            <a:r>
              <a:rPr lang="en-US" sz="2000" spc="105" dirty="0" smtClean="0"/>
              <a:t> </a:t>
            </a:r>
            <a:r>
              <a:rPr lang="en-US" sz="2000" spc="10" dirty="0">
                <a:hlinkClick r:id="rId14"/>
              </a:rPr>
              <a:t>http://www.w3schools.com/JS/js_break.asp</a:t>
            </a:r>
          </a:p>
          <a:p>
            <a:pPr marL="294640" indent="-282575">
              <a:lnSpc>
                <a:spcPct val="100000"/>
              </a:lnSpc>
              <a:spcBef>
                <a:spcPts val="105"/>
              </a:spcBef>
              <a:buClr>
                <a:srgbClr val="FFFFFF"/>
              </a:buClr>
              <a:buChar char="–"/>
              <a:tabLst>
                <a:tab pos="294640" algn="l"/>
                <a:tab pos="295275" algn="l"/>
              </a:tabLst>
            </a:pPr>
            <a:r>
              <a:rPr lang="en-US" sz="2000" u="sng" spc="20" dirty="0">
                <a:uFill>
                  <a:solidFill>
                    <a:srgbClr val="727272"/>
                  </a:solidFill>
                </a:uFill>
              </a:rPr>
              <a:t>JS </a:t>
            </a:r>
            <a:r>
              <a:rPr lang="en-US" sz="2000" u="sng" spc="5" dirty="0">
                <a:uFill>
                  <a:solidFill>
                    <a:srgbClr val="727272"/>
                  </a:solidFill>
                </a:uFill>
              </a:rPr>
              <a:t>For...</a:t>
            </a:r>
            <a:r>
              <a:rPr lang="en-US" sz="2000" u="sng" spc="5" dirty="0" smtClean="0">
                <a:uFill>
                  <a:solidFill>
                    <a:srgbClr val="727272"/>
                  </a:solidFill>
                </a:uFill>
              </a:rPr>
              <a:t>In </a:t>
            </a:r>
            <a:r>
              <a:rPr lang="en-US" sz="2000" spc="5" dirty="0" smtClean="0"/>
              <a:t>-</a:t>
            </a:r>
            <a:r>
              <a:rPr lang="en-US" sz="2000" spc="130" dirty="0" smtClean="0"/>
              <a:t> </a:t>
            </a:r>
            <a:r>
              <a:rPr lang="en-US" sz="2000" spc="10" dirty="0">
                <a:hlinkClick r:id="rId15"/>
              </a:rPr>
              <a:t>http://www.w3schools.com/JS/js_loop_for_in.asp</a:t>
            </a:r>
          </a:p>
          <a:p>
            <a:pPr marL="294640" indent="-282575">
              <a:lnSpc>
                <a:spcPct val="100000"/>
              </a:lnSpc>
              <a:spcBef>
                <a:spcPts val="105"/>
              </a:spcBef>
              <a:buClr>
                <a:srgbClr val="FFFFFF"/>
              </a:buClr>
              <a:buChar char="–"/>
              <a:tabLst>
                <a:tab pos="294640" algn="l"/>
                <a:tab pos="295275" algn="l"/>
              </a:tabLst>
            </a:pPr>
            <a:r>
              <a:rPr lang="en-US" sz="2000" u="sng" spc="20" dirty="0">
                <a:uFill>
                  <a:solidFill>
                    <a:srgbClr val="727272"/>
                  </a:solidFill>
                </a:uFill>
              </a:rPr>
              <a:t>JS </a:t>
            </a:r>
            <a:r>
              <a:rPr lang="en-US" sz="2000" u="sng" spc="15" dirty="0" smtClean="0">
                <a:uFill>
                  <a:solidFill>
                    <a:srgbClr val="727272"/>
                  </a:solidFill>
                </a:uFill>
              </a:rPr>
              <a:t>Events </a:t>
            </a:r>
            <a:r>
              <a:rPr lang="en-US" sz="2000" spc="15" dirty="0" smtClean="0"/>
              <a:t>-</a:t>
            </a:r>
            <a:r>
              <a:rPr lang="en-US" sz="2000" spc="5" dirty="0" smtClean="0"/>
              <a:t> </a:t>
            </a:r>
            <a:r>
              <a:rPr lang="en-US" sz="2000" spc="10" dirty="0">
                <a:hlinkClick r:id="rId16"/>
              </a:rPr>
              <a:t>http://www.w3schools.com/JS/js_events.asp</a:t>
            </a:r>
          </a:p>
          <a:p>
            <a:pPr marL="294640" indent="-282575">
              <a:lnSpc>
                <a:spcPct val="100000"/>
              </a:lnSpc>
              <a:spcBef>
                <a:spcPts val="100"/>
              </a:spcBef>
              <a:buClr>
                <a:srgbClr val="FFFFFF"/>
              </a:buClr>
              <a:buChar char="–"/>
              <a:tabLst>
                <a:tab pos="294640" algn="l"/>
                <a:tab pos="295275" algn="l"/>
              </a:tabLst>
            </a:pPr>
            <a:r>
              <a:rPr lang="en-US" sz="2000" u="sng" spc="20" dirty="0">
                <a:uFill>
                  <a:solidFill>
                    <a:srgbClr val="727272"/>
                  </a:solidFill>
                </a:uFill>
              </a:rPr>
              <a:t>JS </a:t>
            </a:r>
            <a:r>
              <a:rPr lang="en-US" sz="2000" u="sng" dirty="0">
                <a:uFill>
                  <a:solidFill>
                    <a:srgbClr val="727272"/>
                  </a:solidFill>
                </a:uFill>
              </a:rPr>
              <a:t>Try...</a:t>
            </a:r>
            <a:r>
              <a:rPr lang="en-US" sz="2000" u="sng" dirty="0" smtClean="0">
                <a:uFill>
                  <a:solidFill>
                    <a:srgbClr val="727272"/>
                  </a:solidFill>
                </a:uFill>
              </a:rPr>
              <a:t>Catch </a:t>
            </a:r>
            <a:r>
              <a:rPr lang="en-US" sz="2000" dirty="0" smtClean="0"/>
              <a:t>-</a:t>
            </a:r>
            <a:r>
              <a:rPr lang="en-US" sz="2000" spc="-10" dirty="0" smtClean="0"/>
              <a:t> </a:t>
            </a:r>
            <a:r>
              <a:rPr lang="en-US" sz="2000" spc="10" dirty="0">
                <a:hlinkClick r:id="rId17"/>
              </a:rPr>
              <a:t>http://www.w3schools.com/JS/js_try_catch.asp</a:t>
            </a:r>
          </a:p>
          <a:p>
            <a:pPr marL="294640" indent="-282575">
              <a:lnSpc>
                <a:spcPct val="100000"/>
              </a:lnSpc>
              <a:spcBef>
                <a:spcPts val="105"/>
              </a:spcBef>
              <a:buClr>
                <a:srgbClr val="FFFFFF"/>
              </a:buClr>
              <a:buChar char="–"/>
              <a:tabLst>
                <a:tab pos="294640" algn="l"/>
                <a:tab pos="295275" algn="l"/>
              </a:tabLst>
            </a:pPr>
            <a:r>
              <a:rPr lang="en-US" sz="2000" u="sng" spc="20" dirty="0">
                <a:uFill>
                  <a:solidFill>
                    <a:srgbClr val="727272"/>
                  </a:solidFill>
                </a:uFill>
              </a:rPr>
              <a:t>JS </a:t>
            </a:r>
            <a:r>
              <a:rPr lang="en-US" sz="2000" u="sng" spc="15" dirty="0" smtClean="0">
                <a:uFill>
                  <a:solidFill>
                    <a:srgbClr val="727272"/>
                  </a:solidFill>
                </a:uFill>
              </a:rPr>
              <a:t>Throw </a:t>
            </a:r>
            <a:r>
              <a:rPr lang="en-US" sz="2000" spc="15" dirty="0" smtClean="0"/>
              <a:t>-</a:t>
            </a:r>
            <a:r>
              <a:rPr lang="en-US" sz="2000" spc="-20" dirty="0" smtClean="0"/>
              <a:t> </a:t>
            </a:r>
            <a:r>
              <a:rPr lang="en-US" sz="2000" spc="10" dirty="0">
                <a:hlinkClick r:id="rId18"/>
              </a:rPr>
              <a:t>http://www.w3schools.com/JS/js_throw.asp</a:t>
            </a:r>
          </a:p>
          <a:p>
            <a:pPr marL="294640" indent="-282575">
              <a:lnSpc>
                <a:spcPct val="100000"/>
              </a:lnSpc>
              <a:spcBef>
                <a:spcPts val="105"/>
              </a:spcBef>
              <a:buClr>
                <a:srgbClr val="FFFFFF"/>
              </a:buClr>
              <a:buChar char="–"/>
              <a:tabLst>
                <a:tab pos="294640" algn="l"/>
                <a:tab pos="295275" algn="l"/>
              </a:tabLst>
            </a:pPr>
            <a:r>
              <a:rPr lang="en-US" sz="2000" u="sng" spc="20" dirty="0">
                <a:uFill>
                  <a:solidFill>
                    <a:srgbClr val="727272"/>
                  </a:solidFill>
                </a:uFill>
              </a:rPr>
              <a:t>JS </a:t>
            </a:r>
            <a:r>
              <a:rPr lang="en-US" sz="2000" u="sng" spc="15" dirty="0">
                <a:uFill>
                  <a:solidFill>
                    <a:srgbClr val="727272"/>
                  </a:solidFill>
                </a:uFill>
              </a:rPr>
              <a:t>Special </a:t>
            </a:r>
            <a:r>
              <a:rPr lang="en-US" sz="2000" u="sng" spc="-15" dirty="0" smtClean="0">
                <a:uFill>
                  <a:solidFill>
                    <a:srgbClr val="727272"/>
                  </a:solidFill>
                </a:uFill>
              </a:rPr>
              <a:t>Text </a:t>
            </a:r>
            <a:r>
              <a:rPr lang="en-US" sz="2000" spc="-15" dirty="0" smtClean="0"/>
              <a:t>-</a:t>
            </a:r>
            <a:r>
              <a:rPr lang="en-US" sz="2000" spc="-85" dirty="0" smtClean="0"/>
              <a:t> </a:t>
            </a:r>
            <a:r>
              <a:rPr lang="en-US" sz="2000" spc="15" dirty="0">
                <a:hlinkClick r:id="rId19"/>
              </a:rPr>
              <a:t>http://www.w3schools.com/JS/js_special_characters.asp</a:t>
            </a:r>
          </a:p>
          <a:p>
            <a:pPr marL="294640" indent="-282575">
              <a:lnSpc>
                <a:spcPct val="100000"/>
              </a:lnSpc>
              <a:spcBef>
                <a:spcPts val="100"/>
              </a:spcBef>
              <a:buClr>
                <a:srgbClr val="FFFFFF"/>
              </a:buClr>
              <a:buChar char="–"/>
              <a:tabLst>
                <a:tab pos="294640" algn="l"/>
                <a:tab pos="295275" algn="l"/>
              </a:tabLst>
            </a:pPr>
            <a:r>
              <a:rPr lang="en-US" sz="2000" u="sng" spc="20" dirty="0">
                <a:uFill>
                  <a:solidFill>
                    <a:srgbClr val="727272"/>
                  </a:solidFill>
                </a:uFill>
              </a:rPr>
              <a:t>JS </a:t>
            </a:r>
            <a:r>
              <a:rPr lang="en-US" sz="2000" u="sng" spc="15" dirty="0" smtClean="0">
                <a:uFill>
                  <a:solidFill>
                    <a:srgbClr val="727272"/>
                  </a:solidFill>
                </a:uFill>
              </a:rPr>
              <a:t>Guidelines </a:t>
            </a:r>
            <a:r>
              <a:rPr lang="en-US" sz="2000" spc="15" dirty="0" smtClean="0"/>
              <a:t>-</a:t>
            </a:r>
            <a:r>
              <a:rPr lang="en-US" sz="2000" spc="10" dirty="0" smtClean="0"/>
              <a:t> </a:t>
            </a:r>
            <a:r>
              <a:rPr lang="en-US" sz="2000" spc="10" dirty="0">
                <a:hlinkClick r:id="rId20"/>
              </a:rPr>
              <a:t>http://www.w3schools.com/JS/js_guidelines.asp</a:t>
            </a:r>
            <a:endParaRPr lang="en-US" sz="2000" spc="10" dirty="0">
              <a:hlinkClick r:id="rId20"/>
            </a:endParaRPr>
          </a:p>
        </p:txBody>
      </p:sp>
    </p:spTree>
    <p:extLst>
      <p:ext uri="{BB962C8B-B14F-4D97-AF65-F5344CB8AC3E}">
        <p14:creationId xmlns:p14="http://schemas.microsoft.com/office/powerpoint/2010/main" val="194303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a:xfrm>
            <a:off x="685800" y="399198"/>
            <a:ext cx="10820400" cy="685800"/>
          </a:xfrm>
        </p:spPr>
        <p:txBody>
          <a:bodyPr/>
          <a:lstStyle/>
          <a:p>
            <a:pPr algn="ctr"/>
            <a:r>
              <a:rPr lang="en-US" dirty="0" smtClean="0"/>
              <a:t>BASICS</a:t>
            </a:r>
            <a:endParaRPr lang="uk-UA" dirty="0"/>
          </a:p>
        </p:txBody>
      </p:sp>
      <p:sp>
        <p:nvSpPr>
          <p:cNvPr id="2" name="Прямоугольник 1"/>
          <p:cNvSpPr/>
          <p:nvPr/>
        </p:nvSpPr>
        <p:spPr>
          <a:xfrm>
            <a:off x="685800" y="1335886"/>
            <a:ext cx="9412406" cy="4998804"/>
          </a:xfrm>
          <a:prstGeom prst="rect">
            <a:avLst/>
          </a:prstGeom>
        </p:spPr>
        <p:txBody>
          <a:bodyPr wrap="square">
            <a:spAutoFit/>
          </a:bodyPr>
          <a:lstStyle/>
          <a:p>
            <a:pPr marL="12700">
              <a:lnSpc>
                <a:spcPts val="2700"/>
              </a:lnSpc>
              <a:spcBef>
                <a:spcPts val="125"/>
              </a:spcBef>
            </a:pPr>
            <a:r>
              <a:rPr lang="en-US" sz="2800" b="1" spc="10" dirty="0">
                <a:latin typeface="Arial"/>
                <a:cs typeface="Arial"/>
              </a:rPr>
              <a:t>JS</a:t>
            </a:r>
            <a:r>
              <a:rPr lang="en-US" sz="2800" b="1" dirty="0">
                <a:latin typeface="Arial"/>
                <a:cs typeface="Arial"/>
              </a:rPr>
              <a:t> </a:t>
            </a:r>
            <a:r>
              <a:rPr lang="en-US" sz="2800" b="1" spc="10" dirty="0">
                <a:latin typeface="Arial"/>
                <a:cs typeface="Arial"/>
              </a:rPr>
              <a:t>objects</a:t>
            </a:r>
            <a:endParaRPr lang="en-US" sz="2800" dirty="0">
              <a:latin typeface="Arial"/>
              <a:cs typeface="Arial"/>
            </a:endParaRPr>
          </a:p>
          <a:p>
            <a:pPr marL="407670" indent="-283210">
              <a:lnSpc>
                <a:spcPct val="100000"/>
              </a:lnSpc>
              <a:buClr>
                <a:srgbClr val="FFFFFF"/>
              </a:buClr>
              <a:buFont typeface="Arial"/>
              <a:buChar char="–"/>
              <a:tabLst>
                <a:tab pos="407670" algn="l"/>
                <a:tab pos="408305" algn="l"/>
              </a:tabLst>
            </a:pPr>
            <a:r>
              <a:rPr lang="en-US" sz="2000" u="sng" spc="10" dirty="0">
                <a:uFill>
                  <a:solidFill>
                    <a:srgbClr val="727272"/>
                  </a:solidFill>
                </a:uFill>
                <a:latin typeface="Calibri"/>
                <a:cs typeface="Calibri"/>
              </a:rPr>
              <a:t>JS </a:t>
            </a:r>
            <a:r>
              <a:rPr lang="en-US" sz="2000" u="sng" spc="5" dirty="0">
                <a:uFill>
                  <a:solidFill>
                    <a:srgbClr val="727272"/>
                  </a:solidFill>
                </a:uFill>
                <a:latin typeface="Calibri"/>
                <a:cs typeface="Calibri"/>
              </a:rPr>
              <a:t>String</a:t>
            </a:r>
            <a:r>
              <a:rPr lang="en-US" sz="2000" spc="5" dirty="0">
                <a:latin typeface="Calibri"/>
                <a:cs typeface="Calibri"/>
              </a:rPr>
              <a:t>‐ </a:t>
            </a:r>
            <a:r>
              <a:rPr lang="en-US" sz="2000" spc="5" dirty="0">
                <a:latin typeface="Calibri"/>
                <a:cs typeface="Calibri"/>
                <a:hlinkClick r:id="rId2"/>
              </a:rPr>
              <a:t>http://www.w3schools.com/JS/js_obj_string.asp</a:t>
            </a:r>
            <a:endParaRPr lang="en-US" sz="2000" dirty="0">
              <a:latin typeface="Calibri"/>
              <a:cs typeface="Calibri"/>
            </a:endParaRPr>
          </a:p>
          <a:p>
            <a:pPr marL="407670" indent="-283210">
              <a:lnSpc>
                <a:spcPct val="100000"/>
              </a:lnSpc>
              <a:spcBef>
                <a:spcPts val="35"/>
              </a:spcBef>
              <a:buClr>
                <a:srgbClr val="FFFFFF"/>
              </a:buClr>
              <a:buFont typeface="Arial"/>
              <a:buChar char="–"/>
              <a:tabLst>
                <a:tab pos="407670" algn="l"/>
                <a:tab pos="408305" algn="l"/>
              </a:tabLst>
            </a:pPr>
            <a:r>
              <a:rPr lang="en-US" sz="2000" u="sng" spc="10" dirty="0">
                <a:uFill>
                  <a:solidFill>
                    <a:srgbClr val="727272"/>
                  </a:solidFill>
                </a:uFill>
                <a:latin typeface="Calibri"/>
                <a:cs typeface="Calibri"/>
              </a:rPr>
              <a:t>JS</a:t>
            </a:r>
            <a:r>
              <a:rPr lang="en-US" sz="2000" u="sng" spc="5" dirty="0">
                <a:uFill>
                  <a:solidFill>
                    <a:srgbClr val="727272"/>
                  </a:solidFill>
                </a:uFill>
                <a:latin typeface="Calibri"/>
                <a:cs typeface="Calibri"/>
              </a:rPr>
              <a:t> Date</a:t>
            </a:r>
            <a:r>
              <a:rPr lang="en-US" sz="2000" spc="5" dirty="0">
                <a:latin typeface="Calibri"/>
                <a:cs typeface="Calibri"/>
                <a:hlinkClick r:id="rId3"/>
              </a:rPr>
              <a:t>‐http://w</a:t>
            </a:r>
            <a:r>
              <a:rPr lang="en-US" sz="2000" spc="5" dirty="0">
                <a:solidFill>
                  <a:schemeClr val="accent6"/>
                </a:solidFill>
                <a:latin typeface="Calibri"/>
                <a:cs typeface="Calibri"/>
              </a:rPr>
              <a:t>w</a:t>
            </a:r>
            <a:r>
              <a:rPr lang="en-US" sz="2000" spc="5" dirty="0">
                <a:latin typeface="Calibri"/>
                <a:cs typeface="Calibri"/>
                <a:hlinkClick r:id="rId3"/>
              </a:rPr>
              <a:t>w.w3schools.com/JS/js_obj_date.asp</a:t>
            </a:r>
            <a:endParaRPr lang="en-US" sz="2000" dirty="0">
              <a:latin typeface="Calibri"/>
              <a:cs typeface="Calibri"/>
            </a:endParaRPr>
          </a:p>
          <a:p>
            <a:pPr marL="407670" indent="-283210">
              <a:lnSpc>
                <a:spcPct val="100000"/>
              </a:lnSpc>
              <a:spcBef>
                <a:spcPts val="140"/>
              </a:spcBef>
              <a:buClr>
                <a:srgbClr val="FFFFFF"/>
              </a:buClr>
              <a:buFont typeface="Arial"/>
              <a:buChar char="–"/>
              <a:tabLst>
                <a:tab pos="407670" algn="l"/>
                <a:tab pos="408305" algn="l"/>
              </a:tabLst>
            </a:pPr>
            <a:r>
              <a:rPr lang="en-US" sz="2000" u="sng" spc="10" dirty="0">
                <a:uFill>
                  <a:solidFill>
                    <a:srgbClr val="727272"/>
                  </a:solidFill>
                </a:uFill>
                <a:latin typeface="Calibri"/>
                <a:cs typeface="Calibri"/>
              </a:rPr>
              <a:t>JS </a:t>
            </a:r>
            <a:r>
              <a:rPr lang="en-US" sz="2000" u="sng" spc="-5" dirty="0">
                <a:uFill>
                  <a:solidFill>
                    <a:srgbClr val="727272"/>
                  </a:solidFill>
                </a:uFill>
                <a:latin typeface="Calibri"/>
                <a:cs typeface="Calibri"/>
              </a:rPr>
              <a:t>Array</a:t>
            </a:r>
            <a:r>
              <a:rPr lang="en-US" sz="2000" spc="-5" dirty="0">
                <a:latin typeface="Calibri"/>
                <a:cs typeface="Calibri"/>
              </a:rPr>
              <a:t>‐</a:t>
            </a:r>
            <a:r>
              <a:rPr lang="en-US" sz="2000" spc="5" dirty="0">
                <a:latin typeface="Calibri"/>
                <a:cs typeface="Calibri"/>
              </a:rPr>
              <a:t> </a:t>
            </a:r>
            <a:r>
              <a:rPr lang="en-US" sz="2000" dirty="0">
                <a:solidFill>
                  <a:schemeClr val="accent6"/>
                </a:solidFill>
                <a:latin typeface="Calibri"/>
                <a:cs typeface="Calibri"/>
                <a:hlinkClick r:id="rId4"/>
              </a:rPr>
              <a:t>http://www.w3schools.com/JS/js_obj_array.asp</a:t>
            </a:r>
            <a:endParaRPr lang="en-US" sz="2000" dirty="0">
              <a:solidFill>
                <a:schemeClr val="accent6"/>
              </a:solidFill>
              <a:latin typeface="Calibri"/>
              <a:cs typeface="Calibri"/>
            </a:endParaRPr>
          </a:p>
          <a:p>
            <a:pPr marL="407670" indent="-283210">
              <a:lnSpc>
                <a:spcPct val="100000"/>
              </a:lnSpc>
              <a:spcBef>
                <a:spcPts val="140"/>
              </a:spcBef>
              <a:buClr>
                <a:srgbClr val="FFFFFF"/>
              </a:buClr>
              <a:buFont typeface="Arial"/>
              <a:buChar char="–"/>
              <a:tabLst>
                <a:tab pos="407670" algn="l"/>
                <a:tab pos="408305" algn="l"/>
              </a:tabLst>
            </a:pPr>
            <a:r>
              <a:rPr lang="en-US" sz="2000" u="sng" spc="10" dirty="0">
                <a:uFill>
                  <a:solidFill>
                    <a:srgbClr val="727272"/>
                  </a:solidFill>
                </a:uFill>
                <a:latin typeface="Calibri"/>
                <a:cs typeface="Calibri"/>
              </a:rPr>
              <a:t>JS Boolean</a:t>
            </a:r>
            <a:r>
              <a:rPr lang="en-US" sz="2000" spc="10" dirty="0">
                <a:latin typeface="Calibri"/>
                <a:cs typeface="Calibri"/>
              </a:rPr>
              <a:t>‐</a:t>
            </a:r>
            <a:r>
              <a:rPr lang="en-US" sz="2000" spc="20" dirty="0">
                <a:latin typeface="Calibri"/>
                <a:cs typeface="Calibri"/>
              </a:rPr>
              <a:t> </a:t>
            </a:r>
            <a:r>
              <a:rPr lang="en-US" sz="2000" spc="5" dirty="0">
                <a:latin typeface="Calibri"/>
                <a:cs typeface="Calibri"/>
                <a:hlinkClick r:id="rId5"/>
              </a:rPr>
              <a:t>http://www.w3schools.com/JS/js_obj_boolean.asp</a:t>
            </a:r>
            <a:endParaRPr lang="en-US" sz="2000" dirty="0">
              <a:latin typeface="Calibri"/>
              <a:cs typeface="Calibri"/>
            </a:endParaRPr>
          </a:p>
          <a:p>
            <a:pPr marL="407670" indent="-283210">
              <a:lnSpc>
                <a:spcPct val="100000"/>
              </a:lnSpc>
              <a:spcBef>
                <a:spcPts val="140"/>
              </a:spcBef>
              <a:buClr>
                <a:srgbClr val="FFFFFF"/>
              </a:buClr>
              <a:buFont typeface="Arial"/>
              <a:buChar char="–"/>
              <a:tabLst>
                <a:tab pos="407670" algn="l"/>
                <a:tab pos="408305" algn="l"/>
              </a:tabLst>
            </a:pPr>
            <a:r>
              <a:rPr lang="en-US" sz="2000" u="sng" spc="10" dirty="0">
                <a:uFill>
                  <a:solidFill>
                    <a:srgbClr val="727272"/>
                  </a:solidFill>
                </a:uFill>
                <a:latin typeface="Calibri"/>
                <a:cs typeface="Calibri"/>
              </a:rPr>
              <a:t>JS Math</a:t>
            </a:r>
            <a:r>
              <a:rPr lang="en-US" sz="2000" spc="10" dirty="0">
                <a:latin typeface="Calibri"/>
                <a:cs typeface="Calibri"/>
              </a:rPr>
              <a:t>‐</a:t>
            </a:r>
            <a:r>
              <a:rPr lang="en-US" sz="2000" spc="5" dirty="0">
                <a:latin typeface="Calibri"/>
                <a:cs typeface="Calibri"/>
              </a:rPr>
              <a:t> </a:t>
            </a:r>
            <a:r>
              <a:rPr lang="en-US" sz="2000" spc="5" dirty="0">
                <a:latin typeface="Calibri"/>
                <a:cs typeface="Calibri"/>
                <a:hlinkClick r:id="rId6"/>
              </a:rPr>
              <a:t>http://www.w3schools.com/JS/js_obj_math.asp</a:t>
            </a:r>
            <a:endParaRPr lang="en-US" sz="2000" dirty="0">
              <a:latin typeface="Calibri"/>
              <a:cs typeface="Calibri"/>
            </a:endParaRPr>
          </a:p>
          <a:p>
            <a:pPr marL="407670" indent="-283210">
              <a:lnSpc>
                <a:spcPct val="100000"/>
              </a:lnSpc>
              <a:spcBef>
                <a:spcPts val="40"/>
              </a:spcBef>
              <a:buClr>
                <a:srgbClr val="FFFFFF"/>
              </a:buClr>
              <a:buFont typeface="Arial"/>
              <a:buChar char="–"/>
              <a:tabLst>
                <a:tab pos="407670" algn="l"/>
                <a:tab pos="408305" algn="l"/>
              </a:tabLst>
            </a:pPr>
            <a:r>
              <a:rPr lang="en-US" sz="2000" u="sng" spc="10" dirty="0">
                <a:uFill>
                  <a:solidFill>
                    <a:srgbClr val="727272"/>
                  </a:solidFill>
                </a:uFill>
                <a:latin typeface="Calibri"/>
                <a:cs typeface="Calibri"/>
              </a:rPr>
              <a:t>JS </a:t>
            </a:r>
            <a:r>
              <a:rPr lang="en-US" sz="2000" u="sng" spc="15" dirty="0">
                <a:uFill>
                  <a:solidFill>
                    <a:srgbClr val="727272"/>
                  </a:solidFill>
                </a:uFill>
                <a:latin typeface="Calibri"/>
                <a:cs typeface="Calibri"/>
              </a:rPr>
              <a:t>HTML DOM</a:t>
            </a:r>
            <a:r>
              <a:rPr lang="en-US" sz="2000" spc="15" dirty="0">
                <a:latin typeface="Calibri"/>
                <a:cs typeface="Calibri"/>
              </a:rPr>
              <a:t>‐</a:t>
            </a:r>
            <a:r>
              <a:rPr lang="en-US" sz="2000" spc="50" dirty="0">
                <a:latin typeface="Calibri"/>
                <a:cs typeface="Calibri"/>
              </a:rPr>
              <a:t> </a:t>
            </a:r>
            <a:r>
              <a:rPr lang="en-US" sz="2000" spc="5" dirty="0">
                <a:latin typeface="Calibri"/>
                <a:cs typeface="Calibri"/>
                <a:hlinkClick r:id="rId7"/>
              </a:rPr>
              <a:t>http://www.w3schools.com/JS/js_obj_htmldom.asp</a:t>
            </a:r>
            <a:endParaRPr lang="en-US" sz="2000" dirty="0">
              <a:latin typeface="Calibri"/>
              <a:cs typeface="Calibri"/>
            </a:endParaRPr>
          </a:p>
          <a:p>
            <a:pPr marL="12700">
              <a:lnSpc>
                <a:spcPct val="100000"/>
              </a:lnSpc>
              <a:spcBef>
                <a:spcPts val="160"/>
              </a:spcBef>
            </a:pPr>
            <a:r>
              <a:rPr lang="en-US" sz="2800" b="1" spc="10" dirty="0">
                <a:latin typeface="Arial"/>
                <a:cs typeface="Arial"/>
              </a:rPr>
              <a:t>JS</a:t>
            </a:r>
            <a:r>
              <a:rPr lang="en-US" sz="2800" b="1" spc="-85" dirty="0">
                <a:latin typeface="Arial"/>
                <a:cs typeface="Arial"/>
              </a:rPr>
              <a:t> </a:t>
            </a:r>
            <a:r>
              <a:rPr lang="en-US" sz="2800" b="1" spc="5" dirty="0">
                <a:latin typeface="Arial"/>
                <a:cs typeface="Arial"/>
              </a:rPr>
              <a:t>Advanced</a:t>
            </a:r>
            <a:endParaRPr lang="en-US" sz="2800" dirty="0">
              <a:latin typeface="Arial"/>
              <a:cs typeface="Arial"/>
            </a:endParaRPr>
          </a:p>
          <a:p>
            <a:pPr marL="407670" indent="-283210">
              <a:lnSpc>
                <a:spcPct val="100000"/>
              </a:lnSpc>
              <a:spcBef>
                <a:spcPts val="145"/>
              </a:spcBef>
              <a:buClr>
                <a:srgbClr val="FFFFFF"/>
              </a:buClr>
              <a:buFont typeface="Arial"/>
              <a:buChar char="–"/>
              <a:tabLst>
                <a:tab pos="407670" algn="l"/>
                <a:tab pos="408305" algn="l"/>
              </a:tabLst>
            </a:pPr>
            <a:r>
              <a:rPr lang="en-US" sz="2000" u="sng" spc="10" dirty="0">
                <a:uFill>
                  <a:solidFill>
                    <a:srgbClr val="727272"/>
                  </a:solidFill>
                </a:uFill>
                <a:latin typeface="Calibri"/>
                <a:cs typeface="Calibri"/>
              </a:rPr>
              <a:t>JS </a:t>
            </a:r>
            <a:r>
              <a:rPr lang="en-US" sz="2000" u="sng" dirty="0">
                <a:uFill>
                  <a:solidFill>
                    <a:srgbClr val="727272"/>
                  </a:solidFill>
                </a:uFill>
                <a:latin typeface="Calibri"/>
                <a:cs typeface="Calibri"/>
              </a:rPr>
              <a:t>Browser</a:t>
            </a:r>
            <a:r>
              <a:rPr lang="en-US" sz="2000" dirty="0">
                <a:latin typeface="Calibri"/>
                <a:cs typeface="Calibri"/>
              </a:rPr>
              <a:t>‐ </a:t>
            </a:r>
            <a:r>
              <a:rPr lang="en-US" sz="2000" dirty="0">
                <a:latin typeface="Calibri"/>
                <a:cs typeface="Calibri"/>
                <a:hlinkClick r:id="rId8"/>
              </a:rPr>
              <a:t>http://www.w3schools.com/JS/js_browser.asp</a:t>
            </a:r>
            <a:endParaRPr lang="en-US" sz="2000" dirty="0">
              <a:latin typeface="Calibri"/>
              <a:cs typeface="Calibri"/>
            </a:endParaRPr>
          </a:p>
          <a:p>
            <a:pPr marL="407670" indent="-283210">
              <a:lnSpc>
                <a:spcPct val="100000"/>
              </a:lnSpc>
              <a:spcBef>
                <a:spcPts val="40"/>
              </a:spcBef>
              <a:buClr>
                <a:srgbClr val="FFFFFF"/>
              </a:buClr>
              <a:buFont typeface="Arial"/>
              <a:buChar char="–"/>
              <a:tabLst>
                <a:tab pos="407670" algn="l"/>
                <a:tab pos="408305" algn="l"/>
              </a:tabLst>
            </a:pPr>
            <a:r>
              <a:rPr lang="en-US" sz="2000" u="sng" spc="10" dirty="0">
                <a:uFill>
                  <a:solidFill>
                    <a:srgbClr val="727272"/>
                  </a:solidFill>
                </a:uFill>
                <a:latin typeface="Calibri"/>
                <a:cs typeface="Calibri"/>
              </a:rPr>
              <a:t>JS Cookies</a:t>
            </a:r>
            <a:r>
              <a:rPr lang="en-US" sz="2000" spc="10" dirty="0">
                <a:latin typeface="Calibri"/>
                <a:cs typeface="Calibri"/>
              </a:rPr>
              <a:t>‐</a:t>
            </a:r>
            <a:r>
              <a:rPr lang="en-US" sz="2000" spc="-5" dirty="0">
                <a:latin typeface="Calibri"/>
                <a:cs typeface="Calibri"/>
              </a:rPr>
              <a:t> </a:t>
            </a:r>
            <a:r>
              <a:rPr lang="en-US" sz="2000" spc="5" dirty="0">
                <a:latin typeface="Calibri"/>
                <a:cs typeface="Calibri"/>
                <a:hlinkClick r:id="rId9"/>
              </a:rPr>
              <a:t>http://www.w3schools.com/JS/js_cookies.asp</a:t>
            </a:r>
            <a:endParaRPr lang="en-US" sz="2000" dirty="0">
              <a:latin typeface="Calibri"/>
              <a:cs typeface="Calibri"/>
            </a:endParaRPr>
          </a:p>
          <a:p>
            <a:pPr marL="407670" indent="-283210">
              <a:lnSpc>
                <a:spcPct val="100000"/>
              </a:lnSpc>
              <a:spcBef>
                <a:spcPts val="140"/>
              </a:spcBef>
              <a:buClr>
                <a:srgbClr val="FFFFFF"/>
              </a:buClr>
              <a:buFont typeface="Arial"/>
              <a:buChar char="–"/>
              <a:tabLst>
                <a:tab pos="407670" algn="l"/>
                <a:tab pos="408305" algn="l"/>
              </a:tabLst>
            </a:pPr>
            <a:r>
              <a:rPr lang="en-US" sz="2000" u="sng" spc="10" dirty="0">
                <a:uFill>
                  <a:solidFill>
                    <a:srgbClr val="727272"/>
                  </a:solidFill>
                </a:uFill>
                <a:latin typeface="Calibri"/>
                <a:cs typeface="Calibri"/>
              </a:rPr>
              <a:t>JS </a:t>
            </a:r>
            <a:r>
              <a:rPr lang="en-US" sz="2000" u="sng" dirty="0">
                <a:uFill>
                  <a:solidFill>
                    <a:srgbClr val="727272"/>
                  </a:solidFill>
                </a:uFill>
                <a:latin typeface="Calibri"/>
                <a:cs typeface="Calibri"/>
              </a:rPr>
              <a:t>Validation</a:t>
            </a:r>
            <a:r>
              <a:rPr lang="en-US" sz="2000" dirty="0">
                <a:latin typeface="Calibri"/>
                <a:cs typeface="Calibri"/>
              </a:rPr>
              <a:t>‐</a:t>
            </a:r>
            <a:r>
              <a:rPr lang="en-US" sz="2000" spc="50" dirty="0">
                <a:latin typeface="Calibri"/>
                <a:cs typeface="Calibri"/>
              </a:rPr>
              <a:t> </a:t>
            </a:r>
            <a:r>
              <a:rPr lang="en-US" sz="2000" spc="5" dirty="0">
                <a:latin typeface="Calibri"/>
                <a:cs typeface="Calibri"/>
                <a:hlinkClick r:id="rId10"/>
              </a:rPr>
              <a:t>http://www.w3schools.com/JS/js_form_validation.asp</a:t>
            </a:r>
            <a:endParaRPr lang="en-US" sz="2000" dirty="0">
              <a:latin typeface="Calibri"/>
              <a:cs typeface="Calibri"/>
            </a:endParaRPr>
          </a:p>
          <a:p>
            <a:pPr marL="407670" indent="-283210">
              <a:lnSpc>
                <a:spcPct val="100000"/>
              </a:lnSpc>
              <a:spcBef>
                <a:spcPts val="140"/>
              </a:spcBef>
              <a:buClr>
                <a:srgbClr val="FFFFFF"/>
              </a:buClr>
              <a:buFont typeface="Arial"/>
              <a:buChar char="–"/>
              <a:tabLst>
                <a:tab pos="407670" algn="l"/>
                <a:tab pos="408305" algn="l"/>
              </a:tabLst>
            </a:pPr>
            <a:r>
              <a:rPr lang="en-US" sz="2000" u="sng" spc="10" dirty="0">
                <a:uFill>
                  <a:solidFill>
                    <a:srgbClr val="727272"/>
                  </a:solidFill>
                </a:uFill>
                <a:latin typeface="Calibri"/>
                <a:cs typeface="Calibri"/>
              </a:rPr>
              <a:t>JS Animation</a:t>
            </a:r>
            <a:r>
              <a:rPr lang="en-US" sz="2000" spc="10" dirty="0">
                <a:latin typeface="Calibri"/>
                <a:cs typeface="Calibri"/>
              </a:rPr>
              <a:t>‐ </a:t>
            </a:r>
            <a:r>
              <a:rPr lang="en-US" sz="2000" spc="5" dirty="0">
                <a:latin typeface="Calibri"/>
                <a:cs typeface="Calibri"/>
                <a:hlinkClick r:id="rId11"/>
              </a:rPr>
              <a:t>http://www.w3schools.com/JS/js_animation.asp</a:t>
            </a:r>
            <a:endParaRPr lang="en-US" sz="2000" dirty="0">
              <a:latin typeface="Calibri"/>
              <a:cs typeface="Calibri"/>
            </a:endParaRPr>
          </a:p>
          <a:p>
            <a:pPr marL="407670" indent="-283210">
              <a:lnSpc>
                <a:spcPct val="100000"/>
              </a:lnSpc>
              <a:spcBef>
                <a:spcPts val="135"/>
              </a:spcBef>
              <a:buClr>
                <a:srgbClr val="FFFFFF"/>
              </a:buClr>
              <a:buFont typeface="Arial"/>
              <a:buChar char="–"/>
              <a:tabLst>
                <a:tab pos="407670" algn="l"/>
                <a:tab pos="408305" algn="l"/>
              </a:tabLst>
            </a:pPr>
            <a:r>
              <a:rPr lang="en-US" sz="2000" u="sng" spc="10" dirty="0">
                <a:uFill>
                  <a:solidFill>
                    <a:srgbClr val="727272"/>
                  </a:solidFill>
                </a:uFill>
                <a:latin typeface="Calibri"/>
                <a:cs typeface="Calibri"/>
              </a:rPr>
              <a:t>JS Image Maps</a:t>
            </a:r>
            <a:r>
              <a:rPr lang="en-US" sz="2000" spc="10" dirty="0">
                <a:latin typeface="Calibri"/>
                <a:cs typeface="Calibri"/>
              </a:rPr>
              <a:t>‐</a:t>
            </a:r>
            <a:r>
              <a:rPr lang="en-US" sz="2000" spc="40" dirty="0">
                <a:latin typeface="Calibri"/>
                <a:cs typeface="Calibri"/>
              </a:rPr>
              <a:t> </a:t>
            </a:r>
            <a:r>
              <a:rPr lang="en-US" sz="2000" spc="5" dirty="0">
                <a:latin typeface="Calibri"/>
                <a:cs typeface="Calibri"/>
                <a:hlinkClick r:id="rId12"/>
              </a:rPr>
              <a:t>http://www.w3schools.com/JS/js_image_maps.asp</a:t>
            </a:r>
            <a:endParaRPr lang="en-US" sz="2000" dirty="0">
              <a:latin typeface="Calibri"/>
              <a:cs typeface="Calibri"/>
            </a:endParaRPr>
          </a:p>
          <a:p>
            <a:pPr marL="407670" indent="-283210">
              <a:lnSpc>
                <a:spcPct val="100000"/>
              </a:lnSpc>
              <a:spcBef>
                <a:spcPts val="40"/>
              </a:spcBef>
              <a:buClr>
                <a:srgbClr val="FFFFFF"/>
              </a:buClr>
              <a:buFont typeface="Arial"/>
              <a:buChar char="–"/>
              <a:tabLst>
                <a:tab pos="407670" algn="l"/>
                <a:tab pos="408305" algn="l"/>
              </a:tabLst>
            </a:pPr>
            <a:r>
              <a:rPr lang="en-US" sz="2000" u="sng" spc="10" dirty="0">
                <a:uFill>
                  <a:solidFill>
                    <a:srgbClr val="727272"/>
                  </a:solidFill>
                </a:uFill>
                <a:latin typeface="Calibri"/>
                <a:cs typeface="Calibri"/>
              </a:rPr>
              <a:t>JS Timing</a:t>
            </a:r>
            <a:r>
              <a:rPr lang="en-US" sz="2000" spc="10" dirty="0">
                <a:latin typeface="Calibri"/>
                <a:cs typeface="Calibri"/>
              </a:rPr>
              <a:t>‐</a:t>
            </a:r>
            <a:r>
              <a:rPr lang="en-US" sz="2000" dirty="0">
                <a:latin typeface="Calibri"/>
                <a:cs typeface="Calibri"/>
              </a:rPr>
              <a:t> </a:t>
            </a:r>
            <a:r>
              <a:rPr lang="en-US" sz="2000" spc="5" dirty="0">
                <a:latin typeface="Calibri"/>
                <a:cs typeface="Calibri"/>
                <a:hlinkClick r:id="rId13"/>
              </a:rPr>
              <a:t>http://www.w3schools.com/JS/js_timing.asp</a:t>
            </a:r>
            <a:endParaRPr lang="en-US" sz="2000" dirty="0">
              <a:latin typeface="Calibri"/>
              <a:cs typeface="Calibri"/>
            </a:endParaRPr>
          </a:p>
          <a:p>
            <a:pPr marL="407670" indent="-283210">
              <a:lnSpc>
                <a:spcPct val="100000"/>
              </a:lnSpc>
              <a:spcBef>
                <a:spcPts val="140"/>
              </a:spcBef>
              <a:buClr>
                <a:srgbClr val="FFFFFF"/>
              </a:buClr>
              <a:buFont typeface="Arial"/>
              <a:buChar char="–"/>
              <a:tabLst>
                <a:tab pos="407670" algn="l"/>
                <a:tab pos="408305" algn="l"/>
              </a:tabLst>
            </a:pPr>
            <a:r>
              <a:rPr lang="en-US" sz="2000" u="sng" spc="10" dirty="0">
                <a:uFill>
                  <a:solidFill>
                    <a:srgbClr val="727272"/>
                  </a:solidFill>
                </a:uFill>
                <a:latin typeface="Calibri"/>
                <a:cs typeface="Calibri"/>
              </a:rPr>
              <a:t>JS </a:t>
            </a:r>
            <a:r>
              <a:rPr lang="en-US" sz="2000" u="sng" spc="5" dirty="0">
                <a:uFill>
                  <a:solidFill>
                    <a:srgbClr val="727272"/>
                  </a:solidFill>
                </a:uFill>
                <a:latin typeface="Calibri"/>
                <a:cs typeface="Calibri"/>
              </a:rPr>
              <a:t>Create </a:t>
            </a:r>
            <a:r>
              <a:rPr lang="en-US" sz="2000" u="sng" dirty="0">
                <a:uFill>
                  <a:solidFill>
                    <a:srgbClr val="727272"/>
                  </a:solidFill>
                </a:uFill>
                <a:latin typeface="Calibri"/>
                <a:cs typeface="Calibri"/>
              </a:rPr>
              <a:t>Object</a:t>
            </a:r>
            <a:r>
              <a:rPr lang="en-US" sz="2000" dirty="0">
                <a:latin typeface="Calibri"/>
                <a:cs typeface="Calibri"/>
              </a:rPr>
              <a:t>‐</a:t>
            </a:r>
            <a:r>
              <a:rPr lang="en-US" sz="2000" spc="10" dirty="0">
                <a:latin typeface="Calibri"/>
                <a:cs typeface="Calibri"/>
              </a:rPr>
              <a:t> </a:t>
            </a:r>
            <a:r>
              <a:rPr lang="en-US" sz="2000" spc="5" dirty="0">
                <a:latin typeface="Calibri"/>
                <a:cs typeface="Calibri"/>
                <a:hlinkClick r:id="rId14"/>
              </a:rPr>
              <a:t>http://www.w3schools.com/JS/js_objects.asp</a:t>
            </a:r>
            <a:endParaRPr lang="en-US" sz="2000" dirty="0">
              <a:latin typeface="Calibri"/>
              <a:cs typeface="Calibri"/>
            </a:endParaRPr>
          </a:p>
        </p:txBody>
      </p:sp>
    </p:spTree>
    <p:extLst>
      <p:ext uri="{BB962C8B-B14F-4D97-AF65-F5344CB8AC3E}">
        <p14:creationId xmlns:p14="http://schemas.microsoft.com/office/powerpoint/2010/main" val="273610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665869" y="155603"/>
            <a:ext cx="10860260" cy="1131291"/>
          </a:xfrm>
        </p:spPr>
        <p:txBody>
          <a:bodyPr/>
          <a:lstStyle/>
          <a:p>
            <a:pPr algn="ctr"/>
            <a:r>
              <a:rPr lang="en-US" dirty="0"/>
              <a:t>15 JavaScript concepts that every JavaScript Programmer must know.</a:t>
            </a:r>
            <a:br>
              <a:rPr lang="en-US" dirty="0"/>
            </a:br>
            <a:endParaRPr lang="uk-UA" dirty="0"/>
          </a:p>
        </p:txBody>
      </p:sp>
      <p:sp>
        <p:nvSpPr>
          <p:cNvPr id="3" name="Прямоугольник 2"/>
          <p:cNvSpPr/>
          <p:nvPr/>
        </p:nvSpPr>
        <p:spPr>
          <a:xfrm>
            <a:off x="340980" y="1736256"/>
            <a:ext cx="5755019" cy="6124754"/>
          </a:xfrm>
          <a:prstGeom prst="rect">
            <a:avLst/>
          </a:prstGeom>
        </p:spPr>
        <p:txBody>
          <a:bodyPr wrap="square">
            <a:spAutoFit/>
          </a:bodyPr>
          <a:lstStyle/>
          <a:p>
            <a:pPr marL="285750" indent="-285750">
              <a:buFont typeface="Wingdings" panose="05000000000000000000" pitchFamily="2" charset="2"/>
              <a:buChar char="ü"/>
            </a:pPr>
            <a:r>
              <a:rPr lang="en-US" sz="2800" b="1" dirty="0">
                <a:latin typeface="+mj-lt"/>
              </a:rPr>
              <a:t> JavaScript </a:t>
            </a:r>
            <a:r>
              <a:rPr lang="en-US" sz="2800" b="1" dirty="0" smtClean="0">
                <a:latin typeface="+mj-lt"/>
              </a:rPr>
              <a:t>Prototype</a:t>
            </a:r>
          </a:p>
          <a:p>
            <a:pPr marL="285750" indent="-285750">
              <a:buFont typeface="Wingdings" panose="05000000000000000000" pitchFamily="2" charset="2"/>
              <a:buChar char="ü"/>
            </a:pPr>
            <a:r>
              <a:rPr lang="en-US" sz="2800" b="1" dirty="0">
                <a:latin typeface="+mj-lt"/>
              </a:rPr>
              <a:t>JavaScript(ES6) Class</a:t>
            </a:r>
          </a:p>
          <a:p>
            <a:pPr marL="285750" indent="-285750">
              <a:buFont typeface="Wingdings" panose="05000000000000000000" pitchFamily="2" charset="2"/>
              <a:buChar char="ü"/>
            </a:pPr>
            <a:r>
              <a:rPr lang="en-US" sz="2800" b="1" dirty="0">
                <a:latin typeface="+mj-lt"/>
              </a:rPr>
              <a:t>IIFE </a:t>
            </a:r>
            <a:r>
              <a:rPr lang="en-US" sz="2800" dirty="0">
                <a:latin typeface="+mj-lt"/>
              </a:rPr>
              <a:t>(Immediately Invoked Function Expression) </a:t>
            </a:r>
            <a:endParaRPr lang="en-US" sz="2800" dirty="0" smtClean="0">
              <a:latin typeface="+mj-lt"/>
            </a:endParaRPr>
          </a:p>
          <a:p>
            <a:pPr marL="285750" indent="-285750">
              <a:buFont typeface="Wingdings" panose="05000000000000000000" pitchFamily="2" charset="2"/>
              <a:buChar char="ü"/>
            </a:pPr>
            <a:r>
              <a:rPr lang="en-US" sz="2800" b="1" dirty="0" smtClean="0">
                <a:latin typeface="+mj-lt"/>
              </a:rPr>
              <a:t>Scope(</a:t>
            </a:r>
            <a:r>
              <a:rPr lang="en-US" sz="2800" dirty="0">
                <a:latin typeface="+mj-lt"/>
              </a:rPr>
              <a:t>Global </a:t>
            </a:r>
            <a:r>
              <a:rPr lang="en-US" sz="2800" dirty="0" smtClean="0">
                <a:latin typeface="+mj-lt"/>
              </a:rPr>
              <a:t>Scope Local Scope</a:t>
            </a:r>
            <a:r>
              <a:rPr lang="en-US" sz="2800" b="1" dirty="0" smtClean="0">
                <a:latin typeface="+mj-lt"/>
              </a:rPr>
              <a:t>)</a:t>
            </a:r>
          </a:p>
          <a:p>
            <a:pPr marL="285750" indent="-285750">
              <a:buFont typeface="Wingdings" panose="05000000000000000000" pitchFamily="2" charset="2"/>
              <a:buChar char="ü"/>
            </a:pPr>
            <a:r>
              <a:rPr lang="en-US" sz="2800" b="1" dirty="0">
                <a:latin typeface="+mj-lt"/>
              </a:rPr>
              <a:t>JavaScript Closures</a:t>
            </a:r>
          </a:p>
          <a:p>
            <a:pPr marL="285750" indent="-285750">
              <a:buFont typeface="Wingdings" panose="05000000000000000000" pitchFamily="2" charset="2"/>
              <a:buChar char="ü"/>
            </a:pPr>
            <a:r>
              <a:rPr lang="en-US" sz="2800" b="1" dirty="0">
                <a:latin typeface="+mj-lt"/>
              </a:rPr>
              <a:t>The Module Pattern</a:t>
            </a:r>
          </a:p>
          <a:p>
            <a:pPr marL="285750" indent="-285750">
              <a:buFont typeface="Wingdings" panose="05000000000000000000" pitchFamily="2" charset="2"/>
              <a:buChar char="ü"/>
            </a:pPr>
            <a:r>
              <a:rPr lang="en-US" sz="2800" b="1" dirty="0" smtClean="0">
                <a:latin typeface="+mj-lt"/>
              </a:rPr>
              <a:t>Hoisting</a:t>
            </a:r>
          </a:p>
          <a:p>
            <a:pPr marL="285750" indent="-285750">
              <a:buFont typeface="Wingdings" panose="05000000000000000000" pitchFamily="2" charset="2"/>
              <a:buChar char="ü"/>
            </a:pPr>
            <a:r>
              <a:rPr lang="en-US" sz="2800" b="1" dirty="0"/>
              <a:t>Promises </a:t>
            </a:r>
          </a:p>
          <a:p>
            <a:pPr marL="285750" indent="-285750">
              <a:buFont typeface="Wingdings" panose="05000000000000000000" pitchFamily="2" charset="2"/>
              <a:buChar char="ü"/>
            </a:pPr>
            <a:r>
              <a:rPr lang="en-US" sz="2800" b="1" dirty="0" err="1"/>
              <a:t>Async</a:t>
            </a:r>
            <a:r>
              <a:rPr lang="en-US" sz="2800" b="1" dirty="0"/>
              <a:t> &amp; Await</a:t>
            </a:r>
          </a:p>
          <a:p>
            <a:pPr marL="285750" indent="-285750">
              <a:buFont typeface="Wingdings" panose="05000000000000000000" pitchFamily="2" charset="2"/>
              <a:buChar char="ü"/>
            </a:pPr>
            <a:endParaRPr lang="en-US" sz="2800" b="1" dirty="0">
              <a:latin typeface="+mj-lt"/>
            </a:endParaRPr>
          </a:p>
          <a:p>
            <a:pPr marL="285750" indent="-285750">
              <a:buFont typeface="Wingdings" panose="05000000000000000000" pitchFamily="2" charset="2"/>
              <a:buChar char="ü"/>
            </a:pPr>
            <a:endParaRPr lang="en-US" sz="2800" b="1" dirty="0">
              <a:latin typeface="+mj-lt"/>
            </a:endParaRPr>
          </a:p>
          <a:p>
            <a:pPr marL="285750" indent="-285750">
              <a:buFont typeface="Wingdings" panose="05000000000000000000" pitchFamily="2" charset="2"/>
              <a:buChar char="ü"/>
            </a:pPr>
            <a:endParaRPr lang="en-US" sz="2800" b="1" dirty="0">
              <a:latin typeface="+mj-lt"/>
            </a:endParaRPr>
          </a:p>
          <a:p>
            <a:pPr marL="285750" indent="-285750">
              <a:buFont typeface="Wingdings" panose="05000000000000000000" pitchFamily="2" charset="2"/>
              <a:buChar char="ü"/>
            </a:pPr>
            <a:endParaRPr lang="en-US" sz="2800" b="1" i="0" dirty="0">
              <a:effectLst/>
              <a:latin typeface="+mj-lt"/>
            </a:endParaRPr>
          </a:p>
        </p:txBody>
      </p:sp>
      <p:sp>
        <p:nvSpPr>
          <p:cNvPr id="4" name="Прямоугольник 3"/>
          <p:cNvSpPr/>
          <p:nvPr/>
        </p:nvSpPr>
        <p:spPr>
          <a:xfrm>
            <a:off x="6095999" y="1736256"/>
            <a:ext cx="6096000" cy="3970318"/>
          </a:xfrm>
          <a:prstGeom prst="rect">
            <a:avLst/>
          </a:prstGeom>
        </p:spPr>
        <p:txBody>
          <a:bodyPr>
            <a:spAutoFit/>
          </a:bodyPr>
          <a:lstStyle/>
          <a:p>
            <a:pPr marL="285750" indent="-285750">
              <a:buFont typeface="Wingdings" panose="05000000000000000000" pitchFamily="2" charset="2"/>
              <a:buChar char="ü"/>
            </a:pPr>
            <a:r>
              <a:rPr lang="en-US" sz="2800" b="1" dirty="0" smtClean="0">
                <a:latin typeface="+mj-lt"/>
              </a:rPr>
              <a:t>Currying(</a:t>
            </a:r>
            <a:r>
              <a:rPr lang="en-US" sz="2800" dirty="0" smtClean="0">
                <a:latin typeface="+mj-lt"/>
              </a:rPr>
              <a:t>is a technique of evaluating the function with </a:t>
            </a:r>
            <a:r>
              <a:rPr lang="en-US" sz="2800" i="1" dirty="0" smtClean="0">
                <a:latin typeface="+mj-lt"/>
              </a:rPr>
              <a:t>multiple arguments</a:t>
            </a:r>
            <a:r>
              <a:rPr lang="en-US" sz="2800" dirty="0" smtClean="0">
                <a:latin typeface="+mj-lt"/>
              </a:rPr>
              <a:t>, into a sequence of function with a single argument.</a:t>
            </a:r>
            <a:r>
              <a:rPr lang="en-US" sz="2800" b="1" dirty="0" smtClean="0">
                <a:latin typeface="+mj-lt"/>
              </a:rPr>
              <a:t>)</a:t>
            </a:r>
          </a:p>
          <a:p>
            <a:pPr marL="285750" indent="-285750">
              <a:buFont typeface="Wingdings" panose="05000000000000000000" pitchFamily="2" charset="2"/>
              <a:buChar char="ü"/>
            </a:pPr>
            <a:r>
              <a:rPr lang="en-US" sz="2800" b="1" dirty="0" err="1" smtClean="0">
                <a:latin typeface="+mj-lt"/>
              </a:rPr>
              <a:t>Memoization</a:t>
            </a:r>
            <a:endParaRPr lang="en-US" sz="2800" b="1" dirty="0">
              <a:latin typeface="+mj-lt"/>
            </a:endParaRPr>
          </a:p>
          <a:p>
            <a:pPr marL="285750" indent="-285750">
              <a:buFont typeface="Wingdings" panose="05000000000000000000" pitchFamily="2" charset="2"/>
              <a:buChar char="ü"/>
            </a:pPr>
            <a:r>
              <a:rPr lang="en-US" sz="2800" b="1" dirty="0">
                <a:latin typeface="+mj-lt"/>
              </a:rPr>
              <a:t>The apply, call, and bind methods</a:t>
            </a:r>
          </a:p>
          <a:p>
            <a:pPr marL="285750" indent="-285750">
              <a:buFont typeface="Wingdings" panose="05000000000000000000" pitchFamily="2" charset="2"/>
              <a:buChar char="ü"/>
            </a:pPr>
            <a:r>
              <a:rPr lang="en-US" sz="2800" b="1" dirty="0">
                <a:latin typeface="+mj-lt"/>
              </a:rPr>
              <a:t>Polymorphism</a:t>
            </a:r>
          </a:p>
          <a:p>
            <a:pPr marL="285750" indent="-285750">
              <a:buFont typeface="Wingdings" panose="05000000000000000000" pitchFamily="2" charset="2"/>
              <a:buChar char="ü"/>
            </a:pPr>
            <a:r>
              <a:rPr lang="en-US" sz="2800" b="1" dirty="0">
                <a:latin typeface="+mj-lt"/>
              </a:rPr>
              <a:t> Asynchronous </a:t>
            </a:r>
            <a:r>
              <a:rPr lang="en-US" sz="2800" b="1" dirty="0" err="1" smtClean="0">
                <a:latin typeface="+mj-lt"/>
              </a:rPr>
              <a:t>Js</a:t>
            </a:r>
            <a:endParaRPr lang="en-US" sz="2800" b="1" dirty="0" smtClean="0">
              <a:latin typeface="+mj-lt"/>
            </a:endParaRPr>
          </a:p>
          <a:p>
            <a:pPr marL="285750" indent="-285750">
              <a:buFont typeface="Wingdings" panose="05000000000000000000" pitchFamily="2" charset="2"/>
              <a:buChar char="ü"/>
            </a:pPr>
            <a:r>
              <a:rPr lang="en-US" sz="2800" b="1" dirty="0" smtClean="0">
                <a:latin typeface="+mj-lt"/>
              </a:rPr>
              <a:t>Callback Function</a:t>
            </a:r>
          </a:p>
        </p:txBody>
      </p:sp>
    </p:spTree>
    <p:extLst>
      <p:ext uri="{BB962C8B-B14F-4D97-AF65-F5344CB8AC3E}">
        <p14:creationId xmlns:p14="http://schemas.microsoft.com/office/powerpoint/2010/main" val="17548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809621" y="264785"/>
            <a:ext cx="10860260" cy="1131291"/>
          </a:xfrm>
        </p:spPr>
        <p:txBody>
          <a:bodyPr/>
          <a:lstStyle/>
          <a:p>
            <a:pPr algn="ctr"/>
            <a:r>
              <a:rPr lang="en-US" dirty="0"/>
              <a:t>What is ECMAScript?</a:t>
            </a:r>
          </a:p>
        </p:txBody>
      </p:sp>
      <p:sp>
        <p:nvSpPr>
          <p:cNvPr id="4" name="Прямоугольник 3"/>
          <p:cNvSpPr/>
          <p:nvPr/>
        </p:nvSpPr>
        <p:spPr>
          <a:xfrm>
            <a:off x="368490" y="1396076"/>
            <a:ext cx="11823510" cy="5016758"/>
          </a:xfrm>
          <a:prstGeom prst="rect">
            <a:avLst/>
          </a:prstGeom>
        </p:spPr>
        <p:txBody>
          <a:bodyPr wrap="square">
            <a:spAutoFit/>
          </a:bodyPr>
          <a:lstStyle/>
          <a:p>
            <a:r>
              <a:rPr lang="en-US" sz="3200" dirty="0" smtClean="0">
                <a:latin typeface="+mj-lt"/>
              </a:rPr>
              <a:t>JavaScript was created as a scripting language for Netscape. After which he was sent to ECMA International for standardization (ECMA is an association whose activities are dedicated to the standardization of information and communication technologies). This led to the emergence of a new locale known as ECMAScript.</a:t>
            </a:r>
          </a:p>
          <a:p>
            <a:r>
              <a:rPr lang="en-US" sz="3200" dirty="0" smtClean="0">
                <a:latin typeface="+mj-lt"/>
              </a:rPr>
              <a:t>Subsequent versions of JavaScript were already based on the ECMAScript standard. Simply put, ECMAScript is the standard, and JavaScript is the most popular implementation of this standard.</a:t>
            </a:r>
          </a:p>
          <a:p>
            <a:r>
              <a:rPr lang="en-US" sz="3200" dirty="0" smtClean="0">
                <a:latin typeface="+mj-lt"/>
              </a:rPr>
              <a:t/>
            </a:r>
            <a:br>
              <a:rPr lang="en-US" sz="3200" dirty="0" smtClean="0">
                <a:latin typeface="+mj-lt"/>
              </a:rPr>
            </a:br>
            <a:endParaRPr lang="uk-UA" sz="3200" dirty="0">
              <a:latin typeface="+mj-lt"/>
            </a:endParaRPr>
          </a:p>
        </p:txBody>
      </p:sp>
    </p:spTree>
    <p:extLst>
      <p:ext uri="{BB962C8B-B14F-4D97-AF65-F5344CB8AC3E}">
        <p14:creationId xmlns:p14="http://schemas.microsoft.com/office/powerpoint/2010/main" val="416706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2241930" y="-341194"/>
            <a:ext cx="7502572" cy="1746913"/>
          </a:xfrm>
        </p:spPr>
        <p:txBody>
          <a:bodyPr/>
          <a:lstStyle/>
          <a:p>
            <a:pPr algn="ctr"/>
            <a:r>
              <a:rPr lang="en-US" sz="4400" dirty="0"/>
              <a:t>Version History</a:t>
            </a:r>
          </a:p>
        </p:txBody>
      </p:sp>
      <p:sp>
        <p:nvSpPr>
          <p:cNvPr id="3" name="Прямоугольник 2"/>
          <p:cNvSpPr/>
          <p:nvPr/>
        </p:nvSpPr>
        <p:spPr>
          <a:xfrm>
            <a:off x="300251" y="1405719"/>
            <a:ext cx="11436824" cy="1815882"/>
          </a:xfrm>
          <a:prstGeom prst="rect">
            <a:avLst/>
          </a:prstGeom>
        </p:spPr>
        <p:txBody>
          <a:bodyPr wrap="square">
            <a:spAutoFit/>
          </a:bodyPr>
          <a:lstStyle/>
          <a:p>
            <a:r>
              <a:rPr lang="en-US" sz="2800" dirty="0"/>
              <a:t>There are 8 versions of ECMAScript in total. ES1 was released in June 1997, ES2 in June 1998, ES3 in December 1999, and ES4 was never </a:t>
            </a:r>
            <a:r>
              <a:rPr lang="en-US" sz="2800" dirty="0" smtClean="0"/>
              <a:t>adopted, </a:t>
            </a:r>
            <a:r>
              <a:rPr lang="en-US" sz="2800" dirty="0"/>
              <a:t>ES5 was released in December </a:t>
            </a:r>
            <a:r>
              <a:rPr lang="en-US" sz="2800" dirty="0" smtClean="0"/>
              <a:t>2009, </a:t>
            </a:r>
            <a:r>
              <a:rPr lang="en-US" sz="2800" dirty="0"/>
              <a:t>The ES6 / ES2015 version was released in June </a:t>
            </a:r>
            <a:r>
              <a:rPr lang="en-US" sz="2800" dirty="0" smtClean="0"/>
              <a:t>2015, </a:t>
            </a:r>
            <a:r>
              <a:rPr lang="en-US" sz="2800" dirty="0"/>
              <a:t>ES2016 (ES7) was released in June </a:t>
            </a:r>
            <a:r>
              <a:rPr lang="en-US" sz="2800" dirty="0" smtClean="0"/>
              <a:t>2016. </a:t>
            </a:r>
            <a:r>
              <a:rPr lang="en-US" sz="2800" dirty="0"/>
              <a:t>After another year, ES2017 (ES8) is </a:t>
            </a:r>
            <a:r>
              <a:rPr lang="en-US" sz="2800" dirty="0" smtClean="0"/>
              <a:t>released.</a:t>
            </a:r>
            <a:endParaRPr lang="en-US" sz="2800" b="0" i="0" dirty="0">
              <a:effectLst/>
              <a:latin typeface="+mj-lt"/>
            </a:endParaRPr>
          </a:p>
        </p:txBody>
      </p:sp>
      <p:pic>
        <p:nvPicPr>
          <p:cNvPr id="1026" name="Picture 2" descr="ECMAScript: from Roots to ECMAScript 2017 - SFL Newsroom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706" y="3338512"/>
            <a:ext cx="6629400"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95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2" name="Прямоугольник 1"/>
          <p:cNvSpPr/>
          <p:nvPr/>
        </p:nvSpPr>
        <p:spPr>
          <a:xfrm>
            <a:off x="68239" y="0"/>
            <a:ext cx="1569492" cy="1200329"/>
          </a:xfrm>
          <a:prstGeom prst="rect">
            <a:avLst/>
          </a:prstGeom>
        </p:spPr>
        <p:txBody>
          <a:bodyPr wrap="square">
            <a:spAutoFit/>
          </a:bodyPr>
          <a:lstStyle/>
          <a:p>
            <a:pPr algn="ctr"/>
            <a:r>
              <a:rPr lang="en-US" sz="3600" dirty="0" smtClean="0"/>
              <a:t>ES5</a:t>
            </a:r>
          </a:p>
          <a:p>
            <a:endParaRPr lang="uk-UA" sz="3600" dirty="0" smtClean="0">
              <a:latin typeface="+mj-lt"/>
            </a:endParaRPr>
          </a:p>
        </p:txBody>
      </p:sp>
      <p:sp>
        <p:nvSpPr>
          <p:cNvPr id="5" name="Прямоугольник 4"/>
          <p:cNvSpPr/>
          <p:nvPr/>
        </p:nvSpPr>
        <p:spPr>
          <a:xfrm>
            <a:off x="0" y="600164"/>
            <a:ext cx="4681182" cy="3416320"/>
          </a:xfrm>
          <a:prstGeom prst="rect">
            <a:avLst/>
          </a:prstGeom>
        </p:spPr>
        <p:txBody>
          <a:bodyPr wrap="square">
            <a:spAutoFit/>
          </a:bodyPr>
          <a:lstStyle/>
          <a:p>
            <a:pPr marL="457200" indent="-457200">
              <a:buFont typeface="Wingdings" panose="05000000000000000000" pitchFamily="2" charset="2"/>
              <a:buChar char="§"/>
            </a:pPr>
            <a:r>
              <a:rPr lang="uk-UA" sz="2400" dirty="0" err="1">
                <a:latin typeface="+mj-lt"/>
              </a:rPr>
              <a:t>support</a:t>
            </a:r>
            <a:r>
              <a:rPr lang="uk-UA" sz="2400" dirty="0">
                <a:latin typeface="+mj-lt"/>
              </a:rPr>
              <a:t> </a:t>
            </a:r>
            <a:r>
              <a:rPr lang="uk-UA" sz="2400" dirty="0" err="1">
                <a:latin typeface="+mj-lt"/>
              </a:rPr>
              <a:t>for</a:t>
            </a:r>
            <a:r>
              <a:rPr lang="uk-UA" sz="2400" dirty="0">
                <a:latin typeface="+mj-lt"/>
              </a:rPr>
              <a:t> </a:t>
            </a:r>
            <a:r>
              <a:rPr lang="uk-UA" sz="2400" dirty="0" err="1">
                <a:latin typeface="+mj-lt"/>
              </a:rPr>
              <a:t>strict</a:t>
            </a:r>
            <a:r>
              <a:rPr lang="uk-UA" sz="2400" dirty="0">
                <a:latin typeface="+mj-lt"/>
              </a:rPr>
              <a:t> </a:t>
            </a:r>
            <a:r>
              <a:rPr lang="uk-UA" sz="2400" dirty="0" err="1">
                <a:latin typeface="+mj-lt"/>
              </a:rPr>
              <a:t>mode</a:t>
            </a:r>
            <a:r>
              <a:rPr lang="uk-UA" sz="2400" dirty="0">
                <a:latin typeface="+mj-lt"/>
              </a:rPr>
              <a:t>;</a:t>
            </a:r>
          </a:p>
          <a:p>
            <a:pPr marL="457200" indent="-457200">
              <a:buFont typeface="Wingdings" panose="05000000000000000000" pitchFamily="2" charset="2"/>
              <a:buChar char="§"/>
            </a:pPr>
            <a:r>
              <a:rPr lang="uk-UA" sz="2400" dirty="0" err="1">
                <a:latin typeface="+mj-lt"/>
              </a:rPr>
              <a:t>accessors</a:t>
            </a:r>
            <a:r>
              <a:rPr lang="uk-UA" sz="2400" dirty="0">
                <a:latin typeface="+mj-lt"/>
              </a:rPr>
              <a:t>  </a:t>
            </a:r>
            <a:r>
              <a:rPr lang="uk-UA" sz="2400" dirty="0" err="1" smtClean="0">
                <a:latin typeface="+mj-lt"/>
              </a:rPr>
              <a:t>getters</a:t>
            </a:r>
            <a:r>
              <a:rPr lang="en-US" sz="2400" dirty="0" smtClean="0">
                <a:latin typeface="+mj-lt"/>
              </a:rPr>
              <a:t> </a:t>
            </a:r>
            <a:r>
              <a:rPr lang="uk-UA" sz="2400" dirty="0" err="1" smtClean="0">
                <a:latin typeface="+mj-lt"/>
              </a:rPr>
              <a:t>and</a:t>
            </a:r>
            <a:r>
              <a:rPr lang="uk-UA" sz="2400" dirty="0" smtClean="0">
                <a:latin typeface="+mj-lt"/>
              </a:rPr>
              <a:t> </a:t>
            </a:r>
            <a:r>
              <a:rPr lang="uk-UA" sz="2400" dirty="0" err="1">
                <a:latin typeface="+mj-lt"/>
              </a:rPr>
              <a:t>setters</a:t>
            </a:r>
            <a:r>
              <a:rPr lang="uk-UA" sz="2400" dirty="0">
                <a:latin typeface="+mj-lt"/>
              </a:rPr>
              <a:t>;</a:t>
            </a:r>
          </a:p>
          <a:p>
            <a:pPr marL="457200" indent="-457200">
              <a:buFont typeface="Wingdings" panose="05000000000000000000" pitchFamily="2" charset="2"/>
              <a:buChar char="§"/>
            </a:pPr>
            <a:r>
              <a:rPr lang="uk-UA" sz="2400" dirty="0" err="1">
                <a:latin typeface="+mj-lt"/>
              </a:rPr>
              <a:t>the</a:t>
            </a:r>
            <a:r>
              <a:rPr lang="uk-UA" sz="2400" dirty="0">
                <a:latin typeface="+mj-lt"/>
              </a:rPr>
              <a:t> </a:t>
            </a:r>
            <a:r>
              <a:rPr lang="uk-UA" sz="2400" dirty="0" err="1">
                <a:latin typeface="+mj-lt"/>
              </a:rPr>
              <a:t>ability</a:t>
            </a:r>
            <a:r>
              <a:rPr lang="uk-UA" sz="2400" dirty="0">
                <a:latin typeface="+mj-lt"/>
              </a:rPr>
              <a:t> </a:t>
            </a:r>
            <a:r>
              <a:rPr lang="uk-UA" sz="2400" dirty="0" err="1">
                <a:latin typeface="+mj-lt"/>
              </a:rPr>
              <a:t>to</a:t>
            </a:r>
            <a:r>
              <a:rPr lang="uk-UA" sz="2400" dirty="0">
                <a:latin typeface="+mj-lt"/>
              </a:rPr>
              <a:t> </a:t>
            </a:r>
            <a:r>
              <a:rPr lang="uk-UA" sz="2400" dirty="0" err="1">
                <a:latin typeface="+mj-lt"/>
              </a:rPr>
              <a:t>use</a:t>
            </a:r>
            <a:r>
              <a:rPr lang="uk-UA" sz="2400" dirty="0">
                <a:latin typeface="+mj-lt"/>
              </a:rPr>
              <a:t> </a:t>
            </a:r>
            <a:r>
              <a:rPr lang="uk-UA" sz="2400" dirty="0" err="1">
                <a:latin typeface="+mj-lt"/>
              </a:rPr>
              <a:t>reserved</a:t>
            </a:r>
            <a:r>
              <a:rPr lang="uk-UA" sz="2400" dirty="0">
                <a:latin typeface="+mj-lt"/>
              </a:rPr>
              <a:t> </a:t>
            </a:r>
            <a:r>
              <a:rPr lang="uk-UA" sz="2400" dirty="0" err="1">
                <a:latin typeface="+mj-lt"/>
              </a:rPr>
              <a:t>words</a:t>
            </a:r>
            <a:r>
              <a:rPr lang="uk-UA" sz="2400" dirty="0">
                <a:latin typeface="+mj-lt"/>
              </a:rPr>
              <a:t> </a:t>
            </a:r>
            <a:r>
              <a:rPr lang="uk-UA" sz="2400" dirty="0" err="1">
                <a:latin typeface="+mj-lt"/>
              </a:rPr>
              <a:t>as</a:t>
            </a:r>
            <a:r>
              <a:rPr lang="uk-UA" sz="2400" dirty="0">
                <a:latin typeface="+mj-lt"/>
              </a:rPr>
              <a:t> </a:t>
            </a:r>
            <a:r>
              <a:rPr lang="uk-UA" sz="2400" dirty="0" err="1">
                <a:latin typeface="+mj-lt"/>
              </a:rPr>
              <a:t>property</a:t>
            </a:r>
            <a:r>
              <a:rPr lang="uk-UA" sz="2400" dirty="0">
                <a:latin typeface="+mj-lt"/>
              </a:rPr>
              <a:t> </a:t>
            </a:r>
            <a:r>
              <a:rPr lang="uk-UA" sz="2400" dirty="0" err="1">
                <a:latin typeface="+mj-lt"/>
              </a:rPr>
              <a:t>keys</a:t>
            </a:r>
            <a:r>
              <a:rPr lang="uk-UA" sz="2400" dirty="0">
                <a:latin typeface="+mj-lt"/>
              </a:rPr>
              <a:t> </a:t>
            </a:r>
            <a:r>
              <a:rPr lang="uk-UA" sz="2400" dirty="0" err="1">
                <a:latin typeface="+mj-lt"/>
              </a:rPr>
              <a:t>and</a:t>
            </a:r>
            <a:r>
              <a:rPr lang="uk-UA" sz="2400" dirty="0">
                <a:latin typeface="+mj-lt"/>
              </a:rPr>
              <a:t> </a:t>
            </a:r>
            <a:r>
              <a:rPr lang="uk-UA" sz="2400" dirty="0" err="1">
                <a:latin typeface="+mj-lt"/>
              </a:rPr>
              <a:t>put</a:t>
            </a:r>
            <a:r>
              <a:rPr lang="uk-UA" sz="2400" dirty="0">
                <a:latin typeface="+mj-lt"/>
              </a:rPr>
              <a:t> </a:t>
            </a:r>
            <a:r>
              <a:rPr lang="uk-UA" sz="2400" dirty="0" err="1">
                <a:latin typeface="+mj-lt"/>
              </a:rPr>
              <a:t>commas</a:t>
            </a:r>
            <a:r>
              <a:rPr lang="uk-UA" sz="2400" dirty="0">
                <a:latin typeface="+mj-lt"/>
              </a:rPr>
              <a:t> </a:t>
            </a:r>
            <a:r>
              <a:rPr lang="uk-UA" sz="2400" dirty="0" err="1">
                <a:latin typeface="+mj-lt"/>
              </a:rPr>
              <a:t>at</a:t>
            </a:r>
            <a:r>
              <a:rPr lang="uk-UA" sz="2400" dirty="0">
                <a:latin typeface="+mj-lt"/>
              </a:rPr>
              <a:t> </a:t>
            </a:r>
            <a:r>
              <a:rPr lang="uk-UA" sz="2400" dirty="0" err="1">
                <a:latin typeface="+mj-lt"/>
              </a:rPr>
              <a:t>the</a:t>
            </a:r>
            <a:r>
              <a:rPr lang="uk-UA" sz="2400" dirty="0">
                <a:latin typeface="+mj-lt"/>
              </a:rPr>
              <a:t> </a:t>
            </a:r>
            <a:r>
              <a:rPr lang="uk-UA" sz="2400" dirty="0" err="1">
                <a:latin typeface="+mj-lt"/>
              </a:rPr>
              <a:t>end</a:t>
            </a:r>
            <a:r>
              <a:rPr lang="uk-UA" sz="2400" dirty="0">
                <a:latin typeface="+mj-lt"/>
              </a:rPr>
              <a:t> </a:t>
            </a:r>
            <a:r>
              <a:rPr lang="uk-UA" sz="2400" dirty="0" err="1">
                <a:latin typeface="+mj-lt"/>
              </a:rPr>
              <a:t>of</a:t>
            </a:r>
            <a:r>
              <a:rPr lang="uk-UA" sz="2400" dirty="0">
                <a:latin typeface="+mj-lt"/>
              </a:rPr>
              <a:t> </a:t>
            </a:r>
            <a:r>
              <a:rPr lang="uk-UA" sz="2400" dirty="0" err="1">
                <a:latin typeface="+mj-lt"/>
              </a:rPr>
              <a:t>the</a:t>
            </a:r>
            <a:r>
              <a:rPr lang="uk-UA" sz="2400" dirty="0">
                <a:latin typeface="+mj-lt"/>
              </a:rPr>
              <a:t> </a:t>
            </a:r>
            <a:r>
              <a:rPr lang="uk-UA" sz="2400" dirty="0" err="1">
                <a:latin typeface="+mj-lt"/>
              </a:rPr>
              <a:t>array</a:t>
            </a:r>
            <a:r>
              <a:rPr lang="uk-UA" sz="2400" dirty="0">
                <a:latin typeface="+mj-lt"/>
              </a:rPr>
              <a:t>;</a:t>
            </a:r>
          </a:p>
          <a:p>
            <a:pPr marL="457200" indent="-457200">
              <a:buFont typeface="Wingdings" panose="05000000000000000000" pitchFamily="2" charset="2"/>
              <a:buChar char="§"/>
            </a:pPr>
            <a:r>
              <a:rPr lang="uk-UA" sz="2400" dirty="0" err="1">
                <a:latin typeface="+mj-lt"/>
              </a:rPr>
              <a:t>multiline</a:t>
            </a:r>
            <a:r>
              <a:rPr lang="uk-UA" sz="2400" dirty="0">
                <a:latin typeface="+mj-lt"/>
              </a:rPr>
              <a:t> </a:t>
            </a:r>
            <a:r>
              <a:rPr lang="uk-UA" sz="2400" dirty="0" err="1">
                <a:latin typeface="+mj-lt"/>
              </a:rPr>
              <a:t>string</a:t>
            </a:r>
            <a:r>
              <a:rPr lang="uk-UA" sz="2400" dirty="0">
                <a:latin typeface="+mj-lt"/>
              </a:rPr>
              <a:t> </a:t>
            </a:r>
            <a:r>
              <a:rPr lang="uk-UA" sz="2400" dirty="0" err="1">
                <a:latin typeface="+mj-lt"/>
              </a:rPr>
              <a:t>literals</a:t>
            </a:r>
            <a:r>
              <a:rPr lang="uk-UA" sz="2400" dirty="0">
                <a:latin typeface="+mj-lt"/>
              </a:rPr>
              <a:t>;</a:t>
            </a:r>
          </a:p>
          <a:p>
            <a:pPr marL="457200" indent="-457200">
              <a:buFont typeface="Wingdings" panose="05000000000000000000" pitchFamily="2" charset="2"/>
              <a:buChar char="§"/>
            </a:pPr>
            <a:r>
              <a:rPr lang="uk-UA" sz="2400" dirty="0" err="1">
                <a:latin typeface="+mj-lt"/>
              </a:rPr>
              <a:t>New</a:t>
            </a:r>
            <a:r>
              <a:rPr lang="uk-UA" sz="2400" dirty="0">
                <a:latin typeface="+mj-lt"/>
              </a:rPr>
              <a:t> </a:t>
            </a:r>
            <a:r>
              <a:rPr lang="uk-UA" sz="2400" dirty="0" err="1">
                <a:latin typeface="+mj-lt"/>
              </a:rPr>
              <a:t>functionality</a:t>
            </a:r>
            <a:r>
              <a:rPr lang="uk-UA" sz="2400" dirty="0">
                <a:latin typeface="+mj-lt"/>
              </a:rPr>
              <a:t> </a:t>
            </a:r>
            <a:r>
              <a:rPr lang="uk-UA" sz="2400" dirty="0" err="1">
                <a:latin typeface="+mj-lt"/>
              </a:rPr>
              <a:t>in</a:t>
            </a:r>
            <a:r>
              <a:rPr lang="uk-UA" sz="2400" dirty="0">
                <a:latin typeface="+mj-lt"/>
              </a:rPr>
              <a:t> </a:t>
            </a:r>
            <a:r>
              <a:rPr lang="uk-UA" sz="2400" dirty="0" err="1">
                <a:latin typeface="+mj-lt"/>
              </a:rPr>
              <a:t>the</a:t>
            </a:r>
            <a:r>
              <a:rPr lang="uk-UA" sz="2400" dirty="0">
                <a:latin typeface="+mj-lt"/>
              </a:rPr>
              <a:t> </a:t>
            </a:r>
            <a:r>
              <a:rPr lang="uk-UA" sz="2400" dirty="0" err="1">
                <a:latin typeface="+mj-lt"/>
              </a:rPr>
              <a:t>standard</a:t>
            </a:r>
            <a:r>
              <a:rPr lang="uk-UA" sz="2400" dirty="0">
                <a:latin typeface="+mj-lt"/>
              </a:rPr>
              <a:t> </a:t>
            </a:r>
            <a:r>
              <a:rPr lang="uk-UA" sz="2400" dirty="0" err="1">
                <a:latin typeface="+mj-lt"/>
              </a:rPr>
              <a:t>library</a:t>
            </a:r>
            <a:endParaRPr lang="uk-UA" sz="2400" dirty="0">
              <a:latin typeface="+mj-lt"/>
            </a:endParaRPr>
          </a:p>
          <a:p>
            <a:pPr marL="457200" indent="-457200">
              <a:buFont typeface="Wingdings" panose="05000000000000000000" pitchFamily="2" charset="2"/>
              <a:buChar char="§"/>
            </a:pPr>
            <a:r>
              <a:rPr lang="uk-UA" sz="2400" dirty="0">
                <a:latin typeface="+mj-lt"/>
              </a:rPr>
              <a:t>JSON </a:t>
            </a:r>
            <a:r>
              <a:rPr lang="uk-UA" sz="2400" dirty="0" err="1">
                <a:latin typeface="+mj-lt"/>
              </a:rPr>
              <a:t>support</a:t>
            </a:r>
            <a:r>
              <a:rPr lang="uk-UA" sz="2400" dirty="0">
                <a:latin typeface="+mj-lt"/>
              </a:rPr>
              <a:t>.</a:t>
            </a:r>
          </a:p>
        </p:txBody>
      </p:sp>
      <p:sp>
        <p:nvSpPr>
          <p:cNvPr id="6" name="Прямоугольник 5"/>
          <p:cNvSpPr/>
          <p:nvPr/>
        </p:nvSpPr>
        <p:spPr>
          <a:xfrm>
            <a:off x="5101683" y="0"/>
            <a:ext cx="7090317" cy="4708981"/>
          </a:xfrm>
          <a:prstGeom prst="rect">
            <a:avLst/>
          </a:prstGeom>
        </p:spPr>
        <p:txBody>
          <a:bodyPr wrap="square">
            <a:spAutoFit/>
          </a:bodyPr>
          <a:lstStyle/>
          <a:p>
            <a:r>
              <a:rPr lang="en-US" sz="2400" dirty="0" smtClean="0">
                <a:latin typeface="+mj-lt"/>
              </a:rPr>
              <a:t>       </a:t>
            </a:r>
            <a:r>
              <a:rPr lang="en-US" sz="3600" dirty="0" smtClean="0">
                <a:latin typeface="+mj-lt"/>
              </a:rPr>
              <a:t>ES6 </a:t>
            </a:r>
            <a:r>
              <a:rPr lang="en-US" sz="3600" dirty="0">
                <a:latin typeface="+mj-lt"/>
              </a:rPr>
              <a:t>/ </a:t>
            </a:r>
            <a:r>
              <a:rPr lang="en-US" sz="3600" dirty="0" smtClean="0">
                <a:latin typeface="+mj-lt"/>
              </a:rPr>
              <a:t>ES2015</a:t>
            </a:r>
          </a:p>
          <a:p>
            <a:pPr marL="342900" indent="-342900">
              <a:buFont typeface="Wingdings" panose="05000000000000000000" pitchFamily="2" charset="2"/>
              <a:buChar char="§"/>
            </a:pPr>
            <a:r>
              <a:rPr lang="en-US" sz="2400" dirty="0">
                <a:latin typeface="+mj-lt"/>
              </a:rPr>
              <a:t>added </a:t>
            </a:r>
            <a:r>
              <a:rPr lang="en-US" sz="2400" dirty="0" err="1">
                <a:latin typeface="+mj-lt"/>
              </a:rPr>
              <a:t>destructuring</a:t>
            </a:r>
            <a:r>
              <a:rPr lang="en-US" sz="2400" dirty="0">
                <a:latin typeface="+mj-lt"/>
              </a:rPr>
              <a:t> assignment ;</a:t>
            </a:r>
          </a:p>
          <a:p>
            <a:pPr marL="342900" indent="-342900">
              <a:buFont typeface="Wingdings" panose="05000000000000000000" pitchFamily="2" charset="2"/>
              <a:buChar char="§"/>
            </a:pPr>
            <a:r>
              <a:rPr lang="en-US" sz="2400" dirty="0">
                <a:latin typeface="+mj-lt"/>
              </a:rPr>
              <a:t>arrow functions added ;</a:t>
            </a:r>
          </a:p>
          <a:p>
            <a:pPr marL="342900" indent="-342900">
              <a:buFont typeface="Wingdings" panose="05000000000000000000" pitchFamily="2" charset="2"/>
              <a:buChar char="§"/>
            </a:pPr>
            <a:r>
              <a:rPr lang="en-US" sz="2400" dirty="0">
                <a:latin typeface="+mj-lt"/>
              </a:rPr>
              <a:t>in pattern strings, you can declare strings using `(</a:t>
            </a:r>
            <a:r>
              <a:rPr lang="en-US" sz="2400" dirty="0" err="1">
                <a:latin typeface="+mj-lt"/>
              </a:rPr>
              <a:t>backquotes</a:t>
            </a:r>
            <a:r>
              <a:rPr lang="en-US" sz="2400" dirty="0">
                <a:latin typeface="+mj-lt"/>
              </a:rPr>
              <a:t>). Template strings can be multi-line, can also be interpolated;</a:t>
            </a:r>
          </a:p>
          <a:p>
            <a:pPr marL="342900" indent="-342900">
              <a:buFont typeface="Wingdings" panose="05000000000000000000" pitchFamily="2" charset="2"/>
              <a:buChar char="§"/>
            </a:pPr>
            <a:r>
              <a:rPr lang="en-US" sz="2400" dirty="0" smtClean="0">
                <a:latin typeface="+mj-lt"/>
              </a:rPr>
              <a:t>let</a:t>
            </a:r>
            <a:r>
              <a:rPr lang="uk-UA" sz="2400" dirty="0" smtClean="0">
                <a:latin typeface="+mj-lt"/>
              </a:rPr>
              <a:t> </a:t>
            </a:r>
            <a:r>
              <a:rPr lang="en-US" sz="2400" dirty="0" smtClean="0">
                <a:latin typeface="+mj-lt"/>
              </a:rPr>
              <a:t>and </a:t>
            </a:r>
            <a:r>
              <a:rPr lang="en-US" sz="2400" dirty="0" err="1">
                <a:latin typeface="+mj-lt"/>
              </a:rPr>
              <a:t>const</a:t>
            </a:r>
            <a:r>
              <a:rPr lang="en-US" sz="2400" dirty="0">
                <a:latin typeface="+mj-lt"/>
              </a:rPr>
              <a:t>- alternatives </a:t>
            </a:r>
            <a:r>
              <a:rPr lang="en-US" sz="2400" dirty="0" err="1" smtClean="0">
                <a:latin typeface="+mj-lt"/>
              </a:rPr>
              <a:t>var</a:t>
            </a:r>
            <a:r>
              <a:rPr lang="en-US" sz="2400" dirty="0" smtClean="0">
                <a:latin typeface="+mj-lt"/>
              </a:rPr>
              <a:t> for </a:t>
            </a:r>
            <a:r>
              <a:rPr lang="en-US" sz="2400" dirty="0">
                <a:latin typeface="+mj-lt"/>
              </a:rPr>
              <a:t>declaring variables. Added "temporary dead zone";</a:t>
            </a:r>
          </a:p>
          <a:p>
            <a:pPr marL="342900" indent="-342900">
              <a:buFont typeface="Wingdings" panose="05000000000000000000" pitchFamily="2" charset="2"/>
              <a:buChar char="§"/>
            </a:pPr>
            <a:r>
              <a:rPr lang="en-US" sz="2400" dirty="0">
                <a:latin typeface="+mj-lt"/>
              </a:rPr>
              <a:t>the iterator and the iteration protocol now determine how to iterate over any object, not just arrays. </a:t>
            </a:r>
            <a:r>
              <a:rPr lang="en-US" sz="2400" dirty="0" smtClean="0">
                <a:latin typeface="+mj-lt"/>
              </a:rPr>
              <a:t>Symbol used </a:t>
            </a:r>
            <a:r>
              <a:rPr lang="en-US" sz="2400" dirty="0">
                <a:latin typeface="+mj-lt"/>
              </a:rPr>
              <a:t>to assign an iterator to any object;</a:t>
            </a:r>
          </a:p>
          <a:p>
            <a:pPr marL="342900" indent="-342900">
              <a:buFont typeface="Wingdings" panose="05000000000000000000" pitchFamily="2" charset="2"/>
              <a:buChar char="§"/>
            </a:pPr>
            <a:r>
              <a:rPr lang="en-US" sz="2400" dirty="0" smtClean="0">
                <a:latin typeface="+mj-lt"/>
              </a:rPr>
              <a:t>Promises </a:t>
            </a:r>
            <a:r>
              <a:rPr lang="en-US" sz="2400" dirty="0">
                <a:latin typeface="+mj-lt"/>
              </a:rPr>
              <a:t>added.</a:t>
            </a:r>
            <a:endParaRPr lang="uk-UA" sz="2400" dirty="0">
              <a:latin typeface="+mj-lt"/>
            </a:endParaRPr>
          </a:p>
        </p:txBody>
      </p:sp>
    </p:spTree>
    <p:extLst>
      <p:ext uri="{BB962C8B-B14F-4D97-AF65-F5344CB8AC3E}">
        <p14:creationId xmlns:p14="http://schemas.microsoft.com/office/powerpoint/2010/main" val="412817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2" name="Прямоугольник 1"/>
          <p:cNvSpPr/>
          <p:nvPr/>
        </p:nvSpPr>
        <p:spPr>
          <a:xfrm>
            <a:off x="1702191" y="275631"/>
            <a:ext cx="6966874" cy="1754326"/>
          </a:xfrm>
          <a:prstGeom prst="rect">
            <a:avLst/>
          </a:prstGeom>
        </p:spPr>
        <p:txBody>
          <a:bodyPr wrap="square">
            <a:spAutoFit/>
          </a:bodyPr>
          <a:lstStyle/>
          <a:p>
            <a:r>
              <a:rPr lang="en-US" sz="3200" dirty="0" smtClean="0">
                <a:latin typeface="+mj-lt"/>
              </a:rPr>
              <a:t>      ES2016 </a:t>
            </a:r>
            <a:r>
              <a:rPr lang="en-US" sz="3200" dirty="0">
                <a:latin typeface="+mj-lt"/>
              </a:rPr>
              <a:t>(ES7</a:t>
            </a:r>
            <a:r>
              <a:rPr lang="en-US" sz="3200" dirty="0" smtClean="0">
                <a:latin typeface="+mj-lt"/>
              </a:rPr>
              <a:t>)</a:t>
            </a:r>
          </a:p>
          <a:p>
            <a:pPr marL="457200" indent="-457200">
              <a:buFont typeface="Wingdings" panose="05000000000000000000" pitchFamily="2" charset="2"/>
              <a:buChar char="§"/>
            </a:pPr>
            <a:r>
              <a:rPr lang="en-US" sz="2400" dirty="0">
                <a:latin typeface="+mj-lt"/>
              </a:rPr>
              <a:t>exponentiation operator **;</a:t>
            </a:r>
          </a:p>
          <a:p>
            <a:pPr marL="457200" indent="-457200">
              <a:buFont typeface="Wingdings" panose="05000000000000000000" pitchFamily="2" charset="2"/>
              <a:buChar char="§"/>
            </a:pPr>
            <a:r>
              <a:rPr lang="en-US" sz="2400" dirty="0">
                <a:latin typeface="+mj-lt"/>
              </a:rPr>
              <a:t>a </a:t>
            </a:r>
            <a:r>
              <a:rPr lang="en-US" sz="2400" dirty="0" smtClean="0">
                <a:latin typeface="+mj-lt"/>
              </a:rPr>
              <a:t>method </a:t>
            </a:r>
            <a:r>
              <a:rPr lang="en-US" sz="2400" dirty="0" err="1" smtClean="0">
                <a:latin typeface="+mj-lt"/>
              </a:rPr>
              <a:t>Array.prototype.includes</a:t>
            </a:r>
            <a:r>
              <a:rPr lang="uk-UA" sz="2400" dirty="0" smtClean="0">
                <a:latin typeface="+mj-lt"/>
              </a:rPr>
              <a:t> </a:t>
            </a:r>
            <a:r>
              <a:rPr lang="en-US" sz="2400" dirty="0" smtClean="0">
                <a:latin typeface="+mj-lt"/>
              </a:rPr>
              <a:t>that </a:t>
            </a:r>
            <a:r>
              <a:rPr lang="en-US" sz="2400" dirty="0">
                <a:latin typeface="+mj-lt"/>
              </a:rPr>
              <a:t>checks if the passed argument is contained in an array.</a:t>
            </a:r>
            <a:r>
              <a:rPr lang="en-US" sz="2800" dirty="0">
                <a:latin typeface="+mj-lt"/>
              </a:rPr>
              <a:t> </a:t>
            </a:r>
            <a:endParaRPr lang="uk-UA" sz="2800" dirty="0">
              <a:latin typeface="+mj-lt"/>
            </a:endParaRPr>
          </a:p>
        </p:txBody>
      </p:sp>
      <p:sp>
        <p:nvSpPr>
          <p:cNvPr id="7" name="Прямоугольник 6"/>
          <p:cNvSpPr/>
          <p:nvPr/>
        </p:nvSpPr>
        <p:spPr>
          <a:xfrm>
            <a:off x="1702191" y="2253402"/>
            <a:ext cx="8033761" cy="4154984"/>
          </a:xfrm>
          <a:prstGeom prst="rect">
            <a:avLst/>
          </a:prstGeom>
        </p:spPr>
        <p:txBody>
          <a:bodyPr wrap="square">
            <a:spAutoFit/>
          </a:bodyPr>
          <a:lstStyle/>
          <a:p>
            <a:r>
              <a:rPr lang="en-US" sz="2400" dirty="0">
                <a:latin typeface="Roboto"/>
              </a:rPr>
              <a:t>ES2017 (ES8</a:t>
            </a:r>
            <a:r>
              <a:rPr lang="en-US" sz="2400" dirty="0" smtClean="0">
                <a:latin typeface="Roboto"/>
              </a:rPr>
              <a:t>)</a:t>
            </a:r>
          </a:p>
          <a:p>
            <a:pPr marL="342900" indent="-342900">
              <a:buFont typeface="Wingdings" panose="05000000000000000000" pitchFamily="2" charset="2"/>
              <a:buChar char="§"/>
            </a:pPr>
            <a:r>
              <a:rPr lang="en-US" sz="2400" dirty="0"/>
              <a:t>asynchrony is now officially supported ( </a:t>
            </a:r>
            <a:r>
              <a:rPr lang="en-US" sz="2400" dirty="0" err="1"/>
              <a:t>async</a:t>
            </a:r>
            <a:r>
              <a:rPr lang="en-US" sz="2400" dirty="0"/>
              <a:t>/ await);</a:t>
            </a:r>
          </a:p>
          <a:p>
            <a:pPr marL="342900" indent="-342900">
              <a:buFont typeface="Wingdings" panose="05000000000000000000" pitchFamily="2" charset="2"/>
              <a:buChar char="§"/>
            </a:pPr>
            <a:r>
              <a:rPr lang="en-US" sz="2400" dirty="0"/>
              <a:t>“Hanging” commas in function parameters. Added the ability to put commas at the end of the list of function arguments;</a:t>
            </a:r>
          </a:p>
          <a:p>
            <a:pPr marL="342900" indent="-342900">
              <a:buFont typeface="Wingdings" panose="05000000000000000000" pitchFamily="2" charset="2"/>
              <a:buChar char="§"/>
            </a:pPr>
            <a:r>
              <a:rPr lang="en-US" sz="2400" dirty="0"/>
              <a:t>Added two new methods for working with strings: </a:t>
            </a:r>
            <a:r>
              <a:rPr lang="en-US" sz="2400" dirty="0" err="1"/>
              <a:t>padStart</a:t>
            </a:r>
            <a:r>
              <a:rPr lang="en-US" sz="2400" dirty="0"/>
              <a:t>()and </a:t>
            </a:r>
            <a:r>
              <a:rPr lang="en-US" sz="2400" dirty="0" err="1"/>
              <a:t>padEnd</a:t>
            </a:r>
            <a:r>
              <a:rPr lang="en-US" sz="2400" dirty="0"/>
              <a:t>(). The method </a:t>
            </a:r>
            <a:r>
              <a:rPr lang="en-US" sz="2400" dirty="0" err="1"/>
              <a:t>padStart</a:t>
            </a:r>
            <a:r>
              <a:rPr lang="en-US" sz="2400" dirty="0"/>
              <a:t>()substitutes additional characters on the left, before the beginning of the line. And </a:t>
            </a:r>
            <a:r>
              <a:rPr lang="en-US" sz="2400" dirty="0" err="1"/>
              <a:t>padEnd</a:t>
            </a:r>
            <a:r>
              <a:rPr lang="en-US" sz="2400" dirty="0"/>
              <a:t>(), in turn, on the right, after the end of the line;</a:t>
            </a:r>
          </a:p>
          <a:p>
            <a:pPr marL="342900" indent="-342900">
              <a:buFont typeface="Wingdings" panose="05000000000000000000" pitchFamily="2" charset="2"/>
              <a:buChar char="§"/>
            </a:pPr>
            <a:r>
              <a:rPr lang="en-US" sz="2400" dirty="0"/>
              <a:t>added a function </a:t>
            </a:r>
            <a:r>
              <a:rPr lang="en-US" sz="2400" dirty="0" err="1"/>
              <a:t>Object.getOwnPropertyDescriptors</a:t>
            </a:r>
            <a:r>
              <a:rPr lang="en-US" sz="2400" dirty="0"/>
              <a:t>()that returns an array with descriptors of all the object’s own properties;</a:t>
            </a:r>
          </a:p>
          <a:p>
            <a:pPr marL="342900" indent="-342900">
              <a:buFont typeface="Wingdings" panose="05000000000000000000" pitchFamily="2" charset="2"/>
              <a:buChar char="§"/>
            </a:pPr>
            <a:r>
              <a:rPr lang="en-US" sz="2400" dirty="0"/>
              <a:t>added memory sharing and object Atomics</a:t>
            </a:r>
            <a:endParaRPr lang="uk-UA" sz="2400" dirty="0"/>
          </a:p>
        </p:txBody>
      </p:sp>
    </p:spTree>
    <p:extLst>
      <p:ext uri="{BB962C8B-B14F-4D97-AF65-F5344CB8AC3E}">
        <p14:creationId xmlns:p14="http://schemas.microsoft.com/office/powerpoint/2010/main" val="225156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2432997" y="-204716"/>
            <a:ext cx="7679993" cy="750628"/>
          </a:xfrm>
        </p:spPr>
        <p:txBody>
          <a:bodyPr/>
          <a:lstStyle/>
          <a:p>
            <a:pPr algn="ctr"/>
            <a:r>
              <a:rPr lang="en-US" sz="4400" b="1" dirty="0"/>
              <a:t>What is an API?</a:t>
            </a:r>
          </a:p>
        </p:txBody>
      </p:sp>
      <p:sp>
        <p:nvSpPr>
          <p:cNvPr id="2" name="Прямоугольник 1"/>
          <p:cNvSpPr/>
          <p:nvPr/>
        </p:nvSpPr>
        <p:spPr>
          <a:xfrm>
            <a:off x="454925" y="1855733"/>
            <a:ext cx="10706175" cy="3970318"/>
          </a:xfrm>
          <a:prstGeom prst="rect">
            <a:avLst/>
          </a:prstGeom>
        </p:spPr>
        <p:txBody>
          <a:bodyPr wrap="square">
            <a:spAutoFit/>
          </a:bodyPr>
          <a:lstStyle/>
          <a:p>
            <a:r>
              <a:rPr lang="en-US" sz="2800" dirty="0">
                <a:latin typeface="+mj-lt"/>
              </a:rPr>
              <a:t>Application Programming Interfaces (APIs) are pre-built programming language constructs that allow a developer to build complex functionality with less effort. They "hide" more complex code from the programmer, providing ease of use</a:t>
            </a:r>
            <a:r>
              <a:rPr lang="en-US" sz="2800" dirty="0" smtClean="0">
                <a:latin typeface="+mj-lt"/>
              </a:rPr>
              <a:t>.</a:t>
            </a:r>
            <a:r>
              <a:rPr lang="en-US" sz="2800" dirty="0"/>
              <a:t> For client-side JavaScript, in particular, there are many APIs. They are not part of the language, but are built using the built-in JavaScript functions in order to increase your ability to write code. </a:t>
            </a:r>
            <a:endParaRPr lang="en-US" sz="2800" dirty="0" smtClean="0"/>
          </a:p>
          <a:p>
            <a:r>
              <a:rPr lang="en-US" sz="2800" dirty="0" smtClean="0"/>
              <a:t>They </a:t>
            </a:r>
            <a:r>
              <a:rPr lang="en-US" sz="2800" dirty="0"/>
              <a:t>can be divided into two categories</a:t>
            </a:r>
            <a:r>
              <a:rPr lang="en-US" sz="2800" dirty="0" smtClean="0"/>
              <a:t>:</a:t>
            </a:r>
          </a:p>
          <a:p>
            <a:pPr marL="457200" indent="-457200">
              <a:buFont typeface="Arial" panose="020B0604020202020204" pitchFamily="34" charset="0"/>
              <a:buChar char="•"/>
            </a:pPr>
            <a:r>
              <a:rPr lang="en-US" sz="2800" b="1" dirty="0">
                <a:latin typeface="+mj-lt"/>
              </a:rPr>
              <a:t>Browser </a:t>
            </a:r>
            <a:r>
              <a:rPr lang="en-US" sz="2800" b="1" dirty="0" smtClean="0">
                <a:latin typeface="+mj-lt"/>
              </a:rPr>
              <a:t>APIs</a:t>
            </a:r>
          </a:p>
          <a:p>
            <a:pPr marL="457200" indent="-457200">
              <a:buFont typeface="Arial" panose="020B0604020202020204" pitchFamily="34" charset="0"/>
              <a:buChar char="•"/>
            </a:pPr>
            <a:r>
              <a:rPr lang="en-US" sz="2800" b="1" dirty="0"/>
              <a:t>Third-party APIs</a:t>
            </a:r>
            <a:endParaRPr lang="uk-UA" sz="2800" dirty="0">
              <a:latin typeface="+mj-lt"/>
            </a:endParaRPr>
          </a:p>
        </p:txBody>
      </p:sp>
      <p:pic>
        <p:nvPicPr>
          <p:cNvPr id="4100" name="Picture 4" descr="Api logo png 2 Â» PNG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348" y="170598"/>
            <a:ext cx="2625830" cy="131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5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6" name="Прямоугольник 5"/>
          <p:cNvSpPr/>
          <p:nvPr/>
        </p:nvSpPr>
        <p:spPr>
          <a:xfrm>
            <a:off x="286603" y="392851"/>
            <a:ext cx="2634696" cy="707886"/>
          </a:xfrm>
          <a:prstGeom prst="rect">
            <a:avLst/>
          </a:prstGeom>
        </p:spPr>
        <p:txBody>
          <a:bodyPr wrap="none">
            <a:spAutoFit/>
          </a:bodyPr>
          <a:lstStyle/>
          <a:p>
            <a:r>
              <a:rPr lang="en-US" sz="4000" b="1" dirty="0">
                <a:latin typeface="+mj-lt"/>
              </a:rPr>
              <a:t>Browser APIs</a:t>
            </a:r>
            <a:endParaRPr lang="uk-UA" sz="4000" dirty="0">
              <a:latin typeface="+mj-lt"/>
            </a:endParaRPr>
          </a:p>
        </p:txBody>
      </p:sp>
      <p:sp>
        <p:nvSpPr>
          <p:cNvPr id="7" name="Прямоугольник 6"/>
          <p:cNvSpPr/>
          <p:nvPr/>
        </p:nvSpPr>
        <p:spPr>
          <a:xfrm>
            <a:off x="286603" y="1100737"/>
            <a:ext cx="6096000" cy="4893647"/>
          </a:xfrm>
          <a:prstGeom prst="rect">
            <a:avLst/>
          </a:prstGeom>
        </p:spPr>
        <p:txBody>
          <a:bodyPr>
            <a:spAutoFit/>
          </a:bodyPr>
          <a:lstStyle/>
          <a:p>
            <a:r>
              <a:rPr lang="en-US" sz="2400" b="1" dirty="0">
                <a:latin typeface="+mj-lt"/>
              </a:rPr>
              <a:t>Browser APIs</a:t>
            </a:r>
            <a:r>
              <a:rPr lang="en-US" sz="2400" dirty="0">
                <a:latin typeface="+mj-lt"/>
              </a:rPr>
              <a:t> are built into the web browser and are able to use browser and computer environment data to perform more complex operations with this data. For example, the Geolocation API provides easy-to-use JavaScript constructs for working with location data, so you can, let's say, mark your location on a Google Map. In fact, the browser executes complex low-level code (for example, in C ++) to connect to a GPS device (or any other geolocation device), receive data and transmit it to the browser for processing by your program, but, as mentioned above, these details are hidden thanks to the API.</a:t>
            </a:r>
            <a:endParaRPr lang="uk-UA" sz="2400" dirty="0">
              <a:latin typeface="+mj-lt"/>
            </a:endParaRPr>
          </a:p>
        </p:txBody>
      </p:sp>
      <p:sp>
        <p:nvSpPr>
          <p:cNvPr id="8" name="Прямоугольник 7"/>
          <p:cNvSpPr/>
          <p:nvPr/>
        </p:nvSpPr>
        <p:spPr>
          <a:xfrm>
            <a:off x="7096836" y="392851"/>
            <a:ext cx="5095164" cy="5139869"/>
          </a:xfrm>
          <a:prstGeom prst="rect">
            <a:avLst/>
          </a:prstGeom>
        </p:spPr>
        <p:txBody>
          <a:bodyPr wrap="square">
            <a:spAutoFit/>
          </a:bodyPr>
          <a:lstStyle/>
          <a:p>
            <a:r>
              <a:rPr lang="en-US" sz="4000" b="1" dirty="0">
                <a:latin typeface="+mj-lt"/>
              </a:rPr>
              <a:t>Third-party APIs</a:t>
            </a:r>
            <a:endParaRPr lang="en-US" sz="4000" b="1" dirty="0" smtClean="0">
              <a:latin typeface="+mj-lt"/>
            </a:endParaRPr>
          </a:p>
          <a:p>
            <a:r>
              <a:rPr lang="en-US" sz="2400" b="1" dirty="0" smtClean="0">
                <a:latin typeface="+mj-lt"/>
              </a:rPr>
              <a:t>Third-party </a:t>
            </a:r>
            <a:r>
              <a:rPr lang="en-US" sz="2400" b="1" dirty="0">
                <a:latin typeface="+mj-lt"/>
              </a:rPr>
              <a:t>APIs are</a:t>
            </a:r>
            <a:r>
              <a:rPr lang="en-US" sz="2400" dirty="0">
                <a:latin typeface="+mj-lt"/>
              </a:rPr>
              <a:t> not embedded in the browser by default. Such APIs and information about them usually need to be searched on the Internet. For example, the Twitter API allows you to post the latest tweets on your website. This API defines a set of constructs that make requests to Twitter services and return certain </a:t>
            </a:r>
            <a:r>
              <a:rPr lang="en-US" sz="2400" dirty="0" smtClean="0">
                <a:latin typeface="+mj-lt"/>
              </a:rPr>
              <a:t>data</a:t>
            </a:r>
            <a:r>
              <a:rPr lang="en-US" sz="2400" dirty="0">
                <a:latin typeface="+mj-lt"/>
              </a:rPr>
              <a:t> </a:t>
            </a:r>
            <a:r>
              <a:rPr lang="en-US" sz="2400" dirty="0" smtClean="0">
                <a:latin typeface="+mj-lt"/>
              </a:rPr>
              <a:t>and </a:t>
            </a:r>
            <a:r>
              <a:rPr lang="en-US" sz="2400" dirty="0" err="1" smtClean="0">
                <a:latin typeface="+mj-lt"/>
              </a:rPr>
              <a:t>ther</a:t>
            </a:r>
            <a:r>
              <a:rPr lang="en-US" sz="2400" dirty="0" smtClean="0">
                <a:latin typeface="+mj-lt"/>
              </a:rPr>
              <a:t> are </a:t>
            </a:r>
            <a:r>
              <a:rPr lang="en-US" sz="2400" dirty="0" smtClean="0"/>
              <a:t>Twitter </a:t>
            </a:r>
            <a:r>
              <a:rPr lang="en-US" sz="2400" dirty="0"/>
              <a:t>API </a:t>
            </a:r>
            <a:r>
              <a:rPr lang="en-US" sz="2400" dirty="0" smtClean="0"/>
              <a:t>, </a:t>
            </a:r>
            <a:r>
              <a:rPr lang="en-US" sz="2400" u="sng" dirty="0"/>
              <a:t>Google Maps API</a:t>
            </a:r>
            <a:r>
              <a:rPr lang="en-US" sz="2400" dirty="0"/>
              <a:t> </a:t>
            </a:r>
            <a:r>
              <a:rPr lang="en-US" sz="2400" dirty="0" smtClean="0"/>
              <a:t>, </a:t>
            </a:r>
            <a:r>
              <a:rPr lang="en-US" sz="2400" u="sng" dirty="0"/>
              <a:t>YouTube API</a:t>
            </a:r>
            <a:r>
              <a:rPr lang="en-US" sz="2400" dirty="0"/>
              <a:t> </a:t>
            </a:r>
            <a:r>
              <a:rPr lang="en-US" sz="2400" dirty="0" smtClean="0">
                <a:latin typeface="+mj-lt"/>
              </a:rPr>
              <a:t>etc</a:t>
            </a:r>
            <a:r>
              <a:rPr lang="en-US" sz="2400" dirty="0">
                <a:latin typeface="+mj-lt"/>
              </a:rPr>
              <a:t>.</a:t>
            </a:r>
            <a:endParaRPr lang="uk-UA" sz="2400" dirty="0">
              <a:latin typeface="+mj-lt"/>
            </a:endParaRPr>
          </a:p>
        </p:txBody>
      </p:sp>
    </p:spTree>
    <p:extLst>
      <p:ext uri="{BB962C8B-B14F-4D97-AF65-F5344CB8AC3E}">
        <p14:creationId xmlns:p14="http://schemas.microsoft.com/office/powerpoint/2010/main" val="374859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8" name="Прямоугольник 7"/>
          <p:cNvSpPr/>
          <p:nvPr/>
        </p:nvSpPr>
        <p:spPr>
          <a:xfrm>
            <a:off x="341194" y="527419"/>
            <a:ext cx="10495128" cy="5693866"/>
          </a:xfrm>
          <a:prstGeom prst="rect">
            <a:avLst/>
          </a:prstGeom>
        </p:spPr>
        <p:txBody>
          <a:bodyPr wrap="square">
            <a:spAutoFit/>
          </a:bodyPr>
          <a:lstStyle/>
          <a:p>
            <a:pPr>
              <a:buFont typeface="Arial" panose="020B0604020202020204" pitchFamily="34" charset="0"/>
              <a:buChar char="•"/>
            </a:pPr>
            <a:r>
              <a:rPr lang="en-US" sz="2800" dirty="0" smtClean="0">
                <a:latin typeface="Arial" panose="020B0604020202020204" pitchFamily="34" charset="0"/>
              </a:rPr>
              <a:t> JavaScript </a:t>
            </a:r>
            <a:r>
              <a:rPr lang="en-US" sz="2800" dirty="0">
                <a:latin typeface="Arial" panose="020B0604020202020204" pitchFamily="34" charset="0"/>
              </a:rPr>
              <a:t>Libraries - Usually one or more files containing custom functions . Such files can be attached to a web page to speed up or provide tools for writing common functionality. Examples: jQuery, </a:t>
            </a:r>
            <a:r>
              <a:rPr lang="en-US" sz="2800" dirty="0" err="1">
                <a:latin typeface="Arial" panose="020B0604020202020204" pitchFamily="34" charset="0"/>
              </a:rPr>
              <a:t>Mootools</a:t>
            </a:r>
            <a:r>
              <a:rPr lang="en-US" sz="2800" dirty="0">
                <a:latin typeface="Arial" panose="020B0604020202020204" pitchFamily="34" charset="0"/>
              </a:rPr>
              <a:t>, and React.</a:t>
            </a:r>
          </a:p>
          <a:p>
            <a:pPr>
              <a:buFont typeface="Arial" panose="020B0604020202020204" pitchFamily="34" charset="0"/>
              <a:buChar char="•"/>
            </a:pPr>
            <a:r>
              <a:rPr lang="en-US" sz="2800" dirty="0" smtClean="0">
                <a:latin typeface="Arial" panose="020B0604020202020204" pitchFamily="34" charset="0"/>
              </a:rPr>
              <a:t> JavaScript </a:t>
            </a:r>
            <a:r>
              <a:rPr lang="en-US" sz="2800" dirty="0">
                <a:latin typeface="Arial" panose="020B0604020202020204" pitchFamily="34" charset="0"/>
              </a:rPr>
              <a:t>frameworks - The next step in the development of development after libraries. JavaScript frameworks (such as Angular and Ember) strive to be a set of HTML, CSS, JavaScript and other technologies, after which you can "write" a web application from scratch. The main difference between frameworks and libraries is “Inversion of Control”. The method is called from the library at the request of the developer. When using the framework, on the contrary, the framework calls the developer code.</a:t>
            </a:r>
            <a:endParaRPr lang="en-US" sz="2800" b="0" i="0" dirty="0">
              <a:effectLst/>
              <a:latin typeface="Arial" panose="020B0604020202020204" pitchFamily="34" charset="0"/>
            </a:endParaRPr>
          </a:p>
        </p:txBody>
      </p:sp>
    </p:spTree>
    <p:extLst>
      <p:ext uri="{BB962C8B-B14F-4D97-AF65-F5344CB8AC3E}">
        <p14:creationId xmlns:p14="http://schemas.microsoft.com/office/powerpoint/2010/main" val="106238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140495" y="4119132"/>
            <a:ext cx="7516104" cy="516853"/>
          </a:xfrm>
        </p:spPr>
        <p:txBody>
          <a:bodyPr/>
          <a:lstStyle/>
          <a:p>
            <a:pPr algn="ctr"/>
            <a:r>
              <a:rPr lang="en-US" dirty="0"/>
              <a:t>Agenda</a:t>
            </a:r>
            <a:endParaRPr lang="uk-UA" dirty="0"/>
          </a:p>
        </p:txBody>
      </p:sp>
      <p:sp>
        <p:nvSpPr>
          <p:cNvPr id="2" name="Прямоугольник 1"/>
          <p:cNvSpPr/>
          <p:nvPr/>
        </p:nvSpPr>
        <p:spPr>
          <a:xfrm>
            <a:off x="413980" y="1728149"/>
            <a:ext cx="9439703" cy="4524315"/>
          </a:xfrm>
          <a:prstGeom prst="rect">
            <a:avLst/>
          </a:prstGeom>
        </p:spPr>
        <p:txBody>
          <a:bodyPr wrap="square">
            <a:spAutoFit/>
          </a:bodyPr>
          <a:lstStyle/>
          <a:p>
            <a:pPr marL="571500" indent="-571500">
              <a:buFont typeface="Wingdings" panose="05000000000000000000" pitchFamily="2" charset="2"/>
              <a:buChar char="ü"/>
            </a:pPr>
            <a:r>
              <a:rPr lang="en-US" sz="3600" dirty="0">
                <a:solidFill>
                  <a:schemeClr val="bg1"/>
                </a:solidFill>
                <a:latin typeface="+mj-lt"/>
              </a:rPr>
              <a:t>Language concept and </a:t>
            </a:r>
            <a:r>
              <a:rPr lang="en-US" sz="3600" dirty="0" smtClean="0">
                <a:solidFill>
                  <a:schemeClr val="bg1"/>
                </a:solidFill>
                <a:latin typeface="+mj-lt"/>
              </a:rPr>
              <a:t>history</a:t>
            </a:r>
          </a:p>
          <a:p>
            <a:pPr marL="571500" indent="-571500">
              <a:buFont typeface="Wingdings" panose="05000000000000000000" pitchFamily="2" charset="2"/>
              <a:buChar char="ü"/>
            </a:pPr>
            <a:endParaRPr lang="en-US" sz="3600" dirty="0">
              <a:solidFill>
                <a:schemeClr val="bg1"/>
              </a:solidFill>
              <a:latin typeface="+mj-lt"/>
            </a:endParaRPr>
          </a:p>
          <a:p>
            <a:pPr marL="571500" indent="-571500">
              <a:buFont typeface="Wingdings" panose="05000000000000000000" pitchFamily="2" charset="2"/>
              <a:buChar char="ü"/>
            </a:pPr>
            <a:r>
              <a:rPr lang="en-US" sz="3600" dirty="0" smtClean="0">
                <a:solidFill>
                  <a:schemeClr val="bg1"/>
                </a:solidFill>
                <a:latin typeface="+mj-lt"/>
              </a:rPr>
              <a:t>ECMA </a:t>
            </a:r>
            <a:r>
              <a:rPr lang="en-US" sz="3600" dirty="0">
                <a:solidFill>
                  <a:schemeClr val="bg1"/>
                </a:solidFill>
                <a:latin typeface="+mj-lt"/>
              </a:rPr>
              <a:t>Standard Editions and </a:t>
            </a:r>
            <a:r>
              <a:rPr lang="en-US" sz="3600" dirty="0" smtClean="0">
                <a:solidFill>
                  <a:schemeClr val="bg1"/>
                </a:solidFill>
                <a:latin typeface="+mj-lt"/>
              </a:rPr>
              <a:t>changes   from </a:t>
            </a:r>
            <a:r>
              <a:rPr lang="en-US" sz="3600" dirty="0">
                <a:solidFill>
                  <a:schemeClr val="bg1"/>
                </a:solidFill>
                <a:latin typeface="+mj-lt"/>
              </a:rPr>
              <a:t>ES1 to </a:t>
            </a:r>
            <a:r>
              <a:rPr lang="en-US" sz="3600" dirty="0" smtClean="0">
                <a:solidFill>
                  <a:schemeClr val="bg1"/>
                </a:solidFill>
                <a:latin typeface="+mj-lt"/>
              </a:rPr>
              <a:t>ES2019</a:t>
            </a:r>
          </a:p>
          <a:p>
            <a:endParaRPr lang="en-US" sz="3600" dirty="0" smtClean="0">
              <a:solidFill>
                <a:schemeClr val="bg1"/>
              </a:solidFill>
              <a:latin typeface="+mj-lt"/>
            </a:endParaRPr>
          </a:p>
          <a:p>
            <a:pPr marL="342900" indent="-342900">
              <a:buFont typeface="Wingdings" panose="05000000000000000000" pitchFamily="2" charset="2"/>
              <a:buChar char="ü"/>
            </a:pPr>
            <a:r>
              <a:rPr lang="en-US" sz="3600" dirty="0">
                <a:solidFill>
                  <a:schemeClr val="bg1"/>
                </a:solidFill>
                <a:latin typeface="+mj-lt"/>
              </a:rPr>
              <a:t>Platforms and </a:t>
            </a:r>
            <a:r>
              <a:rPr lang="en-US" sz="3600" dirty="0" smtClean="0">
                <a:solidFill>
                  <a:schemeClr val="bg1"/>
                </a:solidFill>
                <a:latin typeface="+mj-lt"/>
              </a:rPr>
              <a:t>API</a:t>
            </a:r>
            <a:endParaRPr lang="en-US" sz="3600" dirty="0" smtClean="0">
              <a:solidFill>
                <a:schemeClr val="bg1"/>
              </a:solidFill>
              <a:latin typeface="+mj-lt"/>
            </a:endParaRPr>
          </a:p>
          <a:p>
            <a:pPr marL="342900" indent="-342900">
              <a:buFont typeface="Wingdings" panose="05000000000000000000" pitchFamily="2" charset="2"/>
              <a:buChar char="ü"/>
            </a:pPr>
            <a:endParaRPr lang="en-US" sz="3600" dirty="0" smtClean="0">
              <a:solidFill>
                <a:schemeClr val="bg1"/>
              </a:solidFill>
              <a:latin typeface="+mj-lt"/>
            </a:endParaRPr>
          </a:p>
          <a:p>
            <a:pPr marL="342900" indent="-342900">
              <a:buFont typeface="Wingdings" panose="05000000000000000000" pitchFamily="2" charset="2"/>
              <a:buChar char="ü"/>
            </a:pPr>
            <a:r>
              <a:rPr lang="en-US" sz="3600" dirty="0">
                <a:solidFill>
                  <a:schemeClr val="bg1"/>
                </a:solidFill>
                <a:latin typeface="+mj-lt"/>
              </a:rPr>
              <a:t>Environment Setup: </a:t>
            </a:r>
            <a:r>
              <a:rPr lang="en-US" sz="3600" dirty="0" err="1">
                <a:solidFill>
                  <a:schemeClr val="bg1"/>
                </a:solidFill>
                <a:latin typeface="+mj-lt"/>
              </a:rPr>
              <a:t>Transpiling</a:t>
            </a:r>
            <a:r>
              <a:rPr lang="en-US" sz="3600" dirty="0">
                <a:solidFill>
                  <a:schemeClr val="bg1"/>
                </a:solidFill>
                <a:latin typeface="+mj-lt"/>
              </a:rPr>
              <a:t>, </a:t>
            </a:r>
            <a:r>
              <a:rPr lang="en-US" sz="3600" dirty="0" err="1">
                <a:solidFill>
                  <a:schemeClr val="bg1"/>
                </a:solidFill>
                <a:latin typeface="+mj-lt"/>
              </a:rPr>
              <a:t>Linting</a:t>
            </a:r>
            <a:endParaRPr lang="en-US" sz="3600" dirty="0" smtClean="0">
              <a:solidFill>
                <a:schemeClr val="bg1"/>
              </a:solidFill>
              <a:latin typeface="+mj-lt"/>
            </a:endParaRPr>
          </a:p>
        </p:txBody>
      </p:sp>
      <p:sp>
        <p:nvSpPr>
          <p:cNvPr id="4" name="TextBox 3"/>
          <p:cNvSpPr txBox="1"/>
          <p:nvPr/>
        </p:nvSpPr>
        <p:spPr>
          <a:xfrm>
            <a:off x="5082609" y="427247"/>
            <a:ext cx="2115772" cy="923330"/>
          </a:xfrm>
          <a:prstGeom prst="rect">
            <a:avLst/>
          </a:prstGeom>
          <a:noFill/>
        </p:spPr>
        <p:txBody>
          <a:bodyPr wrap="none" rtlCol="0">
            <a:spAutoFit/>
          </a:bodyPr>
          <a:lstStyle/>
          <a:p>
            <a:r>
              <a:rPr lang="en-US" sz="5400" dirty="0" smtClean="0">
                <a:latin typeface="+mj-lt"/>
              </a:rPr>
              <a:t>Agenda</a:t>
            </a:r>
            <a:endParaRPr lang="uk-UA" sz="5400" dirty="0">
              <a:latin typeface="+mj-lt"/>
            </a:endParaRPr>
          </a:p>
        </p:txBody>
      </p:sp>
    </p:spTree>
    <p:extLst>
      <p:ext uri="{BB962C8B-B14F-4D97-AF65-F5344CB8AC3E}">
        <p14:creationId xmlns:p14="http://schemas.microsoft.com/office/powerpoint/2010/main" val="266831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10" name="Прямоугольник 9"/>
          <p:cNvSpPr/>
          <p:nvPr/>
        </p:nvSpPr>
        <p:spPr>
          <a:xfrm>
            <a:off x="2620399" y="323713"/>
            <a:ext cx="7518597" cy="707886"/>
          </a:xfrm>
          <a:prstGeom prst="rect">
            <a:avLst/>
          </a:prstGeom>
        </p:spPr>
        <p:txBody>
          <a:bodyPr wrap="none">
            <a:spAutoFit/>
          </a:bodyPr>
          <a:lstStyle/>
          <a:p>
            <a:r>
              <a:rPr lang="en-US" sz="4000" b="1" dirty="0">
                <a:latin typeface="+mj-lt"/>
              </a:rPr>
              <a:t>What are the APIs capable of?</a:t>
            </a:r>
            <a:endParaRPr lang="en-US" sz="4000" b="1" i="0" dirty="0">
              <a:effectLst/>
              <a:latin typeface="+mj-lt"/>
            </a:endParaRPr>
          </a:p>
        </p:txBody>
      </p:sp>
      <p:sp>
        <p:nvSpPr>
          <p:cNvPr id="11" name="Прямоугольник 10"/>
          <p:cNvSpPr/>
          <p:nvPr/>
        </p:nvSpPr>
        <p:spPr>
          <a:xfrm>
            <a:off x="365582" y="1140781"/>
            <a:ext cx="9419862" cy="5324535"/>
          </a:xfrm>
          <a:prstGeom prst="rect">
            <a:avLst/>
          </a:prstGeom>
        </p:spPr>
        <p:txBody>
          <a:bodyPr wrap="square">
            <a:spAutoFit/>
          </a:bodyPr>
          <a:lstStyle/>
          <a:p>
            <a:pPr marL="342900" indent="-342900">
              <a:buFont typeface="Wingdings" panose="05000000000000000000" pitchFamily="2" charset="2"/>
              <a:buChar char="Ø"/>
            </a:pPr>
            <a:r>
              <a:rPr lang="en-US" sz="2000" b="1" dirty="0">
                <a:latin typeface="+mj-lt"/>
              </a:rPr>
              <a:t>API for working with documents</a:t>
            </a:r>
            <a:r>
              <a:rPr lang="en-US" sz="2000" dirty="0">
                <a:latin typeface="+mj-lt"/>
              </a:rPr>
              <a:t> uploaded to the browser. </a:t>
            </a:r>
            <a:endParaRPr lang="en-US" sz="2000" dirty="0" smtClean="0">
              <a:latin typeface="+mj-lt"/>
            </a:endParaRPr>
          </a:p>
          <a:p>
            <a:pPr marL="342900" indent="-342900">
              <a:buFont typeface="Wingdings" panose="05000000000000000000" pitchFamily="2" charset="2"/>
              <a:buChar char="Ø"/>
            </a:pPr>
            <a:endParaRPr lang="en-US" sz="2000" dirty="0" smtClean="0">
              <a:latin typeface="+mj-lt"/>
            </a:endParaRPr>
          </a:p>
          <a:p>
            <a:pPr marL="342900" indent="-342900">
              <a:buFont typeface="Wingdings" panose="05000000000000000000" pitchFamily="2" charset="2"/>
              <a:buChar char="Ø"/>
            </a:pPr>
            <a:r>
              <a:rPr lang="en-US" sz="2000" b="1" dirty="0">
                <a:latin typeface="+mj-lt"/>
              </a:rPr>
              <a:t>APIs that receive data from the server</a:t>
            </a:r>
            <a:r>
              <a:rPr lang="en-US" sz="2000" dirty="0">
                <a:latin typeface="+mj-lt"/>
              </a:rPr>
              <a:t> are often used to update small parts of a web page</a:t>
            </a:r>
            <a:r>
              <a:rPr lang="en-US" sz="2000" dirty="0" smtClean="0">
                <a:latin typeface="+mj-lt"/>
              </a:rPr>
              <a:t>.</a:t>
            </a:r>
          </a:p>
          <a:p>
            <a:pPr marL="342900" indent="-342900">
              <a:buFont typeface="Wingdings" panose="05000000000000000000" pitchFamily="2" charset="2"/>
              <a:buChar char="Ø"/>
            </a:pPr>
            <a:endParaRPr lang="en-US" sz="2000" dirty="0" smtClean="0">
              <a:latin typeface="+mj-lt"/>
            </a:endParaRPr>
          </a:p>
          <a:p>
            <a:pPr marL="342900" indent="-342900">
              <a:buFont typeface="Wingdings" panose="05000000000000000000" pitchFamily="2" charset="2"/>
              <a:buChar char="Ø"/>
            </a:pPr>
            <a:r>
              <a:rPr lang="en-US" sz="2000" b="1" dirty="0">
                <a:latin typeface="+mj-lt"/>
              </a:rPr>
              <a:t>APIs for working with graphics</a:t>
            </a:r>
            <a:r>
              <a:rPr lang="en-US" sz="2000" dirty="0">
                <a:latin typeface="+mj-lt"/>
              </a:rPr>
              <a:t> are widely supported by browsers, the most popular: Canvas and WebGL </a:t>
            </a:r>
            <a:endParaRPr lang="en-US" sz="2000" dirty="0" smtClean="0">
              <a:latin typeface="+mj-lt"/>
            </a:endParaRPr>
          </a:p>
          <a:p>
            <a:pPr marL="342900" indent="-342900">
              <a:buFont typeface="Wingdings" panose="05000000000000000000" pitchFamily="2" charset="2"/>
              <a:buChar char="Ø"/>
            </a:pPr>
            <a:endParaRPr lang="en-US" sz="2000" dirty="0" smtClean="0">
              <a:latin typeface="+mj-lt"/>
            </a:endParaRPr>
          </a:p>
          <a:p>
            <a:pPr marL="342900" indent="-342900">
              <a:buFont typeface="Wingdings" panose="05000000000000000000" pitchFamily="2" charset="2"/>
              <a:buChar char="Ø"/>
            </a:pPr>
            <a:r>
              <a:rPr lang="en-US" sz="2000" b="1" dirty="0">
                <a:latin typeface="+mj-lt"/>
              </a:rPr>
              <a:t>The Audio and Video </a:t>
            </a:r>
            <a:r>
              <a:rPr lang="en-US" sz="2000" b="1" dirty="0" smtClean="0">
                <a:latin typeface="+mj-lt"/>
              </a:rPr>
              <a:t>APIs.</a:t>
            </a:r>
          </a:p>
          <a:p>
            <a:pPr marL="342900" indent="-342900">
              <a:buFont typeface="Wingdings" panose="05000000000000000000" pitchFamily="2" charset="2"/>
              <a:buChar char="Ø"/>
            </a:pPr>
            <a:endParaRPr lang="en-US" sz="2000" b="1" dirty="0" smtClean="0">
              <a:latin typeface="+mj-lt"/>
            </a:endParaRPr>
          </a:p>
          <a:p>
            <a:pPr marL="342900" indent="-342900">
              <a:buFont typeface="Wingdings" panose="05000000000000000000" pitchFamily="2" charset="2"/>
              <a:buChar char="Ø"/>
            </a:pPr>
            <a:r>
              <a:rPr lang="en-US" sz="2000" b="1" dirty="0">
                <a:latin typeface="+mj-lt"/>
              </a:rPr>
              <a:t>Device APIs</a:t>
            </a:r>
            <a:r>
              <a:rPr lang="en-US" sz="2000" dirty="0">
                <a:latin typeface="+mj-lt"/>
              </a:rPr>
              <a:t> - basically, an API for processing and reading data from modern devices in a way convenient for web applications</a:t>
            </a:r>
            <a:r>
              <a:rPr lang="en-US" sz="2000" dirty="0" smtClean="0">
                <a:latin typeface="+mj-lt"/>
              </a:rPr>
              <a:t>.</a:t>
            </a:r>
          </a:p>
          <a:p>
            <a:pPr marL="342900" indent="-342900">
              <a:buFont typeface="Wingdings" panose="05000000000000000000" pitchFamily="2" charset="2"/>
              <a:buChar char="Ø"/>
            </a:pPr>
            <a:endParaRPr lang="en-US" sz="2000" dirty="0" smtClean="0">
              <a:latin typeface="+mj-lt"/>
            </a:endParaRPr>
          </a:p>
          <a:p>
            <a:pPr marL="342900" indent="-342900">
              <a:buFont typeface="Wingdings" panose="05000000000000000000" pitchFamily="2" charset="2"/>
              <a:buChar char="Ø"/>
            </a:pPr>
            <a:r>
              <a:rPr lang="en-US" sz="2000" b="1" dirty="0">
                <a:latin typeface="+mj-lt"/>
              </a:rPr>
              <a:t>APIs for storing data on the user side are</a:t>
            </a:r>
            <a:r>
              <a:rPr lang="en-US" sz="2000" dirty="0">
                <a:latin typeface="+mj-lt"/>
              </a:rPr>
              <a:t> becoming more widespread in web browsers - the ability to store information on the client side is very useful when you need to create an application that will maintain its state between page reloads, or even work when the device is offline.</a:t>
            </a:r>
            <a:endParaRPr lang="uk-UA" sz="2000" dirty="0">
              <a:latin typeface="+mj-lt"/>
            </a:endParaRPr>
          </a:p>
        </p:txBody>
      </p:sp>
    </p:spTree>
    <p:extLst>
      <p:ext uri="{BB962C8B-B14F-4D97-AF65-F5344CB8AC3E}">
        <p14:creationId xmlns:p14="http://schemas.microsoft.com/office/powerpoint/2010/main" val="413187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3132891" y="487486"/>
            <a:ext cx="5553636" cy="646331"/>
          </a:xfrm>
          <a:prstGeom prst="rect">
            <a:avLst/>
          </a:prstGeom>
        </p:spPr>
        <p:txBody>
          <a:bodyPr wrap="none">
            <a:spAutoFit/>
          </a:bodyPr>
          <a:lstStyle/>
          <a:p>
            <a:r>
              <a:rPr lang="en-US" sz="3600" b="1" dirty="0">
                <a:latin typeface="+mj-lt"/>
              </a:rPr>
              <a:t>How does the API work?</a:t>
            </a:r>
            <a:endParaRPr lang="en-US" sz="3600" b="1" i="0" dirty="0">
              <a:effectLst/>
              <a:latin typeface="+mj-lt"/>
            </a:endParaRPr>
          </a:p>
        </p:txBody>
      </p:sp>
      <p:sp>
        <p:nvSpPr>
          <p:cNvPr id="4" name="Прямоугольник 3"/>
          <p:cNvSpPr/>
          <p:nvPr/>
        </p:nvSpPr>
        <p:spPr>
          <a:xfrm>
            <a:off x="277504" y="1386217"/>
            <a:ext cx="11500513" cy="3970318"/>
          </a:xfrm>
          <a:prstGeom prst="rect">
            <a:avLst/>
          </a:prstGeom>
        </p:spPr>
        <p:txBody>
          <a:bodyPr wrap="square">
            <a:spAutoFit/>
          </a:bodyPr>
          <a:lstStyle/>
          <a:p>
            <a:r>
              <a:rPr lang="en-US" sz="2800" dirty="0">
                <a:latin typeface="+mj-lt"/>
              </a:rPr>
              <a:t>Different JavaScript APIs work a little different, but basically they have similar functions and how they work</a:t>
            </a:r>
            <a:r>
              <a:rPr lang="en-US" sz="2800" dirty="0" smtClean="0">
                <a:latin typeface="+mj-lt"/>
              </a:rPr>
              <a:t>.</a:t>
            </a:r>
          </a:p>
          <a:p>
            <a:r>
              <a:rPr lang="en-US" sz="2800" dirty="0">
                <a:latin typeface="+mj-lt"/>
              </a:rPr>
              <a:t>They are based on objects.</a:t>
            </a:r>
          </a:p>
          <a:p>
            <a:r>
              <a:rPr lang="en-US" sz="2800" dirty="0">
                <a:latin typeface="+mj-lt"/>
              </a:rPr>
              <a:t>Interaction with the API in the code occurs through one or more JavaScript objects that serve as containers for the information that the API works with (contained in the properties of the object) and implement the functionality that the API provides (contained in the methods of the object).</a:t>
            </a:r>
          </a:p>
          <a:p>
            <a:endParaRPr lang="uk-UA" sz="2800" dirty="0">
              <a:latin typeface="+mj-lt"/>
            </a:endParaRPr>
          </a:p>
        </p:txBody>
      </p:sp>
    </p:spTree>
    <p:extLst>
      <p:ext uri="{BB962C8B-B14F-4D97-AF65-F5344CB8AC3E}">
        <p14:creationId xmlns:p14="http://schemas.microsoft.com/office/powerpoint/2010/main" val="19520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1023937"/>
            <a:ext cx="12192000" cy="4810125"/>
          </a:xfrm>
          <a:prstGeom prst="rect">
            <a:avLst/>
          </a:prstGeom>
        </p:spPr>
      </p:pic>
      <p:sp>
        <p:nvSpPr>
          <p:cNvPr id="6" name="Прямоугольник 5"/>
          <p:cNvSpPr/>
          <p:nvPr/>
        </p:nvSpPr>
        <p:spPr>
          <a:xfrm>
            <a:off x="4294756" y="187234"/>
            <a:ext cx="3902287" cy="707886"/>
          </a:xfrm>
          <a:prstGeom prst="rect">
            <a:avLst/>
          </a:prstGeom>
        </p:spPr>
        <p:txBody>
          <a:bodyPr wrap="none">
            <a:spAutoFit/>
          </a:bodyPr>
          <a:lstStyle/>
          <a:p>
            <a:r>
              <a:rPr lang="en-US" sz="4000" dirty="0"/>
              <a:t>Get started with API</a:t>
            </a:r>
          </a:p>
        </p:txBody>
      </p:sp>
    </p:spTree>
    <p:extLst>
      <p:ext uri="{BB962C8B-B14F-4D97-AF65-F5344CB8AC3E}">
        <p14:creationId xmlns:p14="http://schemas.microsoft.com/office/powerpoint/2010/main" val="268601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1" y="1201002"/>
            <a:ext cx="12192000" cy="4681183"/>
          </a:xfrm>
          <a:prstGeom prst="rect">
            <a:avLst/>
          </a:prstGeom>
        </p:spPr>
      </p:pic>
      <p:sp>
        <p:nvSpPr>
          <p:cNvPr id="6" name="Прямоугольник 5"/>
          <p:cNvSpPr/>
          <p:nvPr/>
        </p:nvSpPr>
        <p:spPr>
          <a:xfrm>
            <a:off x="4322297" y="419248"/>
            <a:ext cx="3358035" cy="523220"/>
          </a:xfrm>
          <a:prstGeom prst="rect">
            <a:avLst/>
          </a:prstGeom>
        </p:spPr>
        <p:txBody>
          <a:bodyPr wrap="none">
            <a:spAutoFit/>
          </a:bodyPr>
          <a:lstStyle/>
          <a:p>
            <a:r>
              <a:rPr lang="en-US" sz="2800" dirty="0" smtClean="0">
                <a:latin typeface="+mj-lt"/>
              </a:rPr>
              <a:t>Get started with API</a:t>
            </a:r>
            <a:endParaRPr lang="en-US" sz="2800" b="0" dirty="0">
              <a:effectLst/>
              <a:latin typeface="+mj-lt"/>
            </a:endParaRPr>
          </a:p>
        </p:txBody>
      </p:sp>
    </p:spTree>
    <p:extLst>
      <p:ext uri="{BB962C8B-B14F-4D97-AF65-F5344CB8AC3E}">
        <p14:creationId xmlns:p14="http://schemas.microsoft.com/office/powerpoint/2010/main" val="176679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559558" y="646331"/>
            <a:ext cx="10986448" cy="6211159"/>
          </a:xfrm>
          <a:prstGeom prst="rect">
            <a:avLst/>
          </a:prstGeom>
        </p:spPr>
      </p:pic>
      <p:sp>
        <p:nvSpPr>
          <p:cNvPr id="5" name="Прямоугольник 4"/>
          <p:cNvSpPr/>
          <p:nvPr/>
        </p:nvSpPr>
        <p:spPr>
          <a:xfrm>
            <a:off x="5373883" y="0"/>
            <a:ext cx="1249829" cy="646331"/>
          </a:xfrm>
          <a:prstGeom prst="rect">
            <a:avLst/>
          </a:prstGeom>
        </p:spPr>
        <p:txBody>
          <a:bodyPr wrap="none">
            <a:spAutoFit/>
          </a:bodyPr>
          <a:lstStyle/>
          <a:p>
            <a:r>
              <a:rPr lang="en-US" sz="3600" dirty="0" smtClean="0"/>
              <a:t>Result</a:t>
            </a:r>
            <a:endParaRPr lang="uk-UA" sz="3600" dirty="0"/>
          </a:p>
        </p:txBody>
      </p:sp>
    </p:spTree>
    <p:extLst>
      <p:ext uri="{BB962C8B-B14F-4D97-AF65-F5344CB8AC3E}">
        <p14:creationId xmlns:p14="http://schemas.microsoft.com/office/powerpoint/2010/main" val="253475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272955" y="1051930"/>
            <a:ext cx="11546005" cy="6001643"/>
          </a:xfrm>
          <a:prstGeom prst="rect">
            <a:avLst/>
          </a:prstGeom>
        </p:spPr>
        <p:txBody>
          <a:bodyPr wrap="square">
            <a:spAutoFit/>
          </a:bodyPr>
          <a:lstStyle/>
          <a:p>
            <a:r>
              <a:rPr lang="en-US" sz="2400" b="1" dirty="0" err="1">
                <a:latin typeface="+mj-lt"/>
              </a:rPr>
              <a:t>Transpilation</a:t>
            </a:r>
            <a:r>
              <a:rPr lang="en-US" sz="2400" dirty="0">
                <a:latin typeface="+mj-lt"/>
              </a:rPr>
              <a:t> is defined as source-to-source compilation. Tools have been written to do this and they are called </a:t>
            </a:r>
            <a:r>
              <a:rPr lang="en-US" sz="2400" dirty="0" err="1">
                <a:latin typeface="+mj-lt"/>
              </a:rPr>
              <a:t>transpilers</a:t>
            </a:r>
            <a:r>
              <a:rPr lang="en-US" sz="2400" dirty="0">
                <a:latin typeface="+mj-lt"/>
              </a:rPr>
              <a:t>. </a:t>
            </a:r>
            <a:r>
              <a:rPr lang="en-US" sz="2400" b="1" dirty="0" err="1">
                <a:latin typeface="+mj-lt"/>
              </a:rPr>
              <a:t>Transpilers</a:t>
            </a:r>
            <a:r>
              <a:rPr lang="en-US" sz="2400" dirty="0">
                <a:latin typeface="+mj-lt"/>
              </a:rPr>
              <a:t> take the source code and convert it into another language. </a:t>
            </a:r>
            <a:r>
              <a:rPr lang="en-US" sz="2400" dirty="0" err="1">
                <a:latin typeface="+mj-lt"/>
              </a:rPr>
              <a:t>Transpilers</a:t>
            </a:r>
            <a:r>
              <a:rPr lang="en-US" sz="2400" dirty="0">
                <a:latin typeface="+mj-lt"/>
              </a:rPr>
              <a:t> are important for two reasons. First, not every browser supports every new syntax in ES6, and second, many developers use programming languages based off of JavaScript, such as </a:t>
            </a:r>
            <a:r>
              <a:rPr lang="en-US" sz="2400" dirty="0" err="1">
                <a:latin typeface="+mj-lt"/>
              </a:rPr>
              <a:t>CoffeeScript</a:t>
            </a:r>
            <a:r>
              <a:rPr lang="en-US" sz="2400" dirty="0">
                <a:latin typeface="+mj-lt"/>
              </a:rPr>
              <a:t> or </a:t>
            </a:r>
            <a:r>
              <a:rPr lang="en-US" sz="2400" dirty="0" err="1">
                <a:latin typeface="+mj-lt"/>
              </a:rPr>
              <a:t>TypeScript</a:t>
            </a:r>
            <a:r>
              <a:rPr lang="en-US" sz="2400" dirty="0" smtClean="0">
                <a:latin typeface="+mj-lt"/>
              </a:rPr>
              <a:t>.</a:t>
            </a:r>
          </a:p>
          <a:p>
            <a:r>
              <a:rPr lang="en-US" sz="2400" dirty="0" err="1">
                <a:latin typeface="+mj-lt"/>
              </a:rPr>
              <a:t>Transpilers</a:t>
            </a:r>
            <a:r>
              <a:rPr lang="en-US" sz="2400" dirty="0">
                <a:latin typeface="+mj-lt"/>
              </a:rPr>
              <a:t> also allow us to develop web or server side applications in other programming languages. Languages such as </a:t>
            </a:r>
            <a:r>
              <a:rPr lang="en-US" sz="2400" dirty="0" err="1">
                <a:latin typeface="+mj-lt"/>
              </a:rPr>
              <a:t>TypeScript</a:t>
            </a:r>
            <a:r>
              <a:rPr lang="en-US" sz="2400" dirty="0">
                <a:latin typeface="+mj-lt"/>
              </a:rPr>
              <a:t> and </a:t>
            </a:r>
            <a:r>
              <a:rPr lang="en-US" sz="2400" dirty="0" err="1">
                <a:latin typeface="+mj-lt"/>
              </a:rPr>
              <a:t>CoffeeScript</a:t>
            </a:r>
            <a:r>
              <a:rPr lang="en-US" sz="2400" dirty="0">
                <a:latin typeface="+mj-lt"/>
              </a:rPr>
              <a:t> may not run natively in the browser; however, with a </a:t>
            </a:r>
            <a:r>
              <a:rPr lang="en-US" sz="2400" dirty="0" err="1">
                <a:latin typeface="+mj-lt"/>
              </a:rPr>
              <a:t>transpiler</a:t>
            </a:r>
            <a:r>
              <a:rPr lang="en-US" sz="2400" dirty="0">
                <a:latin typeface="+mj-lt"/>
              </a:rPr>
              <a:t>, we are able to build a full application in these languages and translate them into JavaScript for server or browser execution</a:t>
            </a:r>
            <a:r>
              <a:rPr lang="en-US" sz="2400" dirty="0" smtClean="0">
                <a:latin typeface="+mj-lt"/>
              </a:rPr>
              <a:t>. </a:t>
            </a:r>
          </a:p>
          <a:p>
            <a:r>
              <a:rPr lang="en-US" sz="2400" dirty="0">
                <a:latin typeface="Arial" panose="020B0604020202020204" pitchFamily="34" charset="0"/>
              </a:rPr>
              <a:t>Some examples of </a:t>
            </a:r>
            <a:r>
              <a:rPr lang="en-US" sz="2400" dirty="0" err="1">
                <a:latin typeface="Arial" panose="020B0604020202020204" pitchFamily="34" charset="0"/>
              </a:rPr>
              <a:t>transpilers</a:t>
            </a:r>
            <a:r>
              <a:rPr lang="en-US" sz="2400" dirty="0">
                <a:latin typeface="Arial" panose="020B0604020202020204" pitchFamily="34" charset="0"/>
              </a:rPr>
              <a:t>:</a:t>
            </a:r>
          </a:p>
          <a:p>
            <a:pPr>
              <a:buFont typeface="+mj-lt"/>
              <a:buAutoNum type="arabicPeriod"/>
            </a:pPr>
            <a:r>
              <a:rPr lang="en-US" sz="2400" u="sng" dirty="0">
                <a:latin typeface="inherit"/>
              </a:rPr>
              <a:t>Emscripten</a:t>
            </a:r>
            <a:r>
              <a:rPr lang="en-US" sz="2400" dirty="0">
                <a:latin typeface="inherit"/>
              </a:rPr>
              <a:t>: </a:t>
            </a:r>
            <a:r>
              <a:rPr lang="en-US" sz="2400" dirty="0" err="1">
                <a:latin typeface="inherit"/>
              </a:rPr>
              <a:t>Transpiles</a:t>
            </a:r>
            <a:r>
              <a:rPr lang="en-US" sz="2400" dirty="0">
                <a:latin typeface="inherit"/>
              </a:rPr>
              <a:t> C/C++ to JavaScript</a:t>
            </a:r>
          </a:p>
          <a:p>
            <a:pPr>
              <a:buFont typeface="+mj-lt"/>
              <a:buAutoNum type="arabicPeriod"/>
            </a:pPr>
            <a:r>
              <a:rPr lang="en-US" sz="2400" u="sng" dirty="0">
                <a:latin typeface="inherit"/>
              </a:rPr>
              <a:t>Babel</a:t>
            </a:r>
            <a:r>
              <a:rPr lang="en-US" sz="2400" dirty="0">
                <a:latin typeface="inherit"/>
              </a:rPr>
              <a:t>: </a:t>
            </a:r>
            <a:r>
              <a:rPr lang="en-US" sz="2400" dirty="0" err="1">
                <a:latin typeface="inherit"/>
              </a:rPr>
              <a:t>Transpiles</a:t>
            </a:r>
            <a:r>
              <a:rPr lang="en-US" sz="2400" dirty="0">
                <a:latin typeface="inherit"/>
              </a:rPr>
              <a:t> ES6+ code to ES5 (ES6 and ES5 are different versions or generations of the JavaScript language)</a:t>
            </a:r>
          </a:p>
          <a:p>
            <a:endParaRPr lang="uk-UA" sz="2400" dirty="0">
              <a:latin typeface="+mj-lt"/>
            </a:endParaRPr>
          </a:p>
        </p:txBody>
      </p:sp>
      <p:sp>
        <p:nvSpPr>
          <p:cNvPr id="4" name="Прямоугольник 3"/>
          <p:cNvSpPr/>
          <p:nvPr/>
        </p:nvSpPr>
        <p:spPr>
          <a:xfrm>
            <a:off x="4330146" y="405599"/>
            <a:ext cx="3057440" cy="646331"/>
          </a:xfrm>
          <a:prstGeom prst="rect">
            <a:avLst/>
          </a:prstGeom>
        </p:spPr>
        <p:txBody>
          <a:bodyPr wrap="none">
            <a:spAutoFit/>
          </a:bodyPr>
          <a:lstStyle/>
          <a:p>
            <a:r>
              <a:rPr lang="en-US" sz="3600" b="1" dirty="0" err="1">
                <a:latin typeface="Lato"/>
              </a:rPr>
              <a:t>Transpilation</a:t>
            </a:r>
            <a:endParaRPr lang="uk-UA" sz="3600" dirty="0"/>
          </a:p>
        </p:txBody>
      </p:sp>
    </p:spTree>
    <p:extLst>
      <p:ext uri="{BB962C8B-B14F-4D97-AF65-F5344CB8AC3E}">
        <p14:creationId xmlns:p14="http://schemas.microsoft.com/office/powerpoint/2010/main" val="410083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683751" y="1363446"/>
            <a:ext cx="11218460" cy="4524315"/>
          </a:xfrm>
          <a:prstGeom prst="rect">
            <a:avLst/>
          </a:prstGeom>
        </p:spPr>
        <p:txBody>
          <a:bodyPr wrap="square">
            <a:spAutoFit/>
          </a:bodyPr>
          <a:lstStyle/>
          <a:p>
            <a:pPr lvl="0"/>
            <a:r>
              <a:rPr lang="en-US" altLang="uk-UA" sz="2400" dirty="0">
                <a:latin typeface="+mj-lt"/>
              </a:rPr>
              <a:t>One of the most popular </a:t>
            </a:r>
            <a:r>
              <a:rPr lang="en-US" altLang="uk-UA" sz="2400" dirty="0" err="1">
                <a:latin typeface="+mj-lt"/>
              </a:rPr>
              <a:t>transpilers</a:t>
            </a:r>
            <a:r>
              <a:rPr lang="en-US" altLang="uk-UA" sz="2400" dirty="0">
                <a:latin typeface="+mj-lt"/>
              </a:rPr>
              <a:t> for JavaScript is Babel. Babel is a tool that was created to aid in the </a:t>
            </a:r>
            <a:r>
              <a:rPr lang="en-US" altLang="uk-UA" sz="2400" dirty="0" err="1">
                <a:latin typeface="+mj-lt"/>
              </a:rPr>
              <a:t>transpilation</a:t>
            </a:r>
            <a:r>
              <a:rPr lang="en-US" altLang="uk-UA" sz="2400" dirty="0">
                <a:latin typeface="+mj-lt"/>
              </a:rPr>
              <a:t> between different versions of JavaScript. Babel can be installed through the node package manager (</a:t>
            </a:r>
            <a:r>
              <a:rPr lang="en-US" altLang="uk-UA" sz="2400" dirty="0" err="1">
                <a:latin typeface="+mj-lt"/>
              </a:rPr>
              <a:t>npm</a:t>
            </a:r>
            <a:r>
              <a:rPr lang="en-US" altLang="uk-UA" sz="2400" dirty="0">
                <a:latin typeface="+mj-lt"/>
              </a:rPr>
              <a:t>). First, open your terminal and path to the folder containing your JavaScript project.</a:t>
            </a:r>
          </a:p>
          <a:p>
            <a:pPr lvl="0"/>
            <a:r>
              <a:rPr lang="en-US" altLang="uk-UA" sz="2400" dirty="0">
                <a:latin typeface="+mj-lt"/>
              </a:rPr>
              <a:t>If there is no </a:t>
            </a:r>
            <a:r>
              <a:rPr lang="en-US" altLang="uk-UA" sz="2400" dirty="0" err="1">
                <a:latin typeface="+mj-lt"/>
              </a:rPr>
              <a:t>package.json</a:t>
            </a:r>
            <a:r>
              <a:rPr lang="en-US" altLang="uk-UA" sz="2400" dirty="0">
                <a:latin typeface="+mj-lt"/>
              </a:rPr>
              <a:t> file in this directory, we must create it. This can be done with the </a:t>
            </a:r>
            <a:r>
              <a:rPr lang="en-US" altLang="uk-UA" sz="2400" dirty="0" err="1">
                <a:latin typeface="+mj-lt"/>
              </a:rPr>
              <a:t>npm</a:t>
            </a:r>
            <a:r>
              <a:rPr lang="en-US" altLang="uk-UA" sz="2400" dirty="0">
                <a:latin typeface="+mj-lt"/>
              </a:rPr>
              <a:t> </a:t>
            </a:r>
            <a:r>
              <a:rPr lang="en-US" altLang="uk-UA" sz="2400" dirty="0" err="1">
                <a:latin typeface="+mj-lt"/>
              </a:rPr>
              <a:t>init</a:t>
            </a:r>
            <a:r>
              <a:rPr lang="en-US" altLang="uk-UA" sz="2400" dirty="0">
                <a:latin typeface="+mj-lt"/>
              </a:rPr>
              <a:t> command. The command-line interface will ask you for several entries so that you can fill out the defaults of the </a:t>
            </a:r>
            <a:r>
              <a:rPr lang="en-US" altLang="uk-UA" sz="2400" dirty="0" err="1">
                <a:latin typeface="+mj-lt"/>
              </a:rPr>
              <a:t>package.json</a:t>
            </a:r>
            <a:r>
              <a:rPr lang="en-US" altLang="uk-UA" sz="2400" dirty="0">
                <a:latin typeface="+mj-lt"/>
              </a:rPr>
              <a:t> file. You can enter the values or simply press the return key and accept the default values.</a:t>
            </a:r>
          </a:p>
          <a:p>
            <a:pPr lvl="0"/>
            <a:r>
              <a:rPr lang="en-US" altLang="uk-UA" sz="2400" dirty="0">
                <a:latin typeface="+mj-lt"/>
              </a:rPr>
              <a:t>To install the Babel command-line interface, use the following command: </a:t>
            </a:r>
            <a:r>
              <a:rPr lang="en-US" altLang="uk-UA" sz="2400" dirty="0" err="1">
                <a:solidFill>
                  <a:srgbClr val="FFFF00"/>
                </a:solidFill>
                <a:latin typeface="+mj-lt"/>
              </a:rPr>
              <a:t>npm</a:t>
            </a:r>
            <a:r>
              <a:rPr lang="en-US" altLang="uk-UA" sz="2400" dirty="0">
                <a:solidFill>
                  <a:srgbClr val="FFFF00"/>
                </a:solidFill>
                <a:latin typeface="+mj-lt"/>
              </a:rPr>
              <a:t> install --save-dev babel-cli.</a:t>
            </a:r>
            <a:r>
              <a:rPr lang="en-US" altLang="uk-UA" sz="2400" dirty="0">
                <a:latin typeface="+mj-lt"/>
              </a:rPr>
              <a:t> After that has concluded, the babel-cli field will have been added to the </a:t>
            </a:r>
            <a:r>
              <a:rPr lang="en-US" altLang="uk-UA" sz="2400" dirty="0" err="1">
                <a:latin typeface="+mj-lt"/>
              </a:rPr>
              <a:t>devDependencies</a:t>
            </a:r>
            <a:r>
              <a:rPr lang="en-US" altLang="uk-UA" sz="2400" dirty="0">
                <a:latin typeface="+mj-lt"/>
              </a:rPr>
              <a:t> object in the </a:t>
            </a:r>
            <a:r>
              <a:rPr lang="en-US" altLang="uk-UA" sz="2400" dirty="0" err="1">
                <a:latin typeface="+mj-lt"/>
              </a:rPr>
              <a:t>package.json</a:t>
            </a:r>
            <a:r>
              <a:rPr lang="en-US" altLang="uk-UA" sz="2400" dirty="0">
                <a:latin typeface="+mj-lt"/>
              </a:rPr>
              <a:t> </a:t>
            </a:r>
            <a:r>
              <a:rPr lang="en-US" altLang="uk-UA" sz="2400" dirty="0" smtClean="0">
                <a:latin typeface="+mj-lt"/>
              </a:rPr>
              <a:t>file.</a:t>
            </a:r>
            <a:endParaRPr lang="en-US" altLang="uk-UA" sz="2400" dirty="0">
              <a:latin typeface="+mj-lt"/>
            </a:endParaRPr>
          </a:p>
          <a:p>
            <a:pPr lvl="0"/>
            <a:endParaRPr lang="uk-UA" altLang="uk-UA" sz="2400" dirty="0">
              <a:latin typeface="+mj-lt"/>
            </a:endParaRPr>
          </a:p>
        </p:txBody>
      </p:sp>
      <p:pic>
        <p:nvPicPr>
          <p:cNvPr id="5123" name="Picture 3" descr="File:Babel Logo.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0009" y="0"/>
            <a:ext cx="3600284" cy="1635129"/>
          </a:xfrm>
          <a:prstGeom prst="rect">
            <a:avLst/>
          </a:prstGeom>
          <a:noFill/>
          <a:extLst>
            <a:ext uri="{909E8E84-426E-40DD-AFC4-6F175D3DCCD1}">
              <a14:hiddenFill xmlns:a14="http://schemas.microsoft.com/office/drawing/2010/main">
                <a:solidFill>
                  <a:srgbClr val="FFFFFF"/>
                </a:solidFill>
              </a14:hiddenFill>
            </a:ext>
          </a:extLst>
        </p:spPr>
      </p:pic>
      <p:pic>
        <p:nvPicPr>
          <p:cNvPr id="7" name="Рисунок 6"/>
          <p:cNvPicPr>
            <a:picLocks noChangeAspect="1"/>
          </p:cNvPicPr>
          <p:nvPr/>
        </p:nvPicPr>
        <p:blipFill>
          <a:blip r:embed="rId3"/>
          <a:stretch>
            <a:fillRect/>
          </a:stretch>
        </p:blipFill>
        <p:spPr>
          <a:xfrm>
            <a:off x="820228" y="5566690"/>
            <a:ext cx="7458075" cy="1076325"/>
          </a:xfrm>
          <a:prstGeom prst="rect">
            <a:avLst/>
          </a:prstGeom>
        </p:spPr>
      </p:pic>
    </p:spTree>
    <p:extLst>
      <p:ext uri="{BB962C8B-B14F-4D97-AF65-F5344CB8AC3E}">
        <p14:creationId xmlns:p14="http://schemas.microsoft.com/office/powerpoint/2010/main" val="4180255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abel &amp; ES6 - DEV Community ð©âð»ð¨â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12168891" cy="5233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349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5" name="Прямоугольник 4"/>
          <p:cNvSpPr/>
          <p:nvPr/>
        </p:nvSpPr>
        <p:spPr>
          <a:xfrm>
            <a:off x="5225409" y="0"/>
            <a:ext cx="1544012" cy="646331"/>
          </a:xfrm>
          <a:prstGeom prst="rect">
            <a:avLst/>
          </a:prstGeom>
        </p:spPr>
        <p:txBody>
          <a:bodyPr wrap="none">
            <a:spAutoFit/>
          </a:bodyPr>
          <a:lstStyle/>
          <a:p>
            <a:r>
              <a:rPr lang="en-US" sz="3600" dirty="0" err="1">
                <a:latin typeface="+mj-lt"/>
              </a:rPr>
              <a:t>Linting</a:t>
            </a:r>
            <a:endParaRPr lang="uk-UA" sz="3600" dirty="0">
              <a:latin typeface="+mj-lt"/>
            </a:endParaRPr>
          </a:p>
        </p:txBody>
      </p:sp>
      <p:sp>
        <p:nvSpPr>
          <p:cNvPr id="6" name="Прямоугольник 5"/>
          <p:cNvSpPr/>
          <p:nvPr/>
        </p:nvSpPr>
        <p:spPr>
          <a:xfrm>
            <a:off x="247158" y="646331"/>
            <a:ext cx="11944842" cy="5262979"/>
          </a:xfrm>
          <a:prstGeom prst="rect">
            <a:avLst/>
          </a:prstGeom>
        </p:spPr>
        <p:txBody>
          <a:bodyPr wrap="square">
            <a:spAutoFit/>
          </a:bodyPr>
          <a:lstStyle/>
          <a:p>
            <a:r>
              <a:rPr lang="en-US" sz="2400" dirty="0" err="1">
                <a:latin typeface="+mj-lt"/>
              </a:rPr>
              <a:t>Linting</a:t>
            </a:r>
            <a:r>
              <a:rPr lang="en-US" sz="2400" dirty="0">
                <a:latin typeface="+mj-lt"/>
              </a:rPr>
              <a:t> is the process of running a program that analyzes your code for programmatic and stylistic errors. A </a:t>
            </a:r>
            <a:r>
              <a:rPr lang="en-US" sz="2400" dirty="0" err="1">
                <a:latin typeface="+mj-lt"/>
              </a:rPr>
              <a:t>linting</a:t>
            </a:r>
            <a:r>
              <a:rPr lang="en-US" sz="2400" dirty="0">
                <a:latin typeface="+mj-lt"/>
              </a:rPr>
              <a:t> tool, or a linter, marks or flags any potential errors in your code such as syntax errors or incorrectly spelled variable names. This can save time and help you write better code</a:t>
            </a:r>
            <a:r>
              <a:rPr lang="en-US" sz="2400" dirty="0" smtClean="0">
                <a:latin typeface="+mj-lt"/>
              </a:rPr>
              <a:t>.</a:t>
            </a:r>
          </a:p>
          <a:p>
            <a:endParaRPr lang="en-US" sz="2400" dirty="0" smtClean="0">
              <a:latin typeface="+mj-lt"/>
            </a:endParaRPr>
          </a:p>
          <a:p>
            <a:r>
              <a:rPr lang="en-US" sz="2400" dirty="0">
                <a:latin typeface="+mj-lt"/>
              </a:rPr>
              <a:t>Linters will go through your code, and </a:t>
            </a:r>
            <a:r>
              <a:rPr lang="en-US" sz="2400" dirty="0" smtClean="0">
                <a:latin typeface="+mj-lt"/>
              </a:rPr>
              <a:t>highlight:</a:t>
            </a:r>
            <a:endParaRPr lang="en-US" sz="2400" dirty="0">
              <a:latin typeface="+mj-lt"/>
            </a:endParaRPr>
          </a:p>
          <a:p>
            <a:pPr marL="342900" indent="-342900">
              <a:buFont typeface="Arial" panose="020B0604020202020204" pitchFamily="34" charset="0"/>
              <a:buChar char="•"/>
            </a:pPr>
            <a:r>
              <a:rPr lang="en-US" sz="2400" dirty="0">
                <a:latin typeface="+mj-lt"/>
              </a:rPr>
              <a:t>formatting discrepancy</a:t>
            </a:r>
          </a:p>
          <a:p>
            <a:pPr marL="342900" indent="-342900">
              <a:buFont typeface="Arial" panose="020B0604020202020204" pitchFamily="34" charset="0"/>
              <a:buChar char="•"/>
            </a:pPr>
            <a:r>
              <a:rPr lang="en-US" sz="2400" dirty="0">
                <a:latin typeface="+mj-lt"/>
              </a:rPr>
              <a:t>non-adherence to coding standards and conventions</a:t>
            </a:r>
          </a:p>
          <a:p>
            <a:pPr marL="342900" indent="-342900">
              <a:buFont typeface="Arial" panose="020B0604020202020204" pitchFamily="34" charset="0"/>
              <a:buChar char="•"/>
            </a:pPr>
            <a:r>
              <a:rPr lang="en-US" sz="2400" dirty="0">
                <a:latin typeface="+mj-lt"/>
              </a:rPr>
              <a:t>pinpointing possible logical errors in your </a:t>
            </a:r>
            <a:r>
              <a:rPr lang="en-US" sz="2400" dirty="0" smtClean="0">
                <a:latin typeface="+mj-lt"/>
              </a:rPr>
              <a:t>program</a:t>
            </a:r>
          </a:p>
          <a:p>
            <a:pPr marL="342900" indent="-342900">
              <a:buFont typeface="Arial" panose="020B0604020202020204" pitchFamily="34" charset="0"/>
              <a:buChar char="•"/>
            </a:pPr>
            <a:endParaRPr lang="en-US" sz="2400" dirty="0">
              <a:latin typeface="+mj-lt"/>
            </a:endParaRPr>
          </a:p>
          <a:p>
            <a:r>
              <a:rPr lang="en-US" sz="2400" dirty="0">
                <a:latin typeface="+mj-lt"/>
              </a:rPr>
              <a:t>Running a linter on your code makes sure it follows best practices, is readable and easy to </a:t>
            </a:r>
            <a:r>
              <a:rPr lang="en-US" sz="2400" dirty="0" smtClean="0">
                <a:latin typeface="+mj-lt"/>
              </a:rPr>
              <a:t>maintain. Linters </a:t>
            </a:r>
            <a:r>
              <a:rPr lang="en-US" sz="2400" dirty="0">
                <a:latin typeface="+mj-lt"/>
              </a:rPr>
              <a:t>can be installed using </a:t>
            </a:r>
            <a:r>
              <a:rPr lang="en-US" sz="2400" dirty="0" err="1">
                <a:latin typeface="+mj-lt"/>
              </a:rPr>
              <a:t>npm</a:t>
            </a:r>
            <a:r>
              <a:rPr lang="en-US" sz="2400" dirty="0">
                <a:latin typeface="+mj-lt"/>
              </a:rPr>
              <a:t> or another package manager. Linters can be used from the command line by passing in files. Linters are also available as plugins for tools and sometimes they are directly integrated into editors.</a:t>
            </a:r>
            <a:endParaRPr lang="uk-UA" sz="2400" dirty="0">
              <a:latin typeface="+mj-lt"/>
            </a:endParaRPr>
          </a:p>
        </p:txBody>
      </p:sp>
    </p:spTree>
    <p:extLst>
      <p:ext uri="{BB962C8B-B14F-4D97-AF65-F5344CB8AC3E}">
        <p14:creationId xmlns:p14="http://schemas.microsoft.com/office/powerpoint/2010/main" val="72513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5" name="Прямоугольник 4"/>
          <p:cNvSpPr/>
          <p:nvPr/>
        </p:nvSpPr>
        <p:spPr>
          <a:xfrm>
            <a:off x="5184466" y="0"/>
            <a:ext cx="1544012" cy="646331"/>
          </a:xfrm>
          <a:prstGeom prst="rect">
            <a:avLst/>
          </a:prstGeom>
        </p:spPr>
        <p:txBody>
          <a:bodyPr wrap="none">
            <a:spAutoFit/>
          </a:bodyPr>
          <a:lstStyle/>
          <a:p>
            <a:r>
              <a:rPr lang="en-US" sz="3600" dirty="0" err="1">
                <a:latin typeface="+mj-lt"/>
              </a:rPr>
              <a:t>Linting</a:t>
            </a:r>
            <a:endParaRPr lang="uk-UA" sz="3600" dirty="0">
              <a:latin typeface="+mj-lt"/>
            </a:endParaRPr>
          </a:p>
        </p:txBody>
      </p:sp>
      <p:sp>
        <p:nvSpPr>
          <p:cNvPr id="6" name="Прямоугольник 5"/>
          <p:cNvSpPr/>
          <p:nvPr/>
        </p:nvSpPr>
        <p:spPr>
          <a:xfrm>
            <a:off x="247158" y="646331"/>
            <a:ext cx="11944842" cy="5509200"/>
          </a:xfrm>
          <a:prstGeom prst="rect">
            <a:avLst/>
          </a:prstGeom>
        </p:spPr>
        <p:txBody>
          <a:bodyPr wrap="square">
            <a:spAutoFit/>
          </a:bodyPr>
          <a:lstStyle/>
          <a:p>
            <a:r>
              <a:rPr lang="en-US" sz="3200" dirty="0"/>
              <a:t>Here are some popular JavaScript Linters:</a:t>
            </a:r>
          </a:p>
          <a:p>
            <a:pPr marL="457200" indent="-457200">
              <a:buFont typeface="Arial" panose="020B0604020202020204" pitchFamily="34" charset="0"/>
              <a:buChar char="•"/>
            </a:pPr>
            <a:r>
              <a:rPr lang="en-US" sz="3200" dirty="0" err="1" smtClean="0">
                <a:solidFill>
                  <a:schemeClr val="bg1">
                    <a:lumMod val="85000"/>
                    <a:lumOff val="15000"/>
                  </a:schemeClr>
                </a:solidFill>
              </a:rPr>
              <a:t>JSLint</a:t>
            </a:r>
            <a:r>
              <a:rPr lang="en-US" sz="3200" dirty="0">
                <a:solidFill>
                  <a:schemeClr val="bg1">
                    <a:lumMod val="85000"/>
                    <a:lumOff val="15000"/>
                  </a:schemeClr>
                </a:solidFill>
              </a:rPr>
              <a:t> </a:t>
            </a:r>
            <a:r>
              <a:rPr lang="en-US" sz="3200" dirty="0" smtClean="0">
                <a:solidFill>
                  <a:schemeClr val="bg1">
                    <a:lumMod val="85000"/>
                    <a:lumOff val="15000"/>
                  </a:schemeClr>
                </a:solidFill>
              </a:rPr>
              <a:t>24</a:t>
            </a:r>
            <a:r>
              <a:rPr lang="en-US" sz="3200" dirty="0" smtClean="0"/>
              <a:t>,   </a:t>
            </a:r>
            <a:r>
              <a:rPr lang="en-US" sz="3200" dirty="0" smtClean="0">
                <a:solidFill>
                  <a:schemeClr val="bg1">
                    <a:lumMod val="85000"/>
                    <a:lumOff val="15000"/>
                  </a:schemeClr>
                </a:solidFill>
              </a:rPr>
              <a:t>JSHint</a:t>
            </a:r>
            <a:r>
              <a:rPr lang="en-US" sz="3200" dirty="0">
                <a:solidFill>
                  <a:schemeClr val="bg1">
                    <a:lumMod val="85000"/>
                    <a:lumOff val="15000"/>
                  </a:schemeClr>
                </a:solidFill>
              </a:rPr>
              <a:t> </a:t>
            </a:r>
            <a:r>
              <a:rPr lang="en-US" sz="3200" dirty="0" smtClean="0">
                <a:solidFill>
                  <a:schemeClr val="bg1">
                    <a:lumMod val="85000"/>
                    <a:lumOff val="15000"/>
                  </a:schemeClr>
                </a:solidFill>
              </a:rPr>
              <a:t>4</a:t>
            </a:r>
            <a:r>
              <a:rPr lang="en-US" sz="3200" dirty="0" smtClean="0"/>
              <a:t>,  </a:t>
            </a:r>
            <a:r>
              <a:rPr lang="en-US" sz="3200" dirty="0" smtClean="0">
                <a:solidFill>
                  <a:schemeClr val="bg1">
                    <a:lumMod val="85000"/>
                    <a:lumOff val="15000"/>
                  </a:schemeClr>
                </a:solidFill>
              </a:rPr>
              <a:t>JSCS</a:t>
            </a:r>
            <a:r>
              <a:rPr lang="en-US" sz="3200" dirty="0">
                <a:solidFill>
                  <a:schemeClr val="bg1">
                    <a:lumMod val="85000"/>
                    <a:lumOff val="15000"/>
                  </a:schemeClr>
                </a:solidFill>
              </a:rPr>
              <a:t> </a:t>
            </a:r>
            <a:r>
              <a:rPr lang="en-US" sz="3200" dirty="0" smtClean="0">
                <a:solidFill>
                  <a:schemeClr val="bg1">
                    <a:lumMod val="85000"/>
                    <a:lumOff val="15000"/>
                  </a:schemeClr>
                </a:solidFill>
              </a:rPr>
              <a:t>3</a:t>
            </a:r>
            <a:r>
              <a:rPr lang="en-US" sz="3200" dirty="0" smtClean="0"/>
              <a:t>,  </a:t>
            </a:r>
            <a:r>
              <a:rPr lang="en-US" sz="3200" dirty="0" smtClean="0">
                <a:solidFill>
                  <a:schemeClr val="bg1">
                    <a:lumMod val="85000"/>
                    <a:lumOff val="15000"/>
                  </a:schemeClr>
                </a:solidFill>
              </a:rPr>
              <a:t>ESLint</a:t>
            </a:r>
            <a:r>
              <a:rPr lang="en-US" sz="3200" dirty="0">
                <a:solidFill>
                  <a:schemeClr val="bg1">
                    <a:lumMod val="85000"/>
                    <a:lumOff val="15000"/>
                  </a:schemeClr>
                </a:solidFill>
              </a:rPr>
              <a:t> </a:t>
            </a:r>
            <a:r>
              <a:rPr lang="en-US" sz="3200" dirty="0" smtClean="0">
                <a:solidFill>
                  <a:schemeClr val="bg1">
                    <a:lumMod val="85000"/>
                    <a:lumOff val="15000"/>
                  </a:schemeClr>
                </a:solidFill>
              </a:rPr>
              <a:t>22</a:t>
            </a:r>
          </a:p>
          <a:p>
            <a:pPr marL="457200" indent="-457200">
              <a:buFont typeface="Arial" panose="020B0604020202020204" pitchFamily="34" charset="0"/>
              <a:buChar char="•"/>
            </a:pPr>
            <a:endParaRPr lang="en-US" sz="3200" dirty="0">
              <a:solidFill>
                <a:schemeClr val="bg1">
                  <a:lumMod val="85000"/>
                  <a:lumOff val="15000"/>
                </a:schemeClr>
              </a:solidFill>
            </a:endParaRPr>
          </a:p>
          <a:p>
            <a:r>
              <a:rPr lang="en-US" sz="3200" b="1" dirty="0"/>
              <a:t>Linters for Editors :</a:t>
            </a:r>
          </a:p>
          <a:p>
            <a:pPr marL="457200" indent="-457200">
              <a:buFont typeface="Arial" panose="020B0604020202020204" pitchFamily="34" charset="0"/>
              <a:buChar char="•"/>
            </a:pPr>
            <a:r>
              <a:rPr lang="en-US" sz="3200" dirty="0">
                <a:solidFill>
                  <a:schemeClr val="bg1">
                    <a:lumMod val="85000"/>
                    <a:lumOff val="15000"/>
                  </a:schemeClr>
                </a:solidFill>
              </a:rPr>
              <a:t>Visual Code : To Install the </a:t>
            </a:r>
            <a:r>
              <a:rPr lang="en-US" sz="3200" dirty="0" err="1">
                <a:solidFill>
                  <a:schemeClr val="bg1">
                    <a:lumMod val="85000"/>
                    <a:lumOff val="15000"/>
                  </a:schemeClr>
                </a:solidFill>
              </a:rPr>
              <a:t>eslint</a:t>
            </a:r>
            <a:r>
              <a:rPr lang="en-US" sz="3200" dirty="0">
                <a:solidFill>
                  <a:schemeClr val="bg1">
                    <a:lumMod val="85000"/>
                    <a:lumOff val="15000"/>
                  </a:schemeClr>
                </a:solidFill>
              </a:rPr>
              <a:t> extension, open command palette (View -&gt; Command Palette… or </a:t>
            </a:r>
            <a:r>
              <a:rPr lang="en-US" sz="3200" dirty="0" err="1">
                <a:solidFill>
                  <a:schemeClr val="bg1">
                    <a:lumMod val="85000"/>
                    <a:lumOff val="15000"/>
                  </a:schemeClr>
                </a:solidFill>
              </a:rPr>
              <a:t>cmd+shift+p</a:t>
            </a:r>
            <a:r>
              <a:rPr lang="en-US" sz="3200" dirty="0">
                <a:solidFill>
                  <a:schemeClr val="bg1">
                    <a:lumMod val="85000"/>
                    <a:lumOff val="15000"/>
                  </a:schemeClr>
                </a:solidFill>
              </a:rPr>
              <a:t> ) and execute command: </a:t>
            </a:r>
            <a:r>
              <a:rPr lang="en-US" sz="3200" dirty="0" err="1">
                <a:solidFill>
                  <a:schemeClr val="bg1">
                    <a:lumMod val="85000"/>
                    <a:lumOff val="15000"/>
                  </a:schemeClr>
                </a:solidFill>
              </a:rPr>
              <a:t>ext</a:t>
            </a:r>
            <a:r>
              <a:rPr lang="en-US" sz="3200" dirty="0">
                <a:solidFill>
                  <a:schemeClr val="bg1">
                    <a:lumMod val="85000"/>
                    <a:lumOff val="15000"/>
                  </a:schemeClr>
                </a:solidFill>
              </a:rPr>
              <a:t> install </a:t>
            </a:r>
            <a:r>
              <a:rPr lang="en-US" sz="3200" dirty="0" err="1" smtClean="0">
                <a:solidFill>
                  <a:schemeClr val="bg1">
                    <a:lumMod val="85000"/>
                    <a:lumOff val="15000"/>
                  </a:schemeClr>
                </a:solidFill>
              </a:rPr>
              <a:t>eslint</a:t>
            </a:r>
            <a:endParaRPr lang="en-US" sz="3200" dirty="0" smtClean="0">
              <a:solidFill>
                <a:schemeClr val="bg1">
                  <a:lumMod val="85000"/>
                  <a:lumOff val="15000"/>
                </a:schemeClr>
              </a:solidFill>
            </a:endParaRPr>
          </a:p>
          <a:p>
            <a:pPr marL="457200" indent="-457200">
              <a:buFont typeface="Arial" panose="020B0604020202020204" pitchFamily="34" charset="0"/>
              <a:buChar char="•"/>
            </a:pPr>
            <a:endParaRPr lang="en-US" sz="3200" dirty="0">
              <a:solidFill>
                <a:schemeClr val="bg1">
                  <a:lumMod val="85000"/>
                  <a:lumOff val="15000"/>
                </a:schemeClr>
              </a:solidFill>
            </a:endParaRPr>
          </a:p>
          <a:p>
            <a:r>
              <a:rPr lang="en-US" sz="3200" b="1" dirty="0"/>
              <a:t>Tools and Plugins</a:t>
            </a:r>
          </a:p>
          <a:p>
            <a:pPr marL="457200" indent="-457200">
              <a:buFont typeface="Arial" panose="020B0604020202020204" pitchFamily="34" charset="0"/>
              <a:buChar char="•"/>
            </a:pPr>
            <a:r>
              <a:rPr lang="en-US" sz="3200" dirty="0">
                <a:solidFill>
                  <a:schemeClr val="bg1">
                    <a:lumMod val="85000"/>
                    <a:lumOff val="15000"/>
                  </a:schemeClr>
                </a:solidFill>
              </a:rPr>
              <a:t>Prettier 5</a:t>
            </a:r>
          </a:p>
          <a:p>
            <a:endParaRPr lang="uk-UA" sz="3200" dirty="0">
              <a:latin typeface="+mj-lt"/>
            </a:endParaRPr>
          </a:p>
        </p:txBody>
      </p:sp>
    </p:spTree>
    <p:extLst>
      <p:ext uri="{BB962C8B-B14F-4D97-AF65-F5344CB8AC3E}">
        <p14:creationId xmlns:p14="http://schemas.microsoft.com/office/powerpoint/2010/main" val="230208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2" name="Прямоугольник 1"/>
          <p:cNvSpPr/>
          <p:nvPr/>
        </p:nvSpPr>
        <p:spPr>
          <a:xfrm>
            <a:off x="188962" y="1773363"/>
            <a:ext cx="11759821" cy="3785652"/>
          </a:xfrm>
          <a:prstGeom prst="rect">
            <a:avLst/>
          </a:prstGeom>
        </p:spPr>
        <p:txBody>
          <a:bodyPr wrap="square">
            <a:spAutoFit/>
          </a:bodyPr>
          <a:lstStyle/>
          <a:p>
            <a:r>
              <a:rPr lang="en-US" sz="2400" dirty="0">
                <a:latin typeface="+mj-lt"/>
              </a:rPr>
              <a:t>JavaScript - A high-level scripting programming language built into the browser that allows you to create the functionality of web pages / applications. Note that JavaScript is also available on other software platforms such as </a:t>
            </a:r>
            <a:r>
              <a:rPr lang="en-US" sz="2400" dirty="0" err="1" smtClean="0">
                <a:latin typeface="+mj-lt"/>
              </a:rPr>
              <a:t>Node.Js</a:t>
            </a:r>
            <a:endParaRPr lang="uk-UA" sz="2400" dirty="0">
              <a:latin typeface="+mj-lt"/>
            </a:endParaRPr>
          </a:p>
          <a:p>
            <a:r>
              <a:rPr lang="en-US" sz="2400" dirty="0" smtClean="0">
                <a:latin typeface="+mj-lt"/>
              </a:rPr>
              <a:t>JavaScript </a:t>
            </a:r>
            <a:r>
              <a:rPr lang="en-US" sz="2400" dirty="0">
                <a:latin typeface="+mj-lt"/>
              </a:rPr>
              <a:t>was created by Brendan </a:t>
            </a:r>
            <a:r>
              <a:rPr lang="en-US" sz="2400" dirty="0" err="1">
                <a:latin typeface="+mj-lt"/>
              </a:rPr>
              <a:t>Eich</a:t>
            </a:r>
            <a:r>
              <a:rPr lang="en-US" sz="2400" dirty="0">
                <a:latin typeface="+mj-lt"/>
              </a:rPr>
              <a:t> in 1995 during his time at Netscape Communications. </a:t>
            </a:r>
            <a:r>
              <a:rPr lang="en-US" sz="2400" dirty="0" smtClean="0">
                <a:latin typeface="+mj-lt"/>
              </a:rPr>
              <a:t>Netscape</a:t>
            </a:r>
            <a:r>
              <a:rPr lang="en-US" sz="2400" dirty="0">
                <a:latin typeface="+mj-lt"/>
              </a:rPr>
              <a:t>, for a time, made the best browser in the world and enjoyed market dominance</a:t>
            </a:r>
            <a:r>
              <a:rPr lang="en-US" sz="2400" dirty="0" smtClean="0">
                <a:latin typeface="+mj-lt"/>
              </a:rPr>
              <a:t>.</a:t>
            </a:r>
            <a:r>
              <a:rPr lang="uk-UA" sz="2400" dirty="0" smtClean="0">
                <a:latin typeface="+mj-lt"/>
              </a:rPr>
              <a:t> </a:t>
            </a:r>
            <a:r>
              <a:rPr lang="en-US" sz="2400" dirty="0">
                <a:latin typeface="+mj-lt"/>
              </a:rPr>
              <a:t> Netscape Communications Corporation had a strong presence in the young </a:t>
            </a:r>
            <a:r>
              <a:rPr lang="en-US" sz="2400" dirty="0" smtClean="0">
                <a:latin typeface="+mj-lt"/>
              </a:rPr>
              <a:t>web. </a:t>
            </a:r>
            <a:r>
              <a:rPr lang="en-US" sz="2400" dirty="0">
                <a:latin typeface="+mj-lt"/>
              </a:rPr>
              <a:t>Netscape was founded by the very same people that took part in the development of Mosaic during the early 90s, and now, with money and independence, they had the necessary freedom to seek further ways to expand the web. And that is precisely what gave birth to JavaScript.</a:t>
            </a:r>
            <a:endParaRPr lang="uk-UA" sz="2400" dirty="0">
              <a:latin typeface="+mj-lt"/>
            </a:endParaRPr>
          </a:p>
        </p:txBody>
      </p:sp>
      <p:sp>
        <p:nvSpPr>
          <p:cNvPr id="4" name="TextBox 3"/>
          <p:cNvSpPr txBox="1"/>
          <p:nvPr/>
        </p:nvSpPr>
        <p:spPr>
          <a:xfrm>
            <a:off x="5082609" y="427247"/>
            <a:ext cx="1972528" cy="923330"/>
          </a:xfrm>
          <a:prstGeom prst="rect">
            <a:avLst/>
          </a:prstGeom>
          <a:noFill/>
        </p:spPr>
        <p:txBody>
          <a:bodyPr wrap="none" rtlCol="0">
            <a:spAutoFit/>
          </a:bodyPr>
          <a:lstStyle/>
          <a:p>
            <a:r>
              <a:rPr lang="en-US" sz="5400" dirty="0" smtClean="0">
                <a:latin typeface="+mj-lt"/>
              </a:rPr>
              <a:t>History</a:t>
            </a:r>
            <a:endParaRPr lang="uk-UA" sz="5400" dirty="0">
              <a:latin typeface="+mj-lt"/>
            </a:endParaRPr>
          </a:p>
        </p:txBody>
      </p:sp>
    </p:spTree>
    <p:extLst>
      <p:ext uri="{BB962C8B-B14F-4D97-AF65-F5344CB8AC3E}">
        <p14:creationId xmlns:p14="http://schemas.microsoft.com/office/powerpoint/2010/main" val="75953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45000">
              <a:schemeClr val="tx1"/>
            </a:gs>
            <a:gs pos="18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2670674" y="454184"/>
            <a:ext cx="7039383" cy="769441"/>
          </a:xfrm>
          <a:prstGeom prst="rect">
            <a:avLst/>
          </a:prstGeom>
        </p:spPr>
        <p:txBody>
          <a:bodyPr wrap="square">
            <a:spAutoFit/>
          </a:bodyPr>
          <a:lstStyle/>
          <a:p>
            <a:pPr algn="ctr"/>
            <a:r>
              <a:rPr lang="en-US" sz="4400" dirty="0">
                <a:solidFill>
                  <a:schemeClr val="bg2"/>
                </a:solidFill>
                <a:latin typeface="Proxima Nova Extrabold"/>
                <a:ea typeface="Proxima Nova Extrabold"/>
                <a:cs typeface="Proxima Nova Extrabold"/>
                <a:sym typeface="Proxima Nova Extrabold"/>
              </a:rPr>
              <a:t>REFERENCES</a:t>
            </a:r>
            <a:endParaRPr lang="en-US" sz="4400" b="1" dirty="0">
              <a:solidFill>
                <a:schemeClr val="bg2"/>
              </a:solidFill>
              <a:latin typeface="+mj-lt"/>
            </a:endParaRPr>
          </a:p>
        </p:txBody>
      </p:sp>
      <p:sp>
        <p:nvSpPr>
          <p:cNvPr id="5" name="Прямоугольник 4"/>
          <p:cNvSpPr/>
          <p:nvPr/>
        </p:nvSpPr>
        <p:spPr>
          <a:xfrm>
            <a:off x="232228" y="1320951"/>
            <a:ext cx="8490858" cy="5324535"/>
          </a:xfrm>
          <a:prstGeom prst="rect">
            <a:avLst/>
          </a:prstGeom>
        </p:spPr>
        <p:txBody>
          <a:bodyPr wrap="square">
            <a:spAutoFit/>
          </a:bodyPr>
          <a:lstStyle/>
          <a:p>
            <a:r>
              <a:rPr lang="en-US" sz="2000" dirty="0">
                <a:hlinkClick r:id="rId2"/>
              </a:rPr>
              <a:t>https://</a:t>
            </a:r>
            <a:r>
              <a:rPr lang="en-US" sz="2000" dirty="0" smtClean="0">
                <a:hlinkClick r:id="rId2"/>
              </a:rPr>
              <a:t>2ality.com/2011/03/javascript-how-it-all-began.html</a:t>
            </a:r>
            <a:endParaRPr lang="en-US" sz="2000" dirty="0" smtClean="0"/>
          </a:p>
          <a:p>
            <a:endParaRPr lang="en-US" sz="2000" dirty="0"/>
          </a:p>
          <a:p>
            <a:r>
              <a:rPr lang="en-US" sz="2000" dirty="0">
                <a:hlinkClick r:id="rId3"/>
              </a:rPr>
              <a:t>https://</a:t>
            </a:r>
            <a:r>
              <a:rPr lang="en-US" sz="2000" dirty="0" smtClean="0">
                <a:hlinkClick r:id="rId3"/>
              </a:rPr>
              <a:t>www.quora.com/What-is-the-history-of-JavaScript</a:t>
            </a:r>
            <a:r>
              <a:rPr lang="en-US" sz="2000" dirty="0">
                <a:hlinkClick r:id="rId4"/>
              </a:rPr>
              <a:t> </a:t>
            </a:r>
            <a:endParaRPr lang="en-US" sz="2000" dirty="0" smtClean="0">
              <a:hlinkClick r:id="rId4"/>
            </a:endParaRPr>
          </a:p>
          <a:p>
            <a:endParaRPr lang="en-US" sz="2000" dirty="0" smtClean="0">
              <a:hlinkClick r:id="rId4"/>
            </a:endParaRPr>
          </a:p>
          <a:p>
            <a:r>
              <a:rPr lang="en-US" sz="2000" dirty="0" smtClean="0">
                <a:hlinkClick r:id="rId4"/>
              </a:rPr>
              <a:t>https</a:t>
            </a:r>
            <a:r>
              <a:rPr lang="en-US" sz="2000" dirty="0">
                <a:hlinkClick r:id="rId4"/>
              </a:rPr>
              <a:t>://www.springboard.com/blog/history-of-javascript</a:t>
            </a:r>
            <a:r>
              <a:rPr lang="en-US" sz="2000" dirty="0" smtClean="0">
                <a:hlinkClick r:id="rId4"/>
              </a:rPr>
              <a:t>/</a:t>
            </a:r>
            <a:endParaRPr lang="en-US" sz="2000" dirty="0" smtClean="0"/>
          </a:p>
          <a:p>
            <a:endParaRPr lang="en-US" sz="2000" dirty="0" smtClean="0"/>
          </a:p>
          <a:p>
            <a:r>
              <a:rPr lang="en-US" sz="2000" dirty="0">
                <a:hlinkClick r:id="rId5"/>
              </a:rPr>
              <a:t>https://medium.com/@</a:t>
            </a:r>
            <a:r>
              <a:rPr lang="en-US" sz="2000" dirty="0" smtClean="0">
                <a:hlinkClick r:id="rId5"/>
              </a:rPr>
              <a:t>benastontweet/lesson-1a-the-history-of-javascript-8c1ce3bffb17</a:t>
            </a:r>
            <a:endParaRPr lang="en-US" sz="2000" dirty="0" smtClean="0"/>
          </a:p>
          <a:p>
            <a:endParaRPr lang="en-US" sz="2000" dirty="0" smtClean="0"/>
          </a:p>
          <a:p>
            <a:r>
              <a:rPr lang="en-US" sz="2000" dirty="0">
                <a:hlinkClick r:id="rId6"/>
              </a:rPr>
              <a:t>https://medium.com/@</a:t>
            </a:r>
            <a:r>
              <a:rPr lang="en-US" sz="2000" dirty="0" smtClean="0">
                <a:hlinkClick r:id="rId6"/>
              </a:rPr>
              <a:t>madasamy/15-javascript-concepts-that-every-nodejs-programmer-must-to-know-6894f5157cb7</a:t>
            </a:r>
            <a:endParaRPr lang="en-US" sz="2000" dirty="0" smtClean="0"/>
          </a:p>
          <a:p>
            <a:endParaRPr lang="en-US" sz="2000" dirty="0" smtClean="0"/>
          </a:p>
          <a:p>
            <a:r>
              <a:rPr lang="en-US" sz="2000" dirty="0">
                <a:hlinkClick r:id="rId7"/>
              </a:rPr>
              <a:t>https://tproger.ru/translations/wtf-is-ecmascript</a:t>
            </a:r>
            <a:r>
              <a:rPr lang="en-US" sz="2000" dirty="0" smtClean="0">
                <a:hlinkClick r:id="rId7"/>
              </a:rPr>
              <a:t>/</a:t>
            </a:r>
            <a:endParaRPr lang="en-US" sz="2000" dirty="0" smtClean="0"/>
          </a:p>
          <a:p>
            <a:endParaRPr lang="en-US" sz="2000" dirty="0" smtClean="0"/>
          </a:p>
          <a:p>
            <a:r>
              <a:rPr lang="en-US" sz="2000" dirty="0">
                <a:hlinkClick r:id="rId8"/>
              </a:rPr>
              <a:t>https://</a:t>
            </a:r>
            <a:r>
              <a:rPr lang="en-US" sz="2000" dirty="0" smtClean="0">
                <a:hlinkClick r:id="rId8"/>
              </a:rPr>
              <a:t>developer.mozilla.org/ru/docs/Learn/JavaScript/Client-side_web_APIs/Introduction</a:t>
            </a:r>
            <a:endParaRPr lang="en-US" sz="2000" dirty="0" smtClean="0"/>
          </a:p>
          <a:p>
            <a:endParaRPr lang="en-US" sz="2000" dirty="0">
              <a:solidFill>
                <a:schemeClr val="accent6">
                  <a:lumMod val="40000"/>
                  <a:lumOff val="60000"/>
                </a:schemeClr>
              </a:solidFill>
            </a:endParaRPr>
          </a:p>
        </p:txBody>
      </p:sp>
    </p:spTree>
    <p:extLst>
      <p:ext uri="{BB962C8B-B14F-4D97-AF65-F5344CB8AC3E}">
        <p14:creationId xmlns:p14="http://schemas.microsoft.com/office/powerpoint/2010/main" val="61703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4" name="Прямоугольник 3"/>
          <p:cNvSpPr/>
          <p:nvPr/>
        </p:nvSpPr>
        <p:spPr>
          <a:xfrm>
            <a:off x="450376" y="525903"/>
            <a:ext cx="10959152" cy="6001643"/>
          </a:xfrm>
          <a:prstGeom prst="rect">
            <a:avLst/>
          </a:prstGeom>
        </p:spPr>
        <p:txBody>
          <a:bodyPr wrap="square">
            <a:spAutoFit/>
          </a:bodyPr>
          <a:lstStyle/>
          <a:p>
            <a:r>
              <a:rPr lang="en-US" sz="3200" dirty="0">
                <a:latin typeface="+mj-lt"/>
              </a:rPr>
              <a:t>It was Mocha and then </a:t>
            </a:r>
            <a:r>
              <a:rPr lang="en-US" sz="3200" dirty="0" err="1">
                <a:latin typeface="+mj-lt"/>
              </a:rPr>
              <a:t>LiveScript</a:t>
            </a:r>
            <a:r>
              <a:rPr lang="en-US" sz="3200" dirty="0">
                <a:latin typeface="+mj-lt"/>
              </a:rPr>
              <a:t>. And then in early December, Netscape and Sun did a license agreement and it became JavaScript. </a:t>
            </a:r>
            <a:endParaRPr lang="en-US" sz="3200" dirty="0" smtClean="0">
              <a:latin typeface="+mj-lt"/>
            </a:endParaRPr>
          </a:p>
          <a:p>
            <a:r>
              <a:rPr lang="en-US" sz="3200" dirty="0" smtClean="0">
                <a:latin typeface="+mj-lt"/>
              </a:rPr>
              <a:t>JavaScript </a:t>
            </a:r>
            <a:r>
              <a:rPr lang="en-US" sz="3200" dirty="0">
                <a:latin typeface="+mj-lt"/>
              </a:rPr>
              <a:t>and Java have almost nothing in common. The name JavaScript came from Netscape’s support of Java applets within its browser. Many say it was also a marketing tactic to divert some attention from Java, which was the most buzzed-about language at the time. To run Java programs, the code must be first compiled into an executable form. On the other hand, JavaScript was created to be interpreted at run time, making it much more </a:t>
            </a:r>
            <a:r>
              <a:rPr lang="en-US" sz="3200" dirty="0" smtClean="0">
                <a:latin typeface="+mj-lt"/>
              </a:rPr>
              <a:t>dynamic. </a:t>
            </a:r>
            <a:endParaRPr lang="uk-UA" sz="3200" dirty="0">
              <a:latin typeface="+mj-lt"/>
            </a:endParaRPr>
          </a:p>
        </p:txBody>
      </p:sp>
    </p:spTree>
    <p:extLst>
      <p:ext uri="{BB962C8B-B14F-4D97-AF65-F5344CB8AC3E}">
        <p14:creationId xmlns:p14="http://schemas.microsoft.com/office/powerpoint/2010/main" val="22814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6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436729" y="133785"/>
            <a:ext cx="8761862" cy="1552433"/>
          </a:xfrm>
          <a:prstGeom prst="rect">
            <a:avLst/>
          </a:prstGeom>
        </p:spPr>
        <p:txBody>
          <a:bodyPr/>
          <a:lstStyle/>
          <a:p>
            <a:pPr marL="571500" indent="-571500">
              <a:buFont typeface="Wingdings" panose="05000000000000000000" pitchFamily="2" charset="2"/>
              <a:buChar char="ü"/>
            </a:pPr>
            <a:r>
              <a:rPr lang="en-US" sz="3600" dirty="0" smtClean="0"/>
              <a:t>JavaScript ≠ Java </a:t>
            </a:r>
            <a:br>
              <a:rPr lang="en-US" sz="3600" dirty="0" smtClean="0"/>
            </a:br>
            <a:r>
              <a:rPr lang="en-US" sz="3600" dirty="0" err="1" smtClean="0"/>
              <a:t>Java</a:t>
            </a:r>
            <a:r>
              <a:rPr lang="en-US" sz="3600" dirty="0" smtClean="0"/>
              <a:t> is complex which requires declarations, compiling, and servers.</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endParaRPr lang="en-US" sz="3600" b="1" dirty="0"/>
          </a:p>
        </p:txBody>
      </p:sp>
      <p:sp>
        <p:nvSpPr>
          <p:cNvPr id="4" name="Прямоугольник 3"/>
          <p:cNvSpPr/>
          <p:nvPr/>
        </p:nvSpPr>
        <p:spPr>
          <a:xfrm>
            <a:off x="3316406" y="5581346"/>
            <a:ext cx="6096000" cy="1754326"/>
          </a:xfrm>
          <a:prstGeom prst="rect">
            <a:avLst/>
          </a:prstGeom>
        </p:spPr>
        <p:txBody>
          <a:bodyPr>
            <a:spAutoFit/>
          </a:bodyPr>
          <a:lstStyle/>
          <a:p>
            <a:pPr marL="285750" indent="-285750">
              <a:buFont typeface="Wingdings" panose="05000000000000000000" pitchFamily="2" charset="2"/>
              <a:buChar char="ü"/>
            </a:pPr>
            <a:r>
              <a:rPr lang="en-US" sz="3600" dirty="0" smtClean="0"/>
              <a:t>JavaScript </a:t>
            </a:r>
            <a:r>
              <a:rPr lang="en-US" sz="3600" dirty="0"/>
              <a:t>uses many Java names and naming conventions </a:t>
            </a:r>
            <a:br>
              <a:rPr lang="en-US" sz="3600" dirty="0"/>
            </a:br>
            <a:endParaRPr lang="uk-UA" sz="3600" dirty="0"/>
          </a:p>
        </p:txBody>
      </p:sp>
      <p:sp>
        <p:nvSpPr>
          <p:cNvPr id="5" name="Прямоугольник 4"/>
          <p:cNvSpPr/>
          <p:nvPr/>
        </p:nvSpPr>
        <p:spPr>
          <a:xfrm>
            <a:off x="0" y="3736499"/>
            <a:ext cx="6096000" cy="1754326"/>
          </a:xfrm>
          <a:prstGeom prst="rect">
            <a:avLst/>
          </a:prstGeom>
        </p:spPr>
        <p:txBody>
          <a:bodyPr>
            <a:spAutoFit/>
          </a:bodyPr>
          <a:lstStyle/>
          <a:p>
            <a:pPr marL="285750" indent="-285750">
              <a:buFont typeface="Wingdings" panose="05000000000000000000" pitchFamily="2" charset="2"/>
              <a:buChar char="ü"/>
            </a:pPr>
            <a:r>
              <a:rPr lang="en-US" sz="3600" dirty="0" smtClean="0"/>
              <a:t>JavaScript </a:t>
            </a:r>
            <a:r>
              <a:rPr lang="en-US" sz="3600" dirty="0"/>
              <a:t>looks like Java, but is easier for less technical users to program.</a:t>
            </a:r>
            <a:endParaRPr lang="uk-UA" sz="3600" dirty="0"/>
          </a:p>
        </p:txBody>
      </p:sp>
      <p:sp>
        <p:nvSpPr>
          <p:cNvPr id="6" name="Прямоугольник 5"/>
          <p:cNvSpPr/>
          <p:nvPr/>
        </p:nvSpPr>
        <p:spPr>
          <a:xfrm>
            <a:off x="4817660" y="2235834"/>
            <a:ext cx="7110483" cy="1754326"/>
          </a:xfrm>
          <a:prstGeom prst="rect">
            <a:avLst/>
          </a:prstGeom>
        </p:spPr>
        <p:txBody>
          <a:bodyPr wrap="square">
            <a:spAutoFit/>
          </a:bodyPr>
          <a:lstStyle/>
          <a:p>
            <a:pPr marL="285750" indent="-285750">
              <a:buFont typeface="Wingdings" panose="05000000000000000000" pitchFamily="2" charset="2"/>
              <a:buChar char="ü"/>
            </a:pPr>
            <a:r>
              <a:rPr lang="en-US" sz="3600" dirty="0" smtClean="0">
                <a:latin typeface="+mj-lt"/>
              </a:rPr>
              <a:t> JavaScript </a:t>
            </a:r>
            <a:r>
              <a:rPr lang="en-US" sz="3600" dirty="0">
                <a:latin typeface="+mj-lt"/>
              </a:rPr>
              <a:t>is unrelated to Java, </a:t>
            </a:r>
            <a:r>
              <a:rPr lang="en-US" sz="3600" dirty="0" smtClean="0">
                <a:latin typeface="+mj-lt"/>
              </a:rPr>
              <a:t>      </a:t>
            </a:r>
          </a:p>
          <a:p>
            <a:r>
              <a:rPr lang="en-US" sz="3600" dirty="0">
                <a:latin typeface="+mj-lt"/>
              </a:rPr>
              <a:t> </a:t>
            </a:r>
            <a:r>
              <a:rPr lang="en-US" sz="3600" dirty="0" smtClean="0">
                <a:latin typeface="+mj-lt"/>
              </a:rPr>
              <a:t>   except </a:t>
            </a:r>
            <a:r>
              <a:rPr lang="en-US" sz="3600" dirty="0">
                <a:latin typeface="+mj-lt"/>
              </a:rPr>
              <a:t>that: both use C syntax</a:t>
            </a:r>
            <a:br>
              <a:rPr lang="en-US" sz="3600" dirty="0">
                <a:latin typeface="+mj-lt"/>
              </a:rPr>
            </a:br>
            <a:r>
              <a:rPr lang="en-US" sz="3600" dirty="0">
                <a:latin typeface="+mj-lt"/>
              </a:rPr>
              <a:t> </a:t>
            </a:r>
            <a:endParaRPr lang="uk-UA" sz="3600" dirty="0">
              <a:latin typeface="+mj-lt"/>
            </a:endParaRPr>
          </a:p>
        </p:txBody>
      </p:sp>
    </p:spTree>
    <p:extLst>
      <p:ext uri="{BB962C8B-B14F-4D97-AF65-F5344CB8AC3E}">
        <p14:creationId xmlns:p14="http://schemas.microsoft.com/office/powerpoint/2010/main" val="243093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6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3" name="Текст 2"/>
          <p:cNvSpPr>
            <a:spLocks noGrp="1"/>
          </p:cNvSpPr>
          <p:nvPr>
            <p:ph type="body" sz="quarter" idx="4294967295"/>
          </p:nvPr>
        </p:nvSpPr>
        <p:spPr>
          <a:xfrm>
            <a:off x="386337" y="1335301"/>
            <a:ext cx="5837041" cy="4232986"/>
          </a:xfrm>
          <a:prstGeom prst="rect">
            <a:avLst/>
          </a:prstGeom>
        </p:spPr>
        <p:txBody>
          <a:bodyPr/>
          <a:lstStyle/>
          <a:p>
            <a:pPr marL="0" indent="0" algn="ctr">
              <a:buNone/>
            </a:pPr>
            <a:r>
              <a:rPr lang="en-US" sz="3600" dirty="0" smtClean="0"/>
              <a:t>Capabilities</a:t>
            </a:r>
            <a:endParaRPr lang="en-US" dirty="0" smtClean="0"/>
          </a:p>
          <a:p>
            <a:pPr>
              <a:buFont typeface="Wingdings" panose="05000000000000000000" pitchFamily="2" charset="2"/>
              <a:buChar char="ü"/>
            </a:pPr>
            <a:r>
              <a:rPr lang="en-US" dirty="0" smtClean="0"/>
              <a:t>Scripting </a:t>
            </a:r>
            <a:r>
              <a:rPr lang="en-US" dirty="0"/>
              <a:t>language easy to use and learn </a:t>
            </a:r>
            <a:endParaRPr lang="en-US" dirty="0" smtClean="0"/>
          </a:p>
          <a:p>
            <a:pPr>
              <a:buFont typeface="Wingdings" panose="05000000000000000000" pitchFamily="2" charset="2"/>
              <a:buChar char="ü"/>
            </a:pPr>
            <a:r>
              <a:rPr lang="en-US" dirty="0"/>
              <a:t>R</a:t>
            </a:r>
            <a:r>
              <a:rPr lang="en-US" dirty="0" smtClean="0"/>
              <a:t>untime</a:t>
            </a:r>
            <a:r>
              <a:rPr lang="en-US" dirty="0"/>
              <a:t>, not </a:t>
            </a:r>
            <a:r>
              <a:rPr lang="en-US" dirty="0" smtClean="0"/>
              <a:t>compiled</a:t>
            </a:r>
          </a:p>
          <a:p>
            <a:pPr>
              <a:buFont typeface="Wingdings" panose="05000000000000000000" pitchFamily="2" charset="2"/>
              <a:buChar char="ü"/>
            </a:pPr>
            <a:r>
              <a:rPr lang="en-US" dirty="0" smtClean="0"/>
              <a:t> Primarily </a:t>
            </a:r>
            <a:r>
              <a:rPr lang="en-US" dirty="0"/>
              <a:t>client side, but also server side snippets interacts with HTML and DOM browser control form validation, formatting rollover’s, etc</a:t>
            </a:r>
            <a:r>
              <a:rPr lang="en-US" dirty="0" smtClean="0"/>
              <a:t>.</a:t>
            </a:r>
            <a:endParaRPr lang="uk-UA" dirty="0">
              <a:latin typeface="+mj-lt"/>
            </a:endParaRPr>
          </a:p>
        </p:txBody>
      </p:sp>
      <p:sp>
        <p:nvSpPr>
          <p:cNvPr id="5" name="Прямоугольник 4"/>
          <p:cNvSpPr/>
          <p:nvPr/>
        </p:nvSpPr>
        <p:spPr>
          <a:xfrm>
            <a:off x="6482687" y="1335301"/>
            <a:ext cx="5418161" cy="2800767"/>
          </a:xfrm>
          <a:prstGeom prst="rect">
            <a:avLst/>
          </a:prstGeom>
        </p:spPr>
        <p:txBody>
          <a:bodyPr wrap="square">
            <a:spAutoFit/>
          </a:bodyPr>
          <a:lstStyle/>
          <a:p>
            <a:pPr algn="ctr"/>
            <a:r>
              <a:rPr lang="en-US" sz="3600" dirty="0"/>
              <a:t>Interacts with HTML and </a:t>
            </a:r>
            <a:r>
              <a:rPr lang="en-US" sz="3600" dirty="0" smtClean="0"/>
              <a:t>DOM</a:t>
            </a:r>
          </a:p>
          <a:p>
            <a:pPr marL="571500" indent="-571500">
              <a:buFont typeface="Wingdings" panose="05000000000000000000" pitchFamily="2" charset="2"/>
              <a:buChar char="ü"/>
            </a:pPr>
            <a:r>
              <a:rPr lang="en-US" sz="2800" dirty="0" smtClean="0"/>
              <a:t>Browser </a:t>
            </a:r>
            <a:r>
              <a:rPr lang="en-US" sz="2800" dirty="0"/>
              <a:t>control </a:t>
            </a:r>
          </a:p>
          <a:p>
            <a:pPr marL="571500" indent="-571500">
              <a:buFont typeface="Wingdings" panose="05000000000000000000" pitchFamily="2" charset="2"/>
              <a:buChar char="ü"/>
            </a:pPr>
            <a:r>
              <a:rPr lang="en-US" sz="2800" dirty="0"/>
              <a:t>Form validation, formatting rollover’s, etc. </a:t>
            </a:r>
          </a:p>
          <a:p>
            <a:pPr marL="571500" indent="-571500">
              <a:buFont typeface="Wingdings" panose="05000000000000000000" pitchFamily="2" charset="2"/>
              <a:buChar char="ü"/>
            </a:pPr>
            <a:r>
              <a:rPr lang="en-US" sz="2800" dirty="0"/>
              <a:t>Adds client side application support</a:t>
            </a:r>
            <a:endParaRPr lang="uk-UA" sz="2800" dirty="0"/>
          </a:p>
        </p:txBody>
      </p:sp>
    </p:spTree>
    <p:extLst>
      <p:ext uri="{BB962C8B-B14F-4D97-AF65-F5344CB8AC3E}">
        <p14:creationId xmlns:p14="http://schemas.microsoft.com/office/powerpoint/2010/main" val="214247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85799" y="180834"/>
            <a:ext cx="10820400" cy="685800"/>
          </a:xfrm>
        </p:spPr>
        <p:txBody>
          <a:bodyPr/>
          <a:lstStyle/>
          <a:p>
            <a:pPr algn="ctr"/>
            <a:r>
              <a:rPr lang="en-US" dirty="0"/>
              <a:t>Related languages </a:t>
            </a:r>
            <a:endParaRPr lang="uk-UA" dirty="0"/>
          </a:p>
        </p:txBody>
      </p:sp>
      <p:sp>
        <p:nvSpPr>
          <p:cNvPr id="2" name="Текст 1"/>
          <p:cNvSpPr>
            <a:spLocks noGrp="1"/>
          </p:cNvSpPr>
          <p:nvPr>
            <p:ph type="body" sz="quarter" idx="13"/>
          </p:nvPr>
        </p:nvSpPr>
        <p:spPr>
          <a:xfrm>
            <a:off x="423081" y="1293125"/>
            <a:ext cx="8980226" cy="3701955"/>
          </a:xfrm>
        </p:spPr>
        <p:txBody>
          <a:bodyPr/>
          <a:lstStyle/>
          <a:p>
            <a:pPr marL="571500" indent="-571500">
              <a:buFont typeface="Wingdings" panose="05000000000000000000" pitchFamily="2" charset="2"/>
              <a:buChar char="ü"/>
            </a:pPr>
            <a:r>
              <a:rPr lang="en-US" sz="3600" dirty="0"/>
              <a:t>ECMAScript standardized version of JavaScript </a:t>
            </a:r>
            <a:endParaRPr lang="en-US" sz="3600" dirty="0" smtClean="0"/>
          </a:p>
          <a:p>
            <a:pPr marL="571500" indent="-571500">
              <a:buFont typeface="Wingdings" panose="05000000000000000000" pitchFamily="2" charset="2"/>
              <a:buChar char="ü"/>
            </a:pPr>
            <a:r>
              <a:rPr lang="en-US" sz="3600" dirty="0" smtClean="0"/>
              <a:t>Jscript </a:t>
            </a:r>
            <a:r>
              <a:rPr lang="en-US" sz="3600" dirty="0"/>
              <a:t>Microsoft version of JavaScript </a:t>
            </a:r>
            <a:endParaRPr lang="en-US" sz="3600" dirty="0" smtClean="0"/>
          </a:p>
          <a:p>
            <a:pPr marL="571500" indent="-571500">
              <a:buFont typeface="Wingdings" panose="05000000000000000000" pitchFamily="2" charset="2"/>
              <a:buChar char="ü"/>
            </a:pPr>
            <a:r>
              <a:rPr lang="en-US" sz="3600" dirty="0" smtClean="0"/>
              <a:t>VBScript </a:t>
            </a:r>
            <a:r>
              <a:rPr lang="en-US" sz="3600" dirty="0"/>
              <a:t>only works with Microsoft </a:t>
            </a:r>
            <a:r>
              <a:rPr lang="en-US" sz="3600" dirty="0" smtClean="0"/>
              <a:t>products</a:t>
            </a:r>
          </a:p>
          <a:p>
            <a:pPr marL="571500" indent="-571500">
              <a:buFont typeface="Wingdings" panose="05000000000000000000" pitchFamily="2" charset="2"/>
              <a:buChar char="ü"/>
            </a:pPr>
            <a:r>
              <a:rPr lang="en-US" sz="3600" dirty="0" smtClean="0"/>
              <a:t> </a:t>
            </a:r>
            <a:r>
              <a:rPr lang="en-US" sz="3600" dirty="0"/>
              <a:t>DHTML combination of CSS and </a:t>
            </a:r>
            <a:r>
              <a:rPr lang="en-US" sz="3600" dirty="0" err="1"/>
              <a:t>Javascript</a:t>
            </a:r>
            <a:r>
              <a:rPr lang="en-US" sz="3600" dirty="0"/>
              <a:t> </a:t>
            </a:r>
            <a:endParaRPr lang="uk-UA" sz="3600" dirty="0">
              <a:latin typeface="+mj-lt"/>
            </a:endParaRPr>
          </a:p>
        </p:txBody>
      </p:sp>
    </p:spTree>
    <p:extLst>
      <p:ext uri="{BB962C8B-B14F-4D97-AF65-F5344CB8AC3E}">
        <p14:creationId xmlns:p14="http://schemas.microsoft.com/office/powerpoint/2010/main" val="80157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2569191" y="161925"/>
            <a:ext cx="10820400" cy="685800"/>
          </a:xfrm>
        </p:spPr>
        <p:txBody>
          <a:bodyPr/>
          <a:lstStyle/>
          <a:p>
            <a:r>
              <a:rPr lang="en-US" dirty="0" smtClean="0"/>
              <a:t>Get started with JavaScript</a:t>
            </a:r>
            <a:endParaRPr lang="uk-UA" dirty="0"/>
          </a:p>
        </p:txBody>
      </p:sp>
      <p:sp>
        <p:nvSpPr>
          <p:cNvPr id="4" name="Текст 3"/>
          <p:cNvSpPr>
            <a:spLocks noGrp="1"/>
          </p:cNvSpPr>
          <p:nvPr>
            <p:ph type="body" sz="quarter" idx="13"/>
          </p:nvPr>
        </p:nvSpPr>
        <p:spPr/>
        <p:txBody>
          <a:bodyPr/>
          <a:lstStyle/>
          <a:p>
            <a:endParaRPr lang="uk-UA"/>
          </a:p>
        </p:txBody>
      </p:sp>
      <p:pic>
        <p:nvPicPr>
          <p:cNvPr id="5" name="Рисунок 4"/>
          <p:cNvPicPr>
            <a:picLocks noChangeAspect="1"/>
          </p:cNvPicPr>
          <p:nvPr/>
        </p:nvPicPr>
        <p:blipFill>
          <a:blip r:embed="rId2"/>
          <a:stretch>
            <a:fillRect/>
          </a:stretch>
        </p:blipFill>
        <p:spPr>
          <a:xfrm>
            <a:off x="293639" y="2400300"/>
            <a:ext cx="9764761" cy="1811739"/>
          </a:xfrm>
          <a:prstGeom prst="rect">
            <a:avLst/>
          </a:prstGeom>
        </p:spPr>
      </p:pic>
      <p:pic>
        <p:nvPicPr>
          <p:cNvPr id="8" name="Рисунок 7"/>
          <p:cNvPicPr>
            <a:picLocks noChangeAspect="1"/>
          </p:cNvPicPr>
          <p:nvPr/>
        </p:nvPicPr>
        <p:blipFill>
          <a:blip r:embed="rId3"/>
          <a:stretch>
            <a:fillRect/>
          </a:stretch>
        </p:blipFill>
        <p:spPr>
          <a:xfrm>
            <a:off x="293639" y="1066231"/>
            <a:ext cx="3436710" cy="1049101"/>
          </a:xfrm>
          <a:prstGeom prst="rect">
            <a:avLst/>
          </a:prstGeom>
        </p:spPr>
      </p:pic>
      <p:pic>
        <p:nvPicPr>
          <p:cNvPr id="9" name="Рисунок 8"/>
          <p:cNvPicPr>
            <a:picLocks noChangeAspect="1"/>
          </p:cNvPicPr>
          <p:nvPr/>
        </p:nvPicPr>
        <p:blipFill>
          <a:blip r:embed="rId4"/>
          <a:stretch>
            <a:fillRect/>
          </a:stretch>
        </p:blipFill>
        <p:spPr>
          <a:xfrm>
            <a:off x="293639" y="4584861"/>
            <a:ext cx="7858125" cy="1895475"/>
          </a:xfrm>
          <a:prstGeom prst="rect">
            <a:avLst/>
          </a:prstGeom>
        </p:spPr>
      </p:pic>
      <p:sp>
        <p:nvSpPr>
          <p:cNvPr id="11" name="TextBox 10"/>
          <p:cNvSpPr txBox="1"/>
          <p:nvPr/>
        </p:nvSpPr>
        <p:spPr>
          <a:xfrm>
            <a:off x="3835021" y="1329171"/>
            <a:ext cx="1911292" cy="523220"/>
          </a:xfrm>
          <a:prstGeom prst="rect">
            <a:avLst/>
          </a:prstGeom>
          <a:noFill/>
        </p:spPr>
        <p:txBody>
          <a:bodyPr wrap="none" rtlCol="0">
            <a:spAutoFit/>
          </a:bodyPr>
          <a:lstStyle/>
          <a:p>
            <a:r>
              <a:rPr lang="en-US" sz="2800" dirty="0" smtClean="0"/>
              <a:t>Create .</a:t>
            </a:r>
            <a:r>
              <a:rPr lang="en-US" sz="2800" dirty="0" err="1" smtClean="0"/>
              <a:t>js</a:t>
            </a:r>
            <a:r>
              <a:rPr lang="en-US" sz="2800" dirty="0" smtClean="0"/>
              <a:t> file</a:t>
            </a:r>
            <a:endParaRPr lang="uk-UA" sz="2800" dirty="0"/>
          </a:p>
        </p:txBody>
      </p:sp>
      <p:sp>
        <p:nvSpPr>
          <p:cNvPr id="12" name="TextBox 11"/>
          <p:cNvSpPr txBox="1"/>
          <p:nvPr/>
        </p:nvSpPr>
        <p:spPr>
          <a:xfrm>
            <a:off x="10235822" y="3044559"/>
            <a:ext cx="1529650" cy="523220"/>
          </a:xfrm>
          <a:prstGeom prst="rect">
            <a:avLst/>
          </a:prstGeom>
          <a:noFill/>
        </p:spPr>
        <p:txBody>
          <a:bodyPr wrap="none" rtlCol="0">
            <a:spAutoFit/>
          </a:bodyPr>
          <a:lstStyle/>
          <a:p>
            <a:r>
              <a:rPr lang="uk-UA" sz="2800" dirty="0" smtClean="0"/>
              <a:t>А</a:t>
            </a:r>
            <a:r>
              <a:rPr lang="en-US" sz="2800" dirty="0" err="1" smtClean="0"/>
              <a:t>ttach</a:t>
            </a:r>
            <a:r>
              <a:rPr lang="en-US" sz="2800" dirty="0" smtClean="0"/>
              <a:t> </a:t>
            </a:r>
            <a:r>
              <a:rPr lang="en-US" sz="2800" dirty="0"/>
              <a:t>file</a:t>
            </a:r>
            <a:endParaRPr lang="uk-UA" sz="2800" dirty="0"/>
          </a:p>
        </p:txBody>
      </p:sp>
      <p:sp>
        <p:nvSpPr>
          <p:cNvPr id="13" name="Прямоугольник 12"/>
          <p:cNvSpPr/>
          <p:nvPr/>
        </p:nvSpPr>
        <p:spPr>
          <a:xfrm>
            <a:off x="8151764" y="5241393"/>
            <a:ext cx="2359236" cy="523220"/>
          </a:xfrm>
          <a:prstGeom prst="rect">
            <a:avLst/>
          </a:prstGeom>
        </p:spPr>
        <p:txBody>
          <a:bodyPr wrap="none">
            <a:spAutoFit/>
          </a:bodyPr>
          <a:lstStyle/>
          <a:p>
            <a:r>
              <a:rPr lang="en-US" sz="2800" dirty="0" smtClean="0"/>
              <a:t>Write some code</a:t>
            </a:r>
            <a:endParaRPr lang="uk-UA" sz="2800" dirty="0"/>
          </a:p>
        </p:txBody>
      </p:sp>
    </p:spTree>
    <p:extLst>
      <p:ext uri="{BB962C8B-B14F-4D97-AF65-F5344CB8AC3E}">
        <p14:creationId xmlns:p14="http://schemas.microsoft.com/office/powerpoint/2010/main" val="1702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11" name="Рисунок 10"/>
          <p:cNvPicPr>
            <a:picLocks noChangeAspect="1"/>
          </p:cNvPicPr>
          <p:nvPr/>
        </p:nvPicPr>
        <p:blipFill>
          <a:blip r:embed="rId2"/>
          <a:stretch>
            <a:fillRect/>
          </a:stretch>
        </p:blipFill>
        <p:spPr>
          <a:xfrm>
            <a:off x="-15872" y="0"/>
            <a:ext cx="12207872" cy="6858000"/>
          </a:xfrm>
          <a:prstGeom prst="rect">
            <a:avLst/>
          </a:prstGeom>
        </p:spPr>
      </p:pic>
    </p:spTree>
    <p:extLst>
      <p:ext uri="{BB962C8B-B14F-4D97-AF65-F5344CB8AC3E}">
        <p14:creationId xmlns:p14="http://schemas.microsoft.com/office/powerpoint/2010/main" val="279605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infopath/2007/PartnerControls"/>
    <ds:schemaRef ds:uri="835f28f2-30f1-4728-84d2-86d96e143488"/>
    <ds:schemaRef ds:uri="341e6018-ac0a-4dfb-8409-db9e0d25502e"/>
    <ds:schemaRef ds:uri="http://www.w3.org/XML/1998/namespac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3269</TotalTime>
  <Words>2394</Words>
  <Application>Microsoft Office PowerPoint</Application>
  <PresentationFormat>Широкоэкранный</PresentationFormat>
  <Paragraphs>193</Paragraphs>
  <Slides>31</Slides>
  <Notes>2</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3</vt:i4>
      </vt:variant>
      <vt:variant>
        <vt:lpstr>Заголовки слайдов</vt:lpstr>
      </vt:variant>
      <vt:variant>
        <vt:i4>31</vt:i4>
      </vt:variant>
    </vt:vector>
  </HeadingPairs>
  <TitlesOfParts>
    <vt:vector size="44" baseType="lpstr">
      <vt:lpstr>Arial</vt:lpstr>
      <vt:lpstr>Calibri</vt:lpstr>
      <vt:lpstr>inherit</vt:lpstr>
      <vt:lpstr>Lato</vt:lpstr>
      <vt:lpstr>Open Sans</vt:lpstr>
      <vt:lpstr>Open Sans Regular</vt:lpstr>
      <vt:lpstr>Proxima Nova Black</vt:lpstr>
      <vt:lpstr>Proxima Nova Extrabold</vt:lpstr>
      <vt:lpstr>Roboto</vt:lpstr>
      <vt:lpstr>Wingdings</vt:lpstr>
      <vt:lpstr>1_GRADIENT THEME</vt:lpstr>
      <vt:lpstr>2_GRADIENT THEME</vt:lpstr>
      <vt:lpstr>2_DARK THEME</vt:lpstr>
      <vt:lpstr>JavaScript INTRO</vt:lpstr>
      <vt:lpstr>Agenda</vt:lpstr>
      <vt:lpstr>Презентация PowerPoint</vt:lpstr>
      <vt:lpstr>Презентация PowerPoint</vt:lpstr>
      <vt:lpstr>JavaScript ≠ Java  Java is complex which requires declarations, compiling, and servers.    </vt:lpstr>
      <vt:lpstr>Презентация PowerPoint</vt:lpstr>
      <vt:lpstr>Related languages </vt:lpstr>
      <vt:lpstr>Get started with JavaScript</vt:lpstr>
      <vt:lpstr>Презентация PowerPoint</vt:lpstr>
      <vt:lpstr>         BASICS</vt:lpstr>
      <vt:lpstr>BASICS</vt:lpstr>
      <vt:lpstr>15 JavaScript concepts that every JavaScript Programmer must know. </vt:lpstr>
      <vt:lpstr>What is ECMAScript?</vt:lpstr>
      <vt:lpstr>Version History</vt:lpstr>
      <vt:lpstr>Презентация PowerPoint</vt:lpstr>
      <vt:lpstr>Презентация PowerPoint</vt:lpstr>
      <vt:lpstr>What is an API?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Василь Дзюба</cp:lastModifiedBy>
  <cp:revision>67</cp:revision>
  <dcterms:created xsi:type="dcterms:W3CDTF">2018-11-02T13:55:27Z</dcterms:created>
  <dcterms:modified xsi:type="dcterms:W3CDTF">2020-04-27T06:56:08Z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