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34"/>
  </p:notesMasterIdLst>
  <p:sldIdLst>
    <p:sldId id="1224" r:id="rId7"/>
    <p:sldId id="1225" r:id="rId8"/>
    <p:sldId id="1256" r:id="rId9"/>
    <p:sldId id="1261" r:id="rId10"/>
    <p:sldId id="1262" r:id="rId11"/>
    <p:sldId id="1263" r:id="rId12"/>
    <p:sldId id="1264" r:id="rId13"/>
    <p:sldId id="1265" r:id="rId14"/>
    <p:sldId id="1266" r:id="rId15"/>
    <p:sldId id="1257" r:id="rId16"/>
    <p:sldId id="1226" r:id="rId17"/>
    <p:sldId id="1239" r:id="rId18"/>
    <p:sldId id="1228" r:id="rId19"/>
    <p:sldId id="1258" r:id="rId20"/>
    <p:sldId id="1259" r:id="rId21"/>
    <p:sldId id="1267" r:id="rId22"/>
    <p:sldId id="1268" r:id="rId23"/>
    <p:sldId id="1269" r:id="rId24"/>
    <p:sldId id="1270" r:id="rId25"/>
    <p:sldId id="1271" r:id="rId26"/>
    <p:sldId id="1272" r:id="rId27"/>
    <p:sldId id="1273" r:id="rId28"/>
    <p:sldId id="1260" r:id="rId29"/>
    <p:sldId id="1274" r:id="rId30"/>
    <p:sldId id="1254" r:id="rId31"/>
    <p:sldId id="1275" r:id="rId32"/>
    <p:sldId id="1206" r:id="rId3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25"/>
            <p14:sldId id="1256"/>
            <p14:sldId id="1261"/>
            <p14:sldId id="1262"/>
            <p14:sldId id="1263"/>
            <p14:sldId id="1264"/>
            <p14:sldId id="1265"/>
            <p14:sldId id="1266"/>
            <p14:sldId id="1257"/>
            <p14:sldId id="1226"/>
            <p14:sldId id="1239"/>
            <p14:sldId id="1228"/>
            <p14:sldId id="1258"/>
            <p14:sldId id="1259"/>
            <p14:sldId id="1267"/>
            <p14:sldId id="1268"/>
            <p14:sldId id="1269"/>
            <p14:sldId id="1270"/>
            <p14:sldId id="1271"/>
            <p14:sldId id="1272"/>
            <p14:sldId id="1273"/>
            <p14:sldId id="1260"/>
            <p14:sldId id="1274"/>
            <p14:sldId id="1254"/>
            <p14:sldId id="1275"/>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84B"/>
    <a:srgbClr val="C94F4D"/>
    <a:srgbClr val="8F2585"/>
    <a:srgbClr val="F26D26"/>
    <a:srgbClr val="BA124A"/>
    <a:srgbClr val="E93BDD"/>
    <a:srgbClr val="F49EEE"/>
    <a:srgbClr val="42D109"/>
    <a:srgbClr val="159B3B"/>
    <a:srgbClr val="0F4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48"/>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commentAuthors" Target="commentAuthors.xml"/><Relationship Id="rId4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15/06/2020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pPr>
              <a:defRPr/>
            </a:pPr>
            <a:fld id="{A7524555-7A4A-402C-AA8C-9E148724DB57}" type="slidenum">
              <a:rPr lang="en-GB" smtClean="0"/>
              <a:pPr>
                <a:defRPr/>
              </a:pPr>
              <a:t>22</a:t>
            </a:fld>
            <a:endParaRPr lang="en-GB"/>
          </a:p>
        </p:txBody>
      </p:sp>
    </p:spTree>
    <p:extLst>
      <p:ext uri="{BB962C8B-B14F-4D97-AF65-F5344CB8AC3E}">
        <p14:creationId xmlns:p14="http://schemas.microsoft.com/office/powerpoint/2010/main" val="1387407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pPr>
              <a:defRPr/>
            </a:pPr>
            <a:fld id="{A7524555-7A4A-402C-AA8C-9E148724DB57}" type="slidenum">
              <a:rPr lang="en-GB" smtClean="0"/>
              <a:pPr>
                <a:defRPr/>
              </a:pPr>
              <a:t>23</a:t>
            </a:fld>
            <a:endParaRPr lang="en-GB"/>
          </a:p>
        </p:txBody>
      </p:sp>
    </p:spTree>
    <p:extLst>
      <p:ext uri="{BB962C8B-B14F-4D97-AF65-F5344CB8AC3E}">
        <p14:creationId xmlns:p14="http://schemas.microsoft.com/office/powerpoint/2010/main" val="2365857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pPr>
              <a:defRPr/>
            </a:pPr>
            <a:fld id="{A7524555-7A4A-402C-AA8C-9E148724DB57}" type="slidenum">
              <a:rPr lang="en-GB" smtClean="0"/>
              <a:pPr>
                <a:defRPr/>
              </a:pPr>
              <a:t>24</a:t>
            </a:fld>
            <a:endParaRPr lang="en-GB"/>
          </a:p>
        </p:txBody>
      </p:sp>
    </p:spTree>
    <p:extLst>
      <p:ext uri="{BB962C8B-B14F-4D97-AF65-F5344CB8AC3E}">
        <p14:creationId xmlns:p14="http://schemas.microsoft.com/office/powerpoint/2010/main" val="2352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pPr>
              <a:defRPr/>
            </a:pPr>
            <a:fld id="{A7524555-7A4A-402C-AA8C-9E148724DB57}" type="slidenum">
              <a:rPr lang="en-GB" smtClean="0"/>
              <a:pPr>
                <a:defRPr/>
              </a:pPr>
              <a:t>25</a:t>
            </a:fld>
            <a:endParaRPr lang="en-GB"/>
          </a:p>
        </p:txBody>
      </p:sp>
    </p:spTree>
    <p:extLst>
      <p:ext uri="{BB962C8B-B14F-4D97-AF65-F5344CB8AC3E}">
        <p14:creationId xmlns:p14="http://schemas.microsoft.com/office/powerpoint/2010/main" val="976249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pPr>
              <a:defRPr/>
            </a:pPr>
            <a:fld id="{A7524555-7A4A-402C-AA8C-9E148724DB57}" type="slidenum">
              <a:rPr lang="en-GB" smtClean="0"/>
              <a:pPr>
                <a:defRPr/>
              </a:pPr>
              <a:t>26</a:t>
            </a:fld>
            <a:endParaRPr lang="en-GB"/>
          </a:p>
        </p:txBody>
      </p:sp>
    </p:spTree>
    <p:extLst>
      <p:ext uri="{BB962C8B-B14F-4D97-AF65-F5344CB8AC3E}">
        <p14:creationId xmlns:p14="http://schemas.microsoft.com/office/powerpoint/2010/main" val="1258299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pPr>
              <a:defRPr/>
            </a:pPr>
            <a:fld id="{A7524555-7A4A-402C-AA8C-9E148724DB57}" type="slidenum">
              <a:rPr lang="en-GB" smtClean="0"/>
              <a:pPr>
                <a:defRPr/>
              </a:pPr>
              <a:t>14</a:t>
            </a:fld>
            <a:endParaRPr lang="en-GB"/>
          </a:p>
        </p:txBody>
      </p:sp>
    </p:spTree>
    <p:extLst>
      <p:ext uri="{BB962C8B-B14F-4D97-AF65-F5344CB8AC3E}">
        <p14:creationId xmlns:p14="http://schemas.microsoft.com/office/powerpoint/2010/main" val="1569418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pPr>
              <a:defRPr/>
            </a:pPr>
            <a:fld id="{A7524555-7A4A-402C-AA8C-9E148724DB57}" type="slidenum">
              <a:rPr lang="en-GB" smtClean="0"/>
              <a:pPr>
                <a:defRPr/>
              </a:pPr>
              <a:t>15</a:t>
            </a:fld>
            <a:endParaRPr lang="en-GB"/>
          </a:p>
        </p:txBody>
      </p:sp>
    </p:spTree>
    <p:extLst>
      <p:ext uri="{BB962C8B-B14F-4D97-AF65-F5344CB8AC3E}">
        <p14:creationId xmlns:p14="http://schemas.microsoft.com/office/powerpoint/2010/main" val="1249647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pPr>
              <a:defRPr/>
            </a:pPr>
            <a:fld id="{A7524555-7A4A-402C-AA8C-9E148724DB57}" type="slidenum">
              <a:rPr lang="en-GB" smtClean="0"/>
              <a:pPr>
                <a:defRPr/>
              </a:pPr>
              <a:t>16</a:t>
            </a:fld>
            <a:endParaRPr lang="en-GB"/>
          </a:p>
        </p:txBody>
      </p:sp>
    </p:spTree>
    <p:extLst>
      <p:ext uri="{BB962C8B-B14F-4D97-AF65-F5344CB8AC3E}">
        <p14:creationId xmlns:p14="http://schemas.microsoft.com/office/powerpoint/2010/main" val="3606807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pPr>
              <a:defRPr/>
            </a:pPr>
            <a:fld id="{A7524555-7A4A-402C-AA8C-9E148724DB57}" type="slidenum">
              <a:rPr lang="en-GB" smtClean="0"/>
              <a:pPr>
                <a:defRPr/>
              </a:pPr>
              <a:t>17</a:t>
            </a:fld>
            <a:endParaRPr lang="en-GB"/>
          </a:p>
        </p:txBody>
      </p:sp>
    </p:spTree>
    <p:extLst>
      <p:ext uri="{BB962C8B-B14F-4D97-AF65-F5344CB8AC3E}">
        <p14:creationId xmlns:p14="http://schemas.microsoft.com/office/powerpoint/2010/main" val="2795519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pPr>
              <a:defRPr/>
            </a:pPr>
            <a:fld id="{A7524555-7A4A-402C-AA8C-9E148724DB57}" type="slidenum">
              <a:rPr lang="en-GB" smtClean="0"/>
              <a:pPr>
                <a:defRPr/>
              </a:pPr>
              <a:t>18</a:t>
            </a:fld>
            <a:endParaRPr lang="en-GB"/>
          </a:p>
        </p:txBody>
      </p:sp>
    </p:spTree>
    <p:extLst>
      <p:ext uri="{BB962C8B-B14F-4D97-AF65-F5344CB8AC3E}">
        <p14:creationId xmlns:p14="http://schemas.microsoft.com/office/powerpoint/2010/main" val="631514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pPr>
              <a:defRPr/>
            </a:pPr>
            <a:fld id="{A7524555-7A4A-402C-AA8C-9E148724DB57}" type="slidenum">
              <a:rPr lang="en-GB" smtClean="0"/>
              <a:pPr>
                <a:defRPr/>
              </a:pPr>
              <a:t>19</a:t>
            </a:fld>
            <a:endParaRPr lang="en-GB"/>
          </a:p>
        </p:txBody>
      </p:sp>
    </p:spTree>
    <p:extLst>
      <p:ext uri="{BB962C8B-B14F-4D97-AF65-F5344CB8AC3E}">
        <p14:creationId xmlns:p14="http://schemas.microsoft.com/office/powerpoint/2010/main" val="486626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pPr>
              <a:defRPr/>
            </a:pPr>
            <a:fld id="{A7524555-7A4A-402C-AA8C-9E148724DB57}" type="slidenum">
              <a:rPr lang="en-GB" smtClean="0"/>
              <a:pPr>
                <a:defRPr/>
              </a:pPr>
              <a:t>20</a:t>
            </a:fld>
            <a:endParaRPr lang="en-GB"/>
          </a:p>
        </p:txBody>
      </p:sp>
    </p:spTree>
    <p:extLst>
      <p:ext uri="{BB962C8B-B14F-4D97-AF65-F5344CB8AC3E}">
        <p14:creationId xmlns:p14="http://schemas.microsoft.com/office/powerpoint/2010/main" val="567640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pPr>
              <a:defRPr/>
            </a:pPr>
            <a:fld id="{A7524555-7A4A-402C-AA8C-9E148724DB57}" type="slidenum">
              <a:rPr lang="en-GB" smtClean="0"/>
              <a:pPr>
                <a:defRPr/>
              </a:pPr>
              <a:t>21</a:t>
            </a:fld>
            <a:endParaRPr lang="en-GB"/>
          </a:p>
        </p:txBody>
      </p:sp>
    </p:spTree>
    <p:extLst>
      <p:ext uri="{BB962C8B-B14F-4D97-AF65-F5344CB8AC3E}">
        <p14:creationId xmlns:p14="http://schemas.microsoft.com/office/powerpoint/2010/main" val="38415124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66000">
              <a:srgbClr val="C94F4D"/>
            </a:gs>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66000">
              <a:srgbClr val="C94F4D"/>
            </a:gs>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66000">
              <a:srgbClr val="C94F4D"/>
            </a:gs>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hyperlink" Target="https://developer.mozilla.org/uk/docs/Web/JavaScript/Reference/Global_Objects/Array" TargetMode="External"/><Relationship Id="rId2" Type="http://schemas.openxmlformats.org/officeDocument/2006/relationships/notesSlide" Target="../notesSlides/notesSlide13.xml"/><Relationship Id="rId1" Type="http://schemas.openxmlformats.org/officeDocument/2006/relationships/slideLayout" Target="../slideLayouts/slideLayout26.xml"/><Relationship Id="rId6" Type="http://schemas.openxmlformats.org/officeDocument/2006/relationships/hyperlink" Target="https://developer.mozilla.org/uk/docs/Web/JavaScript/Reference/Global_Objects/Object/valueOf" TargetMode="External"/><Relationship Id="rId5" Type="http://schemas.openxmlformats.org/officeDocument/2006/relationships/hyperlink" Target="https://www.tutorialride.com/javascript/javascript-built-in-objects.htm" TargetMode="External"/><Relationship Id="rId4" Type="http://schemas.openxmlformats.org/officeDocument/2006/relationships/hyperlink" Target="https://developer.mozilla.org/uk/docs/Web/JavaScript/Reference/Global_Objects/Object/value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p:txBody>
          <a:bodyPr/>
          <a:lstStyle/>
          <a:p>
            <a:r>
              <a:rPr lang="en-US" dirty="0" smtClean="0"/>
              <a:t>By </a:t>
            </a:r>
            <a:r>
              <a:rPr lang="en-US" dirty="0" err="1" smtClean="0"/>
              <a:t>Vasyl</a:t>
            </a:r>
            <a:r>
              <a:rPr lang="en-US" dirty="0" smtClean="0"/>
              <a:t> </a:t>
            </a:r>
            <a:r>
              <a:rPr lang="en-US" dirty="0" err="1" smtClean="0"/>
              <a:t>Dziuba</a:t>
            </a:r>
            <a:endParaRPr lang="en-US" dirty="0" smtClean="0"/>
          </a:p>
          <a:p>
            <a:endParaRPr lang="uk-UA"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xfrm>
            <a:off x="569083" y="586854"/>
            <a:ext cx="11622917" cy="6380327"/>
          </a:xfrm>
          <a:prstGeom prst="rect">
            <a:avLst/>
          </a:prstGeom>
        </p:spPr>
        <p:txBody>
          <a:bodyPr/>
          <a:lstStyle/>
          <a:p>
            <a:pPr lvl="0"/>
            <a:r>
              <a:rPr lang="en-US" sz="10400" dirty="0"/>
              <a:t>Object methods, </a:t>
            </a:r>
            <a:r>
              <a:rPr lang="en-US" sz="10400" dirty="0" smtClean="0"/>
              <a:t/>
            </a:r>
            <a:br>
              <a:rPr lang="en-US" sz="10400" dirty="0" smtClean="0"/>
            </a:br>
            <a:r>
              <a:rPr lang="en-US" sz="10400" dirty="0" smtClean="0"/>
              <a:t>built-in </a:t>
            </a:r>
            <a:r>
              <a:rPr lang="en-US" sz="10400" dirty="0"/>
              <a:t>objects</a:t>
            </a:r>
            <a:endParaRPr lang="en-US" sz="10400" dirty="0"/>
          </a:p>
        </p:txBody>
      </p:sp>
    </p:spTree>
    <p:extLst>
      <p:ext uri="{BB962C8B-B14F-4D97-AF65-F5344CB8AC3E}">
        <p14:creationId xmlns:p14="http://schemas.microsoft.com/office/powerpoint/2010/main" val="400119327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idx="4294967295"/>
          </p:nvPr>
        </p:nvSpPr>
        <p:spPr>
          <a:xfrm>
            <a:off x="4224977" y="590196"/>
            <a:ext cx="6124575" cy="685800"/>
          </a:xfrm>
          <a:prstGeom prst="rect">
            <a:avLst/>
          </a:prstGeom>
        </p:spPr>
        <p:txBody>
          <a:bodyPr/>
          <a:lstStyle/>
          <a:p>
            <a:r>
              <a:rPr lang="en-US" dirty="0" smtClean="0"/>
              <a:t>BUILT-IN OBJECTS</a:t>
            </a:r>
            <a:endParaRPr lang="uk-UA" dirty="0"/>
          </a:p>
        </p:txBody>
      </p:sp>
      <p:pic>
        <p:nvPicPr>
          <p:cNvPr id="2" name="Рисунок 1"/>
          <p:cNvPicPr>
            <a:picLocks noChangeAspect="1"/>
          </p:cNvPicPr>
          <p:nvPr/>
        </p:nvPicPr>
        <p:blipFill>
          <a:blip r:embed="rId2"/>
          <a:stretch>
            <a:fillRect/>
          </a:stretch>
        </p:blipFill>
        <p:spPr>
          <a:xfrm>
            <a:off x="1994919" y="2069981"/>
            <a:ext cx="8809622" cy="2310950"/>
          </a:xfrm>
          <a:prstGeom prst="rect">
            <a:avLst/>
          </a:prstGeom>
        </p:spPr>
      </p:pic>
    </p:spTree>
    <p:extLst>
      <p:ext uri="{BB962C8B-B14F-4D97-AF65-F5344CB8AC3E}">
        <p14:creationId xmlns:p14="http://schemas.microsoft.com/office/powerpoint/2010/main" val="2325781510"/>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B3B0FC-3F87-4318-A857-A0F462CAFFEA}"/>
              </a:ext>
            </a:extLst>
          </p:cNvPr>
          <p:cNvSpPr>
            <a:spLocks noGrp="1"/>
          </p:cNvSpPr>
          <p:nvPr>
            <p:ph type="title"/>
          </p:nvPr>
        </p:nvSpPr>
        <p:spPr>
          <a:xfrm>
            <a:off x="685799" y="344945"/>
            <a:ext cx="10820400" cy="685800"/>
          </a:xfrm>
        </p:spPr>
        <p:txBody>
          <a:bodyPr/>
          <a:lstStyle/>
          <a:p>
            <a:pPr algn="ctr"/>
            <a:r>
              <a:rPr lang="en-US" b="1" dirty="0"/>
              <a:t>Array Object</a:t>
            </a:r>
            <a:endParaRPr lang="en-US" dirty="0"/>
          </a:p>
        </p:txBody>
      </p:sp>
      <p:sp>
        <p:nvSpPr>
          <p:cNvPr id="11" name="Прямоугольник 10"/>
          <p:cNvSpPr/>
          <p:nvPr/>
        </p:nvSpPr>
        <p:spPr>
          <a:xfrm>
            <a:off x="507241" y="1180533"/>
            <a:ext cx="11177516" cy="1200329"/>
          </a:xfrm>
          <a:prstGeom prst="rect">
            <a:avLst/>
          </a:prstGeom>
        </p:spPr>
        <p:txBody>
          <a:bodyPr wrap="square">
            <a:spAutoFit/>
          </a:bodyPr>
          <a:lstStyle/>
          <a:p>
            <a:pPr marL="342900" indent="-342900">
              <a:buFont typeface="Arial" panose="020B0604020202020204" pitchFamily="34" charset="0"/>
              <a:buChar char="•"/>
            </a:pPr>
            <a:r>
              <a:rPr lang="uk-UA" sz="2400" dirty="0" err="1"/>
              <a:t>Multiple</a:t>
            </a:r>
            <a:r>
              <a:rPr lang="uk-UA" sz="2400" dirty="0"/>
              <a:t> </a:t>
            </a:r>
            <a:r>
              <a:rPr lang="uk-UA" sz="2400" dirty="0" err="1"/>
              <a:t>values</a:t>
            </a:r>
            <a:r>
              <a:rPr lang="uk-UA" sz="2400" dirty="0"/>
              <a:t> </a:t>
            </a:r>
            <a:r>
              <a:rPr lang="uk-UA" sz="2400" dirty="0" err="1"/>
              <a:t>are</a:t>
            </a:r>
            <a:r>
              <a:rPr lang="uk-UA" sz="2400" dirty="0"/>
              <a:t> </a:t>
            </a:r>
            <a:r>
              <a:rPr lang="uk-UA" sz="2400" dirty="0" err="1"/>
              <a:t>stored</a:t>
            </a:r>
            <a:r>
              <a:rPr lang="uk-UA" sz="2400" dirty="0"/>
              <a:t> </a:t>
            </a:r>
            <a:r>
              <a:rPr lang="uk-UA" sz="2400" dirty="0" err="1"/>
              <a:t>in</a:t>
            </a:r>
            <a:r>
              <a:rPr lang="uk-UA" sz="2400" dirty="0"/>
              <a:t> a </a:t>
            </a:r>
            <a:r>
              <a:rPr lang="uk-UA" sz="2400" dirty="0" err="1"/>
              <a:t>single</a:t>
            </a:r>
            <a:r>
              <a:rPr lang="uk-UA" sz="2400" dirty="0"/>
              <a:t> </a:t>
            </a:r>
            <a:r>
              <a:rPr lang="uk-UA" sz="2400" dirty="0" err="1"/>
              <a:t>variable</a:t>
            </a:r>
            <a:r>
              <a:rPr lang="uk-UA" sz="2400" dirty="0"/>
              <a:t> </a:t>
            </a:r>
            <a:r>
              <a:rPr lang="uk-UA" sz="2400" dirty="0" err="1"/>
              <a:t>using</a:t>
            </a:r>
            <a:r>
              <a:rPr lang="uk-UA" sz="2400" dirty="0"/>
              <a:t> </a:t>
            </a:r>
            <a:r>
              <a:rPr lang="uk-UA" sz="2400" dirty="0" err="1"/>
              <a:t>the</a:t>
            </a:r>
            <a:r>
              <a:rPr lang="uk-UA" sz="2400" dirty="0"/>
              <a:t> </a:t>
            </a:r>
            <a:r>
              <a:rPr lang="uk-UA" sz="2400" dirty="0" err="1"/>
              <a:t>Array</a:t>
            </a:r>
            <a:r>
              <a:rPr lang="uk-UA" sz="2400" dirty="0"/>
              <a:t> </a:t>
            </a:r>
            <a:r>
              <a:rPr lang="uk-UA" sz="2400" dirty="0" err="1"/>
              <a:t>object</a:t>
            </a:r>
            <a:r>
              <a:rPr lang="uk-UA" sz="2400" dirty="0"/>
              <a:t>.</a:t>
            </a:r>
          </a:p>
          <a:p>
            <a:pPr marL="342900" indent="-342900">
              <a:buFont typeface="Arial" panose="020B0604020202020204" pitchFamily="34" charset="0"/>
              <a:buChar char="•"/>
            </a:pPr>
            <a:r>
              <a:rPr lang="uk-UA" sz="2400" dirty="0" err="1"/>
              <a:t>In</a:t>
            </a:r>
            <a:r>
              <a:rPr lang="uk-UA" sz="2400" dirty="0"/>
              <a:t> </a:t>
            </a:r>
            <a:r>
              <a:rPr lang="uk-UA" sz="2400" dirty="0" err="1"/>
              <a:t>JavaScript</a:t>
            </a:r>
            <a:r>
              <a:rPr lang="uk-UA" sz="2400" dirty="0"/>
              <a:t>, </a:t>
            </a:r>
            <a:r>
              <a:rPr lang="uk-UA" sz="2400" dirty="0" err="1"/>
              <a:t>an</a:t>
            </a:r>
            <a:r>
              <a:rPr lang="uk-UA" sz="2400" dirty="0"/>
              <a:t> </a:t>
            </a:r>
            <a:r>
              <a:rPr lang="uk-UA" sz="2400" dirty="0" err="1"/>
              <a:t>array</a:t>
            </a:r>
            <a:r>
              <a:rPr lang="uk-UA" sz="2400" dirty="0"/>
              <a:t> </a:t>
            </a:r>
            <a:r>
              <a:rPr lang="uk-UA" sz="2400" dirty="0" err="1"/>
              <a:t>can</a:t>
            </a:r>
            <a:r>
              <a:rPr lang="uk-UA" sz="2400" dirty="0"/>
              <a:t> </a:t>
            </a:r>
            <a:r>
              <a:rPr lang="uk-UA" sz="2400" dirty="0" err="1"/>
              <a:t>hold</a:t>
            </a:r>
            <a:r>
              <a:rPr lang="uk-UA" sz="2400" dirty="0"/>
              <a:t> </a:t>
            </a:r>
            <a:r>
              <a:rPr lang="uk-UA" sz="2400" dirty="0" err="1"/>
              <a:t>different</a:t>
            </a:r>
            <a:r>
              <a:rPr lang="uk-UA" sz="2400" dirty="0"/>
              <a:t> </a:t>
            </a:r>
            <a:r>
              <a:rPr lang="uk-UA" sz="2400" dirty="0" err="1"/>
              <a:t>types</a:t>
            </a:r>
            <a:r>
              <a:rPr lang="uk-UA" sz="2400" dirty="0"/>
              <a:t> </a:t>
            </a:r>
            <a:r>
              <a:rPr lang="uk-UA" sz="2400" dirty="0" err="1"/>
              <a:t>of</a:t>
            </a:r>
            <a:r>
              <a:rPr lang="uk-UA" sz="2400" dirty="0"/>
              <a:t> </a:t>
            </a:r>
            <a:r>
              <a:rPr lang="uk-UA" sz="2400" dirty="0" err="1"/>
              <a:t>data</a:t>
            </a:r>
            <a:r>
              <a:rPr lang="uk-UA" sz="2400" dirty="0"/>
              <a:t> </a:t>
            </a:r>
            <a:r>
              <a:rPr lang="uk-UA" sz="2400" dirty="0" err="1"/>
              <a:t>types</a:t>
            </a:r>
            <a:r>
              <a:rPr lang="uk-UA" sz="2400" dirty="0"/>
              <a:t> </a:t>
            </a:r>
            <a:r>
              <a:rPr lang="uk-UA" sz="2400" dirty="0" err="1"/>
              <a:t>in</a:t>
            </a:r>
            <a:r>
              <a:rPr lang="uk-UA" sz="2400" dirty="0"/>
              <a:t> a </a:t>
            </a:r>
            <a:r>
              <a:rPr lang="uk-UA" sz="2400" dirty="0" err="1"/>
              <a:t>single</a:t>
            </a:r>
            <a:r>
              <a:rPr lang="uk-UA" sz="2400" dirty="0"/>
              <a:t> </a:t>
            </a:r>
            <a:r>
              <a:rPr lang="uk-UA" sz="2400" dirty="0" err="1"/>
              <a:t>slot</a:t>
            </a:r>
            <a:r>
              <a:rPr lang="uk-UA" sz="2400" dirty="0"/>
              <a:t>, </a:t>
            </a:r>
            <a:r>
              <a:rPr lang="uk-UA" sz="2400" dirty="0" err="1"/>
              <a:t>which</a:t>
            </a:r>
            <a:r>
              <a:rPr lang="uk-UA" sz="2400" dirty="0"/>
              <a:t> </a:t>
            </a:r>
            <a:r>
              <a:rPr lang="uk-UA" sz="2400" dirty="0" err="1"/>
              <a:t>implies</a:t>
            </a:r>
            <a:r>
              <a:rPr lang="uk-UA" sz="2400" dirty="0"/>
              <a:t> </a:t>
            </a:r>
            <a:r>
              <a:rPr lang="uk-UA" sz="2400" dirty="0" err="1"/>
              <a:t>that</a:t>
            </a:r>
            <a:r>
              <a:rPr lang="uk-UA" sz="2400" dirty="0"/>
              <a:t> </a:t>
            </a:r>
            <a:r>
              <a:rPr lang="uk-UA" sz="2400" dirty="0" err="1"/>
              <a:t>an</a:t>
            </a:r>
            <a:r>
              <a:rPr lang="uk-UA" sz="2400" dirty="0"/>
              <a:t> </a:t>
            </a:r>
            <a:r>
              <a:rPr lang="uk-UA" sz="2400" dirty="0" err="1"/>
              <a:t>array</a:t>
            </a:r>
            <a:r>
              <a:rPr lang="uk-UA" sz="2400" dirty="0"/>
              <a:t> </a:t>
            </a:r>
            <a:r>
              <a:rPr lang="uk-UA" sz="2400" dirty="0" err="1"/>
              <a:t>can</a:t>
            </a:r>
            <a:r>
              <a:rPr lang="uk-UA" sz="2400" dirty="0"/>
              <a:t> </a:t>
            </a:r>
            <a:r>
              <a:rPr lang="uk-UA" sz="2400" dirty="0" err="1"/>
              <a:t>have</a:t>
            </a:r>
            <a:r>
              <a:rPr lang="uk-UA" sz="2400" dirty="0"/>
              <a:t> a </a:t>
            </a:r>
            <a:r>
              <a:rPr lang="uk-UA" sz="2400" dirty="0" err="1"/>
              <a:t>string</a:t>
            </a:r>
            <a:r>
              <a:rPr lang="uk-UA" sz="2400" dirty="0"/>
              <a:t>, a </a:t>
            </a:r>
            <a:r>
              <a:rPr lang="uk-UA" sz="2400" dirty="0" err="1"/>
              <a:t>number</a:t>
            </a:r>
            <a:r>
              <a:rPr lang="uk-UA" sz="2400" dirty="0"/>
              <a:t> </a:t>
            </a:r>
            <a:r>
              <a:rPr lang="uk-UA" sz="2400" dirty="0" err="1"/>
              <a:t>or</a:t>
            </a:r>
            <a:r>
              <a:rPr lang="uk-UA" sz="2400" dirty="0"/>
              <a:t> </a:t>
            </a:r>
            <a:r>
              <a:rPr lang="uk-UA" sz="2400" dirty="0" err="1"/>
              <a:t>an</a:t>
            </a:r>
            <a:r>
              <a:rPr lang="uk-UA" sz="2400" dirty="0"/>
              <a:t> </a:t>
            </a:r>
            <a:r>
              <a:rPr lang="uk-UA" sz="2400" dirty="0" err="1"/>
              <a:t>object</a:t>
            </a:r>
            <a:r>
              <a:rPr lang="uk-UA" sz="2400" dirty="0"/>
              <a:t> </a:t>
            </a:r>
            <a:r>
              <a:rPr lang="uk-UA" sz="2400" dirty="0" err="1"/>
              <a:t>in</a:t>
            </a:r>
            <a:r>
              <a:rPr lang="uk-UA" sz="2400" dirty="0"/>
              <a:t> a </a:t>
            </a:r>
            <a:r>
              <a:rPr lang="uk-UA" sz="2400" dirty="0" err="1"/>
              <a:t>single</a:t>
            </a:r>
            <a:r>
              <a:rPr lang="uk-UA" sz="2400" dirty="0"/>
              <a:t> </a:t>
            </a:r>
            <a:r>
              <a:rPr lang="uk-UA" sz="2400" dirty="0" err="1"/>
              <a:t>slot</a:t>
            </a:r>
            <a:r>
              <a:rPr lang="uk-UA" sz="2400" dirty="0"/>
              <a:t>.</a:t>
            </a:r>
          </a:p>
        </p:txBody>
      </p:sp>
      <p:pic>
        <p:nvPicPr>
          <p:cNvPr id="14" name="Рисунок 13"/>
          <p:cNvPicPr>
            <a:picLocks noChangeAspect="1"/>
          </p:cNvPicPr>
          <p:nvPr/>
        </p:nvPicPr>
        <p:blipFill>
          <a:blip r:embed="rId2"/>
          <a:stretch>
            <a:fillRect/>
          </a:stretch>
        </p:blipFill>
        <p:spPr>
          <a:xfrm>
            <a:off x="3309936" y="2653817"/>
            <a:ext cx="5572125" cy="3914775"/>
          </a:xfrm>
          <a:prstGeom prst="rect">
            <a:avLst/>
          </a:prstGeom>
        </p:spPr>
      </p:pic>
    </p:spTree>
    <p:extLst>
      <p:ext uri="{BB962C8B-B14F-4D97-AF65-F5344CB8AC3E}">
        <p14:creationId xmlns:p14="http://schemas.microsoft.com/office/powerpoint/2010/main" val="2736104985"/>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685800" y="329254"/>
            <a:ext cx="10820400" cy="685800"/>
          </a:xfrm>
        </p:spPr>
        <p:txBody>
          <a:bodyPr/>
          <a:lstStyle/>
          <a:p>
            <a:pPr algn="ctr"/>
            <a:r>
              <a:rPr lang="en-US" b="1" dirty="0" smtClean="0"/>
              <a:t>Array methods/properties</a:t>
            </a:r>
            <a:endParaRPr lang="en-US" dirty="0"/>
          </a:p>
        </p:txBody>
      </p:sp>
      <p:sp>
        <p:nvSpPr>
          <p:cNvPr id="3" name="Прямоугольник 2"/>
          <p:cNvSpPr/>
          <p:nvPr/>
        </p:nvSpPr>
        <p:spPr>
          <a:xfrm>
            <a:off x="150125" y="1015054"/>
            <a:ext cx="10931857" cy="5262979"/>
          </a:xfrm>
          <a:prstGeom prst="rect">
            <a:avLst/>
          </a:prstGeom>
        </p:spPr>
        <p:txBody>
          <a:bodyPr wrap="square">
            <a:spAutoFit/>
          </a:bodyPr>
          <a:lstStyle/>
          <a:p>
            <a:r>
              <a:rPr lang="uk-UA" sz="2400" dirty="0" err="1"/>
              <a:t>Properties</a:t>
            </a:r>
            <a:r>
              <a:rPr lang="uk-UA" sz="2400" dirty="0"/>
              <a:t> </a:t>
            </a:r>
            <a:r>
              <a:rPr lang="uk-UA" sz="2400" dirty="0" err="1"/>
              <a:t>of</a:t>
            </a:r>
            <a:r>
              <a:rPr lang="uk-UA" sz="2400" dirty="0"/>
              <a:t> </a:t>
            </a:r>
            <a:r>
              <a:rPr lang="uk-UA" sz="2400" dirty="0" err="1"/>
              <a:t>the</a:t>
            </a:r>
            <a:r>
              <a:rPr lang="uk-UA" sz="2400" dirty="0"/>
              <a:t> </a:t>
            </a:r>
            <a:r>
              <a:rPr lang="uk-UA" sz="2400" dirty="0" err="1"/>
              <a:t>Array</a:t>
            </a:r>
            <a:r>
              <a:rPr lang="uk-UA" sz="2400" dirty="0"/>
              <a:t> </a:t>
            </a:r>
            <a:r>
              <a:rPr lang="uk-UA" sz="2400" dirty="0" err="1"/>
              <a:t>object</a:t>
            </a:r>
            <a:endParaRPr lang="uk-UA" sz="2400" dirty="0"/>
          </a:p>
          <a:p>
            <a:r>
              <a:rPr lang="uk-UA" sz="2400" dirty="0" err="1"/>
              <a:t>Length</a:t>
            </a:r>
            <a:r>
              <a:rPr lang="uk-UA" sz="2400" dirty="0"/>
              <a:t> - </a:t>
            </a:r>
            <a:r>
              <a:rPr lang="uk-UA" sz="2400" dirty="0" err="1"/>
              <a:t>Returns</a:t>
            </a:r>
            <a:r>
              <a:rPr lang="uk-UA" sz="2400" dirty="0"/>
              <a:t> </a:t>
            </a:r>
            <a:r>
              <a:rPr lang="uk-UA" sz="2400" dirty="0" err="1"/>
              <a:t>the</a:t>
            </a:r>
            <a:r>
              <a:rPr lang="uk-UA" sz="2400" dirty="0"/>
              <a:t> </a:t>
            </a:r>
            <a:r>
              <a:rPr lang="uk-UA" sz="2400" dirty="0" err="1"/>
              <a:t>number</a:t>
            </a:r>
            <a:r>
              <a:rPr lang="uk-UA" sz="2400" dirty="0"/>
              <a:t> </a:t>
            </a:r>
            <a:r>
              <a:rPr lang="uk-UA" sz="2400" dirty="0" err="1"/>
              <a:t>of</a:t>
            </a:r>
            <a:r>
              <a:rPr lang="uk-UA" sz="2400" dirty="0"/>
              <a:t> </a:t>
            </a:r>
            <a:r>
              <a:rPr lang="uk-UA" sz="2400" dirty="0" err="1"/>
              <a:t>elements</a:t>
            </a:r>
            <a:r>
              <a:rPr lang="uk-UA" sz="2400" dirty="0"/>
              <a:t> </a:t>
            </a:r>
            <a:r>
              <a:rPr lang="uk-UA" sz="2400" dirty="0" err="1"/>
              <a:t>in</a:t>
            </a:r>
            <a:r>
              <a:rPr lang="uk-UA" sz="2400" dirty="0"/>
              <a:t> </a:t>
            </a:r>
            <a:r>
              <a:rPr lang="uk-UA" sz="2400" dirty="0" err="1"/>
              <a:t>the</a:t>
            </a:r>
            <a:r>
              <a:rPr lang="uk-UA" sz="2400" dirty="0"/>
              <a:t> </a:t>
            </a:r>
            <a:r>
              <a:rPr lang="uk-UA" sz="2400" dirty="0" err="1"/>
              <a:t>array</a:t>
            </a:r>
            <a:r>
              <a:rPr lang="uk-UA" sz="2400" dirty="0"/>
              <a:t>.</a:t>
            </a:r>
          </a:p>
          <a:p>
            <a:r>
              <a:rPr lang="uk-UA" sz="2400" dirty="0" err="1"/>
              <a:t>Constructor</a:t>
            </a:r>
            <a:r>
              <a:rPr lang="uk-UA" sz="2400" dirty="0"/>
              <a:t> - </a:t>
            </a:r>
            <a:r>
              <a:rPr lang="uk-UA" sz="2400" dirty="0" err="1"/>
              <a:t>Returns</a:t>
            </a:r>
            <a:r>
              <a:rPr lang="uk-UA" sz="2400" dirty="0"/>
              <a:t> </a:t>
            </a:r>
            <a:r>
              <a:rPr lang="uk-UA" sz="2400" dirty="0" err="1"/>
              <a:t>the</a:t>
            </a:r>
            <a:r>
              <a:rPr lang="uk-UA" sz="2400" dirty="0"/>
              <a:t> </a:t>
            </a:r>
            <a:r>
              <a:rPr lang="uk-UA" sz="2400" dirty="0" err="1"/>
              <a:t>function</a:t>
            </a:r>
            <a:r>
              <a:rPr lang="uk-UA" sz="2400" dirty="0"/>
              <a:t> </a:t>
            </a:r>
            <a:r>
              <a:rPr lang="uk-UA" sz="2400" dirty="0" err="1"/>
              <a:t>that</a:t>
            </a:r>
            <a:r>
              <a:rPr lang="uk-UA" sz="2400" dirty="0"/>
              <a:t> </a:t>
            </a:r>
            <a:r>
              <a:rPr lang="uk-UA" sz="2400" dirty="0" err="1"/>
              <a:t>created</a:t>
            </a:r>
            <a:r>
              <a:rPr lang="uk-UA" sz="2400" dirty="0"/>
              <a:t> </a:t>
            </a:r>
            <a:r>
              <a:rPr lang="uk-UA" sz="2400" dirty="0" err="1"/>
              <a:t>the</a:t>
            </a:r>
            <a:r>
              <a:rPr lang="uk-UA" sz="2400" dirty="0"/>
              <a:t> </a:t>
            </a:r>
            <a:r>
              <a:rPr lang="uk-UA" sz="2400" dirty="0" err="1"/>
              <a:t>Array</a:t>
            </a:r>
            <a:r>
              <a:rPr lang="uk-UA" sz="2400" dirty="0"/>
              <a:t> </a:t>
            </a:r>
            <a:r>
              <a:rPr lang="uk-UA" sz="2400" dirty="0" err="1"/>
              <a:t>object</a:t>
            </a:r>
            <a:r>
              <a:rPr lang="uk-UA" sz="2400" dirty="0"/>
              <a:t>.</a:t>
            </a:r>
          </a:p>
          <a:p>
            <a:r>
              <a:rPr lang="uk-UA" sz="2400" dirty="0" err="1"/>
              <a:t>Prototype</a:t>
            </a:r>
            <a:r>
              <a:rPr lang="uk-UA" sz="2400" dirty="0"/>
              <a:t> - </a:t>
            </a:r>
            <a:r>
              <a:rPr lang="uk-UA" sz="2400" dirty="0" err="1"/>
              <a:t>Add</a:t>
            </a:r>
            <a:r>
              <a:rPr lang="uk-UA" sz="2400" dirty="0"/>
              <a:t> </a:t>
            </a:r>
            <a:r>
              <a:rPr lang="uk-UA" sz="2400" dirty="0" err="1"/>
              <a:t>properties</a:t>
            </a:r>
            <a:r>
              <a:rPr lang="uk-UA" sz="2400" dirty="0"/>
              <a:t> </a:t>
            </a:r>
            <a:r>
              <a:rPr lang="uk-UA" sz="2400" dirty="0" err="1"/>
              <a:t>and</a:t>
            </a:r>
            <a:r>
              <a:rPr lang="uk-UA" sz="2400" dirty="0"/>
              <a:t> </a:t>
            </a:r>
            <a:r>
              <a:rPr lang="uk-UA" sz="2400" dirty="0" err="1"/>
              <a:t>methods</a:t>
            </a:r>
            <a:r>
              <a:rPr lang="uk-UA" sz="2400" dirty="0"/>
              <a:t> </a:t>
            </a:r>
            <a:r>
              <a:rPr lang="uk-UA" sz="2400" dirty="0" err="1"/>
              <a:t>to</a:t>
            </a:r>
            <a:r>
              <a:rPr lang="uk-UA" sz="2400" dirty="0"/>
              <a:t> </a:t>
            </a:r>
            <a:r>
              <a:rPr lang="uk-UA" sz="2400" dirty="0" err="1"/>
              <a:t>an</a:t>
            </a:r>
            <a:r>
              <a:rPr lang="uk-UA" sz="2400" dirty="0"/>
              <a:t> </a:t>
            </a:r>
            <a:r>
              <a:rPr lang="uk-UA" sz="2400" dirty="0" err="1"/>
              <a:t>object</a:t>
            </a:r>
            <a:r>
              <a:rPr lang="uk-UA" sz="2400" dirty="0" smtClean="0"/>
              <a:t>.</a:t>
            </a:r>
            <a:endParaRPr lang="en-US" sz="2400" dirty="0" smtClean="0"/>
          </a:p>
          <a:p>
            <a:endParaRPr lang="uk-UA" sz="2400" dirty="0"/>
          </a:p>
          <a:p>
            <a:r>
              <a:rPr lang="uk-UA" sz="2400" dirty="0" err="1"/>
              <a:t>Methods</a:t>
            </a:r>
            <a:r>
              <a:rPr lang="uk-UA" sz="2400" dirty="0"/>
              <a:t> </a:t>
            </a:r>
            <a:r>
              <a:rPr lang="uk-UA" sz="2400" dirty="0" err="1"/>
              <a:t>of</a:t>
            </a:r>
            <a:r>
              <a:rPr lang="uk-UA" sz="2400" dirty="0"/>
              <a:t> </a:t>
            </a:r>
            <a:r>
              <a:rPr lang="uk-UA" sz="2400" dirty="0" err="1"/>
              <a:t>the</a:t>
            </a:r>
            <a:r>
              <a:rPr lang="uk-UA" sz="2400" dirty="0"/>
              <a:t> </a:t>
            </a:r>
            <a:r>
              <a:rPr lang="uk-UA" sz="2400" dirty="0" err="1"/>
              <a:t>Array</a:t>
            </a:r>
            <a:r>
              <a:rPr lang="uk-UA" sz="2400" dirty="0"/>
              <a:t> </a:t>
            </a:r>
            <a:r>
              <a:rPr lang="uk-UA" sz="2400" dirty="0" err="1"/>
              <a:t>object</a:t>
            </a:r>
            <a:endParaRPr lang="uk-UA" sz="2400" dirty="0"/>
          </a:p>
          <a:p>
            <a:r>
              <a:rPr lang="uk-UA" sz="2400" dirty="0" err="1"/>
              <a:t>reverse</a:t>
            </a:r>
            <a:r>
              <a:rPr lang="uk-UA" sz="2400" dirty="0"/>
              <a:t>() - </a:t>
            </a:r>
            <a:r>
              <a:rPr lang="uk-UA" sz="2400" dirty="0" err="1"/>
              <a:t>Reverses</a:t>
            </a:r>
            <a:r>
              <a:rPr lang="uk-UA" sz="2400" dirty="0"/>
              <a:t> </a:t>
            </a:r>
            <a:r>
              <a:rPr lang="uk-UA" sz="2400" dirty="0" err="1"/>
              <a:t>the</a:t>
            </a:r>
            <a:r>
              <a:rPr lang="uk-UA" sz="2400" dirty="0"/>
              <a:t> </a:t>
            </a:r>
            <a:r>
              <a:rPr lang="uk-UA" sz="2400" dirty="0" err="1"/>
              <a:t>array</a:t>
            </a:r>
            <a:r>
              <a:rPr lang="uk-UA" sz="2400" dirty="0"/>
              <a:t> </a:t>
            </a:r>
            <a:r>
              <a:rPr lang="uk-UA" sz="2400" dirty="0" err="1"/>
              <a:t>elements</a:t>
            </a:r>
            <a:endParaRPr lang="uk-UA" sz="2400" dirty="0"/>
          </a:p>
          <a:p>
            <a:r>
              <a:rPr lang="uk-UA" sz="2400" dirty="0" err="1"/>
              <a:t>concat</a:t>
            </a:r>
            <a:r>
              <a:rPr lang="uk-UA" sz="2400" dirty="0"/>
              <a:t>() - </a:t>
            </a:r>
            <a:r>
              <a:rPr lang="uk-UA" sz="2400" dirty="0" err="1"/>
              <a:t>Joins</a:t>
            </a:r>
            <a:r>
              <a:rPr lang="uk-UA" sz="2400" dirty="0"/>
              <a:t> </a:t>
            </a:r>
            <a:r>
              <a:rPr lang="uk-UA" sz="2400" dirty="0" err="1"/>
              <a:t>two</a:t>
            </a:r>
            <a:r>
              <a:rPr lang="uk-UA" sz="2400" dirty="0"/>
              <a:t> </a:t>
            </a:r>
            <a:r>
              <a:rPr lang="uk-UA" sz="2400" dirty="0" err="1"/>
              <a:t>or</a:t>
            </a:r>
            <a:r>
              <a:rPr lang="uk-UA" sz="2400" dirty="0"/>
              <a:t> </a:t>
            </a:r>
            <a:r>
              <a:rPr lang="uk-UA" sz="2400" dirty="0" err="1"/>
              <a:t>more</a:t>
            </a:r>
            <a:r>
              <a:rPr lang="uk-UA" sz="2400" dirty="0"/>
              <a:t> </a:t>
            </a:r>
            <a:r>
              <a:rPr lang="uk-UA" sz="2400" dirty="0" err="1"/>
              <a:t>arrays</a:t>
            </a:r>
            <a:endParaRPr lang="uk-UA" sz="2400" dirty="0"/>
          </a:p>
          <a:p>
            <a:r>
              <a:rPr lang="uk-UA" sz="2400" dirty="0" err="1"/>
              <a:t>sort</a:t>
            </a:r>
            <a:r>
              <a:rPr lang="uk-UA" sz="2400" dirty="0"/>
              <a:t>() - </a:t>
            </a:r>
            <a:r>
              <a:rPr lang="uk-UA" sz="2400" dirty="0" err="1"/>
              <a:t>Sort</a:t>
            </a:r>
            <a:r>
              <a:rPr lang="uk-UA" sz="2400" dirty="0"/>
              <a:t> </a:t>
            </a:r>
            <a:r>
              <a:rPr lang="uk-UA" sz="2400" dirty="0" err="1"/>
              <a:t>the</a:t>
            </a:r>
            <a:r>
              <a:rPr lang="uk-UA" sz="2400" dirty="0"/>
              <a:t> </a:t>
            </a:r>
            <a:r>
              <a:rPr lang="uk-UA" sz="2400" dirty="0" err="1"/>
              <a:t>elements</a:t>
            </a:r>
            <a:r>
              <a:rPr lang="uk-UA" sz="2400" dirty="0"/>
              <a:t> </a:t>
            </a:r>
            <a:r>
              <a:rPr lang="uk-UA" sz="2400" dirty="0" err="1"/>
              <a:t>of</a:t>
            </a:r>
            <a:r>
              <a:rPr lang="uk-UA" sz="2400" dirty="0"/>
              <a:t> </a:t>
            </a:r>
            <a:r>
              <a:rPr lang="uk-UA" sz="2400" dirty="0" err="1"/>
              <a:t>an</a:t>
            </a:r>
            <a:r>
              <a:rPr lang="uk-UA" sz="2400" dirty="0"/>
              <a:t> </a:t>
            </a:r>
            <a:r>
              <a:rPr lang="uk-UA" sz="2400" dirty="0" err="1"/>
              <a:t>array</a:t>
            </a:r>
            <a:endParaRPr lang="uk-UA" sz="2400" dirty="0"/>
          </a:p>
          <a:p>
            <a:r>
              <a:rPr lang="uk-UA" sz="2400" dirty="0" err="1"/>
              <a:t>push</a:t>
            </a:r>
            <a:r>
              <a:rPr lang="uk-UA" sz="2400" dirty="0"/>
              <a:t>() - </a:t>
            </a:r>
            <a:r>
              <a:rPr lang="uk-UA" sz="2400" dirty="0" err="1"/>
              <a:t>Appends</a:t>
            </a:r>
            <a:r>
              <a:rPr lang="uk-UA" sz="2400" dirty="0"/>
              <a:t> </a:t>
            </a:r>
            <a:r>
              <a:rPr lang="uk-UA" sz="2400" dirty="0" err="1"/>
              <a:t>one</a:t>
            </a:r>
            <a:r>
              <a:rPr lang="uk-UA" sz="2400" dirty="0"/>
              <a:t> </a:t>
            </a:r>
            <a:r>
              <a:rPr lang="uk-UA" sz="2400" dirty="0" err="1"/>
              <a:t>or</a:t>
            </a:r>
            <a:r>
              <a:rPr lang="uk-UA" sz="2400" dirty="0"/>
              <a:t> </a:t>
            </a:r>
            <a:r>
              <a:rPr lang="uk-UA" sz="2400" dirty="0" err="1"/>
              <a:t>more</a:t>
            </a:r>
            <a:r>
              <a:rPr lang="uk-UA" sz="2400" dirty="0"/>
              <a:t> </a:t>
            </a:r>
            <a:r>
              <a:rPr lang="uk-UA" sz="2400" dirty="0" err="1"/>
              <a:t>elements</a:t>
            </a:r>
            <a:r>
              <a:rPr lang="uk-UA" sz="2400" dirty="0"/>
              <a:t> </a:t>
            </a:r>
            <a:r>
              <a:rPr lang="uk-UA" sz="2400" dirty="0" err="1"/>
              <a:t>at</a:t>
            </a:r>
            <a:r>
              <a:rPr lang="uk-UA" sz="2400" dirty="0"/>
              <a:t> </a:t>
            </a:r>
            <a:r>
              <a:rPr lang="uk-UA" sz="2400" dirty="0" err="1"/>
              <a:t>the</a:t>
            </a:r>
            <a:r>
              <a:rPr lang="uk-UA" sz="2400" dirty="0"/>
              <a:t> </a:t>
            </a:r>
            <a:r>
              <a:rPr lang="uk-UA" sz="2400" dirty="0" err="1"/>
              <a:t>end</a:t>
            </a:r>
            <a:r>
              <a:rPr lang="uk-UA" sz="2400" dirty="0"/>
              <a:t> </a:t>
            </a:r>
            <a:r>
              <a:rPr lang="uk-UA" sz="2400" dirty="0" err="1"/>
              <a:t>of</a:t>
            </a:r>
            <a:r>
              <a:rPr lang="uk-UA" sz="2400" dirty="0"/>
              <a:t> </a:t>
            </a:r>
            <a:r>
              <a:rPr lang="uk-UA" sz="2400" dirty="0" err="1"/>
              <a:t>an</a:t>
            </a:r>
            <a:r>
              <a:rPr lang="uk-UA" sz="2400" dirty="0"/>
              <a:t> </a:t>
            </a:r>
            <a:r>
              <a:rPr lang="uk-UA" sz="2400" dirty="0" err="1"/>
              <a:t>array</a:t>
            </a:r>
            <a:endParaRPr lang="uk-UA" sz="2400" dirty="0"/>
          </a:p>
          <a:p>
            <a:r>
              <a:rPr lang="uk-UA" sz="2400" dirty="0" err="1"/>
              <a:t>pop</a:t>
            </a:r>
            <a:r>
              <a:rPr lang="uk-UA" sz="2400" dirty="0"/>
              <a:t>() - </a:t>
            </a:r>
            <a:r>
              <a:rPr lang="uk-UA" sz="2400" dirty="0" err="1"/>
              <a:t>Removes</a:t>
            </a:r>
            <a:r>
              <a:rPr lang="uk-UA" sz="2400" dirty="0"/>
              <a:t> </a:t>
            </a:r>
            <a:r>
              <a:rPr lang="uk-UA" sz="2400" dirty="0" err="1"/>
              <a:t>and</a:t>
            </a:r>
            <a:r>
              <a:rPr lang="uk-UA" sz="2400" dirty="0"/>
              <a:t> </a:t>
            </a:r>
            <a:r>
              <a:rPr lang="uk-UA" sz="2400" dirty="0" err="1"/>
              <a:t>returns</a:t>
            </a:r>
            <a:r>
              <a:rPr lang="uk-UA" sz="2400" dirty="0"/>
              <a:t> </a:t>
            </a:r>
            <a:r>
              <a:rPr lang="uk-UA" sz="2400" dirty="0" err="1"/>
              <a:t>the</a:t>
            </a:r>
            <a:r>
              <a:rPr lang="uk-UA" sz="2400" dirty="0"/>
              <a:t> </a:t>
            </a:r>
            <a:r>
              <a:rPr lang="uk-UA" sz="2400" dirty="0" err="1"/>
              <a:t>last</a:t>
            </a:r>
            <a:r>
              <a:rPr lang="uk-UA" sz="2400" dirty="0"/>
              <a:t> </a:t>
            </a:r>
            <a:r>
              <a:rPr lang="uk-UA" sz="2400" dirty="0" err="1"/>
              <a:t>element</a:t>
            </a:r>
            <a:endParaRPr lang="uk-UA" sz="2400" dirty="0"/>
          </a:p>
          <a:p>
            <a:r>
              <a:rPr lang="uk-UA" sz="2400" dirty="0" err="1"/>
              <a:t>shift</a:t>
            </a:r>
            <a:r>
              <a:rPr lang="uk-UA" sz="2400" dirty="0"/>
              <a:t>() - </a:t>
            </a:r>
            <a:r>
              <a:rPr lang="uk-UA" sz="2400" dirty="0" err="1"/>
              <a:t>Removes</a:t>
            </a:r>
            <a:r>
              <a:rPr lang="uk-UA" sz="2400" dirty="0"/>
              <a:t> </a:t>
            </a:r>
            <a:r>
              <a:rPr lang="uk-UA" sz="2400" dirty="0" err="1"/>
              <a:t>and</a:t>
            </a:r>
            <a:r>
              <a:rPr lang="uk-UA" sz="2400" dirty="0"/>
              <a:t> </a:t>
            </a:r>
            <a:r>
              <a:rPr lang="uk-UA" sz="2400" dirty="0" err="1"/>
              <a:t>returns</a:t>
            </a:r>
            <a:r>
              <a:rPr lang="uk-UA" sz="2400" dirty="0"/>
              <a:t> </a:t>
            </a:r>
            <a:r>
              <a:rPr lang="uk-UA" sz="2400" dirty="0" err="1"/>
              <a:t>the</a:t>
            </a:r>
            <a:r>
              <a:rPr lang="uk-UA" sz="2400" dirty="0"/>
              <a:t> </a:t>
            </a:r>
            <a:r>
              <a:rPr lang="uk-UA" sz="2400" dirty="0" err="1"/>
              <a:t>first</a:t>
            </a:r>
            <a:r>
              <a:rPr lang="uk-UA" sz="2400" dirty="0"/>
              <a:t> </a:t>
            </a:r>
            <a:r>
              <a:rPr lang="uk-UA" sz="2400" dirty="0" err="1"/>
              <a:t>element</a:t>
            </a:r>
            <a:endParaRPr lang="uk-UA" sz="2400" dirty="0"/>
          </a:p>
          <a:p>
            <a:r>
              <a:rPr lang="uk-UA" sz="2400" dirty="0" err="1"/>
              <a:t>unshift</a:t>
            </a:r>
            <a:r>
              <a:rPr lang="uk-UA" sz="2400" dirty="0"/>
              <a:t>(), </a:t>
            </a:r>
            <a:r>
              <a:rPr lang="uk-UA" sz="2400" dirty="0" err="1"/>
              <a:t>join</a:t>
            </a:r>
            <a:r>
              <a:rPr lang="uk-UA" sz="2400" dirty="0"/>
              <a:t>(), </a:t>
            </a:r>
            <a:r>
              <a:rPr lang="uk-UA" sz="2400" dirty="0" err="1"/>
              <a:t>indexOf</a:t>
            </a:r>
            <a:r>
              <a:rPr lang="uk-UA" sz="2400" dirty="0"/>
              <a:t>(), </a:t>
            </a:r>
            <a:r>
              <a:rPr lang="uk-UA" sz="2400" dirty="0" err="1"/>
              <a:t>lastIndexOf</a:t>
            </a:r>
            <a:r>
              <a:rPr lang="uk-UA" sz="2400" dirty="0"/>
              <a:t>(), </a:t>
            </a:r>
            <a:r>
              <a:rPr lang="uk-UA" sz="2400" dirty="0" err="1"/>
              <a:t>slice</a:t>
            </a:r>
            <a:r>
              <a:rPr lang="uk-UA" sz="2400" dirty="0"/>
              <a:t>(</a:t>
            </a:r>
            <a:r>
              <a:rPr lang="uk-UA" sz="2400" dirty="0" err="1"/>
              <a:t>startindex</a:t>
            </a:r>
            <a:r>
              <a:rPr lang="uk-UA" sz="2400" dirty="0"/>
              <a:t>, </a:t>
            </a:r>
            <a:r>
              <a:rPr lang="uk-UA" sz="2400" dirty="0" err="1"/>
              <a:t>endindex</a:t>
            </a:r>
            <a:r>
              <a:rPr lang="uk-UA" sz="2400" dirty="0"/>
              <a:t>) </a:t>
            </a:r>
            <a:r>
              <a:rPr lang="uk-UA" sz="2400" dirty="0" err="1"/>
              <a:t>are</a:t>
            </a:r>
            <a:r>
              <a:rPr lang="uk-UA" sz="2400" dirty="0"/>
              <a:t> </a:t>
            </a:r>
            <a:r>
              <a:rPr lang="uk-UA" sz="2400" dirty="0" err="1"/>
              <a:t>some</a:t>
            </a:r>
            <a:r>
              <a:rPr lang="uk-UA" sz="2400" dirty="0"/>
              <a:t> </a:t>
            </a:r>
            <a:r>
              <a:rPr lang="uk-UA" sz="2400" dirty="0" err="1"/>
              <a:t>of</a:t>
            </a:r>
            <a:r>
              <a:rPr lang="uk-UA" sz="2400" dirty="0"/>
              <a:t> </a:t>
            </a:r>
            <a:r>
              <a:rPr lang="uk-UA" sz="2400" dirty="0" err="1"/>
              <a:t>the</a:t>
            </a:r>
            <a:r>
              <a:rPr lang="uk-UA" sz="2400" dirty="0"/>
              <a:t> </a:t>
            </a:r>
            <a:r>
              <a:rPr lang="uk-UA" sz="2400" dirty="0" err="1"/>
              <a:t>methods</a:t>
            </a:r>
            <a:r>
              <a:rPr lang="uk-UA" sz="2400" dirty="0"/>
              <a:t> </a:t>
            </a:r>
            <a:r>
              <a:rPr lang="uk-UA" sz="2400" dirty="0" err="1"/>
              <a:t>used</a:t>
            </a:r>
            <a:r>
              <a:rPr lang="uk-UA" sz="2400" dirty="0"/>
              <a:t> </a:t>
            </a:r>
            <a:r>
              <a:rPr lang="uk-UA" sz="2400" dirty="0" err="1"/>
              <a:t>in</a:t>
            </a:r>
            <a:r>
              <a:rPr lang="uk-UA" sz="2400" dirty="0"/>
              <a:t> </a:t>
            </a:r>
            <a:r>
              <a:rPr lang="uk-UA" sz="2400" dirty="0" err="1"/>
              <a:t>Array</a:t>
            </a:r>
            <a:r>
              <a:rPr lang="uk-UA" sz="2400" dirty="0"/>
              <a:t> </a:t>
            </a:r>
            <a:r>
              <a:rPr lang="uk-UA" sz="2400" dirty="0" err="1"/>
              <a:t>object</a:t>
            </a:r>
            <a:r>
              <a:rPr lang="uk-UA" sz="2400" dirty="0"/>
              <a:t>.</a:t>
            </a:r>
          </a:p>
        </p:txBody>
      </p:sp>
    </p:spTree>
    <p:extLst>
      <p:ext uri="{BB962C8B-B14F-4D97-AF65-F5344CB8AC3E}">
        <p14:creationId xmlns:p14="http://schemas.microsoft.com/office/powerpoint/2010/main" val="801574221"/>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pPr algn="ctr"/>
            <a:r>
              <a:rPr lang="en-US" dirty="0" smtClean="0"/>
              <a:t>Boolean Object</a:t>
            </a:r>
            <a:endParaRPr lang="uk-UA"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a:xfrm>
            <a:off x="426492" y="1552433"/>
            <a:ext cx="11583538" cy="1641143"/>
          </a:xfrm>
        </p:spPr>
        <p:txBody>
          <a:bodyPr/>
          <a:lstStyle/>
          <a:p>
            <a:pPr marL="342900" indent="-342900">
              <a:buFont typeface="Arial" panose="020B0604020202020204" pitchFamily="34" charset="0"/>
              <a:buChar char="•"/>
            </a:pPr>
            <a:r>
              <a:rPr lang="en-US" dirty="0"/>
              <a:t>The Boolean object is wrapper class and member of global objects.</a:t>
            </a:r>
          </a:p>
          <a:p>
            <a:pPr marL="342900" indent="-342900">
              <a:buFont typeface="Arial" panose="020B0604020202020204" pitchFamily="34" charset="0"/>
              <a:buChar char="•"/>
            </a:pPr>
            <a:r>
              <a:rPr lang="en-US" dirty="0"/>
              <a:t>It is used to convert a non-Boolean value to a Boolean value (true or false).</a:t>
            </a:r>
          </a:p>
          <a:p>
            <a:pPr marL="342900" indent="-342900">
              <a:buFont typeface="Arial" panose="020B0604020202020204" pitchFamily="34" charset="0"/>
              <a:buChar char="•"/>
            </a:pPr>
            <a:r>
              <a:rPr lang="en-US" dirty="0"/>
              <a:t>If the Boolean object has no initial value or if it is 0, -0, null, "", false, undefined, or </a:t>
            </a:r>
            <a:r>
              <a:rPr lang="en-US" dirty="0" err="1"/>
              <a:t>NaN</a:t>
            </a:r>
            <a:r>
              <a:rPr lang="en-US" dirty="0"/>
              <a:t>, the object is set to false. Otherwise it is true (even with the string "false")!</a:t>
            </a:r>
            <a:endParaRPr lang="uk-UA" dirty="0"/>
          </a:p>
        </p:txBody>
      </p:sp>
      <p:pic>
        <p:nvPicPr>
          <p:cNvPr id="2" name="Рисунок 1"/>
          <p:cNvPicPr>
            <a:picLocks noChangeAspect="1"/>
          </p:cNvPicPr>
          <p:nvPr/>
        </p:nvPicPr>
        <p:blipFill>
          <a:blip r:embed="rId2"/>
          <a:stretch>
            <a:fillRect/>
          </a:stretch>
        </p:blipFill>
        <p:spPr>
          <a:xfrm>
            <a:off x="426492" y="3805237"/>
            <a:ext cx="6496178" cy="1599277"/>
          </a:xfrm>
          <a:prstGeom prst="rect">
            <a:avLst/>
          </a:prstGeom>
        </p:spPr>
      </p:pic>
    </p:spTree>
    <p:extLst>
      <p:ext uri="{BB962C8B-B14F-4D97-AF65-F5344CB8AC3E}">
        <p14:creationId xmlns:p14="http://schemas.microsoft.com/office/powerpoint/2010/main" val="1943036412"/>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a:xfrm>
            <a:off x="699448" y="129656"/>
            <a:ext cx="10820400" cy="685800"/>
          </a:xfrm>
        </p:spPr>
        <p:txBody>
          <a:bodyPr/>
          <a:lstStyle/>
          <a:p>
            <a:pPr algn="ctr"/>
            <a:r>
              <a:rPr lang="en-US" dirty="0" smtClean="0"/>
              <a:t>Boolean Object methods/properties</a:t>
            </a:r>
            <a:endParaRPr lang="uk-UA"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a:xfrm>
            <a:off x="426492" y="1552433"/>
            <a:ext cx="8403609" cy="4793776"/>
          </a:xfrm>
        </p:spPr>
        <p:txBody>
          <a:bodyPr/>
          <a:lstStyle/>
          <a:p>
            <a:r>
              <a:rPr lang="en-US" dirty="0"/>
              <a:t>Properties of the Boolean object</a:t>
            </a:r>
          </a:p>
          <a:p>
            <a:pPr marL="342900" indent="-342900">
              <a:buFont typeface="Arial" panose="020B0604020202020204" pitchFamily="34" charset="0"/>
              <a:buChar char="•"/>
            </a:pPr>
            <a:r>
              <a:rPr lang="en-US" dirty="0"/>
              <a:t>Constructor - Returns the function that created the Boolean object.</a:t>
            </a:r>
          </a:p>
          <a:p>
            <a:pPr marL="342900" indent="-342900">
              <a:buFont typeface="Arial" panose="020B0604020202020204" pitchFamily="34" charset="0"/>
              <a:buChar char="•"/>
            </a:pPr>
            <a:r>
              <a:rPr lang="en-US" dirty="0"/>
              <a:t>Prototype - Add properties and methods to an object</a:t>
            </a:r>
            <a:r>
              <a:rPr lang="en-US" dirty="0" smtClean="0"/>
              <a:t>.</a:t>
            </a:r>
          </a:p>
          <a:p>
            <a:pPr marL="342900" indent="-342900">
              <a:buFont typeface="Arial" panose="020B0604020202020204" pitchFamily="34" charset="0"/>
              <a:buChar char="•"/>
            </a:pPr>
            <a:endParaRPr lang="en-US" dirty="0"/>
          </a:p>
          <a:p>
            <a:r>
              <a:rPr lang="en-US" dirty="0"/>
              <a:t>Methods of the Boolean object</a:t>
            </a:r>
          </a:p>
          <a:p>
            <a:pPr marL="342900" indent="-342900">
              <a:buFont typeface="Arial" panose="020B0604020202020204" pitchFamily="34" charset="0"/>
              <a:buChar char="•"/>
            </a:pPr>
            <a:r>
              <a:rPr lang="en-US" dirty="0" err="1"/>
              <a:t>toSource</a:t>
            </a:r>
            <a:r>
              <a:rPr lang="en-US" dirty="0"/>
              <a:t>() - Returns a string containing the source of the Boolean object; you can use this string to create an equivalent object.</a:t>
            </a:r>
          </a:p>
          <a:p>
            <a:pPr marL="342900" indent="-342900">
              <a:buFont typeface="Arial" panose="020B0604020202020204" pitchFamily="34" charset="0"/>
              <a:buChar char="•"/>
            </a:pPr>
            <a:r>
              <a:rPr lang="en-US" dirty="0" err="1"/>
              <a:t>toString</a:t>
            </a:r>
            <a:r>
              <a:rPr lang="en-US" dirty="0"/>
              <a:t>() - Returns a string of either "true" or "false" depending upon the value of the object.</a:t>
            </a:r>
          </a:p>
          <a:p>
            <a:pPr marL="342900" indent="-342900">
              <a:buFont typeface="Arial" panose="020B0604020202020204" pitchFamily="34" charset="0"/>
              <a:buChar char="•"/>
            </a:pPr>
            <a:r>
              <a:rPr lang="en-US" dirty="0" err="1"/>
              <a:t>valueOf</a:t>
            </a:r>
            <a:r>
              <a:rPr lang="en-US" dirty="0"/>
              <a:t>() - Returns the primitive value of the Boolean object</a:t>
            </a:r>
            <a:endParaRPr lang="uk-UA" dirty="0"/>
          </a:p>
        </p:txBody>
      </p:sp>
    </p:spTree>
    <p:extLst>
      <p:ext uri="{BB962C8B-B14F-4D97-AF65-F5344CB8AC3E}">
        <p14:creationId xmlns:p14="http://schemas.microsoft.com/office/powerpoint/2010/main" val="552119132"/>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a:xfrm>
            <a:off x="699448" y="129656"/>
            <a:ext cx="10820400" cy="685800"/>
          </a:xfrm>
        </p:spPr>
        <p:txBody>
          <a:bodyPr/>
          <a:lstStyle/>
          <a:p>
            <a:pPr algn="ctr"/>
            <a:r>
              <a:rPr lang="en-US" dirty="0"/>
              <a:t>Date Object</a:t>
            </a:r>
            <a:endParaRPr lang="uk-UA"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a:xfrm>
            <a:off x="276366" y="924636"/>
            <a:ext cx="8403609" cy="4793776"/>
          </a:xfrm>
        </p:spPr>
        <p:txBody>
          <a:bodyPr/>
          <a:lstStyle/>
          <a:p>
            <a:pPr marL="342900" indent="-342900">
              <a:buFont typeface="Arial" panose="020B0604020202020204" pitchFamily="34" charset="0"/>
              <a:buChar char="•"/>
            </a:pPr>
            <a:r>
              <a:rPr lang="en-US" dirty="0"/>
              <a:t>At times when user need to access the current date and time and also past and future date and times. JavaScript provides support for working with dates and time through the Date object.</a:t>
            </a:r>
          </a:p>
          <a:p>
            <a:pPr marL="342900" indent="-342900">
              <a:buFont typeface="Arial" panose="020B0604020202020204" pitchFamily="34" charset="0"/>
              <a:buChar char="•"/>
            </a:pPr>
            <a:r>
              <a:rPr lang="en-US" dirty="0"/>
              <a:t>The Date object provides a system-independent abstraction of dates and times.</a:t>
            </a:r>
          </a:p>
          <a:p>
            <a:pPr marL="342900" indent="-342900">
              <a:buFont typeface="Arial" panose="020B0604020202020204" pitchFamily="34" charset="0"/>
              <a:buChar char="•"/>
            </a:pPr>
            <a:r>
              <a:rPr lang="en-US" dirty="0"/>
              <a:t>Date object can be created as : </a:t>
            </a:r>
            <a:r>
              <a:rPr lang="en-US" dirty="0" err="1"/>
              <a:t>var</a:t>
            </a:r>
            <a:r>
              <a:rPr lang="en-US" dirty="0"/>
              <a:t> today = new Date( );</a:t>
            </a:r>
          </a:p>
          <a:p>
            <a:pPr marL="342900" indent="-342900">
              <a:buFont typeface="Arial" panose="020B0604020202020204" pitchFamily="34" charset="0"/>
              <a:buChar char="•"/>
            </a:pPr>
            <a:r>
              <a:rPr lang="en-US" dirty="0"/>
              <a:t>Dates may be constructed from a year, month, day of the month, hour, minute, and second, and those six components, as well as the day of the week, may be extracted from a date.</a:t>
            </a:r>
          </a:p>
          <a:p>
            <a:pPr marL="342900" indent="-342900">
              <a:buFont typeface="Arial" panose="020B0604020202020204" pitchFamily="34" charset="0"/>
              <a:buChar char="•"/>
            </a:pPr>
            <a:r>
              <a:rPr lang="en-US" dirty="0"/>
              <a:t>Dates may also be compared and converted to a readable string form. A Date is represented to a precision of one millisecond.</a:t>
            </a:r>
            <a:endParaRPr lang="uk-UA" dirty="0"/>
          </a:p>
        </p:txBody>
      </p:sp>
    </p:spTree>
    <p:extLst>
      <p:ext uri="{BB962C8B-B14F-4D97-AF65-F5344CB8AC3E}">
        <p14:creationId xmlns:p14="http://schemas.microsoft.com/office/powerpoint/2010/main" val="366423462"/>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a:xfrm>
            <a:off x="699448" y="129656"/>
            <a:ext cx="10820400" cy="685800"/>
          </a:xfrm>
        </p:spPr>
        <p:txBody>
          <a:bodyPr/>
          <a:lstStyle/>
          <a:p>
            <a:pPr algn="ctr"/>
            <a:r>
              <a:rPr lang="en-US" dirty="0"/>
              <a:t>Date Object</a:t>
            </a:r>
            <a:endParaRPr lang="uk-UA"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a:xfrm>
            <a:off x="699448" y="1006524"/>
            <a:ext cx="8403609" cy="4793776"/>
          </a:xfrm>
        </p:spPr>
        <p:txBody>
          <a:bodyPr/>
          <a:lstStyle/>
          <a:p>
            <a:r>
              <a:rPr lang="en-US" dirty="0"/>
              <a:t>Properties of Date </a:t>
            </a:r>
            <a:r>
              <a:rPr lang="en-US" dirty="0" smtClean="0"/>
              <a:t>object:</a:t>
            </a:r>
            <a:endParaRPr lang="en-US" dirty="0"/>
          </a:p>
          <a:p>
            <a:pPr marL="342900" indent="-342900">
              <a:buFont typeface="Arial" panose="020B0604020202020204" pitchFamily="34" charset="0"/>
              <a:buChar char="•"/>
            </a:pPr>
            <a:r>
              <a:rPr lang="en-US" dirty="0"/>
              <a:t>Constructor - Returns the function that created the Date object.</a:t>
            </a:r>
          </a:p>
          <a:p>
            <a:pPr marL="342900" indent="-342900">
              <a:buFont typeface="Arial" panose="020B0604020202020204" pitchFamily="34" charset="0"/>
              <a:buChar char="•"/>
            </a:pPr>
            <a:r>
              <a:rPr lang="en-US" dirty="0"/>
              <a:t>Prototype - Add properties and methods to an object.</a:t>
            </a:r>
          </a:p>
          <a:p>
            <a:r>
              <a:rPr lang="en-US" dirty="0"/>
              <a:t>Methods of Date </a:t>
            </a:r>
            <a:r>
              <a:rPr lang="en-US" dirty="0" smtClean="0"/>
              <a:t>object:</a:t>
            </a:r>
            <a:endParaRPr lang="en-US" dirty="0"/>
          </a:p>
          <a:p>
            <a:pPr marL="342900" indent="-342900">
              <a:buFont typeface="Arial" panose="020B0604020202020204" pitchFamily="34" charset="0"/>
              <a:buChar char="•"/>
            </a:pPr>
            <a:r>
              <a:rPr lang="en-US" dirty="0"/>
              <a:t>Date() - Returns today's date and time</a:t>
            </a:r>
          </a:p>
          <a:p>
            <a:pPr marL="342900" indent="-342900">
              <a:buFont typeface="Arial" panose="020B0604020202020204" pitchFamily="34" charset="0"/>
              <a:buChar char="•"/>
            </a:pPr>
            <a:r>
              <a:rPr lang="en-US" dirty="0" err="1"/>
              <a:t>getDate</a:t>
            </a:r>
            <a:r>
              <a:rPr lang="en-US" dirty="0"/>
              <a:t>() - Returns the day of the month for the specified date</a:t>
            </a:r>
          </a:p>
          <a:p>
            <a:pPr marL="342900" indent="-342900">
              <a:buFont typeface="Arial" panose="020B0604020202020204" pitchFamily="34" charset="0"/>
              <a:buChar char="•"/>
            </a:pPr>
            <a:r>
              <a:rPr lang="en-US" dirty="0" err="1"/>
              <a:t>getDay</a:t>
            </a:r>
            <a:r>
              <a:rPr lang="en-US" dirty="0"/>
              <a:t>() - Returns the day of the week for the specified date</a:t>
            </a:r>
          </a:p>
          <a:p>
            <a:pPr marL="342900" indent="-342900">
              <a:buFont typeface="Arial" panose="020B0604020202020204" pitchFamily="34" charset="0"/>
              <a:buChar char="•"/>
            </a:pPr>
            <a:r>
              <a:rPr lang="en-US" dirty="0" err="1"/>
              <a:t>getFullYear</a:t>
            </a:r>
            <a:r>
              <a:rPr lang="en-US" dirty="0"/>
              <a:t>() - Returns the year of the specified date</a:t>
            </a:r>
          </a:p>
          <a:p>
            <a:pPr marL="342900" indent="-342900">
              <a:buFont typeface="Arial" panose="020B0604020202020204" pitchFamily="34" charset="0"/>
              <a:buChar char="•"/>
            </a:pPr>
            <a:r>
              <a:rPr lang="en-US" dirty="0" err="1"/>
              <a:t>getHours</a:t>
            </a:r>
            <a:r>
              <a:rPr lang="en-US" dirty="0"/>
              <a:t>() - Returns the hour in the specified date according to local time.</a:t>
            </a:r>
          </a:p>
          <a:p>
            <a:pPr marL="342900" indent="-342900">
              <a:buFont typeface="Arial" panose="020B0604020202020204" pitchFamily="34" charset="0"/>
              <a:buChar char="•"/>
            </a:pPr>
            <a:r>
              <a:rPr lang="en-US" dirty="0" err="1"/>
              <a:t>getMilliseconds</a:t>
            </a:r>
            <a:r>
              <a:rPr lang="en-US" dirty="0"/>
              <a:t>() - Returns the milliseconds in the specified date according to local time</a:t>
            </a:r>
            <a:r>
              <a:rPr lang="en-US" dirty="0" smtClean="0"/>
              <a:t>.</a:t>
            </a:r>
          </a:p>
          <a:p>
            <a:pPr marL="342900" indent="-342900">
              <a:buFont typeface="Arial" panose="020B0604020202020204" pitchFamily="34" charset="0"/>
              <a:buChar char="•"/>
            </a:pPr>
            <a:r>
              <a:rPr lang="en-US" dirty="0" err="1"/>
              <a:t>getMinute</a:t>
            </a:r>
            <a:r>
              <a:rPr lang="en-US" dirty="0"/>
              <a:t>(), </a:t>
            </a:r>
            <a:r>
              <a:rPr lang="en-US" dirty="0" err="1"/>
              <a:t>getMonth</a:t>
            </a:r>
            <a:r>
              <a:rPr lang="en-US" dirty="0"/>
              <a:t>(), </a:t>
            </a:r>
            <a:r>
              <a:rPr lang="en-US" dirty="0" err="1"/>
              <a:t>getTime</a:t>
            </a:r>
            <a:r>
              <a:rPr lang="en-US" dirty="0"/>
              <a:t>(), </a:t>
            </a:r>
            <a:r>
              <a:rPr lang="en-US" dirty="0" err="1"/>
              <a:t>getTimezoneOffset</a:t>
            </a:r>
            <a:r>
              <a:rPr lang="en-US" dirty="0"/>
              <a:t>(), </a:t>
            </a:r>
            <a:r>
              <a:rPr lang="en-US" dirty="0" err="1"/>
              <a:t>setDate</a:t>
            </a:r>
            <a:r>
              <a:rPr lang="en-US" dirty="0"/>
              <a:t>(), </a:t>
            </a:r>
            <a:r>
              <a:rPr lang="en-US" dirty="0" err="1"/>
              <a:t>setFullYear</a:t>
            </a:r>
            <a:r>
              <a:rPr lang="en-US" dirty="0"/>
              <a:t>(), </a:t>
            </a:r>
            <a:r>
              <a:rPr lang="en-US" dirty="0" err="1"/>
              <a:t>setHours</a:t>
            </a:r>
            <a:r>
              <a:rPr lang="en-US" dirty="0"/>
              <a:t>(), </a:t>
            </a:r>
            <a:r>
              <a:rPr lang="en-US" dirty="0" err="1"/>
              <a:t>setMilliseconds</a:t>
            </a:r>
            <a:r>
              <a:rPr lang="en-US" dirty="0"/>
              <a:t>(), </a:t>
            </a:r>
            <a:r>
              <a:rPr lang="en-US" dirty="0" err="1"/>
              <a:t>setMinutes</a:t>
            </a:r>
            <a:r>
              <a:rPr lang="en-US" dirty="0"/>
              <a:t>(), </a:t>
            </a:r>
            <a:r>
              <a:rPr lang="en-US" dirty="0" err="1"/>
              <a:t>setMonth</a:t>
            </a:r>
            <a:r>
              <a:rPr lang="en-US" dirty="0"/>
              <a:t>(), </a:t>
            </a:r>
            <a:r>
              <a:rPr lang="en-US" dirty="0" err="1"/>
              <a:t>setSeconds</a:t>
            </a:r>
            <a:r>
              <a:rPr lang="en-US" dirty="0"/>
              <a:t>(), </a:t>
            </a:r>
            <a:r>
              <a:rPr lang="en-US" dirty="0" err="1"/>
              <a:t>setTime</a:t>
            </a:r>
            <a:r>
              <a:rPr lang="en-US" dirty="0"/>
              <a:t>() are some of the methods used in Date object.</a:t>
            </a:r>
            <a:endParaRPr lang="uk-UA" dirty="0"/>
          </a:p>
        </p:txBody>
      </p:sp>
      <p:pic>
        <p:nvPicPr>
          <p:cNvPr id="6" name="Рисунок 5"/>
          <p:cNvPicPr>
            <a:picLocks noChangeAspect="1"/>
          </p:cNvPicPr>
          <p:nvPr/>
        </p:nvPicPr>
        <p:blipFill>
          <a:blip r:embed="rId3"/>
          <a:stretch>
            <a:fillRect/>
          </a:stretch>
        </p:blipFill>
        <p:spPr>
          <a:xfrm>
            <a:off x="7496531" y="1894673"/>
            <a:ext cx="4645001" cy="1508739"/>
          </a:xfrm>
          <a:prstGeom prst="rect">
            <a:avLst/>
          </a:prstGeom>
        </p:spPr>
      </p:pic>
      <p:pic>
        <p:nvPicPr>
          <p:cNvPr id="7" name="Рисунок 6"/>
          <p:cNvPicPr>
            <a:picLocks noChangeAspect="1"/>
          </p:cNvPicPr>
          <p:nvPr/>
        </p:nvPicPr>
        <p:blipFill>
          <a:blip r:embed="rId4"/>
          <a:stretch>
            <a:fillRect/>
          </a:stretch>
        </p:blipFill>
        <p:spPr>
          <a:xfrm>
            <a:off x="9103057" y="3640542"/>
            <a:ext cx="3038475" cy="1952625"/>
          </a:xfrm>
          <a:prstGeom prst="rect">
            <a:avLst/>
          </a:prstGeom>
        </p:spPr>
      </p:pic>
    </p:spTree>
    <p:extLst>
      <p:ext uri="{BB962C8B-B14F-4D97-AF65-F5344CB8AC3E}">
        <p14:creationId xmlns:p14="http://schemas.microsoft.com/office/powerpoint/2010/main" val="3918985690"/>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a:xfrm>
            <a:off x="699448" y="129656"/>
            <a:ext cx="10820400" cy="685800"/>
          </a:xfrm>
        </p:spPr>
        <p:txBody>
          <a:bodyPr/>
          <a:lstStyle/>
          <a:p>
            <a:pPr algn="ctr"/>
            <a:r>
              <a:rPr lang="en-US" dirty="0"/>
              <a:t>Math Object</a:t>
            </a:r>
            <a:endParaRPr lang="uk-UA"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a:xfrm>
            <a:off x="2064224" y="1702559"/>
            <a:ext cx="8403609" cy="4793776"/>
          </a:xfrm>
        </p:spPr>
        <p:txBody>
          <a:bodyPr/>
          <a:lstStyle/>
          <a:p>
            <a:r>
              <a:rPr lang="en-US" dirty="0"/>
              <a:t>The Math object is used to perform simple and complex arithmetic operations.</a:t>
            </a:r>
          </a:p>
          <a:p>
            <a:r>
              <a:rPr lang="en-US" dirty="0"/>
              <a:t>The Math object provides a number of properties and methods to work with Number values</a:t>
            </a:r>
          </a:p>
          <a:p>
            <a:r>
              <a:rPr lang="en-US" dirty="0"/>
              <a:t>The Math object does not have any constructors. All of its methods and properties are static; that is, they are member functions of the Math object itself. There is no way to create an instance of the Math object.</a:t>
            </a:r>
          </a:p>
        </p:txBody>
      </p:sp>
    </p:spTree>
    <p:extLst>
      <p:ext uri="{BB962C8B-B14F-4D97-AF65-F5344CB8AC3E}">
        <p14:creationId xmlns:p14="http://schemas.microsoft.com/office/powerpoint/2010/main" val="65763635"/>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a:xfrm>
            <a:off x="699448" y="129656"/>
            <a:ext cx="10820400" cy="685800"/>
          </a:xfrm>
        </p:spPr>
        <p:txBody>
          <a:bodyPr/>
          <a:lstStyle/>
          <a:p>
            <a:pPr algn="ctr"/>
            <a:r>
              <a:rPr lang="en-US" dirty="0"/>
              <a:t>Math </a:t>
            </a:r>
            <a:r>
              <a:rPr lang="en-US" dirty="0" smtClean="0"/>
              <a:t>Object methods</a:t>
            </a:r>
            <a:endParaRPr lang="uk-UA"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a:xfrm>
            <a:off x="358253" y="1166843"/>
            <a:ext cx="5005317" cy="4793776"/>
          </a:xfrm>
        </p:spPr>
        <p:txBody>
          <a:bodyPr/>
          <a:lstStyle/>
          <a:p>
            <a:r>
              <a:rPr lang="en-US" dirty="0"/>
              <a:t>Properties of Math object</a:t>
            </a:r>
          </a:p>
          <a:p>
            <a:pPr lvl="1"/>
            <a:r>
              <a:rPr lang="en-US" b="1" dirty="0"/>
              <a:t>PI</a:t>
            </a:r>
            <a:r>
              <a:rPr lang="en-US" dirty="0"/>
              <a:t> - The value of Pi</a:t>
            </a:r>
          </a:p>
          <a:p>
            <a:pPr lvl="1"/>
            <a:r>
              <a:rPr lang="en-US" b="1" dirty="0"/>
              <a:t>E</a:t>
            </a:r>
            <a:r>
              <a:rPr lang="en-US" dirty="0"/>
              <a:t> - The base of natural logarithm e</a:t>
            </a:r>
          </a:p>
          <a:p>
            <a:pPr lvl="1"/>
            <a:r>
              <a:rPr lang="en-US" b="1" dirty="0"/>
              <a:t>LN2</a:t>
            </a:r>
            <a:r>
              <a:rPr lang="en-US" dirty="0"/>
              <a:t> - Natural logarithm of 2</a:t>
            </a:r>
          </a:p>
          <a:p>
            <a:pPr lvl="1"/>
            <a:r>
              <a:rPr lang="en-US" b="1" dirty="0"/>
              <a:t>LN10</a:t>
            </a:r>
            <a:r>
              <a:rPr lang="en-US" dirty="0"/>
              <a:t> - Natural logarithm of 10</a:t>
            </a:r>
          </a:p>
          <a:p>
            <a:pPr lvl="1"/>
            <a:r>
              <a:rPr lang="en-US" b="1" dirty="0"/>
              <a:t>LOG2E</a:t>
            </a:r>
            <a:r>
              <a:rPr lang="en-US" dirty="0"/>
              <a:t> - Base 2 logarithm of e</a:t>
            </a:r>
          </a:p>
          <a:p>
            <a:pPr lvl="1"/>
            <a:r>
              <a:rPr lang="en-US" b="1" dirty="0"/>
              <a:t>LOG10E</a:t>
            </a:r>
            <a:r>
              <a:rPr lang="en-US" dirty="0"/>
              <a:t> - Base 10 logarithm of e</a:t>
            </a:r>
          </a:p>
          <a:p>
            <a:pPr lvl="1"/>
            <a:r>
              <a:rPr lang="en-US" b="1" dirty="0"/>
              <a:t>SQRT2</a:t>
            </a:r>
            <a:r>
              <a:rPr lang="en-US" dirty="0"/>
              <a:t> - Square root of 2</a:t>
            </a:r>
          </a:p>
          <a:p>
            <a:pPr lvl="1"/>
            <a:r>
              <a:rPr lang="en-US" b="1" dirty="0"/>
              <a:t>SQRT1_2</a:t>
            </a:r>
            <a:r>
              <a:rPr lang="en-US" dirty="0"/>
              <a:t> - Square root of </a:t>
            </a:r>
            <a:r>
              <a:rPr lang="en-US" dirty="0" smtClean="0"/>
              <a:t>½</a:t>
            </a:r>
            <a:endParaRPr lang="en-US" dirty="0"/>
          </a:p>
        </p:txBody>
      </p:sp>
      <p:sp>
        <p:nvSpPr>
          <p:cNvPr id="2" name="Прямоугольник 1"/>
          <p:cNvSpPr/>
          <p:nvPr/>
        </p:nvSpPr>
        <p:spPr>
          <a:xfrm>
            <a:off x="5777552" y="1166843"/>
            <a:ext cx="6096000" cy="4247317"/>
          </a:xfrm>
          <a:prstGeom prst="rect">
            <a:avLst/>
          </a:prstGeom>
        </p:spPr>
        <p:txBody>
          <a:bodyPr>
            <a:spAutoFit/>
          </a:bodyPr>
          <a:lstStyle/>
          <a:p>
            <a:r>
              <a:rPr lang="en-US" dirty="0"/>
              <a:t>Methods of Math object</a:t>
            </a:r>
          </a:p>
          <a:p>
            <a:pPr lvl="1"/>
            <a:r>
              <a:rPr lang="en-US" b="1" dirty="0"/>
              <a:t>max(</a:t>
            </a:r>
            <a:r>
              <a:rPr lang="en-US" b="1" dirty="0" err="1"/>
              <a:t>a,b</a:t>
            </a:r>
            <a:r>
              <a:rPr lang="en-US" b="1" dirty="0"/>
              <a:t>)</a:t>
            </a:r>
            <a:r>
              <a:rPr lang="en-US" dirty="0"/>
              <a:t> - Returns largest of a and b</a:t>
            </a:r>
          </a:p>
          <a:p>
            <a:pPr lvl="1"/>
            <a:r>
              <a:rPr lang="en-US" b="1" dirty="0"/>
              <a:t>min(</a:t>
            </a:r>
            <a:r>
              <a:rPr lang="en-US" b="1" dirty="0" err="1"/>
              <a:t>a,b</a:t>
            </a:r>
            <a:r>
              <a:rPr lang="en-US" b="1" dirty="0"/>
              <a:t>)</a:t>
            </a:r>
            <a:r>
              <a:rPr lang="en-US" dirty="0"/>
              <a:t> - Returns least of a and b</a:t>
            </a:r>
          </a:p>
          <a:p>
            <a:pPr lvl="1"/>
            <a:r>
              <a:rPr lang="en-US" b="1" dirty="0"/>
              <a:t>round(a)</a:t>
            </a:r>
            <a:r>
              <a:rPr lang="en-US" dirty="0"/>
              <a:t> - Returns nearest integer</a:t>
            </a:r>
          </a:p>
          <a:p>
            <a:pPr lvl="1"/>
            <a:r>
              <a:rPr lang="en-US" b="1" dirty="0"/>
              <a:t>ceil(a)</a:t>
            </a:r>
            <a:r>
              <a:rPr lang="en-US" dirty="0"/>
              <a:t> - Rounds up. Returns the smallest integer greater than or equal to a</a:t>
            </a:r>
          </a:p>
          <a:p>
            <a:pPr lvl="1"/>
            <a:r>
              <a:rPr lang="en-US" b="1" dirty="0"/>
              <a:t>floor(a)</a:t>
            </a:r>
            <a:r>
              <a:rPr lang="en-US" dirty="0"/>
              <a:t> - Rounds down. Returns the largest integer smaller than or equal to a</a:t>
            </a:r>
          </a:p>
          <a:p>
            <a:pPr lvl="1"/>
            <a:r>
              <a:rPr lang="en-US" b="1" dirty="0" smtClean="0"/>
              <a:t>pow(</a:t>
            </a:r>
            <a:r>
              <a:rPr lang="en-US" b="1" dirty="0" err="1" smtClean="0"/>
              <a:t>a,b</a:t>
            </a:r>
            <a:r>
              <a:rPr lang="en-US" b="1" dirty="0"/>
              <a:t>)</a:t>
            </a:r>
            <a:r>
              <a:rPr lang="en-US" dirty="0"/>
              <a:t> - Returns ab</a:t>
            </a:r>
          </a:p>
          <a:p>
            <a:pPr lvl="1"/>
            <a:r>
              <a:rPr lang="en-US" b="1" dirty="0"/>
              <a:t>abs(a)</a:t>
            </a:r>
            <a:r>
              <a:rPr lang="en-US" dirty="0"/>
              <a:t> - Returns absolute value of a</a:t>
            </a:r>
          </a:p>
          <a:p>
            <a:pPr lvl="1"/>
            <a:r>
              <a:rPr lang="en-US" b="1" dirty="0"/>
              <a:t>random()</a:t>
            </a:r>
            <a:r>
              <a:rPr lang="en-US" dirty="0"/>
              <a:t> - Returns a pseudo random number between 0 and 1</a:t>
            </a:r>
          </a:p>
          <a:p>
            <a:pPr lvl="1"/>
            <a:r>
              <a:rPr lang="en-US" b="1" dirty="0" err="1"/>
              <a:t>sqrt</a:t>
            </a:r>
            <a:r>
              <a:rPr lang="en-US" b="1" dirty="0"/>
              <a:t>(a)</a:t>
            </a:r>
            <a:r>
              <a:rPr lang="en-US" dirty="0"/>
              <a:t> - Returns square root of a</a:t>
            </a:r>
          </a:p>
          <a:p>
            <a:pPr lvl="1"/>
            <a:r>
              <a:rPr lang="en-US" b="1" dirty="0"/>
              <a:t>sin(a)</a:t>
            </a:r>
            <a:r>
              <a:rPr lang="en-US" dirty="0"/>
              <a:t> - Returns sin of a (a is in radians)</a:t>
            </a:r>
          </a:p>
          <a:p>
            <a:pPr lvl="1"/>
            <a:r>
              <a:rPr lang="en-US" b="1" dirty="0"/>
              <a:t>cos(a)</a:t>
            </a:r>
            <a:r>
              <a:rPr lang="en-US" dirty="0"/>
              <a:t> - Returns cos of a (a is in radians)</a:t>
            </a:r>
          </a:p>
          <a:p>
            <a:endParaRPr lang="en-US" dirty="0"/>
          </a:p>
        </p:txBody>
      </p:sp>
      <p:pic>
        <p:nvPicPr>
          <p:cNvPr id="3" name="Рисунок 2"/>
          <p:cNvPicPr>
            <a:picLocks noChangeAspect="1"/>
          </p:cNvPicPr>
          <p:nvPr/>
        </p:nvPicPr>
        <p:blipFill>
          <a:blip r:embed="rId3"/>
          <a:stretch>
            <a:fillRect/>
          </a:stretch>
        </p:blipFill>
        <p:spPr>
          <a:xfrm>
            <a:off x="456560" y="4124325"/>
            <a:ext cx="4143375" cy="2733675"/>
          </a:xfrm>
          <a:prstGeom prst="rect">
            <a:avLst/>
          </a:prstGeom>
        </p:spPr>
      </p:pic>
      <p:pic>
        <p:nvPicPr>
          <p:cNvPr id="6" name="Рисунок 5"/>
          <p:cNvPicPr>
            <a:picLocks noChangeAspect="1"/>
          </p:cNvPicPr>
          <p:nvPr/>
        </p:nvPicPr>
        <p:blipFill>
          <a:blip r:embed="rId4"/>
          <a:stretch>
            <a:fillRect/>
          </a:stretch>
        </p:blipFill>
        <p:spPr>
          <a:xfrm>
            <a:off x="4698242" y="5343525"/>
            <a:ext cx="3019425" cy="1514475"/>
          </a:xfrm>
          <a:prstGeom prst="rect">
            <a:avLst/>
          </a:prstGeom>
        </p:spPr>
      </p:pic>
    </p:spTree>
    <p:extLst>
      <p:ext uri="{BB962C8B-B14F-4D97-AF65-F5344CB8AC3E}">
        <p14:creationId xmlns:p14="http://schemas.microsoft.com/office/powerpoint/2010/main" val="3823863950"/>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a:xfrm>
            <a:off x="699448" y="129656"/>
            <a:ext cx="10820400" cy="685800"/>
          </a:xfrm>
        </p:spPr>
        <p:txBody>
          <a:bodyPr/>
          <a:lstStyle/>
          <a:p>
            <a:pPr algn="ctr"/>
            <a:r>
              <a:rPr lang="en-US" dirty="0"/>
              <a:t>Number Object</a:t>
            </a:r>
            <a:endParaRPr lang="uk-UA"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a:xfrm>
            <a:off x="1723597" y="1344264"/>
            <a:ext cx="9618829" cy="4793776"/>
          </a:xfrm>
        </p:spPr>
        <p:txBody>
          <a:bodyPr/>
          <a:lstStyle/>
          <a:p>
            <a:r>
              <a:rPr lang="en-US" dirty="0"/>
              <a:t>The Number objects represents numerical date, either integers or floating-point numbers.</a:t>
            </a:r>
          </a:p>
          <a:p>
            <a:r>
              <a:rPr lang="en-US" dirty="0"/>
              <a:t>A Number objects are created using the Number() constructor </a:t>
            </a:r>
            <a:r>
              <a:rPr lang="en-US" dirty="0" err="1"/>
              <a:t>var</a:t>
            </a:r>
            <a:r>
              <a:rPr lang="en-US" dirty="0"/>
              <a:t> </a:t>
            </a:r>
            <a:r>
              <a:rPr lang="en-US" dirty="0" err="1"/>
              <a:t>num</a:t>
            </a:r>
            <a:r>
              <a:rPr lang="en-US" dirty="0"/>
              <a:t> = new number(value);</a:t>
            </a:r>
            <a:endParaRPr lang="en-US" dirty="0"/>
          </a:p>
        </p:txBody>
      </p:sp>
    </p:spTree>
    <p:extLst>
      <p:ext uri="{BB962C8B-B14F-4D97-AF65-F5344CB8AC3E}">
        <p14:creationId xmlns:p14="http://schemas.microsoft.com/office/powerpoint/2010/main" val="3310965447"/>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5263486" y="412845"/>
            <a:ext cx="2474794" cy="685800"/>
          </a:xfrm>
        </p:spPr>
        <p:txBody>
          <a:bodyPr/>
          <a:lstStyle/>
          <a:p>
            <a:r>
              <a:rPr lang="en-US" dirty="0" smtClean="0"/>
              <a:t>Object</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139890" y="1702558"/>
            <a:ext cx="10820400" cy="3429000"/>
          </a:xfrm>
        </p:spPr>
        <p:txBody>
          <a:bodyPr/>
          <a:lstStyle/>
          <a:p>
            <a:r>
              <a:rPr lang="en-US" sz="2800" dirty="0" smtClean="0">
                <a:latin typeface="+mj-lt"/>
              </a:rPr>
              <a:t>An object  is  a collection of properties, and each property consists of a name and a value associated with that name. The property value can be a function that can be called an object </a:t>
            </a:r>
            <a:r>
              <a:rPr lang="en-US" sz="2800" i="1" dirty="0" smtClean="0">
                <a:latin typeface="+mj-lt"/>
              </a:rPr>
              <a:t>method</a:t>
            </a:r>
            <a:r>
              <a:rPr lang="en-US" sz="2800" dirty="0" smtClean="0">
                <a:latin typeface="+mj-lt"/>
              </a:rPr>
              <a:t> . In addition to the objects built into the browser, you can define your own objects.  </a:t>
            </a:r>
            <a:r>
              <a:rPr lang="uk-UA" sz="2800" dirty="0">
                <a:latin typeface="+mj-lt"/>
              </a:rPr>
              <a:t>І</a:t>
            </a:r>
            <a:r>
              <a:rPr lang="en-US" sz="2800" dirty="0" smtClean="0">
                <a:latin typeface="+mj-lt"/>
              </a:rPr>
              <a:t>n JavaScript, an object is an independent unit that has properties and a specific type. Compare, for example, with a cup. A cup has a color, shape, weight, material from which it is made, etc. Similarly, JavaScript objects have properties that define their characteristics.</a:t>
            </a:r>
            <a:endParaRPr lang="uk-UA" sz="4000" dirty="0">
              <a:latin typeface="+mj-lt"/>
            </a:endParaRPr>
          </a:p>
        </p:txBody>
      </p:sp>
    </p:spTree>
    <p:extLst>
      <p:ext uri="{BB962C8B-B14F-4D97-AF65-F5344CB8AC3E}">
        <p14:creationId xmlns:p14="http://schemas.microsoft.com/office/powerpoint/2010/main" val="759534034"/>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a:xfrm>
            <a:off x="699448" y="129656"/>
            <a:ext cx="10820400" cy="685800"/>
          </a:xfrm>
        </p:spPr>
        <p:txBody>
          <a:bodyPr/>
          <a:lstStyle/>
          <a:p>
            <a:pPr algn="ctr"/>
            <a:r>
              <a:rPr lang="en-US" dirty="0"/>
              <a:t>Number </a:t>
            </a:r>
            <a:r>
              <a:rPr lang="en-US" dirty="0" smtClean="0"/>
              <a:t>Object methods/properties</a:t>
            </a:r>
            <a:endParaRPr lang="uk-UA"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a:xfrm>
            <a:off x="245660" y="1215873"/>
            <a:ext cx="5336274" cy="4793776"/>
          </a:xfrm>
        </p:spPr>
        <p:txBody>
          <a:bodyPr/>
          <a:lstStyle/>
          <a:p>
            <a:r>
              <a:rPr lang="en-US" dirty="0"/>
              <a:t>Properties of Number object</a:t>
            </a:r>
          </a:p>
          <a:p>
            <a:pPr lvl="1"/>
            <a:r>
              <a:rPr lang="en-US" b="1" dirty="0"/>
              <a:t>Constructor</a:t>
            </a:r>
            <a:r>
              <a:rPr lang="en-US" dirty="0"/>
              <a:t> - Returns the function that created the Number object.</a:t>
            </a:r>
          </a:p>
          <a:p>
            <a:pPr lvl="1"/>
            <a:r>
              <a:rPr lang="en-US" b="1" dirty="0"/>
              <a:t>MAX VALUE</a:t>
            </a:r>
            <a:r>
              <a:rPr lang="en-US" dirty="0"/>
              <a:t> - Returns maximum numerical value possible in JavaScript.</a:t>
            </a:r>
          </a:p>
          <a:p>
            <a:pPr lvl="1"/>
            <a:r>
              <a:rPr lang="en-US" b="1" dirty="0"/>
              <a:t>MIN VALUE</a:t>
            </a:r>
            <a:r>
              <a:rPr lang="en-US" dirty="0"/>
              <a:t> - Returns minimum numerical value possible in JavaScript.</a:t>
            </a:r>
          </a:p>
          <a:p>
            <a:pPr lvl="1"/>
            <a:r>
              <a:rPr lang="en-US" b="1" dirty="0"/>
              <a:t>NEGATIVE INFINITY</a:t>
            </a:r>
            <a:r>
              <a:rPr lang="en-US" dirty="0"/>
              <a:t> - Represent the value of negative infinity.</a:t>
            </a:r>
          </a:p>
          <a:p>
            <a:pPr lvl="1"/>
            <a:r>
              <a:rPr lang="en-US" b="1" dirty="0"/>
              <a:t>POSITIVE INFINITY</a:t>
            </a:r>
            <a:r>
              <a:rPr lang="en-US" dirty="0"/>
              <a:t> - Represent the value of infinity.</a:t>
            </a:r>
          </a:p>
          <a:p>
            <a:pPr lvl="1"/>
            <a:r>
              <a:rPr lang="en-US" b="1" dirty="0"/>
              <a:t>Prototype</a:t>
            </a:r>
            <a:r>
              <a:rPr lang="en-US" dirty="0"/>
              <a:t> - Add properties and methods to an </a:t>
            </a:r>
            <a:r>
              <a:rPr lang="en-US" dirty="0" smtClean="0"/>
              <a:t>object.</a:t>
            </a:r>
          </a:p>
        </p:txBody>
      </p:sp>
      <p:sp>
        <p:nvSpPr>
          <p:cNvPr id="2" name="Прямоугольник 1"/>
          <p:cNvSpPr/>
          <p:nvPr/>
        </p:nvSpPr>
        <p:spPr>
          <a:xfrm>
            <a:off x="6109648" y="1215873"/>
            <a:ext cx="6096000" cy="3416320"/>
          </a:xfrm>
          <a:prstGeom prst="rect">
            <a:avLst/>
          </a:prstGeom>
        </p:spPr>
        <p:txBody>
          <a:bodyPr>
            <a:spAutoFit/>
          </a:bodyPr>
          <a:lstStyle/>
          <a:p>
            <a:r>
              <a:rPr lang="en-US" dirty="0"/>
              <a:t>Methods of Number object</a:t>
            </a:r>
          </a:p>
          <a:p>
            <a:pPr lvl="1"/>
            <a:r>
              <a:rPr lang="en-US" b="1" dirty="0" err="1"/>
              <a:t>toExponential</a:t>
            </a:r>
            <a:r>
              <a:rPr lang="en-US" b="1" dirty="0"/>
              <a:t>()</a:t>
            </a:r>
            <a:r>
              <a:rPr lang="en-US" dirty="0"/>
              <a:t> - Converts a number into exponential notation.</a:t>
            </a:r>
          </a:p>
          <a:p>
            <a:pPr lvl="1"/>
            <a:r>
              <a:rPr lang="en-US" b="1" dirty="0" err="1"/>
              <a:t>toFixed</a:t>
            </a:r>
            <a:r>
              <a:rPr lang="en-US" b="1" dirty="0"/>
              <a:t>()</a:t>
            </a:r>
            <a:r>
              <a:rPr lang="en-US" dirty="0"/>
              <a:t> - Formats a number with a specific number of digits to the right of the decimal.</a:t>
            </a:r>
          </a:p>
          <a:p>
            <a:pPr lvl="1"/>
            <a:r>
              <a:rPr lang="en-US" b="1" dirty="0" err="1"/>
              <a:t>toLocaleString</a:t>
            </a:r>
            <a:r>
              <a:rPr lang="en-US" b="1" dirty="0"/>
              <a:t>()</a:t>
            </a:r>
            <a:r>
              <a:rPr lang="en-US" dirty="0"/>
              <a:t> - Returns a string value version of the current number in a format that may vary according to a browser's locale settings.</a:t>
            </a:r>
          </a:p>
          <a:p>
            <a:pPr lvl="1"/>
            <a:r>
              <a:rPr lang="en-US" b="1" dirty="0" err="1"/>
              <a:t>toPrecision</a:t>
            </a:r>
            <a:r>
              <a:rPr lang="en-US" b="1" dirty="0"/>
              <a:t>()</a:t>
            </a:r>
            <a:r>
              <a:rPr lang="en-US" dirty="0"/>
              <a:t> - Defines how many total digits to display of a number.</a:t>
            </a:r>
          </a:p>
          <a:p>
            <a:pPr lvl="1"/>
            <a:r>
              <a:rPr lang="en-US" b="1" dirty="0" err="1"/>
              <a:t>toString</a:t>
            </a:r>
            <a:r>
              <a:rPr lang="en-US" b="1" dirty="0"/>
              <a:t>()</a:t>
            </a:r>
            <a:r>
              <a:rPr lang="en-US" dirty="0"/>
              <a:t> - Returns the string representation of the number's value.</a:t>
            </a:r>
          </a:p>
          <a:p>
            <a:pPr lvl="1"/>
            <a:r>
              <a:rPr lang="en-US" b="1" dirty="0" err="1"/>
              <a:t>valueOf</a:t>
            </a:r>
            <a:r>
              <a:rPr lang="en-US" b="1" dirty="0"/>
              <a:t>()</a:t>
            </a:r>
            <a:r>
              <a:rPr lang="en-US" dirty="0"/>
              <a:t> - Returns the number's value.</a:t>
            </a:r>
            <a:endParaRPr lang="en-US" dirty="0"/>
          </a:p>
        </p:txBody>
      </p:sp>
    </p:spTree>
    <p:extLst>
      <p:ext uri="{BB962C8B-B14F-4D97-AF65-F5344CB8AC3E}">
        <p14:creationId xmlns:p14="http://schemas.microsoft.com/office/powerpoint/2010/main" val="1141864836"/>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a:xfrm>
            <a:off x="699448" y="129656"/>
            <a:ext cx="10820400" cy="685800"/>
          </a:xfrm>
        </p:spPr>
        <p:txBody>
          <a:bodyPr/>
          <a:lstStyle/>
          <a:p>
            <a:pPr algn="ctr"/>
            <a:r>
              <a:rPr lang="en-US" b="1" dirty="0"/>
              <a:t>String Object</a:t>
            </a:r>
            <a:endParaRPr lang="en-US"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a:xfrm>
            <a:off x="900752" y="1229520"/>
            <a:ext cx="11436824" cy="4793776"/>
          </a:xfrm>
        </p:spPr>
        <p:txBody>
          <a:bodyPr/>
          <a:lstStyle/>
          <a:p>
            <a:r>
              <a:rPr lang="en-US" dirty="0"/>
              <a:t>in JavaScript, all strings are represented as instances of the String object.</a:t>
            </a:r>
          </a:p>
          <a:p>
            <a:r>
              <a:rPr lang="en-US" dirty="0"/>
              <a:t>The String object is wrapper class and member of global objects.</a:t>
            </a:r>
          </a:p>
          <a:p>
            <a:r>
              <a:rPr lang="en-US" dirty="0"/>
              <a:t>String object used to perform operations on the stored text, such as finding the length of the string, searching for occurrence of certain characters within string, extracting a substring etc.</a:t>
            </a:r>
          </a:p>
          <a:p>
            <a:r>
              <a:rPr lang="en-US" dirty="0"/>
              <a:t>A String is created by using literals. A string literal is either enclosed within single quotes(‘ ‘) or double quotes(“ “) </a:t>
            </a:r>
            <a:r>
              <a:rPr lang="en-US" dirty="0" err="1"/>
              <a:t>var</a:t>
            </a:r>
            <a:r>
              <a:rPr lang="en-US" dirty="0"/>
              <a:t> string1= “ Ques10“ ;</a:t>
            </a:r>
            <a:endParaRPr lang="en-US" dirty="0" smtClean="0"/>
          </a:p>
        </p:txBody>
      </p:sp>
    </p:spTree>
    <p:extLst>
      <p:ext uri="{BB962C8B-B14F-4D97-AF65-F5344CB8AC3E}">
        <p14:creationId xmlns:p14="http://schemas.microsoft.com/office/powerpoint/2010/main" val="2017860689"/>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a:xfrm>
            <a:off x="699448" y="129656"/>
            <a:ext cx="10820400" cy="685800"/>
          </a:xfrm>
        </p:spPr>
        <p:txBody>
          <a:bodyPr/>
          <a:lstStyle/>
          <a:p>
            <a:pPr algn="ctr"/>
            <a:r>
              <a:rPr lang="en-US" b="1" dirty="0"/>
              <a:t>String </a:t>
            </a:r>
            <a:r>
              <a:rPr lang="en-US" b="1" dirty="0" smtClean="0"/>
              <a:t>Object methods/properties</a:t>
            </a:r>
            <a:endParaRPr lang="en-US"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a:xfrm>
            <a:off x="204717" y="1805528"/>
            <a:ext cx="6168788" cy="1964056"/>
          </a:xfrm>
        </p:spPr>
        <p:txBody>
          <a:bodyPr/>
          <a:lstStyle/>
          <a:p>
            <a:r>
              <a:rPr lang="en-US" dirty="0"/>
              <a:t>Properties of String object</a:t>
            </a:r>
          </a:p>
          <a:p>
            <a:r>
              <a:rPr lang="en-US" dirty="0"/>
              <a:t>Length - Returns the length of string.</a:t>
            </a:r>
          </a:p>
          <a:p>
            <a:r>
              <a:rPr lang="en-US" dirty="0"/>
              <a:t>Constructor - Returns the function that created the String object</a:t>
            </a:r>
          </a:p>
          <a:p>
            <a:r>
              <a:rPr lang="en-US" dirty="0"/>
              <a:t>Prototype - Add properties and methods to an </a:t>
            </a:r>
            <a:r>
              <a:rPr lang="en-US" dirty="0" smtClean="0"/>
              <a:t>object</a:t>
            </a:r>
            <a:endParaRPr lang="en-US" dirty="0"/>
          </a:p>
        </p:txBody>
      </p:sp>
      <p:sp>
        <p:nvSpPr>
          <p:cNvPr id="2" name="Прямоугольник 1"/>
          <p:cNvSpPr/>
          <p:nvPr/>
        </p:nvSpPr>
        <p:spPr>
          <a:xfrm>
            <a:off x="6801134" y="1805528"/>
            <a:ext cx="5249839" cy="3170099"/>
          </a:xfrm>
          <a:prstGeom prst="rect">
            <a:avLst/>
          </a:prstGeom>
        </p:spPr>
        <p:txBody>
          <a:bodyPr wrap="square">
            <a:spAutoFit/>
          </a:bodyPr>
          <a:lstStyle/>
          <a:p>
            <a:r>
              <a:rPr lang="en-US" sz="2000" dirty="0"/>
              <a:t>Methods of String object</a:t>
            </a:r>
          </a:p>
          <a:p>
            <a:r>
              <a:rPr lang="en-US" sz="2000" dirty="0" err="1"/>
              <a:t>charAt</a:t>
            </a:r>
            <a:r>
              <a:rPr lang="en-US" sz="2000" dirty="0"/>
              <a:t>() - Returns the character at a specified position.</a:t>
            </a:r>
          </a:p>
          <a:p>
            <a:r>
              <a:rPr lang="en-US" sz="2000" dirty="0" err="1"/>
              <a:t>concat</a:t>
            </a:r>
            <a:r>
              <a:rPr lang="en-US" sz="2000" dirty="0"/>
              <a:t>() - Combines two or more strings.</a:t>
            </a:r>
          </a:p>
          <a:p>
            <a:r>
              <a:rPr lang="en-US" sz="2000" dirty="0" err="1"/>
              <a:t>toLowerString</a:t>
            </a:r>
            <a:r>
              <a:rPr lang="en-US" sz="2000" dirty="0"/>
              <a:t>() - Converts a string to lowercase.</a:t>
            </a:r>
          </a:p>
          <a:p>
            <a:r>
              <a:rPr lang="en-US" sz="2000" dirty="0" err="1"/>
              <a:t>toUpperString</a:t>
            </a:r>
            <a:r>
              <a:rPr lang="en-US" sz="2000" dirty="0"/>
              <a:t>() - Converts a string to uppercase.</a:t>
            </a:r>
          </a:p>
          <a:p>
            <a:r>
              <a:rPr lang="en-US" sz="2000" dirty="0" err="1"/>
              <a:t>indexOf</a:t>
            </a:r>
            <a:r>
              <a:rPr lang="en-US" sz="2000" dirty="0"/>
              <a:t>(</a:t>
            </a:r>
            <a:r>
              <a:rPr lang="en-US" sz="2000" dirty="0" err="1"/>
              <a:t>searchtext</a:t>
            </a:r>
            <a:r>
              <a:rPr lang="en-US" sz="2000" dirty="0"/>
              <a:t>, index) - Searches for the specified string from the beginning of the string.</a:t>
            </a:r>
          </a:p>
          <a:p>
            <a:r>
              <a:rPr lang="en-US" sz="2000" dirty="0" err="1"/>
              <a:t>lastIndexof</a:t>
            </a:r>
            <a:r>
              <a:rPr lang="en-US" sz="2000" dirty="0"/>
              <a:t>(</a:t>
            </a:r>
            <a:r>
              <a:rPr lang="en-US" sz="2000" dirty="0" err="1"/>
              <a:t>searchtext</a:t>
            </a:r>
            <a:r>
              <a:rPr lang="en-US" sz="2000" dirty="0"/>
              <a:t>, index) - Searches for the specified string from the end of the string</a:t>
            </a:r>
          </a:p>
        </p:txBody>
      </p:sp>
      <p:pic>
        <p:nvPicPr>
          <p:cNvPr id="3" name="Рисунок 2"/>
          <p:cNvPicPr>
            <a:picLocks noChangeAspect="1"/>
          </p:cNvPicPr>
          <p:nvPr/>
        </p:nvPicPr>
        <p:blipFill>
          <a:blip r:embed="rId3"/>
          <a:stretch>
            <a:fillRect/>
          </a:stretch>
        </p:blipFill>
        <p:spPr>
          <a:xfrm>
            <a:off x="204717" y="3748221"/>
            <a:ext cx="5362575" cy="1762125"/>
          </a:xfrm>
          <a:prstGeom prst="rect">
            <a:avLst/>
          </a:prstGeom>
        </p:spPr>
      </p:pic>
      <p:pic>
        <p:nvPicPr>
          <p:cNvPr id="6" name="Рисунок 5"/>
          <p:cNvPicPr>
            <a:picLocks noChangeAspect="1"/>
          </p:cNvPicPr>
          <p:nvPr/>
        </p:nvPicPr>
        <p:blipFill>
          <a:blip r:embed="rId4"/>
          <a:stretch>
            <a:fillRect/>
          </a:stretch>
        </p:blipFill>
        <p:spPr>
          <a:xfrm>
            <a:off x="5567292" y="5510346"/>
            <a:ext cx="3019425" cy="1381125"/>
          </a:xfrm>
          <a:prstGeom prst="rect">
            <a:avLst/>
          </a:prstGeom>
        </p:spPr>
      </p:pic>
    </p:spTree>
    <p:extLst>
      <p:ext uri="{BB962C8B-B14F-4D97-AF65-F5344CB8AC3E}">
        <p14:creationId xmlns:p14="http://schemas.microsoft.com/office/powerpoint/2010/main" val="267764340"/>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a:xfrm>
            <a:off x="699448" y="129656"/>
            <a:ext cx="10820400" cy="685800"/>
          </a:xfrm>
        </p:spPr>
        <p:txBody>
          <a:bodyPr/>
          <a:lstStyle/>
          <a:p>
            <a:pPr algn="ctr"/>
            <a:r>
              <a:rPr lang="en-US" dirty="0" err="1"/>
              <a:t>RegExp</a:t>
            </a:r>
            <a:r>
              <a:rPr lang="en-US" dirty="0"/>
              <a:t> Object</a:t>
            </a:r>
            <a:endParaRPr lang="uk-UA"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a:xfrm>
            <a:off x="2487304" y="1470546"/>
            <a:ext cx="8403609" cy="4793776"/>
          </a:xfrm>
        </p:spPr>
        <p:txBody>
          <a:bodyPr/>
          <a:lstStyle/>
          <a:p>
            <a:pPr marL="342900" indent="-342900">
              <a:buFont typeface="Arial" panose="020B0604020202020204" pitchFamily="34" charset="0"/>
              <a:buChar char="•"/>
            </a:pPr>
            <a:r>
              <a:rPr lang="en-US" dirty="0" err="1"/>
              <a:t>RegExp</a:t>
            </a:r>
            <a:r>
              <a:rPr lang="en-US" dirty="0"/>
              <a:t> object used to validate the pattern of characters.</a:t>
            </a:r>
          </a:p>
          <a:p>
            <a:pPr marL="342900" indent="-342900">
              <a:buFont typeface="Arial" panose="020B0604020202020204" pitchFamily="34" charset="0"/>
              <a:buChar char="•"/>
            </a:pPr>
            <a:r>
              <a:rPr lang="en-US" dirty="0" err="1"/>
              <a:t>RegExp</a:t>
            </a:r>
            <a:r>
              <a:rPr lang="en-US" dirty="0"/>
              <a:t> define methods that use regular expressions to perform powerful pattern-matching and search and replace functions on text.</a:t>
            </a:r>
          </a:p>
          <a:p>
            <a:pPr marL="342900" indent="-342900">
              <a:buFont typeface="Arial" panose="020B0604020202020204" pitchFamily="34" charset="0"/>
              <a:buChar char="•"/>
            </a:pPr>
            <a:r>
              <a:rPr lang="en-US" dirty="0"/>
              <a:t>Regular expressions can be defined by using following ways</a:t>
            </a:r>
          </a:p>
          <a:p>
            <a:pPr marL="342900" indent="-342900">
              <a:buFont typeface="Arial" panose="020B0604020202020204" pitchFamily="34" charset="0"/>
              <a:buChar char="•"/>
            </a:pPr>
            <a:endParaRPr lang="uk-UA" dirty="0"/>
          </a:p>
        </p:txBody>
      </p:sp>
      <p:pic>
        <p:nvPicPr>
          <p:cNvPr id="2" name="Рисунок 1"/>
          <p:cNvPicPr>
            <a:picLocks noChangeAspect="1"/>
          </p:cNvPicPr>
          <p:nvPr/>
        </p:nvPicPr>
        <p:blipFill>
          <a:blip r:embed="rId3"/>
          <a:stretch>
            <a:fillRect/>
          </a:stretch>
        </p:blipFill>
        <p:spPr>
          <a:xfrm>
            <a:off x="2615212" y="3580831"/>
            <a:ext cx="6988872" cy="1482488"/>
          </a:xfrm>
          <a:prstGeom prst="rect">
            <a:avLst/>
          </a:prstGeom>
        </p:spPr>
      </p:pic>
    </p:spTree>
    <p:extLst>
      <p:ext uri="{BB962C8B-B14F-4D97-AF65-F5344CB8AC3E}">
        <p14:creationId xmlns:p14="http://schemas.microsoft.com/office/powerpoint/2010/main" val="2125558410"/>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a:xfrm>
            <a:off x="699448" y="129656"/>
            <a:ext cx="10820400" cy="685800"/>
          </a:xfrm>
        </p:spPr>
        <p:txBody>
          <a:bodyPr/>
          <a:lstStyle/>
          <a:p>
            <a:pPr algn="ctr"/>
            <a:r>
              <a:rPr lang="en-US" dirty="0" err="1"/>
              <a:t>RegExp</a:t>
            </a:r>
            <a:r>
              <a:rPr lang="en-US" dirty="0"/>
              <a:t> </a:t>
            </a:r>
            <a:r>
              <a:rPr lang="en-US" dirty="0" smtClean="0"/>
              <a:t>Object methods/properties</a:t>
            </a:r>
            <a:endParaRPr lang="uk-UA"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a:xfrm>
            <a:off x="235424" y="1456898"/>
            <a:ext cx="8403609" cy="4793776"/>
          </a:xfrm>
        </p:spPr>
        <p:txBody>
          <a:bodyPr/>
          <a:lstStyle/>
          <a:p>
            <a:r>
              <a:rPr lang="en-US" dirty="0"/>
              <a:t>Properties of </a:t>
            </a:r>
            <a:r>
              <a:rPr lang="en-US" dirty="0" err="1"/>
              <a:t>RegExp</a:t>
            </a:r>
            <a:r>
              <a:rPr lang="en-US" dirty="0"/>
              <a:t> object</a:t>
            </a:r>
          </a:p>
          <a:p>
            <a:pPr lvl="1"/>
            <a:r>
              <a:rPr lang="en-US" b="1" dirty="0"/>
              <a:t>Constructor</a:t>
            </a:r>
            <a:r>
              <a:rPr lang="en-US" dirty="0"/>
              <a:t> - Returns the function that created the </a:t>
            </a:r>
            <a:r>
              <a:rPr lang="en-US" dirty="0" err="1"/>
              <a:t>RegExp</a:t>
            </a:r>
            <a:r>
              <a:rPr lang="en-US" dirty="0"/>
              <a:t> object</a:t>
            </a:r>
          </a:p>
          <a:p>
            <a:pPr lvl="1"/>
            <a:r>
              <a:rPr lang="en-US" b="1" dirty="0"/>
              <a:t>Global</a:t>
            </a:r>
            <a:r>
              <a:rPr lang="en-US" dirty="0"/>
              <a:t> - Checks whether the "g" modifier is set</a:t>
            </a:r>
          </a:p>
          <a:p>
            <a:pPr lvl="1"/>
            <a:r>
              <a:rPr lang="en-US" b="1" dirty="0" err="1"/>
              <a:t>ignoreCase</a:t>
            </a:r>
            <a:r>
              <a:rPr lang="en-US" dirty="0"/>
              <a:t> - Checks whether the "</a:t>
            </a:r>
            <a:r>
              <a:rPr lang="en-US" dirty="0" err="1"/>
              <a:t>i</a:t>
            </a:r>
            <a:r>
              <a:rPr lang="en-US" dirty="0"/>
              <a:t>" modifier is set</a:t>
            </a:r>
          </a:p>
          <a:p>
            <a:pPr lvl="1"/>
            <a:r>
              <a:rPr lang="en-US" b="1" dirty="0" err="1"/>
              <a:t>lastIndex</a:t>
            </a:r>
            <a:r>
              <a:rPr lang="en-US" dirty="0"/>
              <a:t> - Specifies the index at which to start the next match</a:t>
            </a:r>
          </a:p>
          <a:p>
            <a:pPr lvl="1"/>
            <a:r>
              <a:rPr lang="en-US" b="1" dirty="0"/>
              <a:t>multiline</a:t>
            </a:r>
            <a:r>
              <a:rPr lang="en-US" dirty="0"/>
              <a:t> - Checks whether the "m" modifier is set</a:t>
            </a:r>
          </a:p>
          <a:p>
            <a:pPr lvl="1"/>
            <a:r>
              <a:rPr lang="en-US" b="1" dirty="0"/>
              <a:t>source</a:t>
            </a:r>
            <a:r>
              <a:rPr lang="en-US" dirty="0"/>
              <a:t> - Returns the text of the </a:t>
            </a:r>
            <a:r>
              <a:rPr lang="en-US" dirty="0" err="1"/>
              <a:t>RegExp</a:t>
            </a:r>
            <a:r>
              <a:rPr lang="en-US" dirty="0"/>
              <a:t> pattern</a:t>
            </a:r>
          </a:p>
          <a:p>
            <a:endParaRPr lang="en-US" dirty="0"/>
          </a:p>
        </p:txBody>
      </p:sp>
      <p:sp>
        <p:nvSpPr>
          <p:cNvPr id="2" name="Прямоугольник 1"/>
          <p:cNvSpPr/>
          <p:nvPr/>
        </p:nvSpPr>
        <p:spPr>
          <a:xfrm>
            <a:off x="6341660" y="1579728"/>
            <a:ext cx="6096000" cy="1754326"/>
          </a:xfrm>
          <a:prstGeom prst="rect">
            <a:avLst/>
          </a:prstGeom>
        </p:spPr>
        <p:txBody>
          <a:bodyPr>
            <a:spAutoFit/>
          </a:bodyPr>
          <a:lstStyle/>
          <a:p>
            <a:r>
              <a:rPr lang="en-US" dirty="0"/>
              <a:t>Methods of </a:t>
            </a:r>
            <a:r>
              <a:rPr lang="en-US" dirty="0" err="1"/>
              <a:t>RegExp</a:t>
            </a:r>
            <a:r>
              <a:rPr lang="en-US" dirty="0"/>
              <a:t> object</a:t>
            </a:r>
          </a:p>
          <a:p>
            <a:pPr lvl="1"/>
            <a:r>
              <a:rPr lang="en-US" b="1" dirty="0"/>
              <a:t>exec()</a:t>
            </a:r>
            <a:r>
              <a:rPr lang="en-US" dirty="0"/>
              <a:t> - Tests for a match in a string. Returns the first match.</a:t>
            </a:r>
          </a:p>
          <a:p>
            <a:pPr lvl="1"/>
            <a:r>
              <a:rPr lang="en-US" b="1" dirty="0"/>
              <a:t>test()</a:t>
            </a:r>
            <a:r>
              <a:rPr lang="en-US" dirty="0"/>
              <a:t> - Tests for a match in a string. Returns true or false.</a:t>
            </a:r>
          </a:p>
          <a:p>
            <a:pPr lvl="1"/>
            <a:r>
              <a:rPr lang="en-US" b="1" dirty="0" err="1"/>
              <a:t>toString</a:t>
            </a:r>
            <a:r>
              <a:rPr lang="en-US" b="1" dirty="0"/>
              <a:t>()</a:t>
            </a:r>
            <a:r>
              <a:rPr lang="en-US" dirty="0"/>
              <a:t> - Returns the string value of the regular expression.</a:t>
            </a:r>
          </a:p>
          <a:p>
            <a:pPr lvl="1"/>
            <a:r>
              <a:rPr lang="en-US" b="1" dirty="0" err="1"/>
              <a:t>toSource</a:t>
            </a:r>
            <a:r>
              <a:rPr lang="en-US" b="1" dirty="0"/>
              <a:t>()</a:t>
            </a:r>
            <a:r>
              <a:rPr lang="en-US" dirty="0"/>
              <a:t> - Returns an object literal representing the specified object</a:t>
            </a:r>
            <a:endParaRPr lang="uk-UA" dirty="0"/>
          </a:p>
        </p:txBody>
      </p:sp>
    </p:spTree>
    <p:extLst>
      <p:ext uri="{BB962C8B-B14F-4D97-AF65-F5344CB8AC3E}">
        <p14:creationId xmlns:p14="http://schemas.microsoft.com/office/powerpoint/2010/main" val="4066424076"/>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6" descr="Any Questions Royalty Free Vector Image - VectorStoc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sp>
        <p:nvSpPr>
          <p:cNvPr id="12" name="AutoShape 8" descr="Any Questions Royalty Free Vector Image - VectorStoc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sp>
        <p:nvSpPr>
          <p:cNvPr id="3" name="Заголовок 2"/>
          <p:cNvSpPr>
            <a:spLocks noGrp="1"/>
          </p:cNvSpPr>
          <p:nvPr>
            <p:ph type="title"/>
          </p:nvPr>
        </p:nvSpPr>
        <p:spPr>
          <a:xfrm>
            <a:off x="4842112" y="496956"/>
            <a:ext cx="2507776" cy="685800"/>
          </a:xfrm>
        </p:spPr>
        <p:txBody>
          <a:bodyPr/>
          <a:lstStyle/>
          <a:p>
            <a:r>
              <a:rPr lang="en-US" dirty="0"/>
              <a:t>Useful links</a:t>
            </a:r>
            <a:endParaRPr lang="uk-UA" dirty="0"/>
          </a:p>
        </p:txBody>
      </p:sp>
      <p:sp>
        <p:nvSpPr>
          <p:cNvPr id="4" name="Текст 3"/>
          <p:cNvSpPr>
            <a:spLocks noGrp="1"/>
          </p:cNvSpPr>
          <p:nvPr>
            <p:ph type="body" sz="quarter" idx="10"/>
          </p:nvPr>
        </p:nvSpPr>
        <p:spPr/>
        <p:txBody>
          <a:bodyPr/>
          <a:lstStyle/>
          <a:p>
            <a:r>
              <a:rPr lang="en-US" dirty="0">
                <a:hlinkClick r:id="rId3"/>
              </a:rPr>
              <a:t>https://</a:t>
            </a:r>
            <a:r>
              <a:rPr lang="en-US" dirty="0" smtClean="0">
                <a:hlinkClick r:id="rId3"/>
              </a:rPr>
              <a:t>developer.mozilla.org/uk/docs/Web/JavaScript/Reference/Global_Objects/Array</a:t>
            </a:r>
            <a:endParaRPr lang="en-US" dirty="0" smtClean="0"/>
          </a:p>
          <a:p>
            <a:r>
              <a:rPr lang="en-US" dirty="0">
                <a:hlinkClick r:id="rId4"/>
              </a:rPr>
              <a:t>https://</a:t>
            </a:r>
            <a:r>
              <a:rPr lang="en-US" dirty="0" smtClean="0">
                <a:hlinkClick r:id="rId4"/>
              </a:rPr>
              <a:t>developer.mozilla.org/uk/docs/Web/JavaScript/Reference/Global_Objects/Object/values</a:t>
            </a:r>
            <a:endParaRPr lang="en-US" dirty="0" smtClean="0"/>
          </a:p>
          <a:p>
            <a:r>
              <a:rPr lang="en-US" dirty="0">
                <a:hlinkClick r:id="rId5"/>
              </a:rPr>
              <a:t>https://</a:t>
            </a:r>
            <a:r>
              <a:rPr lang="en-US" dirty="0" smtClean="0">
                <a:hlinkClick r:id="rId5"/>
              </a:rPr>
              <a:t>www.tutorialride.com/javascript/javascript-built-in-objects.htm</a:t>
            </a:r>
            <a:endParaRPr lang="en-US" dirty="0" smtClean="0"/>
          </a:p>
          <a:p>
            <a:r>
              <a:rPr lang="en-US" dirty="0">
                <a:hlinkClick r:id="rId6"/>
              </a:rPr>
              <a:t>https://developer.mozilla.org/uk/docs/Web/JavaScript/Reference/Global_Objects/Object/valueOf</a:t>
            </a:r>
            <a:endParaRPr lang="uk-UA" dirty="0"/>
          </a:p>
        </p:txBody>
      </p:sp>
    </p:spTree>
    <p:extLst>
      <p:ext uri="{BB962C8B-B14F-4D97-AF65-F5344CB8AC3E}">
        <p14:creationId xmlns:p14="http://schemas.microsoft.com/office/powerpoint/2010/main" val="486783289"/>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Рисунок 9"/>
          <p:cNvPicPr>
            <a:picLocks noChangeAspect="1"/>
          </p:cNvPicPr>
          <p:nvPr/>
        </p:nvPicPr>
        <p:blipFill>
          <a:blip r:embed="rId3"/>
          <a:stretch>
            <a:fillRect/>
          </a:stretch>
        </p:blipFill>
        <p:spPr>
          <a:xfrm>
            <a:off x="1269242" y="160337"/>
            <a:ext cx="8625385" cy="6530578"/>
          </a:xfrm>
          <a:prstGeom prst="rect">
            <a:avLst/>
          </a:prstGeom>
        </p:spPr>
      </p:pic>
      <p:sp>
        <p:nvSpPr>
          <p:cNvPr id="11" name="AutoShape 6" descr="Any Questions Royalty Free Vector Image - VectorStoc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sp>
        <p:nvSpPr>
          <p:cNvPr id="12" name="AutoShape 8" descr="Any Questions Royalty Free Vector Image - VectorStoc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k-UA"/>
          </a:p>
        </p:txBody>
      </p:sp>
    </p:spTree>
    <p:extLst>
      <p:ext uri="{BB962C8B-B14F-4D97-AF65-F5344CB8AC3E}">
        <p14:creationId xmlns:p14="http://schemas.microsoft.com/office/powerpoint/2010/main" val="1425746990"/>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idx="4294967295"/>
          </p:nvPr>
        </p:nvSpPr>
        <p:spPr>
          <a:xfrm>
            <a:off x="5165677" y="576618"/>
            <a:ext cx="1951630" cy="685800"/>
          </a:xfrm>
          <a:prstGeom prst="rect">
            <a:avLst/>
          </a:prstGeom>
        </p:spPr>
        <p:txBody>
          <a:bodyPr/>
          <a:lstStyle/>
          <a:p>
            <a:r>
              <a:rPr lang="en-US" dirty="0" smtClean="0"/>
              <a:t>Object</a:t>
            </a:r>
            <a:endParaRPr lang="uk-UA" dirty="0"/>
          </a:p>
        </p:txBody>
      </p:sp>
      <p:sp>
        <p:nvSpPr>
          <p:cNvPr id="2" name="Прямоугольник 1"/>
          <p:cNvSpPr/>
          <p:nvPr/>
        </p:nvSpPr>
        <p:spPr>
          <a:xfrm>
            <a:off x="600500" y="1760562"/>
            <a:ext cx="11081983" cy="2554545"/>
          </a:xfrm>
          <a:prstGeom prst="rect">
            <a:avLst/>
          </a:prstGeom>
        </p:spPr>
        <p:txBody>
          <a:bodyPr wrap="square">
            <a:spAutoFit/>
          </a:bodyPr>
          <a:lstStyle/>
          <a:p>
            <a:r>
              <a:rPr lang="uk-UA" sz="3200" dirty="0" err="1" smtClean="0"/>
              <a:t>In</a:t>
            </a:r>
            <a:r>
              <a:rPr lang="uk-UA" sz="3200" dirty="0" smtClean="0"/>
              <a:t> </a:t>
            </a:r>
            <a:r>
              <a:rPr lang="uk-UA" sz="3200" dirty="0" err="1" smtClean="0"/>
              <a:t>JavaScript</a:t>
            </a:r>
            <a:r>
              <a:rPr lang="uk-UA" sz="3200" dirty="0" smtClean="0"/>
              <a:t>, </a:t>
            </a:r>
            <a:r>
              <a:rPr lang="uk-UA" sz="3200" dirty="0" err="1" smtClean="0"/>
              <a:t>an</a:t>
            </a:r>
            <a:r>
              <a:rPr lang="uk-UA" sz="3200" dirty="0" smtClean="0"/>
              <a:t> </a:t>
            </a:r>
            <a:r>
              <a:rPr lang="uk-UA" sz="3200" dirty="0" err="1" smtClean="0"/>
              <a:t>object</a:t>
            </a:r>
            <a:r>
              <a:rPr lang="uk-UA" sz="3200" dirty="0" smtClean="0"/>
              <a:t> </a:t>
            </a:r>
            <a:r>
              <a:rPr lang="uk-UA" sz="3200" dirty="0" err="1" smtClean="0"/>
              <a:t>has</a:t>
            </a:r>
            <a:r>
              <a:rPr lang="uk-UA" sz="3200" dirty="0" smtClean="0"/>
              <a:t> </a:t>
            </a:r>
            <a:r>
              <a:rPr lang="uk-UA" sz="3200" dirty="0" err="1" smtClean="0"/>
              <a:t>properties</a:t>
            </a:r>
            <a:r>
              <a:rPr lang="uk-UA" sz="3200" dirty="0" smtClean="0"/>
              <a:t> </a:t>
            </a:r>
            <a:r>
              <a:rPr lang="uk-UA" sz="3200" dirty="0" err="1" smtClean="0"/>
              <a:t>associated</a:t>
            </a:r>
            <a:r>
              <a:rPr lang="uk-UA" sz="3200" dirty="0" smtClean="0"/>
              <a:t> </a:t>
            </a:r>
            <a:r>
              <a:rPr lang="uk-UA" sz="3200" dirty="0" err="1" smtClean="0"/>
              <a:t>with</a:t>
            </a:r>
            <a:r>
              <a:rPr lang="uk-UA" sz="3200" dirty="0" smtClean="0"/>
              <a:t> </a:t>
            </a:r>
            <a:r>
              <a:rPr lang="uk-UA" sz="3200" dirty="0" err="1" smtClean="0"/>
              <a:t>it</a:t>
            </a:r>
            <a:r>
              <a:rPr lang="uk-UA" sz="3200" dirty="0" smtClean="0"/>
              <a:t>. </a:t>
            </a:r>
            <a:r>
              <a:rPr lang="uk-UA" sz="3200" dirty="0" err="1" smtClean="0"/>
              <a:t>The</a:t>
            </a:r>
            <a:r>
              <a:rPr lang="uk-UA" sz="3200" dirty="0" smtClean="0"/>
              <a:t> </a:t>
            </a:r>
            <a:r>
              <a:rPr lang="uk-UA" sz="3200" dirty="0" err="1" smtClean="0"/>
              <a:t>property</a:t>
            </a:r>
            <a:r>
              <a:rPr lang="uk-UA" sz="3200" dirty="0" smtClean="0"/>
              <a:t> </a:t>
            </a:r>
            <a:r>
              <a:rPr lang="uk-UA" sz="3200" dirty="0" err="1" smtClean="0"/>
              <a:t>of</a:t>
            </a:r>
            <a:r>
              <a:rPr lang="uk-UA" sz="3200" dirty="0" smtClean="0"/>
              <a:t> </a:t>
            </a:r>
            <a:r>
              <a:rPr lang="uk-UA" sz="3200" dirty="0" err="1" smtClean="0"/>
              <a:t>an</a:t>
            </a:r>
            <a:r>
              <a:rPr lang="uk-UA" sz="3200" dirty="0" smtClean="0"/>
              <a:t> </a:t>
            </a:r>
            <a:r>
              <a:rPr lang="uk-UA" sz="3200" dirty="0" err="1" smtClean="0"/>
              <a:t>object</a:t>
            </a:r>
            <a:r>
              <a:rPr lang="uk-UA" sz="3200" dirty="0" smtClean="0"/>
              <a:t> </a:t>
            </a:r>
            <a:r>
              <a:rPr lang="uk-UA" sz="3200" dirty="0" err="1" smtClean="0"/>
              <a:t>can</a:t>
            </a:r>
            <a:r>
              <a:rPr lang="uk-UA" sz="3200" dirty="0" smtClean="0"/>
              <a:t> </a:t>
            </a:r>
            <a:r>
              <a:rPr lang="uk-UA" sz="3200" dirty="0" err="1" smtClean="0"/>
              <a:t>be</a:t>
            </a:r>
            <a:r>
              <a:rPr lang="uk-UA" sz="3200" dirty="0" smtClean="0"/>
              <a:t> </a:t>
            </a:r>
            <a:r>
              <a:rPr lang="uk-UA" sz="3200" dirty="0" err="1" smtClean="0"/>
              <a:t>understood</a:t>
            </a:r>
            <a:r>
              <a:rPr lang="uk-UA" sz="3200" dirty="0" smtClean="0"/>
              <a:t> </a:t>
            </a:r>
            <a:r>
              <a:rPr lang="uk-UA" sz="3200" dirty="0" err="1" smtClean="0"/>
              <a:t>as</a:t>
            </a:r>
            <a:r>
              <a:rPr lang="uk-UA" sz="3200" dirty="0" smtClean="0"/>
              <a:t> a </a:t>
            </a:r>
            <a:r>
              <a:rPr lang="uk-UA" sz="3200" dirty="0" err="1" smtClean="0"/>
              <a:t>variable</a:t>
            </a:r>
            <a:r>
              <a:rPr lang="uk-UA" sz="3200" dirty="0" smtClean="0"/>
              <a:t> </a:t>
            </a:r>
            <a:r>
              <a:rPr lang="uk-UA" sz="3200" dirty="0" err="1" smtClean="0"/>
              <a:t>assigned</a:t>
            </a:r>
            <a:r>
              <a:rPr lang="uk-UA" sz="3200" dirty="0" smtClean="0"/>
              <a:t> </a:t>
            </a:r>
            <a:r>
              <a:rPr lang="uk-UA" sz="3200" dirty="0" err="1" smtClean="0"/>
              <a:t>to</a:t>
            </a:r>
            <a:r>
              <a:rPr lang="uk-UA" sz="3200" dirty="0" smtClean="0"/>
              <a:t> </a:t>
            </a:r>
            <a:r>
              <a:rPr lang="uk-UA" sz="3200" dirty="0" err="1" smtClean="0"/>
              <a:t>an</a:t>
            </a:r>
            <a:r>
              <a:rPr lang="uk-UA" sz="3200" dirty="0" smtClean="0"/>
              <a:t> </a:t>
            </a:r>
            <a:r>
              <a:rPr lang="uk-UA" sz="3200" dirty="0" err="1" smtClean="0"/>
              <a:t>object</a:t>
            </a:r>
            <a:r>
              <a:rPr lang="uk-UA" sz="3200" dirty="0" smtClean="0"/>
              <a:t>. </a:t>
            </a:r>
            <a:r>
              <a:rPr lang="uk-UA" sz="3200" dirty="0" err="1" smtClean="0"/>
              <a:t>The</a:t>
            </a:r>
            <a:r>
              <a:rPr lang="uk-UA" sz="3200" dirty="0" smtClean="0"/>
              <a:t> </a:t>
            </a:r>
            <a:r>
              <a:rPr lang="uk-UA" sz="3200" dirty="0" err="1" smtClean="0"/>
              <a:t>properties</a:t>
            </a:r>
            <a:r>
              <a:rPr lang="uk-UA" sz="3200" dirty="0" smtClean="0"/>
              <a:t> </a:t>
            </a:r>
            <a:r>
              <a:rPr lang="uk-UA" sz="3200" dirty="0" err="1" smtClean="0"/>
              <a:t>of</a:t>
            </a:r>
            <a:r>
              <a:rPr lang="uk-UA" sz="3200" dirty="0" smtClean="0"/>
              <a:t> </a:t>
            </a:r>
            <a:r>
              <a:rPr lang="uk-UA" sz="3200" dirty="0" err="1" smtClean="0"/>
              <a:t>an</a:t>
            </a:r>
            <a:r>
              <a:rPr lang="uk-UA" sz="3200" dirty="0" smtClean="0"/>
              <a:t> </a:t>
            </a:r>
            <a:r>
              <a:rPr lang="uk-UA" sz="3200" dirty="0" err="1" smtClean="0"/>
              <a:t>object</a:t>
            </a:r>
            <a:r>
              <a:rPr lang="uk-UA" sz="3200" dirty="0" smtClean="0"/>
              <a:t> </a:t>
            </a:r>
            <a:r>
              <a:rPr lang="uk-UA" sz="3200" dirty="0" err="1" smtClean="0"/>
              <a:t>are</a:t>
            </a:r>
            <a:r>
              <a:rPr lang="uk-UA" sz="3200" dirty="0" smtClean="0"/>
              <a:t> </a:t>
            </a:r>
            <a:r>
              <a:rPr lang="uk-UA" sz="3200" dirty="0" err="1" smtClean="0"/>
              <a:t>essentially</a:t>
            </a:r>
            <a:r>
              <a:rPr lang="uk-UA" sz="3200" dirty="0" smtClean="0"/>
              <a:t> </a:t>
            </a:r>
            <a:r>
              <a:rPr lang="uk-UA" sz="3200" dirty="0" err="1" smtClean="0"/>
              <a:t>the</a:t>
            </a:r>
            <a:r>
              <a:rPr lang="uk-UA" sz="3200" dirty="0" smtClean="0"/>
              <a:t> </a:t>
            </a:r>
            <a:r>
              <a:rPr lang="uk-UA" sz="3200" dirty="0" err="1" smtClean="0"/>
              <a:t>same</a:t>
            </a:r>
            <a:r>
              <a:rPr lang="uk-UA" sz="3200" dirty="0" smtClean="0"/>
              <a:t> </a:t>
            </a:r>
            <a:r>
              <a:rPr lang="uk-UA" sz="3200" dirty="0" err="1" smtClean="0"/>
              <a:t>JavaScript</a:t>
            </a:r>
            <a:r>
              <a:rPr lang="uk-UA" sz="3200" dirty="0" smtClean="0"/>
              <a:t> </a:t>
            </a:r>
            <a:r>
              <a:rPr lang="uk-UA" sz="3200" dirty="0" err="1" smtClean="0"/>
              <a:t>variables</a:t>
            </a:r>
            <a:r>
              <a:rPr lang="uk-UA" sz="3200" dirty="0" smtClean="0"/>
              <a:t>, </a:t>
            </a:r>
            <a:r>
              <a:rPr lang="uk-UA" sz="3200" dirty="0" err="1" smtClean="0"/>
              <a:t>except</a:t>
            </a:r>
            <a:r>
              <a:rPr lang="uk-UA" sz="3200" dirty="0" smtClean="0"/>
              <a:t> </a:t>
            </a:r>
            <a:r>
              <a:rPr lang="uk-UA" sz="3200" dirty="0" err="1" smtClean="0"/>
              <a:t>that</a:t>
            </a:r>
            <a:r>
              <a:rPr lang="uk-UA" sz="3200" dirty="0" smtClean="0"/>
              <a:t> </a:t>
            </a:r>
            <a:r>
              <a:rPr lang="uk-UA" sz="3200" dirty="0" err="1" smtClean="0"/>
              <a:t>they</a:t>
            </a:r>
            <a:r>
              <a:rPr lang="uk-UA" sz="3200" dirty="0" smtClean="0"/>
              <a:t> </a:t>
            </a:r>
            <a:r>
              <a:rPr lang="uk-UA" sz="3200" dirty="0" err="1" smtClean="0"/>
              <a:t>are</a:t>
            </a:r>
            <a:r>
              <a:rPr lang="uk-UA" sz="3200" dirty="0" smtClean="0"/>
              <a:t> </a:t>
            </a:r>
            <a:r>
              <a:rPr lang="uk-UA" sz="3200" dirty="0" err="1" smtClean="0"/>
              <a:t>attached</a:t>
            </a:r>
            <a:r>
              <a:rPr lang="uk-UA" sz="3200" dirty="0" smtClean="0"/>
              <a:t> </a:t>
            </a:r>
            <a:r>
              <a:rPr lang="uk-UA" sz="3200" dirty="0" err="1" smtClean="0"/>
              <a:t>to</a:t>
            </a:r>
            <a:r>
              <a:rPr lang="uk-UA" sz="3200" dirty="0" smtClean="0"/>
              <a:t> </a:t>
            </a:r>
            <a:r>
              <a:rPr lang="uk-UA" sz="3200" dirty="0" err="1" smtClean="0"/>
              <a:t>the</a:t>
            </a:r>
            <a:r>
              <a:rPr lang="uk-UA" sz="3200" dirty="0" smtClean="0"/>
              <a:t> </a:t>
            </a:r>
            <a:r>
              <a:rPr lang="uk-UA" sz="3200" dirty="0" err="1" smtClean="0"/>
              <a:t>object</a:t>
            </a:r>
            <a:r>
              <a:rPr lang="uk-UA" sz="3200" dirty="0" smtClean="0"/>
              <a:t>. </a:t>
            </a:r>
            <a:r>
              <a:rPr lang="uk-UA" sz="3200" dirty="0" err="1" smtClean="0"/>
              <a:t>The</a:t>
            </a:r>
            <a:r>
              <a:rPr lang="uk-UA" sz="3200" dirty="0" smtClean="0"/>
              <a:t> </a:t>
            </a:r>
            <a:r>
              <a:rPr lang="uk-UA" sz="3200" dirty="0" err="1" smtClean="0"/>
              <a:t>properties</a:t>
            </a:r>
            <a:r>
              <a:rPr lang="uk-UA" sz="3200" dirty="0" smtClean="0"/>
              <a:t> </a:t>
            </a:r>
            <a:r>
              <a:rPr lang="uk-UA" sz="3200" dirty="0" err="1" smtClean="0"/>
              <a:t>of</a:t>
            </a:r>
            <a:r>
              <a:rPr lang="uk-UA" sz="3200" dirty="0" smtClean="0"/>
              <a:t> </a:t>
            </a:r>
            <a:r>
              <a:rPr lang="uk-UA" sz="3200" dirty="0" err="1" smtClean="0"/>
              <a:t>an</a:t>
            </a:r>
            <a:r>
              <a:rPr lang="uk-UA" sz="3200" dirty="0" smtClean="0"/>
              <a:t> </a:t>
            </a:r>
            <a:r>
              <a:rPr lang="uk-UA" sz="3200" dirty="0" err="1" smtClean="0"/>
              <a:t>object</a:t>
            </a:r>
            <a:r>
              <a:rPr lang="uk-UA" sz="3200" dirty="0" smtClean="0"/>
              <a:t> </a:t>
            </a:r>
            <a:r>
              <a:rPr lang="uk-UA" sz="3200" dirty="0" err="1" smtClean="0"/>
              <a:t>determine</a:t>
            </a:r>
            <a:r>
              <a:rPr lang="uk-UA" sz="3200" dirty="0" smtClean="0"/>
              <a:t> </a:t>
            </a:r>
            <a:r>
              <a:rPr lang="uk-UA" sz="3200" dirty="0" err="1" smtClean="0"/>
              <a:t>its</a:t>
            </a:r>
            <a:r>
              <a:rPr lang="uk-UA" sz="3200" dirty="0" smtClean="0"/>
              <a:t> </a:t>
            </a:r>
            <a:r>
              <a:rPr lang="uk-UA" sz="3200" dirty="0" err="1" smtClean="0"/>
              <a:t>characteristics</a:t>
            </a:r>
            <a:r>
              <a:rPr lang="uk-UA" sz="3200" dirty="0" smtClean="0"/>
              <a:t>.</a:t>
            </a:r>
            <a:endParaRPr lang="uk-UA" sz="3200" dirty="0"/>
          </a:p>
        </p:txBody>
      </p:sp>
    </p:spTree>
    <p:extLst>
      <p:ext uri="{BB962C8B-B14F-4D97-AF65-F5344CB8AC3E}">
        <p14:creationId xmlns:p14="http://schemas.microsoft.com/office/powerpoint/2010/main" val="2691496751"/>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idx="4294967295"/>
          </p:nvPr>
        </p:nvSpPr>
        <p:spPr>
          <a:xfrm>
            <a:off x="4223981" y="371902"/>
            <a:ext cx="4128449" cy="685800"/>
          </a:xfrm>
          <a:prstGeom prst="rect">
            <a:avLst/>
          </a:prstGeom>
        </p:spPr>
        <p:txBody>
          <a:bodyPr/>
          <a:lstStyle/>
          <a:p>
            <a:r>
              <a:rPr lang="en-US" dirty="0"/>
              <a:t>Object </a:t>
            </a:r>
            <a:r>
              <a:rPr lang="en-US" dirty="0" smtClean="0"/>
              <a:t>methods</a:t>
            </a:r>
            <a:endParaRPr lang="uk-UA" dirty="0"/>
          </a:p>
        </p:txBody>
      </p:sp>
      <p:sp>
        <p:nvSpPr>
          <p:cNvPr id="2" name="Прямоугольник 1"/>
          <p:cNvSpPr/>
          <p:nvPr/>
        </p:nvSpPr>
        <p:spPr>
          <a:xfrm>
            <a:off x="272955" y="1323834"/>
            <a:ext cx="5404514" cy="1415772"/>
          </a:xfrm>
          <a:prstGeom prst="rect">
            <a:avLst/>
          </a:prstGeom>
        </p:spPr>
        <p:txBody>
          <a:bodyPr wrap="square">
            <a:spAutoFit/>
          </a:bodyPr>
          <a:lstStyle/>
          <a:p>
            <a:r>
              <a:rPr lang="en-US" sz="3200" dirty="0" err="1"/>
              <a:t>Object.assign</a:t>
            </a:r>
            <a:r>
              <a:rPr lang="en-US" sz="3200" dirty="0" smtClean="0"/>
              <a:t>()</a:t>
            </a:r>
          </a:p>
          <a:p>
            <a:r>
              <a:rPr lang="en-US" dirty="0"/>
              <a:t>The method is </a:t>
            </a:r>
            <a:r>
              <a:rPr lang="en-US" dirty="0" err="1"/>
              <a:t>Object.assign</a:t>
            </a:r>
            <a:r>
              <a:rPr lang="en-US" dirty="0"/>
              <a:t>()designed to copy to the target object all personal (not inherited) listed properties of one or more objects. The method returns the target object.</a:t>
            </a:r>
            <a:endParaRPr lang="uk-UA" dirty="0"/>
          </a:p>
        </p:txBody>
      </p:sp>
      <p:sp>
        <p:nvSpPr>
          <p:cNvPr id="7" name="Прямоугольник 6"/>
          <p:cNvSpPr/>
          <p:nvPr/>
        </p:nvSpPr>
        <p:spPr>
          <a:xfrm>
            <a:off x="6471313" y="1323834"/>
            <a:ext cx="5374943" cy="1077218"/>
          </a:xfrm>
          <a:prstGeom prst="rect">
            <a:avLst/>
          </a:prstGeom>
        </p:spPr>
        <p:txBody>
          <a:bodyPr wrap="square">
            <a:spAutoFit/>
          </a:bodyPr>
          <a:lstStyle/>
          <a:p>
            <a:r>
              <a:rPr lang="uk-UA" sz="2800" dirty="0" err="1" smtClean="0"/>
              <a:t>Object.create</a:t>
            </a:r>
            <a:r>
              <a:rPr lang="uk-UA" sz="2800" dirty="0"/>
              <a:t>() </a:t>
            </a:r>
            <a:endParaRPr lang="en-US" sz="2800" dirty="0" smtClean="0"/>
          </a:p>
          <a:p>
            <a:r>
              <a:rPr lang="uk-UA" dirty="0" err="1" smtClean="0"/>
              <a:t>creates</a:t>
            </a:r>
            <a:r>
              <a:rPr lang="uk-UA" dirty="0" smtClean="0"/>
              <a:t> </a:t>
            </a:r>
            <a:r>
              <a:rPr lang="uk-UA" dirty="0"/>
              <a:t>a </a:t>
            </a:r>
            <a:r>
              <a:rPr lang="uk-UA" dirty="0" err="1"/>
              <a:t>new</a:t>
            </a:r>
            <a:r>
              <a:rPr lang="uk-UA" dirty="0"/>
              <a:t> </a:t>
            </a:r>
            <a:r>
              <a:rPr lang="uk-UA" dirty="0" err="1"/>
              <a:t>object</a:t>
            </a:r>
            <a:r>
              <a:rPr lang="uk-UA" dirty="0"/>
              <a:t> </a:t>
            </a:r>
            <a:r>
              <a:rPr lang="uk-UA" dirty="0" err="1"/>
              <a:t>using</a:t>
            </a:r>
            <a:r>
              <a:rPr lang="uk-UA" dirty="0"/>
              <a:t> </a:t>
            </a:r>
            <a:r>
              <a:rPr lang="uk-UA" dirty="0" err="1"/>
              <a:t>the</a:t>
            </a:r>
            <a:r>
              <a:rPr lang="uk-UA" dirty="0"/>
              <a:t> </a:t>
            </a:r>
            <a:r>
              <a:rPr lang="uk-UA" dirty="0" err="1"/>
              <a:t>existing</a:t>
            </a:r>
            <a:r>
              <a:rPr lang="uk-UA" dirty="0"/>
              <a:t> </a:t>
            </a:r>
            <a:r>
              <a:rPr lang="uk-UA" dirty="0" err="1"/>
              <a:t>object</a:t>
            </a:r>
            <a:r>
              <a:rPr lang="uk-UA" dirty="0"/>
              <a:t> </a:t>
            </a:r>
            <a:r>
              <a:rPr lang="uk-UA" dirty="0" err="1"/>
              <a:t>as</a:t>
            </a:r>
            <a:r>
              <a:rPr lang="uk-UA" dirty="0"/>
              <a:t> a </a:t>
            </a:r>
            <a:r>
              <a:rPr lang="uk-UA" dirty="0" err="1"/>
              <a:t>prototype</a:t>
            </a:r>
            <a:r>
              <a:rPr lang="uk-UA" dirty="0"/>
              <a:t> </a:t>
            </a:r>
            <a:r>
              <a:rPr lang="uk-UA" dirty="0" err="1"/>
              <a:t>for</a:t>
            </a:r>
            <a:r>
              <a:rPr lang="uk-UA" dirty="0"/>
              <a:t> </a:t>
            </a:r>
            <a:r>
              <a:rPr lang="uk-UA" dirty="0" err="1"/>
              <a:t>the</a:t>
            </a:r>
            <a:r>
              <a:rPr lang="uk-UA" dirty="0"/>
              <a:t> </a:t>
            </a:r>
            <a:r>
              <a:rPr lang="uk-UA" dirty="0" err="1"/>
              <a:t>newly</a:t>
            </a:r>
            <a:r>
              <a:rPr lang="uk-UA" dirty="0"/>
              <a:t> </a:t>
            </a:r>
            <a:r>
              <a:rPr lang="uk-UA" dirty="0" err="1"/>
              <a:t>created</a:t>
            </a:r>
            <a:r>
              <a:rPr lang="uk-UA" dirty="0"/>
              <a:t> </a:t>
            </a:r>
            <a:r>
              <a:rPr lang="uk-UA" dirty="0" err="1"/>
              <a:t>object</a:t>
            </a:r>
            <a:r>
              <a:rPr lang="uk-UA" dirty="0"/>
              <a:t>.</a:t>
            </a:r>
          </a:p>
        </p:txBody>
      </p:sp>
      <p:pic>
        <p:nvPicPr>
          <p:cNvPr id="8" name="Рисунок 7"/>
          <p:cNvPicPr>
            <a:picLocks noChangeAspect="1"/>
          </p:cNvPicPr>
          <p:nvPr/>
        </p:nvPicPr>
        <p:blipFill>
          <a:blip r:embed="rId2"/>
          <a:stretch>
            <a:fillRect/>
          </a:stretch>
        </p:blipFill>
        <p:spPr>
          <a:xfrm>
            <a:off x="366996" y="3005738"/>
            <a:ext cx="5216431" cy="2261270"/>
          </a:xfrm>
          <a:prstGeom prst="rect">
            <a:avLst/>
          </a:prstGeom>
        </p:spPr>
      </p:pic>
      <p:pic>
        <p:nvPicPr>
          <p:cNvPr id="9" name="Рисунок 8"/>
          <p:cNvPicPr>
            <a:picLocks noChangeAspect="1"/>
          </p:cNvPicPr>
          <p:nvPr/>
        </p:nvPicPr>
        <p:blipFill>
          <a:blip r:embed="rId3"/>
          <a:stretch>
            <a:fillRect/>
          </a:stretch>
        </p:blipFill>
        <p:spPr>
          <a:xfrm>
            <a:off x="6588455" y="2929647"/>
            <a:ext cx="4610390" cy="2337361"/>
          </a:xfrm>
          <a:prstGeom prst="rect">
            <a:avLst/>
          </a:prstGeom>
        </p:spPr>
      </p:pic>
    </p:spTree>
    <p:extLst>
      <p:ext uri="{BB962C8B-B14F-4D97-AF65-F5344CB8AC3E}">
        <p14:creationId xmlns:p14="http://schemas.microsoft.com/office/powerpoint/2010/main" val="1549813594"/>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idx="4294967295"/>
          </p:nvPr>
        </p:nvSpPr>
        <p:spPr>
          <a:xfrm>
            <a:off x="4223981" y="371902"/>
            <a:ext cx="4128449" cy="685800"/>
          </a:xfrm>
          <a:prstGeom prst="rect">
            <a:avLst/>
          </a:prstGeom>
        </p:spPr>
        <p:txBody>
          <a:bodyPr/>
          <a:lstStyle/>
          <a:p>
            <a:r>
              <a:rPr lang="en-US" dirty="0"/>
              <a:t>Object </a:t>
            </a:r>
            <a:r>
              <a:rPr lang="en-US" dirty="0" smtClean="0"/>
              <a:t>methods</a:t>
            </a:r>
            <a:endParaRPr lang="uk-UA" dirty="0"/>
          </a:p>
        </p:txBody>
      </p:sp>
      <p:sp>
        <p:nvSpPr>
          <p:cNvPr id="2" name="Прямоугольник 1"/>
          <p:cNvSpPr/>
          <p:nvPr/>
        </p:nvSpPr>
        <p:spPr>
          <a:xfrm>
            <a:off x="259306" y="1323834"/>
            <a:ext cx="5404514" cy="1415772"/>
          </a:xfrm>
          <a:prstGeom prst="rect">
            <a:avLst/>
          </a:prstGeom>
        </p:spPr>
        <p:txBody>
          <a:bodyPr wrap="square">
            <a:spAutoFit/>
          </a:bodyPr>
          <a:lstStyle/>
          <a:p>
            <a:r>
              <a:rPr lang="en-US" sz="3200" dirty="0" err="1"/>
              <a:t>Object.defineProperties</a:t>
            </a:r>
            <a:r>
              <a:rPr lang="en-US" sz="3200" dirty="0" smtClean="0"/>
              <a:t>()</a:t>
            </a:r>
          </a:p>
          <a:p>
            <a:r>
              <a:rPr lang="en-US" dirty="0"/>
              <a:t>The method  </a:t>
            </a:r>
            <a:r>
              <a:rPr lang="en-US" dirty="0" err="1"/>
              <a:t>Object.defineProperties</a:t>
            </a:r>
            <a:r>
              <a:rPr lang="en-US" dirty="0"/>
              <a:t>() determines new or modifies existing properties directly on the object, returning that object.</a:t>
            </a:r>
            <a:endParaRPr lang="uk-UA" dirty="0"/>
          </a:p>
        </p:txBody>
      </p:sp>
      <p:sp>
        <p:nvSpPr>
          <p:cNvPr id="7" name="Прямоугольник 6"/>
          <p:cNvSpPr/>
          <p:nvPr/>
        </p:nvSpPr>
        <p:spPr>
          <a:xfrm>
            <a:off x="6471313" y="1323834"/>
            <a:ext cx="5374943" cy="1631216"/>
          </a:xfrm>
          <a:prstGeom prst="rect">
            <a:avLst/>
          </a:prstGeom>
        </p:spPr>
        <p:txBody>
          <a:bodyPr wrap="square">
            <a:spAutoFit/>
          </a:bodyPr>
          <a:lstStyle/>
          <a:p>
            <a:r>
              <a:rPr lang="en-US" sz="2800" dirty="0" err="1"/>
              <a:t>Object.entries</a:t>
            </a:r>
            <a:r>
              <a:rPr lang="en-US" sz="2800" dirty="0"/>
              <a:t>() </a:t>
            </a:r>
            <a:endParaRPr lang="en-US" sz="2800" dirty="0" smtClean="0"/>
          </a:p>
          <a:p>
            <a:r>
              <a:rPr lang="en-US" dirty="0"/>
              <a:t>The method </a:t>
            </a:r>
            <a:r>
              <a:rPr lang="en-US" dirty="0" err="1"/>
              <a:t>Object.entries</a:t>
            </a:r>
            <a:r>
              <a:rPr lang="en-US" dirty="0"/>
              <a:t>()returns an array of key-value pairs of personal, enumerated, string properties of the given object, in the same order in which they are provided by the loop for...</a:t>
            </a:r>
            <a:r>
              <a:rPr lang="en-US" dirty="0" smtClean="0"/>
              <a:t>in.</a:t>
            </a:r>
            <a:endParaRPr lang="uk-UA" dirty="0"/>
          </a:p>
        </p:txBody>
      </p:sp>
      <p:pic>
        <p:nvPicPr>
          <p:cNvPr id="3" name="Рисунок 2"/>
          <p:cNvPicPr>
            <a:picLocks noChangeAspect="1"/>
          </p:cNvPicPr>
          <p:nvPr/>
        </p:nvPicPr>
        <p:blipFill>
          <a:blip r:embed="rId2"/>
          <a:stretch>
            <a:fillRect/>
          </a:stretch>
        </p:blipFill>
        <p:spPr>
          <a:xfrm>
            <a:off x="384625" y="3105336"/>
            <a:ext cx="3343275" cy="2409825"/>
          </a:xfrm>
          <a:prstGeom prst="rect">
            <a:avLst/>
          </a:prstGeom>
        </p:spPr>
      </p:pic>
      <p:pic>
        <p:nvPicPr>
          <p:cNvPr id="4" name="Рисунок 3"/>
          <p:cNvPicPr>
            <a:picLocks noChangeAspect="1"/>
          </p:cNvPicPr>
          <p:nvPr/>
        </p:nvPicPr>
        <p:blipFill>
          <a:blip r:embed="rId3"/>
          <a:stretch>
            <a:fillRect/>
          </a:stretch>
        </p:blipFill>
        <p:spPr>
          <a:xfrm>
            <a:off x="6594144" y="3048300"/>
            <a:ext cx="3750860" cy="2560111"/>
          </a:xfrm>
          <a:prstGeom prst="rect">
            <a:avLst/>
          </a:prstGeom>
        </p:spPr>
      </p:pic>
    </p:spTree>
    <p:extLst>
      <p:ext uri="{BB962C8B-B14F-4D97-AF65-F5344CB8AC3E}">
        <p14:creationId xmlns:p14="http://schemas.microsoft.com/office/powerpoint/2010/main" val="239075230"/>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idx="4294967295"/>
          </p:nvPr>
        </p:nvSpPr>
        <p:spPr>
          <a:xfrm>
            <a:off x="4223981" y="371902"/>
            <a:ext cx="4128449" cy="685800"/>
          </a:xfrm>
          <a:prstGeom prst="rect">
            <a:avLst/>
          </a:prstGeom>
        </p:spPr>
        <p:txBody>
          <a:bodyPr/>
          <a:lstStyle/>
          <a:p>
            <a:r>
              <a:rPr lang="en-US" dirty="0"/>
              <a:t>Object </a:t>
            </a:r>
            <a:r>
              <a:rPr lang="en-US" dirty="0" smtClean="0"/>
              <a:t>methods</a:t>
            </a:r>
            <a:endParaRPr lang="uk-UA" dirty="0"/>
          </a:p>
        </p:txBody>
      </p:sp>
      <p:sp>
        <p:nvSpPr>
          <p:cNvPr id="2" name="Прямоугольник 1"/>
          <p:cNvSpPr/>
          <p:nvPr/>
        </p:nvSpPr>
        <p:spPr>
          <a:xfrm>
            <a:off x="272954" y="1154557"/>
            <a:ext cx="5404514" cy="1415772"/>
          </a:xfrm>
          <a:prstGeom prst="rect">
            <a:avLst/>
          </a:prstGeom>
        </p:spPr>
        <p:txBody>
          <a:bodyPr wrap="square">
            <a:spAutoFit/>
          </a:bodyPr>
          <a:lstStyle/>
          <a:p>
            <a:r>
              <a:rPr lang="en-US" sz="3200" dirty="0" err="1"/>
              <a:t>Object.getOwnPropertyDescriptor</a:t>
            </a:r>
            <a:r>
              <a:rPr lang="en-US" sz="3200" dirty="0" smtClean="0"/>
              <a:t>()</a:t>
            </a:r>
            <a:r>
              <a:rPr lang="en-US" dirty="0"/>
              <a:t> returns a property descriptor for the personal property (such that it is present directly on the object and not in the chain of its prototypes) of the given object.</a:t>
            </a:r>
            <a:endParaRPr lang="uk-UA" dirty="0"/>
          </a:p>
        </p:txBody>
      </p:sp>
      <p:sp>
        <p:nvSpPr>
          <p:cNvPr id="7" name="Прямоугольник 6"/>
          <p:cNvSpPr/>
          <p:nvPr/>
        </p:nvSpPr>
        <p:spPr>
          <a:xfrm>
            <a:off x="6471313" y="1323834"/>
            <a:ext cx="5374943" cy="800219"/>
          </a:xfrm>
          <a:prstGeom prst="rect">
            <a:avLst/>
          </a:prstGeom>
        </p:spPr>
        <p:txBody>
          <a:bodyPr wrap="square">
            <a:spAutoFit/>
          </a:bodyPr>
          <a:lstStyle/>
          <a:p>
            <a:r>
              <a:rPr lang="en-US" sz="2800" dirty="0"/>
              <a:t>Object.is</a:t>
            </a:r>
            <a:r>
              <a:rPr lang="en-US" sz="2800" dirty="0" smtClean="0"/>
              <a:t>()</a:t>
            </a:r>
          </a:p>
          <a:p>
            <a:r>
              <a:rPr lang="en-US" dirty="0"/>
              <a:t>finds out if two arguments have the same meaning .</a:t>
            </a:r>
            <a:endParaRPr lang="uk-UA" dirty="0"/>
          </a:p>
        </p:txBody>
      </p:sp>
      <p:pic>
        <p:nvPicPr>
          <p:cNvPr id="5" name="Рисунок 4"/>
          <p:cNvPicPr>
            <a:picLocks noChangeAspect="1"/>
          </p:cNvPicPr>
          <p:nvPr/>
        </p:nvPicPr>
        <p:blipFill>
          <a:blip r:embed="rId2"/>
          <a:stretch>
            <a:fillRect/>
          </a:stretch>
        </p:blipFill>
        <p:spPr>
          <a:xfrm>
            <a:off x="354131" y="2955051"/>
            <a:ext cx="5110364" cy="2190156"/>
          </a:xfrm>
          <a:prstGeom prst="rect">
            <a:avLst/>
          </a:prstGeom>
        </p:spPr>
      </p:pic>
      <p:pic>
        <p:nvPicPr>
          <p:cNvPr id="8" name="Рисунок 7"/>
          <p:cNvPicPr>
            <a:picLocks noChangeAspect="1"/>
          </p:cNvPicPr>
          <p:nvPr/>
        </p:nvPicPr>
        <p:blipFill>
          <a:blip r:embed="rId3"/>
          <a:stretch>
            <a:fillRect/>
          </a:stretch>
        </p:blipFill>
        <p:spPr>
          <a:xfrm>
            <a:off x="6660356" y="2390185"/>
            <a:ext cx="3384148" cy="2494024"/>
          </a:xfrm>
          <a:prstGeom prst="rect">
            <a:avLst/>
          </a:prstGeom>
        </p:spPr>
      </p:pic>
    </p:spTree>
    <p:extLst>
      <p:ext uri="{BB962C8B-B14F-4D97-AF65-F5344CB8AC3E}">
        <p14:creationId xmlns:p14="http://schemas.microsoft.com/office/powerpoint/2010/main" val="2930978356"/>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idx="4294967295"/>
          </p:nvPr>
        </p:nvSpPr>
        <p:spPr>
          <a:xfrm>
            <a:off x="4223981" y="371902"/>
            <a:ext cx="4128449" cy="685800"/>
          </a:xfrm>
          <a:prstGeom prst="rect">
            <a:avLst/>
          </a:prstGeom>
        </p:spPr>
        <p:txBody>
          <a:bodyPr/>
          <a:lstStyle/>
          <a:p>
            <a:r>
              <a:rPr lang="en-US" dirty="0"/>
              <a:t>Object </a:t>
            </a:r>
            <a:r>
              <a:rPr lang="en-US" dirty="0" smtClean="0"/>
              <a:t>methods</a:t>
            </a:r>
            <a:endParaRPr lang="uk-UA" dirty="0"/>
          </a:p>
        </p:txBody>
      </p:sp>
      <p:sp>
        <p:nvSpPr>
          <p:cNvPr id="2" name="Прямоугольник 1"/>
          <p:cNvSpPr/>
          <p:nvPr/>
        </p:nvSpPr>
        <p:spPr>
          <a:xfrm>
            <a:off x="272954" y="1154557"/>
            <a:ext cx="5404514" cy="1969770"/>
          </a:xfrm>
          <a:prstGeom prst="rect">
            <a:avLst/>
          </a:prstGeom>
        </p:spPr>
        <p:txBody>
          <a:bodyPr wrap="square">
            <a:spAutoFit/>
          </a:bodyPr>
          <a:lstStyle/>
          <a:p>
            <a:r>
              <a:rPr lang="en-US" sz="3200" dirty="0" err="1"/>
              <a:t>Object.keys</a:t>
            </a:r>
            <a:r>
              <a:rPr lang="en-US" sz="3200" dirty="0" smtClean="0"/>
              <a:t>()</a:t>
            </a:r>
            <a:endParaRPr lang="uk-UA" sz="3200" dirty="0" smtClean="0"/>
          </a:p>
          <a:p>
            <a:r>
              <a:rPr lang="en-US" dirty="0"/>
              <a:t>returns an array of </a:t>
            </a:r>
            <a:r>
              <a:rPr lang="en-US" b="1" dirty="0"/>
              <a:t>names of the</a:t>
            </a:r>
            <a:r>
              <a:rPr lang="en-US" dirty="0"/>
              <a:t> personal enumerated properties of the passed object in the same order as it is returned by a normal loop.</a:t>
            </a:r>
          </a:p>
          <a:p>
            <a:r>
              <a:rPr lang="en-US" dirty="0"/>
              <a:t/>
            </a:r>
            <a:br>
              <a:rPr lang="en-US" dirty="0"/>
            </a:br>
            <a:endParaRPr lang="uk-UA" dirty="0"/>
          </a:p>
        </p:txBody>
      </p:sp>
      <p:sp>
        <p:nvSpPr>
          <p:cNvPr id="7" name="Прямоугольник 6"/>
          <p:cNvSpPr/>
          <p:nvPr/>
        </p:nvSpPr>
        <p:spPr>
          <a:xfrm>
            <a:off x="6471313" y="1323834"/>
            <a:ext cx="5374943" cy="800219"/>
          </a:xfrm>
          <a:prstGeom prst="rect">
            <a:avLst/>
          </a:prstGeom>
        </p:spPr>
        <p:txBody>
          <a:bodyPr wrap="square">
            <a:spAutoFit/>
          </a:bodyPr>
          <a:lstStyle/>
          <a:p>
            <a:r>
              <a:rPr lang="en-US" sz="2800" dirty="0" err="1"/>
              <a:t>toString</a:t>
            </a:r>
            <a:r>
              <a:rPr lang="en-US" sz="2800" dirty="0" smtClean="0"/>
              <a:t>()</a:t>
            </a:r>
            <a:endParaRPr lang="uk-UA" sz="2800" dirty="0" smtClean="0"/>
          </a:p>
          <a:p>
            <a:r>
              <a:rPr lang="en-US" dirty="0"/>
              <a:t>returns a string that displays the </a:t>
            </a:r>
            <a:r>
              <a:rPr lang="en-US" dirty="0" smtClean="0"/>
              <a:t>object.</a:t>
            </a:r>
            <a:endParaRPr lang="uk-UA" dirty="0"/>
          </a:p>
        </p:txBody>
      </p:sp>
      <p:pic>
        <p:nvPicPr>
          <p:cNvPr id="3" name="Рисунок 2"/>
          <p:cNvPicPr>
            <a:picLocks noChangeAspect="1"/>
          </p:cNvPicPr>
          <p:nvPr/>
        </p:nvPicPr>
        <p:blipFill>
          <a:blip r:embed="rId2"/>
          <a:stretch>
            <a:fillRect/>
          </a:stretch>
        </p:blipFill>
        <p:spPr>
          <a:xfrm>
            <a:off x="272954" y="2969684"/>
            <a:ext cx="3552825" cy="1914525"/>
          </a:xfrm>
          <a:prstGeom prst="rect">
            <a:avLst/>
          </a:prstGeom>
        </p:spPr>
      </p:pic>
      <p:pic>
        <p:nvPicPr>
          <p:cNvPr id="10" name="Рисунок 9"/>
          <p:cNvPicPr>
            <a:picLocks noChangeAspect="1"/>
          </p:cNvPicPr>
          <p:nvPr/>
        </p:nvPicPr>
        <p:blipFill>
          <a:blip r:embed="rId3"/>
          <a:stretch>
            <a:fillRect/>
          </a:stretch>
        </p:blipFill>
        <p:spPr>
          <a:xfrm>
            <a:off x="6613264" y="2417234"/>
            <a:ext cx="4124325" cy="2466975"/>
          </a:xfrm>
          <a:prstGeom prst="rect">
            <a:avLst/>
          </a:prstGeom>
        </p:spPr>
      </p:pic>
    </p:spTree>
    <p:extLst>
      <p:ext uri="{BB962C8B-B14F-4D97-AF65-F5344CB8AC3E}">
        <p14:creationId xmlns:p14="http://schemas.microsoft.com/office/powerpoint/2010/main" val="101060624"/>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idx="4294967295"/>
          </p:nvPr>
        </p:nvSpPr>
        <p:spPr>
          <a:xfrm>
            <a:off x="4223981" y="371902"/>
            <a:ext cx="4128449" cy="685800"/>
          </a:xfrm>
          <a:prstGeom prst="rect">
            <a:avLst/>
          </a:prstGeom>
        </p:spPr>
        <p:txBody>
          <a:bodyPr/>
          <a:lstStyle/>
          <a:p>
            <a:r>
              <a:rPr lang="en-US" dirty="0"/>
              <a:t>Object </a:t>
            </a:r>
            <a:r>
              <a:rPr lang="en-US" dirty="0" smtClean="0"/>
              <a:t>methods</a:t>
            </a:r>
            <a:endParaRPr lang="uk-UA" dirty="0"/>
          </a:p>
        </p:txBody>
      </p:sp>
      <p:sp>
        <p:nvSpPr>
          <p:cNvPr id="2" name="Прямоугольник 1"/>
          <p:cNvSpPr/>
          <p:nvPr/>
        </p:nvSpPr>
        <p:spPr>
          <a:xfrm>
            <a:off x="272954" y="1323834"/>
            <a:ext cx="5404514" cy="1138773"/>
          </a:xfrm>
          <a:prstGeom prst="rect">
            <a:avLst/>
          </a:prstGeom>
        </p:spPr>
        <p:txBody>
          <a:bodyPr wrap="square">
            <a:spAutoFit/>
          </a:bodyPr>
          <a:lstStyle/>
          <a:p>
            <a:r>
              <a:rPr lang="en-US" sz="3200" dirty="0" err="1"/>
              <a:t>valueOf</a:t>
            </a:r>
            <a:r>
              <a:rPr lang="en-US" sz="3200" dirty="0" smtClean="0"/>
              <a:t>()</a:t>
            </a:r>
            <a:endParaRPr lang="uk-UA" sz="3200" dirty="0" smtClean="0"/>
          </a:p>
          <a:p>
            <a:r>
              <a:rPr lang="en-US" dirty="0"/>
              <a:t>returns a simple value of the specified object</a:t>
            </a:r>
            <a:br>
              <a:rPr lang="en-US" dirty="0"/>
            </a:br>
            <a:endParaRPr lang="uk-UA" dirty="0"/>
          </a:p>
        </p:txBody>
      </p:sp>
      <p:sp>
        <p:nvSpPr>
          <p:cNvPr id="7" name="Прямоугольник 6"/>
          <p:cNvSpPr/>
          <p:nvPr/>
        </p:nvSpPr>
        <p:spPr>
          <a:xfrm>
            <a:off x="6471313" y="1323834"/>
            <a:ext cx="5374943" cy="1077218"/>
          </a:xfrm>
          <a:prstGeom prst="rect">
            <a:avLst/>
          </a:prstGeom>
        </p:spPr>
        <p:txBody>
          <a:bodyPr wrap="square">
            <a:spAutoFit/>
          </a:bodyPr>
          <a:lstStyle/>
          <a:p>
            <a:r>
              <a:rPr lang="en-US" sz="2800" dirty="0" err="1"/>
              <a:t>Object.values</a:t>
            </a:r>
            <a:r>
              <a:rPr lang="en-US" sz="2800" dirty="0"/>
              <a:t>() </a:t>
            </a:r>
            <a:endParaRPr lang="uk-UA" sz="2800" dirty="0" smtClean="0"/>
          </a:p>
          <a:p>
            <a:r>
              <a:rPr lang="en-US" dirty="0"/>
              <a:t>returns an array of values ​​of all personal (not inherited) listed properties of the transferred object.</a:t>
            </a:r>
            <a:endParaRPr lang="uk-UA" dirty="0"/>
          </a:p>
        </p:txBody>
      </p:sp>
      <p:pic>
        <p:nvPicPr>
          <p:cNvPr id="4" name="Рисунок 3"/>
          <p:cNvPicPr>
            <a:picLocks noChangeAspect="1"/>
          </p:cNvPicPr>
          <p:nvPr/>
        </p:nvPicPr>
        <p:blipFill>
          <a:blip r:embed="rId2"/>
          <a:stretch>
            <a:fillRect/>
          </a:stretch>
        </p:blipFill>
        <p:spPr>
          <a:xfrm>
            <a:off x="272954" y="2702983"/>
            <a:ext cx="4029075" cy="2505075"/>
          </a:xfrm>
          <a:prstGeom prst="rect">
            <a:avLst/>
          </a:prstGeom>
        </p:spPr>
      </p:pic>
      <p:pic>
        <p:nvPicPr>
          <p:cNvPr id="5" name="Рисунок 4"/>
          <p:cNvPicPr>
            <a:picLocks noChangeAspect="1"/>
          </p:cNvPicPr>
          <p:nvPr/>
        </p:nvPicPr>
        <p:blipFill>
          <a:blip r:embed="rId3"/>
          <a:stretch>
            <a:fillRect/>
          </a:stretch>
        </p:blipFill>
        <p:spPr>
          <a:xfrm>
            <a:off x="6659894" y="2988734"/>
            <a:ext cx="4276725" cy="1933575"/>
          </a:xfrm>
          <a:prstGeom prst="rect">
            <a:avLst/>
          </a:prstGeom>
        </p:spPr>
      </p:pic>
    </p:spTree>
    <p:extLst>
      <p:ext uri="{BB962C8B-B14F-4D97-AF65-F5344CB8AC3E}">
        <p14:creationId xmlns:p14="http://schemas.microsoft.com/office/powerpoint/2010/main" val="4101792440"/>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idx="4294967295"/>
          </p:nvPr>
        </p:nvSpPr>
        <p:spPr>
          <a:xfrm>
            <a:off x="4223981" y="371902"/>
            <a:ext cx="4128449" cy="685800"/>
          </a:xfrm>
          <a:prstGeom prst="rect">
            <a:avLst/>
          </a:prstGeom>
        </p:spPr>
        <p:txBody>
          <a:bodyPr/>
          <a:lstStyle/>
          <a:p>
            <a:r>
              <a:rPr lang="en-US" dirty="0"/>
              <a:t>Object </a:t>
            </a:r>
            <a:r>
              <a:rPr lang="en-US" dirty="0" smtClean="0"/>
              <a:t>methods</a:t>
            </a:r>
            <a:endParaRPr lang="uk-UA" dirty="0"/>
          </a:p>
        </p:txBody>
      </p:sp>
      <p:sp>
        <p:nvSpPr>
          <p:cNvPr id="2" name="Прямоугольник 1"/>
          <p:cNvSpPr/>
          <p:nvPr/>
        </p:nvSpPr>
        <p:spPr>
          <a:xfrm>
            <a:off x="272954" y="1057702"/>
            <a:ext cx="5404514" cy="1969770"/>
          </a:xfrm>
          <a:prstGeom prst="rect">
            <a:avLst/>
          </a:prstGeom>
        </p:spPr>
        <p:txBody>
          <a:bodyPr wrap="square">
            <a:spAutoFit/>
          </a:bodyPr>
          <a:lstStyle/>
          <a:p>
            <a:r>
              <a:rPr lang="en-US" sz="3200" dirty="0" err="1"/>
              <a:t>Object.freeze</a:t>
            </a:r>
            <a:r>
              <a:rPr lang="en-US" sz="3200" dirty="0" smtClean="0"/>
              <a:t>()</a:t>
            </a:r>
            <a:endParaRPr lang="uk-UA" sz="3200" dirty="0" smtClean="0"/>
          </a:p>
          <a:p>
            <a:r>
              <a:rPr lang="en-US" dirty="0"/>
              <a:t>The frozen object cannot be changed; Freezing prevents adding new properties, deleting existing properties, changing the availability of existing properties for listing, configuring, and writing, and changing the values ​​of existing properties</a:t>
            </a:r>
            <a:br>
              <a:rPr lang="en-US" dirty="0"/>
            </a:br>
            <a:endParaRPr lang="uk-UA" dirty="0"/>
          </a:p>
        </p:txBody>
      </p:sp>
      <p:sp>
        <p:nvSpPr>
          <p:cNvPr id="7" name="Прямоугольник 6"/>
          <p:cNvSpPr/>
          <p:nvPr/>
        </p:nvSpPr>
        <p:spPr>
          <a:xfrm>
            <a:off x="6659894" y="1296538"/>
            <a:ext cx="5374943" cy="1077218"/>
          </a:xfrm>
          <a:prstGeom prst="rect">
            <a:avLst/>
          </a:prstGeom>
        </p:spPr>
        <p:txBody>
          <a:bodyPr wrap="square">
            <a:spAutoFit/>
          </a:bodyPr>
          <a:lstStyle/>
          <a:p>
            <a:r>
              <a:rPr lang="en-US" sz="2800" dirty="0" err="1"/>
              <a:t>hasOwnProperty</a:t>
            </a:r>
            <a:r>
              <a:rPr lang="en-US" sz="2800" dirty="0"/>
              <a:t>() </a:t>
            </a:r>
            <a:endParaRPr lang="uk-UA" sz="2800" dirty="0" smtClean="0"/>
          </a:p>
          <a:p>
            <a:r>
              <a:rPr lang="en-US" dirty="0"/>
              <a:t> returns a Boolean value that indicates whether the specified property is a personal property of the object</a:t>
            </a:r>
            <a:endParaRPr lang="uk-UA" dirty="0"/>
          </a:p>
        </p:txBody>
      </p:sp>
      <p:pic>
        <p:nvPicPr>
          <p:cNvPr id="4" name="Рисунок 3"/>
          <p:cNvPicPr>
            <a:picLocks noChangeAspect="1"/>
          </p:cNvPicPr>
          <p:nvPr/>
        </p:nvPicPr>
        <p:blipFill>
          <a:blip r:embed="rId2"/>
          <a:stretch>
            <a:fillRect/>
          </a:stretch>
        </p:blipFill>
        <p:spPr>
          <a:xfrm>
            <a:off x="382136" y="2988734"/>
            <a:ext cx="4029075" cy="2505075"/>
          </a:xfrm>
          <a:prstGeom prst="rect">
            <a:avLst/>
          </a:prstGeom>
        </p:spPr>
      </p:pic>
      <p:pic>
        <p:nvPicPr>
          <p:cNvPr id="3" name="Рисунок 2"/>
          <p:cNvPicPr>
            <a:picLocks noChangeAspect="1"/>
          </p:cNvPicPr>
          <p:nvPr/>
        </p:nvPicPr>
        <p:blipFill>
          <a:blip r:embed="rId3"/>
          <a:stretch>
            <a:fillRect/>
          </a:stretch>
        </p:blipFill>
        <p:spPr>
          <a:xfrm>
            <a:off x="6815706" y="2988734"/>
            <a:ext cx="4429125" cy="2333625"/>
          </a:xfrm>
          <a:prstGeom prst="rect">
            <a:avLst/>
          </a:prstGeom>
        </p:spPr>
      </p:pic>
    </p:spTree>
    <p:extLst>
      <p:ext uri="{BB962C8B-B14F-4D97-AF65-F5344CB8AC3E}">
        <p14:creationId xmlns:p14="http://schemas.microsoft.com/office/powerpoint/2010/main" val="1281586829"/>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033E08-7FE9-4F6D-B155-A8777B4A5A57}">
  <ds:schemaRefs>
    <ds:schemaRef ds:uri="http://purl.org/dc/dcmitype/"/>
    <ds:schemaRef ds:uri="http://schemas.microsoft.com/office/2006/documentManagement/types"/>
    <ds:schemaRef ds:uri="http://purl.org/dc/elements/1.1/"/>
    <ds:schemaRef ds:uri="http://schemas.microsoft.com/office/2006/metadata/properties"/>
    <ds:schemaRef ds:uri="835f28f2-30f1-4728-84d2-86d96e143488"/>
    <ds:schemaRef ds:uri="http://purl.org/dc/terms/"/>
    <ds:schemaRef ds:uri="http://schemas.openxmlformats.org/package/2006/metadata/core-properties"/>
    <ds:schemaRef ds:uri="http://schemas.microsoft.com/office/infopath/2007/PartnerControls"/>
    <ds:schemaRef ds:uri="341e6018-ac0a-4dfb-8409-db9e0d25502e"/>
    <ds:schemaRef ds:uri="http://www.w3.org/XML/1998/namespace"/>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459</TotalTime>
  <Words>2008</Words>
  <Application>Microsoft Office PowerPoint</Application>
  <PresentationFormat>Широкоэкранный</PresentationFormat>
  <Paragraphs>182</Paragraphs>
  <Slides>27</Slides>
  <Notes>14</Notes>
  <HiddenSlides>0</HiddenSlides>
  <MMClips>0</MMClips>
  <ScaleCrop>false</ScaleCrop>
  <HeadingPairs>
    <vt:vector size="6" baseType="variant">
      <vt:variant>
        <vt:lpstr>Использованные шрифты</vt:lpstr>
      </vt:variant>
      <vt:variant>
        <vt:i4>5</vt:i4>
      </vt:variant>
      <vt:variant>
        <vt:lpstr>Тема</vt:lpstr>
      </vt:variant>
      <vt:variant>
        <vt:i4>3</vt:i4>
      </vt:variant>
      <vt:variant>
        <vt:lpstr>Заголовки слайдов</vt:lpstr>
      </vt:variant>
      <vt:variant>
        <vt:i4>27</vt:i4>
      </vt:variant>
    </vt:vector>
  </HeadingPairs>
  <TitlesOfParts>
    <vt:vector size="35" baseType="lpstr">
      <vt:lpstr>Arial</vt:lpstr>
      <vt:lpstr>Calibri</vt:lpstr>
      <vt:lpstr>Open Sans</vt:lpstr>
      <vt:lpstr>Open Sans Regular</vt:lpstr>
      <vt:lpstr>Proxima Nova Black</vt:lpstr>
      <vt:lpstr>1_GRADIENT THEME</vt:lpstr>
      <vt:lpstr>2_GRADIENT THEME</vt:lpstr>
      <vt:lpstr>2_DARK THEME</vt:lpstr>
      <vt:lpstr>Object methods,  built-in objects</vt:lpstr>
      <vt:lpstr>Object</vt:lpstr>
      <vt:lpstr>Object</vt:lpstr>
      <vt:lpstr>Object methods</vt:lpstr>
      <vt:lpstr>Object methods</vt:lpstr>
      <vt:lpstr>Object methods</vt:lpstr>
      <vt:lpstr>Object methods</vt:lpstr>
      <vt:lpstr>Object methods</vt:lpstr>
      <vt:lpstr>Object methods</vt:lpstr>
      <vt:lpstr>BUILT-IN OBJECTS</vt:lpstr>
      <vt:lpstr>Array Object</vt:lpstr>
      <vt:lpstr>Array methods/properties</vt:lpstr>
      <vt:lpstr>Boolean Object</vt:lpstr>
      <vt:lpstr>Boolean Object methods/properties</vt:lpstr>
      <vt:lpstr>Date Object</vt:lpstr>
      <vt:lpstr>Date Object</vt:lpstr>
      <vt:lpstr>Math Object</vt:lpstr>
      <vt:lpstr>Math Object methods</vt:lpstr>
      <vt:lpstr>Number Object</vt:lpstr>
      <vt:lpstr>Number Object methods/properties</vt:lpstr>
      <vt:lpstr>String Object</vt:lpstr>
      <vt:lpstr>String Object methods/properties</vt:lpstr>
      <vt:lpstr>RegExp Object</vt:lpstr>
      <vt:lpstr>RegExp Object methods/properties</vt:lpstr>
      <vt:lpstr>Useful links</vt:lpstr>
      <vt:lpstr>Презентация PowerPoint</vt:lpstr>
      <vt:lpstr>Презентация PowerPoint</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Василь Дзюба</cp:lastModifiedBy>
  <cp:revision>40</cp:revision>
  <dcterms:created xsi:type="dcterms:W3CDTF">2018-11-02T13:55:27Z</dcterms:created>
  <dcterms:modified xsi:type="dcterms:W3CDTF">2020-06-14T23:02:11Z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