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8"/>
  </p:notesMasterIdLst>
  <p:sldIdLst>
    <p:sldId id="1224" r:id="rId7"/>
    <p:sldId id="1225" r:id="rId8"/>
    <p:sldId id="1256" r:id="rId9"/>
    <p:sldId id="1257" r:id="rId10"/>
    <p:sldId id="1239" r:id="rId11"/>
    <p:sldId id="1226" r:id="rId12"/>
    <p:sldId id="1228" r:id="rId13"/>
    <p:sldId id="1227" r:id="rId14"/>
    <p:sldId id="1242" r:id="rId15"/>
    <p:sldId id="1229" r:id="rId16"/>
    <p:sldId id="1246" r:id="rId17"/>
    <p:sldId id="1247" r:id="rId18"/>
    <p:sldId id="1230" r:id="rId19"/>
    <p:sldId id="1232" r:id="rId20"/>
    <p:sldId id="1255" r:id="rId21"/>
    <p:sldId id="1249" r:id="rId22"/>
    <p:sldId id="1250" r:id="rId23"/>
    <p:sldId id="1233" r:id="rId24"/>
    <p:sldId id="1234" r:id="rId25"/>
    <p:sldId id="1235" r:id="rId26"/>
    <p:sldId id="1248" r:id="rId27"/>
    <p:sldId id="1236" r:id="rId28"/>
    <p:sldId id="1243" r:id="rId29"/>
    <p:sldId id="1240" r:id="rId30"/>
    <p:sldId id="1244" r:id="rId31"/>
    <p:sldId id="1245" r:id="rId32"/>
    <p:sldId id="1253" r:id="rId33"/>
    <p:sldId id="1252" r:id="rId34"/>
    <p:sldId id="1251" r:id="rId35"/>
    <p:sldId id="1254" r:id="rId36"/>
    <p:sldId id="1206"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56"/>
            <p14:sldId id="1257"/>
            <p14:sldId id="1239"/>
            <p14:sldId id="1226"/>
            <p14:sldId id="1228"/>
            <p14:sldId id="1227"/>
            <p14:sldId id="1242"/>
            <p14:sldId id="1229"/>
            <p14:sldId id="1246"/>
            <p14:sldId id="1247"/>
            <p14:sldId id="1230"/>
            <p14:sldId id="1232"/>
            <p14:sldId id="1255"/>
            <p14:sldId id="1249"/>
            <p14:sldId id="1250"/>
            <p14:sldId id="1233"/>
            <p14:sldId id="1234"/>
            <p14:sldId id="1235"/>
            <p14:sldId id="1248"/>
            <p14:sldId id="1236"/>
            <p14:sldId id="1243"/>
            <p14:sldId id="1240"/>
            <p14:sldId id="1244"/>
            <p14:sldId id="1245"/>
            <p14:sldId id="1253"/>
            <p14:sldId id="1252"/>
            <p14:sldId id="1251"/>
            <p14:sldId id="125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84B"/>
    <a:srgbClr val="C94F4D"/>
    <a:srgbClr val="8F2585"/>
    <a:srgbClr val="F26D26"/>
    <a:srgbClr val="BA124A"/>
    <a:srgbClr val="E93BDD"/>
    <a:srgbClr val="F49EEE"/>
    <a:srgbClr val="42D109"/>
    <a:srgbClr val="159B3B"/>
    <a:srgbClr val="0F4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90"/>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30/03/2020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28</a:t>
            </a:fld>
            <a:endParaRPr lang="en-GB"/>
          </a:p>
        </p:txBody>
      </p:sp>
    </p:spTree>
    <p:extLst>
      <p:ext uri="{BB962C8B-B14F-4D97-AF65-F5344CB8AC3E}">
        <p14:creationId xmlns:p14="http://schemas.microsoft.com/office/powerpoint/2010/main" val="364045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29</a:t>
            </a:fld>
            <a:endParaRPr lang="en-GB"/>
          </a:p>
        </p:txBody>
      </p:sp>
    </p:spTree>
    <p:extLst>
      <p:ext uri="{BB962C8B-B14F-4D97-AF65-F5344CB8AC3E}">
        <p14:creationId xmlns:p14="http://schemas.microsoft.com/office/powerpoint/2010/main" val="356026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30</a:t>
            </a:fld>
            <a:endParaRPr lang="en-GB"/>
          </a:p>
        </p:txBody>
      </p:sp>
    </p:spTree>
    <p:extLst>
      <p:ext uri="{BB962C8B-B14F-4D97-AF65-F5344CB8AC3E}">
        <p14:creationId xmlns:p14="http://schemas.microsoft.com/office/powerpoint/2010/main" val="976249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k.wikipedia.org/wiki/%D0%A2%D0%B2%D1%96%D1%82%D1%82%D0%B5%D1%80" TargetMode="Externa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7.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png"/><Relationship Id="rId1" Type="http://schemas.openxmlformats.org/officeDocument/2006/relationships/slideLayout" Target="../slideLayouts/slideLayout27.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7.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569083" y="586854"/>
            <a:ext cx="11622917" cy="6380327"/>
          </a:xfrm>
          <a:prstGeom prst="rect">
            <a:avLst/>
          </a:prstGeom>
        </p:spPr>
        <p:txBody>
          <a:bodyPr/>
          <a:lstStyle/>
          <a:p>
            <a:pPr lvl="0"/>
            <a:r>
              <a:rPr lang="en-US" dirty="0"/>
              <a:t>WELCOME TO THE FUTURE</a:t>
            </a: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685800" y="390524"/>
            <a:ext cx="10820400" cy="1447801"/>
          </a:xfrm>
        </p:spPr>
        <p:txBody>
          <a:bodyPr/>
          <a:lstStyle/>
          <a:p>
            <a:pPr algn="ctr"/>
            <a:r>
              <a:rPr lang="en-US" sz="4800" dirty="0" smtClean="0"/>
              <a:t>BOTSTRAP BUTTONS EXAMPLE</a:t>
            </a:r>
            <a:endParaRPr lang="uk-UA" sz="4800"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endParaRPr lang="uk-UA"/>
          </a:p>
        </p:txBody>
      </p:sp>
      <p:pic>
        <p:nvPicPr>
          <p:cNvPr id="3" name="Рисунок 2"/>
          <p:cNvPicPr>
            <a:picLocks noChangeAspect="1"/>
          </p:cNvPicPr>
          <p:nvPr/>
        </p:nvPicPr>
        <p:blipFill>
          <a:blip r:embed="rId2"/>
          <a:stretch>
            <a:fillRect/>
          </a:stretch>
        </p:blipFill>
        <p:spPr>
          <a:xfrm>
            <a:off x="1943100" y="1866900"/>
            <a:ext cx="8305800" cy="4048125"/>
          </a:xfrm>
          <a:prstGeom prst="rect">
            <a:avLst/>
          </a:prstGeom>
        </p:spPr>
      </p:pic>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685800" y="0"/>
            <a:ext cx="10649856" cy="436561"/>
          </a:xfrm>
        </p:spPr>
        <p:txBody>
          <a:bodyPr/>
          <a:lstStyle/>
          <a:p>
            <a:pPr algn="ctr"/>
            <a:r>
              <a:rPr lang="en-US" sz="3600" dirty="0" smtClean="0"/>
              <a:t>BOOTRSTRAP CARDS</a:t>
            </a:r>
            <a:endParaRPr lang="uk-UA" sz="3600"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endParaRPr lang="uk-UA"/>
          </a:p>
        </p:txBody>
      </p:sp>
      <p:pic>
        <p:nvPicPr>
          <p:cNvPr id="3" name="Рисунок 2"/>
          <p:cNvPicPr>
            <a:picLocks noChangeAspect="1"/>
          </p:cNvPicPr>
          <p:nvPr/>
        </p:nvPicPr>
        <p:blipFill>
          <a:blip r:embed="rId2"/>
          <a:stretch>
            <a:fillRect/>
          </a:stretch>
        </p:blipFill>
        <p:spPr>
          <a:xfrm>
            <a:off x="1393373" y="1240292"/>
            <a:ext cx="8514670" cy="4970008"/>
          </a:xfrm>
          <a:prstGeom prst="rect">
            <a:avLst/>
          </a:prstGeom>
        </p:spPr>
      </p:pic>
    </p:spTree>
    <p:extLst>
      <p:ext uri="{BB962C8B-B14F-4D97-AF65-F5344CB8AC3E}">
        <p14:creationId xmlns:p14="http://schemas.microsoft.com/office/powerpoint/2010/main" val="273393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685800" y="-436561"/>
            <a:ext cx="10649856" cy="436561"/>
          </a:xfrm>
        </p:spPr>
        <p:txBody>
          <a:bodyPr/>
          <a:lstStyle/>
          <a:p>
            <a:pPr algn="ctr"/>
            <a:r>
              <a:rPr lang="en-US" sz="3600" dirty="0" smtClean="0"/>
              <a:t>OTHER</a:t>
            </a:r>
            <a:r>
              <a:rPr lang="en-US" sz="3600" dirty="0" smtClean="0"/>
              <a:t> CARDS</a:t>
            </a:r>
            <a:r>
              <a:rPr lang="uk-UA" sz="3600" dirty="0" smtClean="0"/>
              <a:t> </a:t>
            </a:r>
            <a:r>
              <a:rPr lang="en-US" sz="3600" dirty="0" smtClean="0"/>
              <a:t>EXAMPLE</a:t>
            </a:r>
            <a:endParaRPr lang="uk-UA" sz="3600"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endParaRPr lang="uk-UA"/>
          </a:p>
        </p:txBody>
      </p:sp>
      <p:pic>
        <p:nvPicPr>
          <p:cNvPr id="6" name="Рисунок 5"/>
          <p:cNvPicPr>
            <a:picLocks noChangeAspect="1"/>
          </p:cNvPicPr>
          <p:nvPr/>
        </p:nvPicPr>
        <p:blipFill>
          <a:blip r:embed="rId2"/>
          <a:stretch>
            <a:fillRect/>
          </a:stretch>
        </p:blipFill>
        <p:spPr>
          <a:xfrm>
            <a:off x="685800" y="909637"/>
            <a:ext cx="2409825" cy="4448175"/>
          </a:xfrm>
          <a:prstGeom prst="rect">
            <a:avLst/>
          </a:prstGeom>
        </p:spPr>
      </p:pic>
      <p:pic>
        <p:nvPicPr>
          <p:cNvPr id="7" name="Рисунок 6"/>
          <p:cNvPicPr>
            <a:picLocks noChangeAspect="1"/>
          </p:cNvPicPr>
          <p:nvPr/>
        </p:nvPicPr>
        <p:blipFill>
          <a:blip r:embed="rId3"/>
          <a:stretch>
            <a:fillRect/>
          </a:stretch>
        </p:blipFill>
        <p:spPr>
          <a:xfrm>
            <a:off x="3782331" y="3599809"/>
            <a:ext cx="7553325" cy="1704975"/>
          </a:xfrm>
          <a:prstGeom prst="rect">
            <a:avLst/>
          </a:prstGeom>
        </p:spPr>
      </p:pic>
      <p:pic>
        <p:nvPicPr>
          <p:cNvPr id="9" name="Рисунок 8"/>
          <p:cNvPicPr>
            <a:picLocks noChangeAspect="1"/>
          </p:cNvPicPr>
          <p:nvPr/>
        </p:nvPicPr>
        <p:blipFill>
          <a:blip r:embed="rId4"/>
          <a:stretch>
            <a:fillRect/>
          </a:stretch>
        </p:blipFill>
        <p:spPr>
          <a:xfrm>
            <a:off x="3820431" y="909637"/>
            <a:ext cx="7515225" cy="2047875"/>
          </a:xfrm>
          <a:prstGeom prst="rect">
            <a:avLst/>
          </a:prstGeom>
        </p:spPr>
      </p:pic>
    </p:spTree>
    <p:extLst>
      <p:ext uri="{BB962C8B-B14F-4D97-AF65-F5344CB8AC3E}">
        <p14:creationId xmlns:p14="http://schemas.microsoft.com/office/powerpoint/2010/main" val="3819625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A0E05-D6A3-44DB-8E1F-AE9104489031}"/>
              </a:ext>
            </a:extLst>
          </p:cNvPr>
          <p:cNvSpPr>
            <a:spLocks noGrp="1"/>
          </p:cNvSpPr>
          <p:nvPr>
            <p:ph type="title"/>
          </p:nvPr>
        </p:nvSpPr>
        <p:spPr>
          <a:xfrm>
            <a:off x="685800" y="342902"/>
            <a:ext cx="10820400" cy="685800"/>
          </a:xfrm>
        </p:spPr>
        <p:txBody>
          <a:bodyPr/>
          <a:lstStyle/>
          <a:p>
            <a:pPr algn="ctr"/>
            <a:r>
              <a:rPr lang="en-US" dirty="0" smtClean="0"/>
              <a:t>BOOTSTRAP FORMS</a:t>
            </a:r>
            <a:endParaRPr lang="uk-UA" dirty="0"/>
          </a:p>
        </p:txBody>
      </p:sp>
      <p:pic>
        <p:nvPicPr>
          <p:cNvPr id="2" name="Рисунок 1"/>
          <p:cNvPicPr>
            <a:picLocks noChangeAspect="1"/>
          </p:cNvPicPr>
          <p:nvPr/>
        </p:nvPicPr>
        <p:blipFill>
          <a:blip r:embed="rId2"/>
          <a:stretch>
            <a:fillRect/>
          </a:stretch>
        </p:blipFill>
        <p:spPr>
          <a:xfrm>
            <a:off x="1886857" y="1371601"/>
            <a:ext cx="8048625" cy="5057775"/>
          </a:xfrm>
          <a:prstGeom prst="rect">
            <a:avLst/>
          </a:prstGeom>
        </p:spPr>
      </p:pic>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10"/>
          </p:nvPr>
        </p:nvSpPr>
        <p:spPr/>
        <p:txBody>
          <a:bodyPr/>
          <a:lstStyle/>
          <a:p>
            <a:endParaRPr lang="uk-UA" dirty="0"/>
          </a:p>
        </p:txBody>
      </p:sp>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58268" y="1323976"/>
            <a:ext cx="8220075" cy="3133725"/>
          </a:xfrm>
          <a:prstGeom prst="rect">
            <a:avLst/>
          </a:prstGeom>
        </p:spPr>
      </p:pic>
      <p:pic>
        <p:nvPicPr>
          <p:cNvPr id="3" name="Рисунок 2"/>
          <p:cNvPicPr>
            <a:picLocks noChangeAspect="1"/>
          </p:cNvPicPr>
          <p:nvPr/>
        </p:nvPicPr>
        <p:blipFill>
          <a:blip r:embed="rId3"/>
          <a:stretch>
            <a:fillRect/>
          </a:stretch>
        </p:blipFill>
        <p:spPr>
          <a:xfrm>
            <a:off x="1721074" y="4748212"/>
            <a:ext cx="8220075" cy="1476375"/>
          </a:xfrm>
          <a:prstGeom prst="rect">
            <a:avLst/>
          </a:prstGeom>
        </p:spPr>
      </p:pic>
      <p:sp>
        <p:nvSpPr>
          <p:cNvPr id="5" name="Text Placeholder 4">
            <a:extLst>
              <a:ext uri="{FF2B5EF4-FFF2-40B4-BE49-F238E27FC236}">
                <a16:creationId xmlns:a16="http://schemas.microsoft.com/office/drawing/2014/main" id="{61B47164-5C4E-46ED-A751-8C8D4443061B}"/>
              </a:ext>
            </a:extLst>
          </p:cNvPr>
          <p:cNvSpPr>
            <a:spLocks noGrp="1"/>
          </p:cNvSpPr>
          <p:nvPr>
            <p:ph type="body" sz="quarter" idx="12"/>
          </p:nvPr>
        </p:nvSpPr>
        <p:spPr/>
        <p:txBody>
          <a:bodyPr/>
          <a:lstStyle/>
          <a:p>
            <a:endParaRPr lang="uk-UA" dirty="0"/>
          </a:p>
        </p:txBody>
      </p:sp>
      <p:sp>
        <p:nvSpPr>
          <p:cNvPr id="4" name="Title 3">
            <a:extLst>
              <a:ext uri="{FF2B5EF4-FFF2-40B4-BE49-F238E27FC236}">
                <a16:creationId xmlns:a16="http://schemas.microsoft.com/office/drawing/2014/main" id="{C4F1E8A9-C2C6-413C-BF2D-8D22F2332193}"/>
              </a:ext>
            </a:extLst>
          </p:cNvPr>
          <p:cNvSpPr>
            <a:spLocks noGrp="1"/>
          </p:cNvSpPr>
          <p:nvPr>
            <p:ph type="title"/>
          </p:nvPr>
        </p:nvSpPr>
        <p:spPr>
          <a:xfrm>
            <a:off x="4476749" y="453571"/>
            <a:ext cx="3467100" cy="707571"/>
          </a:xfrm>
        </p:spPr>
        <p:txBody>
          <a:bodyPr/>
          <a:lstStyle/>
          <a:p>
            <a:r>
              <a:rPr lang="en-US" sz="3600" dirty="0" smtClean="0"/>
              <a:t>INPUT GROUP</a:t>
            </a:r>
            <a:endParaRPr lang="uk-UA" sz="3600" dirty="0"/>
          </a:p>
        </p:txBody>
      </p:sp>
      <p:sp>
        <p:nvSpPr>
          <p:cNvPr id="6" name="Text Placeholder 5">
            <a:extLst>
              <a:ext uri="{FF2B5EF4-FFF2-40B4-BE49-F238E27FC236}">
                <a16:creationId xmlns:a16="http://schemas.microsoft.com/office/drawing/2014/main" id="{74334EBB-850A-4BB3-AD6E-C0E5759930A3}"/>
              </a:ext>
            </a:extLst>
          </p:cNvPr>
          <p:cNvSpPr>
            <a:spLocks noGrp="1"/>
          </p:cNvSpPr>
          <p:nvPr>
            <p:ph type="body" sz="quarter" idx="13"/>
          </p:nvPr>
        </p:nvSpPr>
        <p:spPr/>
        <p:txBody>
          <a:bodyPr/>
          <a:lstStyle/>
          <a:p>
            <a:endParaRPr lang="uk-UA" dirty="0"/>
          </a:p>
        </p:txBody>
      </p:sp>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B47164-5C4E-46ED-A751-8C8D4443061B}"/>
              </a:ext>
            </a:extLst>
          </p:cNvPr>
          <p:cNvSpPr>
            <a:spLocks noGrp="1"/>
          </p:cNvSpPr>
          <p:nvPr>
            <p:ph type="body" sz="quarter" idx="12"/>
          </p:nvPr>
        </p:nvSpPr>
        <p:spPr/>
        <p:txBody>
          <a:bodyPr/>
          <a:lstStyle/>
          <a:p>
            <a:endParaRPr lang="uk-UA" dirty="0"/>
          </a:p>
        </p:txBody>
      </p:sp>
      <p:sp>
        <p:nvSpPr>
          <p:cNvPr id="4" name="Title 3">
            <a:extLst>
              <a:ext uri="{FF2B5EF4-FFF2-40B4-BE49-F238E27FC236}">
                <a16:creationId xmlns:a16="http://schemas.microsoft.com/office/drawing/2014/main" id="{C4F1E8A9-C2C6-413C-BF2D-8D22F2332193}"/>
              </a:ext>
            </a:extLst>
          </p:cNvPr>
          <p:cNvSpPr>
            <a:spLocks noGrp="1"/>
          </p:cNvSpPr>
          <p:nvPr>
            <p:ph type="title"/>
          </p:nvPr>
        </p:nvSpPr>
        <p:spPr>
          <a:xfrm>
            <a:off x="3375062" y="475605"/>
            <a:ext cx="5471482" cy="707571"/>
          </a:xfrm>
        </p:spPr>
        <p:txBody>
          <a:bodyPr/>
          <a:lstStyle/>
          <a:p>
            <a:r>
              <a:rPr lang="en-US" sz="3600" dirty="0" smtClean="0"/>
              <a:t>INPUT </a:t>
            </a:r>
            <a:r>
              <a:rPr lang="en-US" sz="3600" dirty="0" smtClean="0"/>
              <a:t>GROUP CODE EXAMPLE</a:t>
            </a:r>
            <a:endParaRPr lang="uk-UA" sz="3600" dirty="0"/>
          </a:p>
        </p:txBody>
      </p:sp>
      <p:sp>
        <p:nvSpPr>
          <p:cNvPr id="6" name="Text Placeholder 5">
            <a:extLst>
              <a:ext uri="{FF2B5EF4-FFF2-40B4-BE49-F238E27FC236}">
                <a16:creationId xmlns:a16="http://schemas.microsoft.com/office/drawing/2014/main" id="{74334EBB-850A-4BB3-AD6E-C0E5759930A3}"/>
              </a:ext>
            </a:extLst>
          </p:cNvPr>
          <p:cNvSpPr>
            <a:spLocks noGrp="1"/>
          </p:cNvSpPr>
          <p:nvPr>
            <p:ph type="body" sz="quarter" idx="13"/>
          </p:nvPr>
        </p:nvSpPr>
        <p:spPr/>
        <p:txBody>
          <a:bodyPr/>
          <a:lstStyle/>
          <a:p>
            <a:endParaRPr lang="uk-UA" dirty="0"/>
          </a:p>
        </p:txBody>
      </p:sp>
      <p:pic>
        <p:nvPicPr>
          <p:cNvPr id="7" name="Рисунок 6"/>
          <p:cNvPicPr>
            <a:picLocks noChangeAspect="1"/>
          </p:cNvPicPr>
          <p:nvPr/>
        </p:nvPicPr>
        <p:blipFill>
          <a:blip r:embed="rId2"/>
          <a:stretch>
            <a:fillRect/>
          </a:stretch>
        </p:blipFill>
        <p:spPr>
          <a:xfrm>
            <a:off x="572878" y="1183176"/>
            <a:ext cx="9343508" cy="5142903"/>
          </a:xfrm>
          <a:prstGeom prst="rect">
            <a:avLst/>
          </a:prstGeom>
        </p:spPr>
      </p:pic>
    </p:spTree>
    <p:extLst>
      <p:ext uri="{BB962C8B-B14F-4D97-AF65-F5344CB8AC3E}">
        <p14:creationId xmlns:p14="http://schemas.microsoft.com/office/powerpoint/2010/main" val="1023113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1E8A9-C2C6-413C-BF2D-8D22F2332193}"/>
              </a:ext>
            </a:extLst>
          </p:cNvPr>
          <p:cNvSpPr>
            <a:spLocks noGrp="1"/>
          </p:cNvSpPr>
          <p:nvPr>
            <p:ph type="title"/>
          </p:nvPr>
        </p:nvSpPr>
        <p:spPr>
          <a:xfrm>
            <a:off x="4476749" y="453571"/>
            <a:ext cx="3467100" cy="707571"/>
          </a:xfrm>
        </p:spPr>
        <p:txBody>
          <a:bodyPr/>
          <a:lstStyle/>
          <a:p>
            <a:pPr algn="ctr"/>
            <a:r>
              <a:rPr lang="en-US" sz="3600" dirty="0" smtClean="0"/>
              <a:t>TABLES</a:t>
            </a:r>
            <a:endParaRPr lang="uk-UA" sz="3600" dirty="0"/>
          </a:p>
        </p:txBody>
      </p:sp>
      <p:pic>
        <p:nvPicPr>
          <p:cNvPr id="7" name="Рисунок 6"/>
          <p:cNvPicPr>
            <a:picLocks noChangeAspect="1"/>
          </p:cNvPicPr>
          <p:nvPr/>
        </p:nvPicPr>
        <p:blipFill>
          <a:blip r:embed="rId2"/>
          <a:stretch>
            <a:fillRect/>
          </a:stretch>
        </p:blipFill>
        <p:spPr>
          <a:xfrm>
            <a:off x="155953" y="2619663"/>
            <a:ext cx="8067675" cy="2162175"/>
          </a:xfrm>
          <a:prstGeom prst="rect">
            <a:avLst/>
          </a:prstGeom>
        </p:spPr>
      </p:pic>
      <p:pic>
        <p:nvPicPr>
          <p:cNvPr id="8" name="Рисунок 7"/>
          <p:cNvPicPr>
            <a:picLocks noChangeAspect="1"/>
          </p:cNvPicPr>
          <p:nvPr/>
        </p:nvPicPr>
        <p:blipFill>
          <a:blip r:embed="rId3"/>
          <a:stretch>
            <a:fillRect/>
          </a:stretch>
        </p:blipFill>
        <p:spPr>
          <a:xfrm>
            <a:off x="8694477" y="927340"/>
            <a:ext cx="2876195" cy="5807831"/>
          </a:xfrm>
          <a:prstGeom prst="rect">
            <a:avLst/>
          </a:prstGeom>
        </p:spPr>
      </p:pic>
    </p:spTree>
    <p:extLst>
      <p:ext uri="{BB962C8B-B14F-4D97-AF65-F5344CB8AC3E}">
        <p14:creationId xmlns:p14="http://schemas.microsoft.com/office/powerpoint/2010/main" val="2878551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1E8A9-C2C6-413C-BF2D-8D22F2332193}"/>
              </a:ext>
            </a:extLst>
          </p:cNvPr>
          <p:cNvSpPr>
            <a:spLocks noGrp="1"/>
          </p:cNvSpPr>
          <p:nvPr>
            <p:ph type="title"/>
          </p:nvPr>
        </p:nvSpPr>
        <p:spPr>
          <a:xfrm>
            <a:off x="4476749" y="145945"/>
            <a:ext cx="3467100" cy="707571"/>
          </a:xfrm>
        </p:spPr>
        <p:txBody>
          <a:bodyPr/>
          <a:lstStyle/>
          <a:p>
            <a:pPr algn="ctr"/>
            <a:r>
              <a:rPr lang="en-US" sz="3600" dirty="0" smtClean="0"/>
              <a:t>TABLES</a:t>
            </a:r>
            <a:endParaRPr lang="uk-UA" sz="3600" dirty="0"/>
          </a:p>
        </p:txBody>
      </p:sp>
      <p:pic>
        <p:nvPicPr>
          <p:cNvPr id="2" name="Рисунок 1"/>
          <p:cNvPicPr>
            <a:picLocks noChangeAspect="1"/>
          </p:cNvPicPr>
          <p:nvPr/>
        </p:nvPicPr>
        <p:blipFill>
          <a:blip r:embed="rId2"/>
          <a:stretch>
            <a:fillRect/>
          </a:stretch>
        </p:blipFill>
        <p:spPr>
          <a:xfrm>
            <a:off x="769249" y="686687"/>
            <a:ext cx="7667625" cy="1362075"/>
          </a:xfrm>
          <a:prstGeom prst="rect">
            <a:avLst/>
          </a:prstGeom>
        </p:spPr>
      </p:pic>
      <p:pic>
        <p:nvPicPr>
          <p:cNvPr id="3" name="Рисунок 2"/>
          <p:cNvPicPr>
            <a:picLocks noChangeAspect="1"/>
          </p:cNvPicPr>
          <p:nvPr/>
        </p:nvPicPr>
        <p:blipFill>
          <a:blip r:embed="rId3"/>
          <a:stretch>
            <a:fillRect/>
          </a:stretch>
        </p:blipFill>
        <p:spPr>
          <a:xfrm>
            <a:off x="769249" y="2288149"/>
            <a:ext cx="7686675" cy="2943225"/>
          </a:xfrm>
          <a:prstGeom prst="rect">
            <a:avLst/>
          </a:prstGeom>
        </p:spPr>
      </p:pic>
      <p:pic>
        <p:nvPicPr>
          <p:cNvPr id="5" name="Рисунок 4"/>
          <p:cNvPicPr>
            <a:picLocks noChangeAspect="1"/>
          </p:cNvPicPr>
          <p:nvPr/>
        </p:nvPicPr>
        <p:blipFill>
          <a:blip r:embed="rId4"/>
          <a:stretch>
            <a:fillRect/>
          </a:stretch>
        </p:blipFill>
        <p:spPr>
          <a:xfrm>
            <a:off x="769249" y="5419725"/>
            <a:ext cx="7705725" cy="1438275"/>
          </a:xfrm>
          <a:prstGeom prst="rect">
            <a:avLst/>
          </a:prstGeom>
        </p:spPr>
      </p:pic>
      <p:pic>
        <p:nvPicPr>
          <p:cNvPr id="9" name="Рисунок 8"/>
          <p:cNvPicPr>
            <a:picLocks noChangeAspect="1"/>
          </p:cNvPicPr>
          <p:nvPr/>
        </p:nvPicPr>
        <p:blipFill>
          <a:blip r:embed="rId5"/>
          <a:stretch>
            <a:fillRect/>
          </a:stretch>
        </p:blipFill>
        <p:spPr>
          <a:xfrm>
            <a:off x="8969562" y="686687"/>
            <a:ext cx="2681787" cy="6135047"/>
          </a:xfrm>
          <a:prstGeom prst="rect">
            <a:avLst/>
          </a:prstGeom>
        </p:spPr>
      </p:pic>
    </p:spTree>
    <p:extLst>
      <p:ext uri="{BB962C8B-B14F-4D97-AF65-F5344CB8AC3E}">
        <p14:creationId xmlns:p14="http://schemas.microsoft.com/office/powerpoint/2010/main" val="1567282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D6F3A0-B8BF-41EB-A614-48D90DB3A7F7}"/>
              </a:ext>
            </a:extLst>
          </p:cNvPr>
          <p:cNvSpPr>
            <a:spLocks noGrp="1"/>
          </p:cNvSpPr>
          <p:nvPr>
            <p:ph type="body" sz="quarter" idx="13"/>
          </p:nvPr>
        </p:nvSpPr>
        <p:spPr/>
        <p:txBody>
          <a:bodyPr/>
          <a:lstStyle/>
          <a:p>
            <a:endParaRPr lang="uk-UA"/>
          </a:p>
        </p:txBody>
      </p:sp>
      <p:sp>
        <p:nvSpPr>
          <p:cNvPr id="7" name="Text Placeholder 6">
            <a:extLst>
              <a:ext uri="{FF2B5EF4-FFF2-40B4-BE49-F238E27FC236}">
                <a16:creationId xmlns:a16="http://schemas.microsoft.com/office/drawing/2014/main" id="{2FF701EB-017D-4DCB-8484-2297D8189D7A}"/>
              </a:ext>
            </a:extLst>
          </p:cNvPr>
          <p:cNvSpPr>
            <a:spLocks noGrp="1"/>
          </p:cNvSpPr>
          <p:nvPr>
            <p:ph type="body" sz="quarter" idx="14"/>
          </p:nvPr>
        </p:nvSpPr>
        <p:spPr/>
        <p:txBody>
          <a:bodyPr/>
          <a:lstStyle/>
          <a:p>
            <a:endParaRPr lang="uk-UA"/>
          </a:p>
        </p:txBody>
      </p:sp>
      <p:pic>
        <p:nvPicPr>
          <p:cNvPr id="2" name="Рисунок 1"/>
          <p:cNvPicPr>
            <a:picLocks noChangeAspect="1"/>
          </p:cNvPicPr>
          <p:nvPr/>
        </p:nvPicPr>
        <p:blipFill>
          <a:blip r:embed="rId2"/>
          <a:stretch>
            <a:fillRect/>
          </a:stretch>
        </p:blipFill>
        <p:spPr>
          <a:xfrm>
            <a:off x="2276929" y="1276067"/>
            <a:ext cx="7638142" cy="5319485"/>
          </a:xfrm>
          <a:prstGeom prst="rect">
            <a:avLst/>
          </a:prstGeom>
        </p:spPr>
      </p:pic>
      <p:sp>
        <p:nvSpPr>
          <p:cNvPr id="8" name="Text Placeholder 7">
            <a:extLst>
              <a:ext uri="{FF2B5EF4-FFF2-40B4-BE49-F238E27FC236}">
                <a16:creationId xmlns:a16="http://schemas.microsoft.com/office/drawing/2014/main" id="{F7F2DB32-9C4E-4DB0-886F-43B87BC86204}"/>
              </a:ext>
            </a:extLst>
          </p:cNvPr>
          <p:cNvSpPr>
            <a:spLocks noGrp="1"/>
          </p:cNvSpPr>
          <p:nvPr>
            <p:ph type="body" sz="quarter" idx="15"/>
          </p:nvPr>
        </p:nvSpPr>
        <p:spPr/>
        <p:txBody>
          <a:bodyPr/>
          <a:lstStyle/>
          <a:p>
            <a:endParaRPr lang="uk-UA" dirty="0"/>
          </a:p>
        </p:txBody>
      </p:sp>
      <p:sp>
        <p:nvSpPr>
          <p:cNvPr id="9" name="Text Placeholder 8">
            <a:extLst>
              <a:ext uri="{FF2B5EF4-FFF2-40B4-BE49-F238E27FC236}">
                <a16:creationId xmlns:a16="http://schemas.microsoft.com/office/drawing/2014/main" id="{C884F33B-DAF6-48C5-B73F-15CA78409C7A}"/>
              </a:ext>
            </a:extLst>
          </p:cNvPr>
          <p:cNvSpPr>
            <a:spLocks noGrp="1"/>
          </p:cNvSpPr>
          <p:nvPr>
            <p:ph type="body" sz="quarter" idx="16"/>
          </p:nvPr>
        </p:nvSpPr>
        <p:spPr/>
        <p:txBody>
          <a:bodyPr/>
          <a:lstStyle/>
          <a:p>
            <a:endParaRPr lang="uk-UA"/>
          </a:p>
        </p:txBody>
      </p:sp>
      <p:sp>
        <p:nvSpPr>
          <p:cNvPr id="10" name="Text Placeholder 9">
            <a:extLst>
              <a:ext uri="{FF2B5EF4-FFF2-40B4-BE49-F238E27FC236}">
                <a16:creationId xmlns:a16="http://schemas.microsoft.com/office/drawing/2014/main" id="{EB64B8B9-D9F6-4431-B684-602795A15DDD}"/>
              </a:ext>
            </a:extLst>
          </p:cNvPr>
          <p:cNvSpPr>
            <a:spLocks noGrp="1"/>
          </p:cNvSpPr>
          <p:nvPr>
            <p:ph type="body" sz="quarter" idx="17"/>
          </p:nvPr>
        </p:nvSpPr>
        <p:spPr/>
        <p:txBody>
          <a:bodyPr/>
          <a:lstStyle/>
          <a:p>
            <a:endParaRPr lang="uk-UA"/>
          </a:p>
        </p:txBody>
      </p:sp>
      <p:sp>
        <p:nvSpPr>
          <p:cNvPr id="5" name="Title 4">
            <a:extLst>
              <a:ext uri="{FF2B5EF4-FFF2-40B4-BE49-F238E27FC236}">
                <a16:creationId xmlns:a16="http://schemas.microsoft.com/office/drawing/2014/main" id="{07F232F8-3DCC-42F6-918D-253C12D87F55}"/>
              </a:ext>
            </a:extLst>
          </p:cNvPr>
          <p:cNvSpPr>
            <a:spLocks noGrp="1"/>
          </p:cNvSpPr>
          <p:nvPr>
            <p:ph type="title"/>
          </p:nvPr>
        </p:nvSpPr>
        <p:spPr>
          <a:xfrm>
            <a:off x="685800" y="342901"/>
            <a:ext cx="10820400" cy="685800"/>
          </a:xfrm>
        </p:spPr>
        <p:txBody>
          <a:bodyPr/>
          <a:lstStyle/>
          <a:p>
            <a:pPr algn="ctr"/>
            <a:r>
              <a:rPr lang="en-US" dirty="0" smtClean="0"/>
              <a:t>BOOTSTRAP MODAL WINDOW</a:t>
            </a:r>
            <a:endParaRPr lang="uk-UA" dirty="0"/>
          </a:p>
        </p:txBody>
      </p:sp>
    </p:spTree>
    <p:extLst>
      <p:ext uri="{BB962C8B-B14F-4D97-AF65-F5344CB8AC3E}">
        <p14:creationId xmlns:p14="http://schemas.microsoft.com/office/powerpoint/2010/main" val="2206258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5585144" y="-430338"/>
            <a:ext cx="2681180" cy="349956"/>
          </a:xfrm>
        </p:spPr>
        <p:txBody>
          <a:bodyPr/>
          <a:lstStyle/>
          <a:p>
            <a:r>
              <a:rPr lang="en-US" sz="2800" dirty="0" smtClean="0"/>
              <a:t>ALERTS</a:t>
            </a:r>
            <a:endParaRPr lang="uk-UA" sz="2800"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endParaRPr lang="uk-UA"/>
          </a:p>
        </p:txBody>
      </p:sp>
      <p:pic>
        <p:nvPicPr>
          <p:cNvPr id="3" name="Рисунок 2"/>
          <p:cNvPicPr>
            <a:picLocks noChangeAspect="1"/>
          </p:cNvPicPr>
          <p:nvPr/>
        </p:nvPicPr>
        <p:blipFill>
          <a:blip r:embed="rId2"/>
          <a:stretch>
            <a:fillRect/>
          </a:stretch>
        </p:blipFill>
        <p:spPr>
          <a:xfrm>
            <a:off x="476479" y="859389"/>
            <a:ext cx="11091231" cy="5998611"/>
          </a:xfrm>
          <a:prstGeom prst="rect">
            <a:avLst/>
          </a:prstGeom>
        </p:spPr>
      </p:pic>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smtClean="0"/>
              <a:t>INTRODUCTION TO BOOTSTRAP</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39890" y="1702558"/>
            <a:ext cx="10820400" cy="3429000"/>
          </a:xfrm>
        </p:spPr>
        <p:txBody>
          <a:bodyPr/>
          <a:lstStyle/>
          <a:p>
            <a:r>
              <a:rPr lang="en-US" sz="3200" dirty="0" smtClean="0">
                <a:latin typeface="+mj-lt"/>
              </a:rPr>
              <a:t>Bootstrap - is </a:t>
            </a:r>
            <a:r>
              <a:rPr lang="en-US" sz="3200" dirty="0">
                <a:latin typeface="+mj-lt"/>
              </a:rPr>
              <a:t>a free, open source toolkit designed to build websites and web applications that contains CSS and HTML templates for typography, forms, buttons, navigation and other interface components, as well as additional JavaScript extensions . It simplifies the development of dynamic websites and web applications</a:t>
            </a:r>
            <a:r>
              <a:rPr lang="en-US" sz="3200" dirty="0" smtClean="0">
                <a:latin typeface="+mj-lt"/>
              </a:rPr>
              <a:t>.</a:t>
            </a:r>
            <a:r>
              <a:rPr lang="uk-UA" sz="3200" dirty="0" smtClean="0">
                <a:latin typeface="+mj-lt"/>
              </a:rPr>
              <a:t> </a:t>
            </a:r>
            <a:r>
              <a:rPr lang="en-US" sz="3200" dirty="0"/>
              <a:t>Bootstrap (originally called  </a:t>
            </a:r>
            <a:r>
              <a:rPr lang="en-US" sz="3200" i="1" dirty="0"/>
              <a:t>Twitter Blueprint</a:t>
            </a:r>
            <a:r>
              <a:rPr lang="en-US" sz="3200" dirty="0"/>
              <a:t> ) was developed by Mark Otto and Jacob Thornton as a framework to ensure the consistency of </a:t>
            </a:r>
            <a:r>
              <a:rPr lang="en-US" sz="3200" dirty="0">
                <a:hlinkClick r:id="rId2" tooltip="Twitter"/>
              </a:rPr>
              <a:t>Twitter's</a:t>
            </a:r>
            <a:r>
              <a:rPr lang="en-US" sz="3200" dirty="0"/>
              <a:t> </a:t>
            </a:r>
            <a:endParaRPr lang="uk-UA" sz="3200" dirty="0" smtClean="0"/>
          </a:p>
          <a:p>
            <a:r>
              <a:rPr lang="en-US" sz="3200" dirty="0" smtClean="0"/>
              <a:t>internal </a:t>
            </a:r>
            <a:r>
              <a:rPr lang="en-US" sz="3200" dirty="0"/>
              <a:t>tools .</a:t>
            </a:r>
            <a:endParaRPr lang="uk-UA" sz="3200" dirty="0">
              <a:latin typeface="+mj-lt"/>
            </a:endParaRPr>
          </a:p>
        </p:txBody>
      </p:sp>
      <p:pic>
        <p:nvPicPr>
          <p:cNvPr id="2050" name="Picture 2" descr="Bootstrap Logo Vector PNG Transparent Bootstrap Logo Vector.P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3141" y="127949"/>
            <a:ext cx="2487303" cy="124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18230" y="4190162"/>
            <a:ext cx="8098972" cy="38481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6000" dirty="0"/>
          </a:p>
        </p:txBody>
      </p:sp>
      <p:pic>
        <p:nvPicPr>
          <p:cNvPr id="4098" name="Picture 2" descr="ÐÐ·Ð¼ÐµÐ½ÑÐµÐ¼ grid Ð² Bootstrap Ð¸Ð»Ð¸ ÐºÐ°Ðº ÑÐ¾Ð·Ð´Ð°Ð²Ð°ÑÑ ÑÐ²Ð¾Ñ ÑÐµÑÐºÑ Ð½Ð° Ð¾ÑÐ½Ð¾Ð²Ðµ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48458"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526141" y="645926"/>
            <a:ext cx="12591285" cy="1046716"/>
          </a:xfrm>
        </p:spPr>
        <p:txBody>
          <a:bodyPr/>
          <a:lstStyle/>
          <a:p>
            <a:endParaRPr lang="uk-UA"/>
          </a:p>
        </p:txBody>
      </p:sp>
    </p:spTree>
    <p:extLst>
      <p:ext uri="{BB962C8B-B14F-4D97-AF65-F5344CB8AC3E}">
        <p14:creationId xmlns:p14="http://schemas.microsoft.com/office/powerpoint/2010/main" val="1929071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9285" y="755108"/>
            <a:ext cx="12591285" cy="1046716"/>
          </a:xfrm>
        </p:spPr>
        <p:txBody>
          <a:bodyPr/>
          <a:lstStyle/>
          <a:p>
            <a:pPr algn="ctr"/>
            <a:r>
              <a:rPr lang="en-US" dirty="0" smtClean="0"/>
              <a:t>NOTE THIS!</a:t>
            </a:r>
            <a:endParaRPr lang="uk-UA" dirty="0"/>
          </a:p>
        </p:txBody>
      </p:sp>
      <p:pic>
        <p:nvPicPr>
          <p:cNvPr id="4096" name="Рисунок 4095"/>
          <p:cNvPicPr>
            <a:picLocks noChangeAspect="1"/>
          </p:cNvPicPr>
          <p:nvPr/>
        </p:nvPicPr>
        <p:blipFill>
          <a:blip r:embed="rId2"/>
          <a:stretch>
            <a:fillRect/>
          </a:stretch>
        </p:blipFill>
        <p:spPr>
          <a:xfrm>
            <a:off x="1651379" y="1801824"/>
            <a:ext cx="8215953" cy="4815353"/>
          </a:xfrm>
          <a:prstGeom prst="rect">
            <a:avLst/>
          </a:prstGeom>
        </p:spPr>
      </p:pic>
    </p:spTree>
    <p:extLst>
      <p:ext uri="{BB962C8B-B14F-4D97-AF65-F5344CB8AC3E}">
        <p14:creationId xmlns:p14="http://schemas.microsoft.com/office/powerpoint/2010/main" val="3268032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p:txBody>
          <a:bodyPr/>
          <a:lstStyle/>
          <a:p>
            <a:pPr algn="ctr"/>
            <a:r>
              <a:rPr lang="en-US" dirty="0" smtClean="0"/>
              <a:t>TRY THIS</a:t>
            </a: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6" name="Рисунок 5"/>
          <p:cNvPicPr>
            <a:picLocks noChangeAspect="1"/>
          </p:cNvPicPr>
          <p:nvPr/>
        </p:nvPicPr>
        <p:blipFill>
          <a:blip r:embed="rId2"/>
          <a:stretch>
            <a:fillRect/>
          </a:stretch>
        </p:blipFill>
        <p:spPr>
          <a:xfrm>
            <a:off x="2446166" y="1863688"/>
            <a:ext cx="7299668" cy="3816424"/>
          </a:xfrm>
          <a:prstGeom prst="rect">
            <a:avLst/>
          </a:prstGeom>
          <a:ln w="28575">
            <a:solidFill>
              <a:srgbClr val="92D050"/>
            </a:solidFill>
          </a:ln>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699890"/>
            <a:ext cx="10820400" cy="685800"/>
          </a:xfrm>
        </p:spPr>
        <p:txBody>
          <a:bodyPr/>
          <a:lstStyle/>
          <a:p>
            <a:pPr algn="ct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12" name="Рисунок 11"/>
          <p:cNvPicPr>
            <a:picLocks noChangeAspect="1"/>
          </p:cNvPicPr>
          <p:nvPr/>
        </p:nvPicPr>
        <p:blipFill>
          <a:blip r:embed="rId2"/>
          <a:stretch>
            <a:fillRect/>
          </a:stretch>
        </p:blipFill>
        <p:spPr>
          <a:xfrm>
            <a:off x="7476513" y="720608"/>
            <a:ext cx="2709552" cy="4788977"/>
          </a:xfrm>
          <a:prstGeom prst="rect">
            <a:avLst/>
          </a:prstGeom>
          <a:ln w="28575">
            <a:solidFill>
              <a:srgbClr val="FFC000"/>
            </a:solidFill>
          </a:ln>
        </p:spPr>
      </p:pic>
      <p:pic>
        <p:nvPicPr>
          <p:cNvPr id="13" name="Рисунок 12"/>
          <p:cNvPicPr>
            <a:picLocks noChangeAspect="1"/>
          </p:cNvPicPr>
          <p:nvPr/>
        </p:nvPicPr>
        <p:blipFill>
          <a:blip r:embed="rId3"/>
          <a:stretch>
            <a:fillRect/>
          </a:stretch>
        </p:blipFill>
        <p:spPr>
          <a:xfrm>
            <a:off x="1993752" y="3462256"/>
            <a:ext cx="6406877" cy="2058921"/>
          </a:xfrm>
          <a:prstGeom prst="rect">
            <a:avLst/>
          </a:prstGeom>
          <a:ln w="28575">
            <a:solidFill>
              <a:srgbClr val="FFC000"/>
            </a:solidFill>
          </a:ln>
        </p:spPr>
      </p:pic>
      <p:pic>
        <p:nvPicPr>
          <p:cNvPr id="14" name="Picture 2" descr="Картинки по запросу"/>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5574" y="720608"/>
            <a:ext cx="3382344" cy="1902569"/>
          </a:xfrm>
          <a:prstGeom prst="rect">
            <a:avLst/>
          </a:prstGeom>
          <a:noFill/>
          <a:ln w="28575">
            <a:solidFill>
              <a:srgbClr val="00B0F0"/>
            </a:solidFill>
          </a:ln>
          <a:extLst>
            <a:ext uri="{909E8E84-426E-40DD-AFC4-6F175D3DCCD1}">
              <a14:hiddenFill xmlns:a14="http://schemas.microsoft.com/office/drawing/2010/main">
                <a:solidFill>
                  <a:srgbClr val="FFFFFF"/>
                </a:solidFill>
              </a14:hiddenFill>
            </a:ext>
          </a:extLst>
        </p:spPr>
      </p:pic>
      <p:sp>
        <p:nvSpPr>
          <p:cNvPr id="15" name="Стрелка вправо 14"/>
          <p:cNvSpPr/>
          <p:nvPr/>
        </p:nvSpPr>
        <p:spPr>
          <a:xfrm>
            <a:off x="5973949" y="1409328"/>
            <a:ext cx="1080121" cy="648072"/>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трелка вправо 15"/>
          <p:cNvSpPr/>
          <p:nvPr/>
        </p:nvSpPr>
        <p:spPr>
          <a:xfrm rot="5400000">
            <a:off x="2838605" y="2758294"/>
            <a:ext cx="518929" cy="648072"/>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0887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685800" y="0"/>
            <a:ext cx="10649856" cy="436561"/>
          </a:xfrm>
        </p:spPr>
        <p:txBody>
          <a:bodyPr/>
          <a:lstStyle/>
          <a:p>
            <a:pPr algn="ctr"/>
            <a:r>
              <a:rPr lang="en-US" sz="3600" dirty="0" smtClean="0"/>
              <a:t>BOOTRSTRAP Container examples</a:t>
            </a:r>
            <a:endParaRPr lang="uk-UA" sz="3600"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endParaRPr lang="uk-UA"/>
          </a:p>
        </p:txBody>
      </p:sp>
      <p:pic>
        <p:nvPicPr>
          <p:cNvPr id="6" name="Рисунок 5"/>
          <p:cNvPicPr>
            <a:picLocks noChangeAspect="1"/>
          </p:cNvPicPr>
          <p:nvPr/>
        </p:nvPicPr>
        <p:blipFill>
          <a:blip r:embed="rId2"/>
          <a:stretch>
            <a:fillRect/>
          </a:stretch>
        </p:blipFill>
        <p:spPr>
          <a:xfrm>
            <a:off x="259308" y="1436426"/>
            <a:ext cx="11714328" cy="4359791"/>
          </a:xfrm>
          <a:prstGeom prst="rect">
            <a:avLst/>
          </a:prstGeom>
        </p:spPr>
      </p:pic>
    </p:spTree>
    <p:extLst>
      <p:ext uri="{BB962C8B-B14F-4D97-AF65-F5344CB8AC3E}">
        <p14:creationId xmlns:p14="http://schemas.microsoft.com/office/powerpoint/2010/main" val="2024328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40943"/>
            <a:ext cx="10820400" cy="685800"/>
          </a:xfrm>
        </p:spPr>
        <p:txBody>
          <a:bodyPr/>
          <a:lstStyle/>
          <a:p>
            <a:pPr algn="ctr"/>
            <a:r>
              <a:rPr lang="en-US" dirty="0" smtClean="0"/>
              <a:t>WHAT IS </a:t>
            </a:r>
            <a:r>
              <a:rPr lang="en-US" dirty="0" err="1" smtClean="0"/>
              <a:t>xs</a:t>
            </a:r>
            <a:r>
              <a:rPr lang="en-US" dirty="0" smtClean="0"/>
              <a:t>, </a:t>
            </a:r>
            <a:r>
              <a:rPr lang="en-US" dirty="0" err="1" smtClean="0"/>
              <a:t>sm</a:t>
            </a:r>
            <a:r>
              <a:rPr lang="en-US" dirty="0" smtClean="0"/>
              <a:t>, md, </a:t>
            </a:r>
            <a:r>
              <a:rPr lang="en-US" dirty="0" err="1" smtClean="0"/>
              <a:t>lg</a:t>
            </a:r>
            <a:r>
              <a:rPr lang="en-US" dirty="0" smtClean="0"/>
              <a:t> ?</a:t>
            </a: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p:txBody>
          <a:bodyPr/>
          <a:lstStyle/>
          <a:p>
            <a:endParaRPr lang="uk-UA" dirty="0"/>
          </a:p>
        </p:txBody>
      </p:sp>
      <p:pic>
        <p:nvPicPr>
          <p:cNvPr id="2" name="Рисунок 1"/>
          <p:cNvPicPr>
            <a:picLocks noChangeAspect="1"/>
          </p:cNvPicPr>
          <p:nvPr/>
        </p:nvPicPr>
        <p:blipFill>
          <a:blip r:embed="rId2"/>
          <a:stretch>
            <a:fillRect/>
          </a:stretch>
        </p:blipFill>
        <p:spPr>
          <a:xfrm>
            <a:off x="699447" y="726744"/>
            <a:ext cx="10806754" cy="3697764"/>
          </a:xfrm>
          <a:prstGeom prst="rect">
            <a:avLst/>
          </a:prstGeom>
        </p:spPr>
      </p:pic>
      <p:pic>
        <p:nvPicPr>
          <p:cNvPr id="5124" name="Picture 4" descr="Understanding the Bootstrap 4 framework CSS grid system â Zen Inva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24191"/>
            <a:ext cx="10806753" cy="2633810"/>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4"/>
          <a:stretch>
            <a:fillRect/>
          </a:stretch>
        </p:blipFill>
        <p:spPr>
          <a:xfrm>
            <a:off x="685799" y="1569325"/>
            <a:ext cx="10806754" cy="2279344"/>
          </a:xfrm>
          <a:prstGeom prst="rect">
            <a:avLst/>
          </a:prstGeom>
        </p:spPr>
      </p:pic>
    </p:spTree>
    <p:extLst>
      <p:ext uri="{BB962C8B-B14F-4D97-AF65-F5344CB8AC3E}">
        <p14:creationId xmlns:p14="http://schemas.microsoft.com/office/powerpoint/2010/main" val="306119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699890"/>
            <a:ext cx="10820400" cy="685800"/>
          </a:xfrm>
        </p:spPr>
        <p:txBody>
          <a:bodyPr/>
          <a:lstStyle/>
          <a:p>
            <a:pPr algn="ctr"/>
            <a:r>
              <a:rPr lang="en-US" dirty="0" smtClean="0"/>
              <a:t>HOW IT WORKS?</a:t>
            </a: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p:txBody>
          <a:bodyPr/>
          <a:lstStyle/>
          <a:p>
            <a:endParaRPr lang="uk-UA" dirty="0"/>
          </a:p>
        </p:txBody>
      </p:sp>
      <p:sp>
        <p:nvSpPr>
          <p:cNvPr id="8" name="Стрелка вправо 7"/>
          <p:cNvSpPr/>
          <p:nvPr/>
        </p:nvSpPr>
        <p:spPr>
          <a:xfrm>
            <a:off x="6835787" y="2941196"/>
            <a:ext cx="433790" cy="494957"/>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Picture 5"/>
          <p:cNvPicPr>
            <a:picLocks noChangeAspect="1" noChangeArrowheads="1"/>
          </p:cNvPicPr>
          <p:nvPr/>
        </p:nvPicPr>
        <p:blipFill>
          <a:blip r:embed="rId2" cstate="print"/>
          <a:srcRect/>
          <a:stretch>
            <a:fillRect/>
          </a:stretch>
        </p:blipFill>
        <p:spPr bwMode="auto">
          <a:xfrm>
            <a:off x="10756371" y="5602908"/>
            <a:ext cx="749829" cy="736534"/>
          </a:xfrm>
          <a:prstGeom prst="rect">
            <a:avLst/>
          </a:prstGeom>
          <a:noFill/>
          <a:ln w="9525">
            <a:noFill/>
            <a:miter lim="800000"/>
            <a:headEnd/>
            <a:tailEnd/>
          </a:ln>
        </p:spPr>
      </p:pic>
      <p:pic>
        <p:nvPicPr>
          <p:cNvPr id="11" name="Рисунок 10"/>
          <p:cNvPicPr>
            <a:picLocks noChangeAspect="1"/>
          </p:cNvPicPr>
          <p:nvPr/>
        </p:nvPicPr>
        <p:blipFill>
          <a:blip r:embed="rId3"/>
          <a:stretch>
            <a:fillRect/>
          </a:stretch>
        </p:blipFill>
        <p:spPr>
          <a:xfrm>
            <a:off x="804717" y="5341196"/>
            <a:ext cx="9951654" cy="1144267"/>
          </a:xfrm>
          <a:prstGeom prst="rect">
            <a:avLst/>
          </a:prstGeom>
          <a:ln w="28575">
            <a:solidFill>
              <a:srgbClr val="92D050"/>
            </a:solidFill>
          </a:ln>
        </p:spPr>
      </p:pic>
      <p:pic>
        <p:nvPicPr>
          <p:cNvPr id="12" name="Рисунок 11"/>
          <p:cNvPicPr>
            <a:picLocks noChangeAspect="1"/>
          </p:cNvPicPr>
          <p:nvPr/>
        </p:nvPicPr>
        <p:blipFill>
          <a:blip r:embed="rId4"/>
          <a:stretch>
            <a:fillRect/>
          </a:stretch>
        </p:blipFill>
        <p:spPr>
          <a:xfrm>
            <a:off x="3070314" y="1576730"/>
            <a:ext cx="5748006" cy="3703505"/>
          </a:xfrm>
          <a:prstGeom prst="rect">
            <a:avLst/>
          </a:prstGeom>
          <a:ln w="28575">
            <a:solidFill>
              <a:srgbClr val="FFC000"/>
            </a:solidFill>
          </a:ln>
        </p:spPr>
      </p:pic>
    </p:spTree>
    <p:extLst>
      <p:ext uri="{BB962C8B-B14F-4D97-AF65-F5344CB8AC3E}">
        <p14:creationId xmlns:p14="http://schemas.microsoft.com/office/powerpoint/2010/main" val="1272578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699890"/>
            <a:ext cx="10820400" cy="685800"/>
          </a:xfrm>
        </p:spPr>
        <p:txBody>
          <a:bodyPr/>
          <a:lstStyle/>
          <a:p>
            <a:pPr algn="ctr"/>
            <a:r>
              <a:rPr lang="en-US" dirty="0" smtClean="0"/>
              <a:t>ADVANTAGES AND DISADVANTAGES</a:t>
            </a:r>
            <a:endParaRPr lang="uk-UA" dirty="0"/>
          </a:p>
        </p:txBody>
      </p:sp>
      <p:pic>
        <p:nvPicPr>
          <p:cNvPr id="10" name="Picture 5"/>
          <p:cNvPicPr>
            <a:picLocks noChangeAspect="1" noChangeArrowheads="1"/>
          </p:cNvPicPr>
          <p:nvPr/>
        </p:nvPicPr>
        <p:blipFill>
          <a:blip r:embed="rId2" cstate="print"/>
          <a:srcRect/>
          <a:stretch>
            <a:fillRect/>
          </a:stretch>
        </p:blipFill>
        <p:spPr bwMode="auto">
          <a:xfrm>
            <a:off x="10756371" y="5602908"/>
            <a:ext cx="749829" cy="736534"/>
          </a:xfrm>
          <a:prstGeom prst="rect">
            <a:avLst/>
          </a:prstGeom>
          <a:noFill/>
          <a:ln w="9525">
            <a:noFill/>
            <a:miter lim="800000"/>
            <a:headEnd/>
            <a:tailEnd/>
          </a:ln>
        </p:spPr>
      </p:pic>
      <p:sp>
        <p:nvSpPr>
          <p:cNvPr id="2" name="AutoShape 2" descr="What are the Advantages / Disadvantages of Mechanical Seals ..."/>
          <p:cNvSpPr>
            <a:spLocks noGrp="1" noChangeAspect="1" noChangeArrowheads="1"/>
          </p:cNvSpPr>
          <p:nvPr>
            <p:ph type="body" sz="quarter" idx="10"/>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dirty="0"/>
          </a:p>
        </p:txBody>
      </p:sp>
      <p:pic>
        <p:nvPicPr>
          <p:cNvPr id="6148" name="Picture 4" descr="What are the Advantages / Disadvantages of Mechanical Seal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61513"/>
            <a:ext cx="12192000" cy="529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202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223673"/>
            <a:ext cx="10820400" cy="685800"/>
          </a:xfrm>
        </p:spPr>
        <p:txBody>
          <a:bodyPr/>
          <a:lstStyle/>
          <a:p>
            <a:pPr algn="ctr"/>
            <a:r>
              <a:rPr lang="en-US" dirty="0" smtClean="0"/>
              <a:t>BENEFITS OF BOOTSTRAP</a:t>
            </a: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a:xfrm>
            <a:off x="1018076" y="1715024"/>
            <a:ext cx="4500349" cy="955286"/>
          </a:xfrm>
        </p:spPr>
        <p:txBody>
          <a:bodyPr/>
          <a:lstStyle/>
          <a:p>
            <a:r>
              <a:rPr lang="en-US" dirty="0"/>
              <a:t>Traditionally, the use of frameworks and libraries greatly facilitates the work of developers and allows you to develop projects faster.</a:t>
            </a:r>
            <a:endParaRPr lang="uk-UA" dirty="0"/>
          </a:p>
        </p:txBody>
      </p:sp>
      <p:sp>
        <p:nvSpPr>
          <p:cNvPr id="2" name="Прямоугольник 1"/>
          <p:cNvSpPr/>
          <p:nvPr/>
        </p:nvSpPr>
        <p:spPr>
          <a:xfrm>
            <a:off x="926385" y="1068693"/>
            <a:ext cx="4588628" cy="646331"/>
          </a:xfrm>
          <a:prstGeom prst="rect">
            <a:avLst/>
          </a:prstGeom>
        </p:spPr>
        <p:txBody>
          <a:bodyPr wrap="none">
            <a:spAutoFit/>
          </a:bodyPr>
          <a:lstStyle/>
          <a:p>
            <a:r>
              <a:rPr lang="en-US" sz="3600" b="1" dirty="0">
                <a:solidFill>
                  <a:srgbClr val="32384B"/>
                </a:solidFill>
                <a:latin typeface="+mj-lt"/>
              </a:rPr>
              <a:t>Reduce development time</a:t>
            </a:r>
            <a:endParaRPr lang="uk-UA" sz="3600" b="1" dirty="0">
              <a:latin typeface="+mj-lt"/>
            </a:endParaRPr>
          </a:p>
        </p:txBody>
      </p:sp>
      <p:sp>
        <p:nvSpPr>
          <p:cNvPr id="3" name="Прямоугольник 2"/>
          <p:cNvSpPr/>
          <p:nvPr/>
        </p:nvSpPr>
        <p:spPr>
          <a:xfrm>
            <a:off x="985652" y="3225786"/>
            <a:ext cx="2236831" cy="646331"/>
          </a:xfrm>
          <a:prstGeom prst="rect">
            <a:avLst/>
          </a:prstGeom>
        </p:spPr>
        <p:txBody>
          <a:bodyPr wrap="none">
            <a:spAutoFit/>
          </a:bodyPr>
          <a:lstStyle/>
          <a:p>
            <a:r>
              <a:rPr lang="en-US" sz="3600" b="1" dirty="0">
                <a:solidFill>
                  <a:srgbClr val="32384B"/>
                </a:solidFill>
                <a:latin typeface="+mj-lt"/>
              </a:rPr>
              <a:t>Adaptability</a:t>
            </a:r>
            <a:endParaRPr lang="uk-UA" sz="3600" dirty="0">
              <a:latin typeface="+mj-lt"/>
            </a:endParaRPr>
          </a:p>
        </p:txBody>
      </p:sp>
      <p:sp>
        <p:nvSpPr>
          <p:cNvPr id="6" name="Прямоугольник 5"/>
          <p:cNvSpPr/>
          <p:nvPr/>
        </p:nvSpPr>
        <p:spPr>
          <a:xfrm>
            <a:off x="926385" y="3872117"/>
            <a:ext cx="5010013" cy="923330"/>
          </a:xfrm>
          <a:prstGeom prst="rect">
            <a:avLst/>
          </a:prstGeom>
        </p:spPr>
        <p:txBody>
          <a:bodyPr wrap="square">
            <a:spAutoFit/>
          </a:bodyPr>
          <a:lstStyle/>
          <a:p>
            <a:r>
              <a:rPr lang="en-US" dirty="0">
                <a:latin typeface="+mj-lt"/>
              </a:rPr>
              <a:t>Bootstrap allows you to create responsive sites. The site design will be correctly displayed on the screens of devices of different </a:t>
            </a:r>
            <a:r>
              <a:rPr lang="en-US" dirty="0" smtClean="0">
                <a:latin typeface="+mj-lt"/>
              </a:rPr>
              <a:t>sizes.</a:t>
            </a:r>
            <a:endParaRPr lang="uk-UA" dirty="0">
              <a:latin typeface="+mj-lt"/>
            </a:endParaRPr>
          </a:p>
        </p:txBody>
      </p:sp>
      <p:sp>
        <p:nvSpPr>
          <p:cNvPr id="7" name="Прямоугольник 6"/>
          <p:cNvSpPr/>
          <p:nvPr/>
        </p:nvSpPr>
        <p:spPr>
          <a:xfrm>
            <a:off x="926385" y="4872391"/>
            <a:ext cx="2302233" cy="584775"/>
          </a:xfrm>
          <a:prstGeom prst="rect">
            <a:avLst/>
          </a:prstGeom>
        </p:spPr>
        <p:txBody>
          <a:bodyPr wrap="none">
            <a:spAutoFit/>
          </a:bodyPr>
          <a:lstStyle/>
          <a:p>
            <a:r>
              <a:rPr lang="en-US" sz="3200" b="1" dirty="0">
                <a:solidFill>
                  <a:srgbClr val="32384B"/>
                </a:solidFill>
                <a:latin typeface="+mj-lt"/>
              </a:rPr>
              <a:t>Cross browser</a:t>
            </a:r>
            <a:endParaRPr lang="uk-UA" sz="3200" dirty="0">
              <a:latin typeface="+mj-lt"/>
            </a:endParaRPr>
          </a:p>
        </p:txBody>
      </p:sp>
      <p:sp>
        <p:nvSpPr>
          <p:cNvPr id="9" name="Прямоугольник 8"/>
          <p:cNvSpPr/>
          <p:nvPr/>
        </p:nvSpPr>
        <p:spPr>
          <a:xfrm>
            <a:off x="905461" y="5457166"/>
            <a:ext cx="5030937" cy="646331"/>
          </a:xfrm>
          <a:prstGeom prst="rect">
            <a:avLst/>
          </a:prstGeom>
        </p:spPr>
        <p:txBody>
          <a:bodyPr wrap="square">
            <a:spAutoFit/>
          </a:bodyPr>
          <a:lstStyle/>
          <a:p>
            <a:r>
              <a:rPr lang="en-US" dirty="0">
                <a:latin typeface="+mj-lt"/>
              </a:rPr>
              <a:t>Sites made using Bootstrap will render equally in all modern browsers.</a:t>
            </a:r>
            <a:endParaRPr lang="uk-UA" dirty="0">
              <a:latin typeface="+mj-lt"/>
            </a:endParaRPr>
          </a:p>
        </p:txBody>
      </p:sp>
      <p:sp>
        <p:nvSpPr>
          <p:cNvPr id="13" name="Прямоугольник 12"/>
          <p:cNvSpPr/>
          <p:nvPr/>
        </p:nvSpPr>
        <p:spPr>
          <a:xfrm>
            <a:off x="6692545" y="1123884"/>
            <a:ext cx="4636654" cy="584775"/>
          </a:xfrm>
          <a:prstGeom prst="rect">
            <a:avLst/>
          </a:prstGeom>
        </p:spPr>
        <p:txBody>
          <a:bodyPr wrap="none">
            <a:spAutoFit/>
          </a:bodyPr>
          <a:lstStyle/>
          <a:p>
            <a:r>
              <a:rPr lang="en-US" sz="3200" b="1" dirty="0">
                <a:solidFill>
                  <a:srgbClr val="32384B"/>
                </a:solidFill>
                <a:latin typeface="+mj-lt"/>
              </a:rPr>
              <a:t>Easy to use and quick to learn</a:t>
            </a:r>
            <a:endParaRPr lang="uk-UA" sz="3200" dirty="0">
              <a:latin typeface="+mj-lt"/>
            </a:endParaRPr>
          </a:p>
        </p:txBody>
      </p:sp>
      <p:sp>
        <p:nvSpPr>
          <p:cNvPr id="14" name="Прямоугольник 13"/>
          <p:cNvSpPr/>
          <p:nvPr/>
        </p:nvSpPr>
        <p:spPr>
          <a:xfrm>
            <a:off x="6668828" y="1739305"/>
            <a:ext cx="4837372" cy="707886"/>
          </a:xfrm>
          <a:prstGeom prst="rect">
            <a:avLst/>
          </a:prstGeom>
        </p:spPr>
        <p:txBody>
          <a:bodyPr wrap="square">
            <a:spAutoFit/>
          </a:bodyPr>
          <a:lstStyle/>
          <a:p>
            <a:r>
              <a:rPr lang="en-US" sz="2000" dirty="0">
                <a:latin typeface="+mj-lt"/>
              </a:rPr>
              <a:t>Bootstrap is easy to use in development, easy to understand.</a:t>
            </a:r>
            <a:endParaRPr lang="uk-UA" sz="2000" dirty="0">
              <a:latin typeface="+mj-lt"/>
            </a:endParaRPr>
          </a:p>
        </p:txBody>
      </p:sp>
      <p:sp>
        <p:nvSpPr>
          <p:cNvPr id="15" name="Прямоугольник 14"/>
          <p:cNvSpPr/>
          <p:nvPr/>
        </p:nvSpPr>
        <p:spPr>
          <a:xfrm>
            <a:off x="6668828" y="2821434"/>
            <a:ext cx="1789272" cy="584775"/>
          </a:xfrm>
          <a:prstGeom prst="rect">
            <a:avLst/>
          </a:prstGeom>
        </p:spPr>
        <p:txBody>
          <a:bodyPr wrap="none">
            <a:spAutoFit/>
          </a:bodyPr>
          <a:lstStyle/>
          <a:p>
            <a:r>
              <a:rPr lang="en-US" sz="3200" b="1" dirty="0">
                <a:solidFill>
                  <a:srgbClr val="32384B"/>
                </a:solidFill>
                <a:latin typeface="+mj-lt"/>
              </a:rPr>
              <a:t>Clear code</a:t>
            </a:r>
            <a:endParaRPr lang="uk-UA" sz="3200" dirty="0">
              <a:latin typeface="+mj-lt"/>
            </a:endParaRPr>
          </a:p>
        </p:txBody>
      </p:sp>
      <p:sp>
        <p:nvSpPr>
          <p:cNvPr id="16" name="Прямоугольник 15"/>
          <p:cNvSpPr/>
          <p:nvPr/>
        </p:nvSpPr>
        <p:spPr>
          <a:xfrm>
            <a:off x="6668828" y="3410452"/>
            <a:ext cx="4117075" cy="923330"/>
          </a:xfrm>
          <a:prstGeom prst="rect">
            <a:avLst/>
          </a:prstGeom>
        </p:spPr>
        <p:txBody>
          <a:bodyPr wrap="square">
            <a:spAutoFit/>
          </a:bodyPr>
          <a:lstStyle/>
          <a:p>
            <a:r>
              <a:rPr lang="en-US" dirty="0">
                <a:latin typeface="+mj-lt"/>
              </a:rPr>
              <a:t>Bootstrap allows you to write high-quality and understandable code that is easily understood by another developer.</a:t>
            </a:r>
            <a:endParaRPr lang="uk-UA" dirty="0">
              <a:latin typeface="+mj-lt"/>
            </a:endParaRPr>
          </a:p>
        </p:txBody>
      </p:sp>
      <p:sp>
        <p:nvSpPr>
          <p:cNvPr id="17" name="Прямоугольник 16"/>
          <p:cNvSpPr/>
          <p:nvPr/>
        </p:nvSpPr>
        <p:spPr>
          <a:xfrm>
            <a:off x="6692545" y="4432143"/>
            <a:ext cx="2259336" cy="584775"/>
          </a:xfrm>
          <a:prstGeom prst="rect">
            <a:avLst/>
          </a:prstGeom>
        </p:spPr>
        <p:txBody>
          <a:bodyPr wrap="none">
            <a:spAutoFit/>
          </a:bodyPr>
          <a:lstStyle/>
          <a:p>
            <a:r>
              <a:rPr lang="en-US" sz="3200" b="1" dirty="0">
                <a:solidFill>
                  <a:srgbClr val="32384B"/>
                </a:solidFill>
                <a:latin typeface="+mj-lt"/>
              </a:rPr>
              <a:t>Unity of styles</a:t>
            </a:r>
            <a:endParaRPr lang="uk-UA" sz="3200" dirty="0">
              <a:latin typeface="+mj-lt"/>
            </a:endParaRPr>
          </a:p>
        </p:txBody>
      </p:sp>
      <p:sp>
        <p:nvSpPr>
          <p:cNvPr id="18" name="Прямоугольник 17"/>
          <p:cNvSpPr/>
          <p:nvPr/>
        </p:nvSpPr>
        <p:spPr>
          <a:xfrm>
            <a:off x="6658163" y="4982296"/>
            <a:ext cx="3645519" cy="923330"/>
          </a:xfrm>
          <a:prstGeom prst="rect">
            <a:avLst/>
          </a:prstGeom>
        </p:spPr>
        <p:txBody>
          <a:bodyPr wrap="square">
            <a:spAutoFit/>
          </a:bodyPr>
          <a:lstStyle/>
          <a:p>
            <a:r>
              <a:rPr lang="en-US" dirty="0">
                <a:latin typeface="+mj-lt"/>
              </a:rPr>
              <a:t>Bootstrap elements look harmonious with each other and allow you to create pages and sites in a single style.</a:t>
            </a:r>
            <a:endParaRPr lang="uk-UA" dirty="0">
              <a:latin typeface="+mj-lt"/>
            </a:endParaRPr>
          </a:p>
        </p:txBody>
      </p:sp>
    </p:spTree>
    <p:extLst>
      <p:ext uri="{BB962C8B-B14F-4D97-AF65-F5344CB8AC3E}">
        <p14:creationId xmlns:p14="http://schemas.microsoft.com/office/powerpoint/2010/main" val="23012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685800" y="223673"/>
            <a:ext cx="10820400" cy="685800"/>
          </a:xfrm>
        </p:spPr>
        <p:txBody>
          <a:bodyPr/>
          <a:lstStyle/>
          <a:p>
            <a:pPr algn="ctr"/>
            <a:r>
              <a:rPr lang="en-US" dirty="0" smtClean="0"/>
              <a:t>DISADVANTAGES OF BOOTSTRAP</a:t>
            </a: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a:xfrm>
            <a:off x="1143251" y="2010054"/>
            <a:ext cx="4500349" cy="3475954"/>
          </a:xfrm>
        </p:spPr>
        <p:txBody>
          <a:bodyPr/>
          <a:lstStyle/>
          <a:p>
            <a:r>
              <a:rPr lang="en-US" dirty="0"/>
              <a:t>Sites developed using Bootstrap are similar to each other: the same structure, navigation, buttons. Each new site looks like many already created - and this is not very good. You can solve the problem - you must abandon the use of ready-made solutions and change the template as much as possible depending on the wishes of the customer and the ideas of the designers. For this reason, it is important to understand all the tools offered by Bootstrap in order to maximize their use in development.</a:t>
            </a:r>
            <a:endParaRPr lang="uk-UA" dirty="0"/>
          </a:p>
        </p:txBody>
      </p:sp>
      <p:sp>
        <p:nvSpPr>
          <p:cNvPr id="2" name="Прямоугольник 1"/>
          <p:cNvSpPr/>
          <p:nvPr/>
        </p:nvSpPr>
        <p:spPr>
          <a:xfrm>
            <a:off x="1037492" y="1376165"/>
            <a:ext cx="1423788" cy="646331"/>
          </a:xfrm>
          <a:prstGeom prst="rect">
            <a:avLst/>
          </a:prstGeom>
        </p:spPr>
        <p:txBody>
          <a:bodyPr wrap="none">
            <a:spAutoFit/>
          </a:bodyPr>
          <a:lstStyle/>
          <a:p>
            <a:r>
              <a:rPr lang="en-US" sz="3600" b="1" dirty="0" smtClean="0">
                <a:solidFill>
                  <a:srgbClr val="32384B"/>
                </a:solidFill>
              </a:rPr>
              <a:t>Pattern</a:t>
            </a:r>
            <a:endParaRPr lang="uk-UA" sz="3600" b="1" dirty="0">
              <a:latin typeface="+mj-lt"/>
            </a:endParaRPr>
          </a:p>
        </p:txBody>
      </p:sp>
      <p:sp>
        <p:nvSpPr>
          <p:cNvPr id="3" name="Прямоугольник 2"/>
          <p:cNvSpPr/>
          <p:nvPr/>
        </p:nvSpPr>
        <p:spPr>
          <a:xfrm>
            <a:off x="6496187" y="1376165"/>
            <a:ext cx="3004605" cy="646331"/>
          </a:xfrm>
          <a:prstGeom prst="rect">
            <a:avLst/>
          </a:prstGeom>
        </p:spPr>
        <p:txBody>
          <a:bodyPr wrap="none">
            <a:spAutoFit/>
          </a:bodyPr>
          <a:lstStyle/>
          <a:p>
            <a:r>
              <a:rPr lang="en-US" sz="3600" b="1" dirty="0">
                <a:solidFill>
                  <a:srgbClr val="32384B"/>
                </a:solidFill>
              </a:rPr>
              <a:t>Lack of flexibility</a:t>
            </a:r>
            <a:endParaRPr lang="uk-UA" sz="3600" dirty="0">
              <a:solidFill>
                <a:srgbClr val="32384B"/>
              </a:solidFill>
              <a:latin typeface="+mj-lt"/>
            </a:endParaRPr>
          </a:p>
        </p:txBody>
      </p:sp>
      <p:sp>
        <p:nvSpPr>
          <p:cNvPr id="6" name="Прямоугольник 5"/>
          <p:cNvSpPr/>
          <p:nvPr/>
        </p:nvSpPr>
        <p:spPr>
          <a:xfrm>
            <a:off x="6496187" y="2022496"/>
            <a:ext cx="5010013" cy="923330"/>
          </a:xfrm>
          <a:prstGeom prst="rect">
            <a:avLst/>
          </a:prstGeom>
        </p:spPr>
        <p:txBody>
          <a:bodyPr wrap="square">
            <a:spAutoFit/>
          </a:bodyPr>
          <a:lstStyle/>
          <a:p>
            <a:r>
              <a:rPr lang="en-US" dirty="0"/>
              <a:t>Despite all the advantages, Bootstrap is a tool that has its </a:t>
            </a:r>
            <a:r>
              <a:rPr lang="en-US" dirty="0" smtClean="0"/>
              <a:t>limitations. </a:t>
            </a:r>
            <a:r>
              <a:rPr lang="en-US" dirty="0"/>
              <a:t> Therefore, Bootstrap may not be suitable for the implementation of some projects.</a:t>
            </a:r>
            <a:endParaRPr lang="uk-UA" dirty="0">
              <a:latin typeface="+mj-lt"/>
            </a:endParaRPr>
          </a:p>
        </p:txBody>
      </p:sp>
    </p:spTree>
    <p:extLst>
      <p:ext uri="{BB962C8B-B14F-4D97-AF65-F5344CB8AC3E}">
        <p14:creationId xmlns:p14="http://schemas.microsoft.com/office/powerpoint/2010/main" val="1372124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smtClean="0"/>
              <a:t>INTRODUCTION TO BOOTSTRAP</a:t>
            </a:r>
            <a:endParaRPr lang="uk-UA" dirty="0"/>
          </a:p>
        </p:txBody>
      </p:sp>
      <p:pic>
        <p:nvPicPr>
          <p:cNvPr id="1030" name="Picture 6" descr="Design websites with html,css,javascript,bootstrap by Ibrahimovic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496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ChangeAspect="1"/>
          </p:cNvPicPr>
          <p:nvPr/>
        </p:nvPicPr>
        <p:blipFill>
          <a:blip r:embed="rId3"/>
          <a:stretch>
            <a:fillRect/>
          </a:stretch>
        </p:blipFill>
        <p:spPr>
          <a:xfrm>
            <a:off x="0" y="777923"/>
            <a:ext cx="6525246" cy="4940490"/>
          </a:xfrm>
          <a:prstGeom prst="rect">
            <a:avLst/>
          </a:prstGeom>
        </p:spPr>
      </p:pic>
      <p:sp>
        <p:nvSpPr>
          <p:cNvPr id="11" name="AutoShape 6" descr="Any Questions Royalty Free Vector Image - Vecto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2" name="AutoShape 8" descr="Any Questions Royalty Free Vector Image - Vecto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8204" name="Picture 12" descr="Any Questions? by MrShowtime on Deviant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246" y="777923"/>
            <a:ext cx="6416008" cy="489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83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smtClean="0"/>
              <a:t>INTRODUCTION TO BOOTSTRAP</a:t>
            </a:r>
            <a:endParaRPr lang="uk-UA" dirty="0"/>
          </a:p>
        </p:txBody>
      </p:sp>
      <p:pic>
        <p:nvPicPr>
          <p:cNvPr id="1028" name="Picture 4" descr="Bootstrap 3 vs Bootstrap 4 - An Overview - Webliz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7799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81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4182C9D-1897-824D-B491-0F7A8B610D23}"/>
              </a:ext>
            </a:extLst>
          </p:cNvPr>
          <p:cNvSpPr>
            <a:spLocks noGrp="1"/>
          </p:cNvSpPr>
          <p:nvPr>
            <p:ph type="body" sz="quarter" idx="13"/>
          </p:nvPr>
        </p:nvSpPr>
        <p:spPr>
          <a:xfrm>
            <a:off x="304800" y="1510635"/>
            <a:ext cx="6478137" cy="5713295"/>
          </a:xfrm>
        </p:spPr>
        <p:txBody>
          <a:bodyPr/>
          <a:lstStyle/>
          <a:p>
            <a:pPr marL="457200" indent="-457200">
              <a:buFont typeface="Wingdings" panose="05000000000000000000" pitchFamily="2" charset="2"/>
              <a:buChar char="ü"/>
            </a:pPr>
            <a:r>
              <a:rPr lang="en-US" sz="2400" dirty="0"/>
              <a:t>used Sass syntax instead of Less ;</a:t>
            </a:r>
          </a:p>
          <a:p>
            <a:pPr marL="457200" indent="-457200">
              <a:buFont typeface="Wingdings" panose="05000000000000000000" pitchFamily="2" charset="2"/>
              <a:buChar char="ü"/>
            </a:pPr>
            <a:r>
              <a:rPr lang="en-US" sz="2400" dirty="0" smtClean="0"/>
              <a:t>Improved</a:t>
            </a:r>
            <a:r>
              <a:rPr lang="en-US" sz="2400" dirty="0"/>
              <a:t> layout, including block structure;</a:t>
            </a:r>
          </a:p>
          <a:p>
            <a:pPr marL="457200" indent="-457200">
              <a:buFont typeface="Wingdings" panose="05000000000000000000" pitchFamily="2" charset="2"/>
              <a:buChar char="ü"/>
            </a:pPr>
            <a:r>
              <a:rPr lang="en-US" sz="2400" dirty="0"/>
              <a:t>added support for flexbox , an HTML5 component </a:t>
            </a:r>
            <a:r>
              <a:rPr lang="en-US" sz="2400" dirty="0" smtClean="0"/>
              <a:t>;</a:t>
            </a:r>
          </a:p>
          <a:p>
            <a:pPr marL="457200" indent="-457200">
              <a:buFont typeface="Wingdings" panose="05000000000000000000" pitchFamily="2" charset="2"/>
              <a:buChar char="ü"/>
            </a:pPr>
            <a:r>
              <a:rPr lang="en-US" sz="2400" dirty="0"/>
              <a:t>sizes are specified in </a:t>
            </a:r>
            <a:r>
              <a:rPr lang="en-US" sz="2400" i="1" dirty="0"/>
              <a:t>rem</a:t>
            </a:r>
            <a:r>
              <a:rPr lang="en-US" sz="2400" dirty="0"/>
              <a:t> and </a:t>
            </a:r>
            <a:r>
              <a:rPr lang="en-US" sz="2400" i="1" dirty="0" err="1"/>
              <a:t>em</a:t>
            </a:r>
            <a:r>
              <a:rPr lang="en-US" sz="2400" dirty="0"/>
              <a:t> instead of pixels, which enhances the mobile appearance of the framework;</a:t>
            </a:r>
          </a:p>
          <a:p>
            <a:pPr marL="457200" indent="-457200">
              <a:buFont typeface="Wingdings" panose="05000000000000000000" pitchFamily="2" charset="2"/>
              <a:buChar char="ü"/>
            </a:pPr>
            <a:r>
              <a:rPr lang="en-US" sz="2400" dirty="0"/>
              <a:t>all JavaScript plugins have been updated ;</a:t>
            </a:r>
          </a:p>
          <a:p>
            <a:pPr marL="457200" indent="-457200">
              <a:buFont typeface="Wingdings" panose="05000000000000000000" pitchFamily="2" charset="2"/>
              <a:buChar char="ü"/>
            </a:pPr>
            <a:r>
              <a:rPr lang="en-US" sz="2400" dirty="0"/>
              <a:t>updated pop-ups and tooltips;</a:t>
            </a:r>
          </a:p>
          <a:p>
            <a:pPr marL="457200" indent="-457200">
              <a:buFont typeface="Wingdings" panose="05000000000000000000" pitchFamily="2" charset="2"/>
              <a:buChar char="ü"/>
            </a:pPr>
            <a:endParaRPr lang="en-US" sz="2400" dirty="0"/>
          </a:p>
          <a:p>
            <a:pPr marL="457200" indent="-457200">
              <a:buFont typeface="Wingdings" panose="05000000000000000000" pitchFamily="2" charset="2"/>
              <a:buChar char="ü"/>
            </a:pPr>
            <a:endParaRPr lang="en-US" sz="2400" dirty="0"/>
          </a:p>
        </p:txBody>
      </p:sp>
      <p:sp>
        <p:nvSpPr>
          <p:cNvPr id="12" name="Text Placeholder 11">
            <a:extLst>
              <a:ext uri="{FF2B5EF4-FFF2-40B4-BE49-F238E27FC236}">
                <a16:creationId xmlns:a16="http://schemas.microsoft.com/office/drawing/2014/main" id="{0BB31010-45BB-7746-BE81-D42559C95C3A}"/>
              </a:ext>
            </a:extLst>
          </p:cNvPr>
          <p:cNvSpPr>
            <a:spLocks noGrp="1"/>
          </p:cNvSpPr>
          <p:nvPr>
            <p:ph type="body" sz="quarter" idx="14"/>
          </p:nvPr>
        </p:nvSpPr>
        <p:spPr>
          <a:xfrm>
            <a:off x="9923060" y="3901553"/>
            <a:ext cx="1981200" cy="685801"/>
          </a:xfrm>
        </p:spPr>
        <p:txBody>
          <a:bodyPr/>
          <a:lstStyle/>
          <a:p>
            <a:pPr marL="285750" indent="-285750">
              <a:buFont typeface="Wingdings" panose="05000000000000000000" pitchFamily="2" charset="2"/>
              <a:buChar char="ü"/>
            </a:pPr>
            <a:endParaRPr lang="en-US" dirty="0"/>
          </a:p>
        </p:txBody>
      </p:sp>
      <p:sp>
        <p:nvSpPr>
          <p:cNvPr id="13" name="Text Placeholder 12">
            <a:extLst>
              <a:ext uri="{FF2B5EF4-FFF2-40B4-BE49-F238E27FC236}">
                <a16:creationId xmlns:a16="http://schemas.microsoft.com/office/drawing/2014/main" id="{D89F69B0-8928-7C44-AAF4-023C48E652CF}"/>
              </a:ext>
            </a:extLst>
          </p:cNvPr>
          <p:cNvSpPr>
            <a:spLocks noGrp="1"/>
          </p:cNvSpPr>
          <p:nvPr>
            <p:ph type="body" sz="quarter" idx="15"/>
          </p:nvPr>
        </p:nvSpPr>
        <p:spPr>
          <a:xfrm>
            <a:off x="4681182" y="1190767"/>
            <a:ext cx="4203511" cy="4425286"/>
          </a:xfrm>
        </p:spPr>
        <p:txBody>
          <a:bodyPr/>
          <a:lstStyle/>
          <a:p>
            <a:pPr marL="457200" indent="-457200">
              <a:buFont typeface="Wingdings" panose="05000000000000000000" pitchFamily="2" charset="2"/>
              <a:buChar char="ü"/>
            </a:pPr>
            <a:endParaRPr lang="en-US" sz="2800" dirty="0"/>
          </a:p>
        </p:txBody>
      </p:sp>
      <p:sp>
        <p:nvSpPr>
          <p:cNvPr id="14" name="Text Placeholder 13">
            <a:extLst>
              <a:ext uri="{FF2B5EF4-FFF2-40B4-BE49-F238E27FC236}">
                <a16:creationId xmlns:a16="http://schemas.microsoft.com/office/drawing/2014/main" id="{16B6D339-815F-5140-BA2E-F4D179F7E23F}"/>
              </a:ext>
            </a:extLst>
          </p:cNvPr>
          <p:cNvSpPr>
            <a:spLocks noGrp="1"/>
          </p:cNvSpPr>
          <p:nvPr>
            <p:ph type="body" sz="quarter" idx="16"/>
          </p:nvPr>
        </p:nvSpPr>
        <p:spPr>
          <a:xfrm>
            <a:off x="8284191" y="4930252"/>
            <a:ext cx="1981200" cy="685801"/>
          </a:xfrm>
        </p:spPr>
        <p:txBody>
          <a:bodyPr/>
          <a:lstStyle/>
          <a:p>
            <a:pPr marL="285750" indent="-285750">
              <a:buFont typeface="Wingdings" panose="05000000000000000000" pitchFamily="2" charset="2"/>
              <a:buChar char="ü"/>
            </a:pPr>
            <a:endParaRPr lang="en-US" dirty="0"/>
          </a:p>
        </p:txBody>
      </p:sp>
      <p:sp>
        <p:nvSpPr>
          <p:cNvPr id="15" name="Text Placeholder 14">
            <a:extLst>
              <a:ext uri="{FF2B5EF4-FFF2-40B4-BE49-F238E27FC236}">
                <a16:creationId xmlns:a16="http://schemas.microsoft.com/office/drawing/2014/main" id="{3028D1EB-7057-3649-9CA8-4717FC9099AD}"/>
              </a:ext>
            </a:extLst>
          </p:cNvPr>
          <p:cNvSpPr>
            <a:spLocks noGrp="1"/>
          </p:cNvSpPr>
          <p:nvPr>
            <p:ph type="body" sz="quarter" idx="17"/>
          </p:nvPr>
        </p:nvSpPr>
        <p:spPr/>
        <p:txBody>
          <a:bodyPr/>
          <a:lstStyle/>
          <a:p>
            <a:pPr marL="285750" indent="-285750">
              <a:buFont typeface="Wingdings" panose="05000000000000000000" pitchFamily="2" charset="2"/>
              <a:buChar char="ü"/>
            </a:pPr>
            <a:endParaRPr lang="en-US"/>
          </a:p>
        </p:txBody>
      </p:sp>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800" y="329254"/>
            <a:ext cx="10820400" cy="685800"/>
          </a:xfrm>
        </p:spPr>
        <p:txBody>
          <a:bodyPr/>
          <a:lstStyle/>
          <a:p>
            <a:pPr algn="ctr"/>
            <a:r>
              <a:rPr lang="en-US" b="1" dirty="0"/>
              <a:t>Bootstrap 4</a:t>
            </a:r>
            <a:br>
              <a:rPr lang="en-US" b="1" dirty="0"/>
            </a:br>
            <a:endParaRPr lang="en-US" dirty="0"/>
          </a:p>
        </p:txBody>
      </p:sp>
      <p:pic>
        <p:nvPicPr>
          <p:cNvPr id="8" name="Рисунок 7"/>
          <p:cNvPicPr>
            <a:picLocks noChangeAspect="1"/>
          </p:cNvPicPr>
          <p:nvPr/>
        </p:nvPicPr>
        <p:blipFill>
          <a:blip r:embed="rId2"/>
          <a:stretch>
            <a:fillRect/>
          </a:stretch>
        </p:blipFill>
        <p:spPr>
          <a:xfrm>
            <a:off x="6511894" y="1163183"/>
            <a:ext cx="5525793" cy="5476739"/>
          </a:xfrm>
          <a:prstGeom prst="rect">
            <a:avLst/>
          </a:prstGeom>
          <a:ln>
            <a:solidFill>
              <a:srgbClr val="00B0F0"/>
            </a:solidFill>
          </a:ln>
        </p:spPr>
      </p:pic>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a:lstStyle/>
          <a:p>
            <a:pPr algn="ctr"/>
            <a:r>
              <a:rPr lang="en-US" dirty="0" smtClean="0"/>
              <a:t>HOW TO USE?</a:t>
            </a:r>
            <a:endParaRPr lang="uk-UA" dirty="0"/>
          </a:p>
        </p:txBody>
      </p:sp>
      <p:sp>
        <p:nvSpPr>
          <p:cNvPr id="5" name="Text Placeholder 4">
            <a:extLst>
              <a:ext uri="{FF2B5EF4-FFF2-40B4-BE49-F238E27FC236}">
                <a16:creationId xmlns:a16="http://schemas.microsoft.com/office/drawing/2014/main" id="{3A9FB3B7-57FB-42BB-B446-0677226703DE}"/>
              </a:ext>
            </a:extLst>
          </p:cNvPr>
          <p:cNvSpPr>
            <a:spLocks noGrp="1"/>
          </p:cNvSpPr>
          <p:nvPr>
            <p:ph type="body" sz="quarter" idx="10"/>
          </p:nvPr>
        </p:nvSpPr>
        <p:spPr/>
        <p:txBody>
          <a:bodyPr/>
          <a:lstStyle/>
          <a:p>
            <a:endParaRPr lang="uk-UA" dirty="0"/>
          </a:p>
        </p:txBody>
      </p:sp>
      <p:sp>
        <p:nvSpPr>
          <p:cNvPr id="6" name="Text Placeholder 5">
            <a:extLst>
              <a:ext uri="{FF2B5EF4-FFF2-40B4-BE49-F238E27FC236}">
                <a16:creationId xmlns:a16="http://schemas.microsoft.com/office/drawing/2014/main" id="{86CCEA01-F57D-41CB-89BB-D59127C3A278}"/>
              </a:ext>
            </a:extLst>
          </p:cNvPr>
          <p:cNvSpPr>
            <a:spLocks noGrp="1"/>
          </p:cNvSpPr>
          <p:nvPr>
            <p:ph type="body" sz="quarter" idx="11"/>
          </p:nvPr>
        </p:nvSpPr>
        <p:spPr>
          <a:xfrm rot="10800000" flipH="1" flipV="1">
            <a:off x="5047110" y="3615876"/>
            <a:ext cx="2097775" cy="1801505"/>
          </a:xfrm>
        </p:spPr>
        <p:txBody>
          <a:bodyPr/>
          <a:lstStyle/>
          <a:p>
            <a:pPr algn="ctr"/>
            <a:r>
              <a:rPr lang="en-US" sz="3600" dirty="0" smtClean="0">
                <a:latin typeface="+mj-lt"/>
              </a:rPr>
              <a:t>or</a:t>
            </a:r>
            <a:endParaRPr lang="uk-UA" sz="3600" dirty="0">
              <a:latin typeface="+mj-lt"/>
            </a:endParaRPr>
          </a:p>
        </p:txBody>
      </p:sp>
      <p:sp>
        <p:nvSpPr>
          <p:cNvPr id="7" name="Text Placeholder 6">
            <a:extLst>
              <a:ext uri="{FF2B5EF4-FFF2-40B4-BE49-F238E27FC236}">
                <a16:creationId xmlns:a16="http://schemas.microsoft.com/office/drawing/2014/main" id="{899447FB-C7CD-42DA-AEBC-3440527073AC}"/>
              </a:ext>
            </a:extLst>
          </p:cNvPr>
          <p:cNvSpPr>
            <a:spLocks noGrp="1"/>
          </p:cNvSpPr>
          <p:nvPr>
            <p:ph type="body" sz="quarter" idx="12"/>
          </p:nvPr>
        </p:nvSpPr>
        <p:spPr>
          <a:xfrm flipV="1">
            <a:off x="8039100" y="5486399"/>
            <a:ext cx="94966" cy="45719"/>
          </a:xfrm>
        </p:spPr>
        <p:txBody>
          <a:bodyPr/>
          <a:lstStyle/>
          <a:p>
            <a:endParaRPr lang="uk-UA" dirty="0"/>
          </a:p>
        </p:txBody>
      </p:sp>
      <p:pic>
        <p:nvPicPr>
          <p:cNvPr id="8" name="Рисунок 7"/>
          <p:cNvPicPr>
            <a:picLocks noChangeAspect="1"/>
          </p:cNvPicPr>
          <p:nvPr/>
        </p:nvPicPr>
        <p:blipFill>
          <a:blip r:embed="rId2"/>
          <a:stretch>
            <a:fillRect/>
          </a:stretch>
        </p:blipFill>
        <p:spPr>
          <a:xfrm>
            <a:off x="2373391" y="1562669"/>
            <a:ext cx="7445217" cy="1423789"/>
          </a:xfrm>
          <a:prstGeom prst="rect">
            <a:avLst/>
          </a:prstGeom>
          <a:ln w="28575">
            <a:solidFill>
              <a:srgbClr val="00B0F0"/>
            </a:solidFill>
          </a:ln>
        </p:spPr>
      </p:pic>
      <p:sp>
        <p:nvSpPr>
          <p:cNvPr id="9" name="Прямоугольник 8"/>
          <p:cNvSpPr/>
          <p:nvPr/>
        </p:nvSpPr>
        <p:spPr>
          <a:xfrm>
            <a:off x="2991133" y="3177526"/>
            <a:ext cx="6209731" cy="369332"/>
          </a:xfrm>
          <a:prstGeom prst="rect">
            <a:avLst/>
          </a:prstGeom>
          <a:solidFill>
            <a:schemeClr val="accent3">
              <a:lumMod val="20000"/>
              <a:lumOff val="80000"/>
            </a:schemeClr>
          </a:solidFill>
          <a:ln w="19050">
            <a:solidFill>
              <a:schemeClr val="accent3">
                <a:lumMod val="75000"/>
              </a:schemeClr>
            </a:solidFill>
            <a:prstDash val="dash"/>
          </a:ln>
        </p:spPr>
        <p:txBody>
          <a:bodyPr wrap="square">
            <a:spAutoFit/>
          </a:bodyPr>
          <a:lstStyle/>
          <a:p>
            <a:pPr algn="ctr"/>
            <a:r>
              <a:rPr lang="ru-RU" dirty="0">
                <a:solidFill>
                  <a:schemeClr val="bg2"/>
                </a:solidFill>
              </a:rPr>
              <a:t>&lt;</a:t>
            </a:r>
            <a:r>
              <a:rPr lang="ru-RU" dirty="0" err="1">
                <a:solidFill>
                  <a:schemeClr val="bg2"/>
                </a:solidFill>
              </a:rPr>
              <a:t>link</a:t>
            </a:r>
            <a:r>
              <a:rPr lang="ru-RU" dirty="0">
                <a:solidFill>
                  <a:schemeClr val="bg2"/>
                </a:solidFill>
              </a:rPr>
              <a:t> </a:t>
            </a:r>
            <a:r>
              <a:rPr lang="ru-RU" dirty="0" err="1">
                <a:solidFill>
                  <a:schemeClr val="bg2"/>
                </a:solidFill>
              </a:rPr>
              <a:t>rel</a:t>
            </a:r>
            <a:r>
              <a:rPr lang="ru-RU" dirty="0">
                <a:solidFill>
                  <a:schemeClr val="bg2"/>
                </a:solidFill>
              </a:rPr>
              <a:t>="</a:t>
            </a:r>
            <a:r>
              <a:rPr lang="ru-RU" dirty="0" err="1">
                <a:solidFill>
                  <a:schemeClr val="bg2"/>
                </a:solidFill>
              </a:rPr>
              <a:t>stylesheet</a:t>
            </a:r>
            <a:r>
              <a:rPr lang="ru-RU" dirty="0">
                <a:solidFill>
                  <a:schemeClr val="bg2"/>
                </a:solidFill>
              </a:rPr>
              <a:t>" </a:t>
            </a:r>
            <a:r>
              <a:rPr lang="ru-RU" dirty="0" err="1">
                <a:solidFill>
                  <a:schemeClr val="bg2"/>
                </a:solidFill>
              </a:rPr>
              <a:t>href</a:t>
            </a:r>
            <a:r>
              <a:rPr lang="ru-RU" dirty="0">
                <a:solidFill>
                  <a:schemeClr val="bg2"/>
                </a:solidFill>
              </a:rPr>
              <a:t>=“</a:t>
            </a:r>
            <a:r>
              <a:rPr lang="en-US" dirty="0">
                <a:solidFill>
                  <a:schemeClr val="bg2"/>
                </a:solidFill>
              </a:rPr>
              <a:t>.</a:t>
            </a:r>
            <a:r>
              <a:rPr lang="ru-RU" dirty="0">
                <a:solidFill>
                  <a:schemeClr val="bg2"/>
                </a:solidFill>
              </a:rPr>
              <a:t>/bootstrap.min.css"&gt;</a:t>
            </a:r>
          </a:p>
        </p:txBody>
      </p:sp>
      <p:pic>
        <p:nvPicPr>
          <p:cNvPr id="12" name="Рисунок 11"/>
          <p:cNvPicPr>
            <a:picLocks noChangeAspect="1"/>
          </p:cNvPicPr>
          <p:nvPr/>
        </p:nvPicPr>
        <p:blipFill>
          <a:blip r:embed="rId3"/>
          <a:stretch>
            <a:fillRect/>
          </a:stretch>
        </p:blipFill>
        <p:spPr>
          <a:xfrm>
            <a:off x="2272863" y="4423428"/>
            <a:ext cx="7646275" cy="720072"/>
          </a:xfrm>
          <a:prstGeom prst="rect">
            <a:avLst/>
          </a:prstGeom>
          <a:ln w="28575">
            <a:solidFill>
              <a:srgbClr val="92D050"/>
            </a:solidFill>
          </a:ln>
        </p:spPr>
      </p:pic>
      <p:sp>
        <p:nvSpPr>
          <p:cNvPr id="3" name="Прямоугольник 2"/>
          <p:cNvSpPr/>
          <p:nvPr/>
        </p:nvSpPr>
        <p:spPr>
          <a:xfrm>
            <a:off x="4612943" y="2248171"/>
            <a:ext cx="434166" cy="2435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pPr algn="ctr"/>
            <a:r>
              <a:rPr lang="en-US" dirty="0" smtClean="0"/>
              <a:t>BOOTSTRAP STRUCTURE AND FUNCTIONS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426492" y="1552433"/>
            <a:ext cx="8403609" cy="4793776"/>
          </a:xfrm>
        </p:spPr>
        <p:txBody>
          <a:bodyPr/>
          <a:lstStyle/>
          <a:p>
            <a:r>
              <a:rPr lang="en-US" b="1" dirty="0" smtClean="0"/>
              <a:t>Grids</a:t>
            </a:r>
            <a:r>
              <a:rPr lang="en-US" dirty="0"/>
              <a:t>  are preset, ready to use columns</a:t>
            </a:r>
          </a:p>
          <a:p>
            <a:r>
              <a:rPr lang="en-US" b="1" dirty="0"/>
              <a:t>Templates</a:t>
            </a:r>
            <a:r>
              <a:rPr lang="en-US" dirty="0"/>
              <a:t>  - Fixed or responsive page templates</a:t>
            </a:r>
          </a:p>
          <a:p>
            <a:r>
              <a:rPr lang="en-US" b="1" dirty="0"/>
              <a:t>Typography</a:t>
            </a:r>
            <a:r>
              <a:rPr lang="en-US" dirty="0"/>
              <a:t>  - Description and definition of classes for fonts, such as fonts for code, citations, etc.</a:t>
            </a:r>
          </a:p>
          <a:p>
            <a:r>
              <a:rPr lang="en-US" b="1" dirty="0"/>
              <a:t>Media</a:t>
            </a:r>
            <a:r>
              <a:rPr lang="en-US" dirty="0"/>
              <a:t>  - media for image and video management</a:t>
            </a:r>
          </a:p>
          <a:p>
            <a:r>
              <a:rPr lang="en-US" b="1" dirty="0"/>
              <a:t>Tables</a:t>
            </a:r>
            <a:r>
              <a:rPr lang="en-US" dirty="0"/>
              <a:t>  (table) - means of registration of tables which in particular provide sorting</a:t>
            </a:r>
          </a:p>
          <a:p>
            <a:r>
              <a:rPr lang="en-US" b="1" dirty="0"/>
              <a:t>Forms</a:t>
            </a:r>
            <a:r>
              <a:rPr lang="en-US" dirty="0"/>
              <a:t>  - classes for </a:t>
            </a:r>
            <a:r>
              <a:rPr lang="en-US" dirty="0" smtClean="0"/>
              <a:t>designing </a:t>
            </a:r>
            <a:r>
              <a:rPr lang="en-US" dirty="0"/>
              <a:t>forms and certain events</a:t>
            </a:r>
          </a:p>
          <a:p>
            <a:r>
              <a:rPr lang="en-US" b="1" dirty="0"/>
              <a:t>Navigation</a:t>
            </a:r>
            <a:r>
              <a:rPr lang="en-US" dirty="0"/>
              <a:t>  (</a:t>
            </a:r>
            <a:r>
              <a:rPr lang="en-US" dirty="0" err="1"/>
              <a:t>nav</a:t>
            </a:r>
            <a:r>
              <a:rPr lang="en-US" dirty="0"/>
              <a:t>, </a:t>
            </a:r>
            <a:r>
              <a:rPr lang="en-US" dirty="0" err="1"/>
              <a:t>navbar</a:t>
            </a:r>
            <a:r>
              <a:rPr lang="en-US" dirty="0"/>
              <a:t>) - classes for the design of tabs, pages, menus and navigation bars</a:t>
            </a:r>
          </a:p>
          <a:p>
            <a:r>
              <a:rPr lang="en-US" b="1" dirty="0"/>
              <a:t>Alerts</a:t>
            </a:r>
            <a:r>
              <a:rPr lang="en-US" dirty="0"/>
              <a:t>  are classes for designing dialog boxes, prompts, and pop-ups</a:t>
            </a:r>
          </a:p>
          <a:p>
            <a:r>
              <a:rPr lang="en-US" b="1" dirty="0" smtClean="0"/>
              <a:t>font</a:t>
            </a:r>
            <a:r>
              <a:rPr lang="en-US" dirty="0"/>
              <a:t> (icon font) - a set of icons in a font, consists of nearly 500 components</a:t>
            </a:r>
          </a:p>
          <a:p>
            <a:endParaRPr lang="uk-UA" dirty="0"/>
          </a:p>
        </p:txBody>
      </p:sp>
      <p:pic>
        <p:nvPicPr>
          <p:cNvPr id="1026" name="Picture 2" descr="Ð­Ð²Ð¾Ð»ÑÑÐ¸Ñ Ð¾Ñ ÑÐ°Ð±Ð»Ð¸ÑÐ½Ð¾Ð¹ Ð²ÑÑÑÑÐºÐ¸ Ðº Ð½Ð¾Ð²ÐµÐ¹ÑÐµÐ¼Ñ Bootstrap 4 | ÐÐ»Ð¾Ð³ Ð¾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474" y="1552433"/>
            <a:ext cx="4102526" cy="271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E5058-9026-462C-B16F-44D90B73FCAD}"/>
              </a:ext>
            </a:extLst>
          </p:cNvPr>
          <p:cNvSpPr>
            <a:spLocks noGrp="1"/>
          </p:cNvSpPr>
          <p:nvPr>
            <p:ph type="body" sz="quarter" idx="13"/>
          </p:nvPr>
        </p:nvSpPr>
        <p:spPr>
          <a:xfrm>
            <a:off x="221776" y="1398896"/>
            <a:ext cx="11970224" cy="685801"/>
          </a:xfrm>
        </p:spPr>
        <p:txBody>
          <a:bodyPr/>
          <a:lstStyle/>
          <a:p>
            <a:r>
              <a:rPr lang="en-US" sz="2400" dirty="0"/>
              <a:t>In addition to styles, the framework also contains functional components that are built on js using jQuery</a:t>
            </a:r>
            <a:endParaRPr lang="uk-UA" sz="2400" dirty="0"/>
          </a:p>
        </p:txBody>
      </p:sp>
      <p:sp>
        <p:nvSpPr>
          <p:cNvPr id="11" name="Text Placeholder 10">
            <a:extLst>
              <a:ext uri="{FF2B5EF4-FFF2-40B4-BE49-F238E27FC236}">
                <a16:creationId xmlns:a16="http://schemas.microsoft.com/office/drawing/2014/main" id="{E6D38E12-0B8B-4A45-AA22-FFF26BA4BDCF}"/>
              </a:ext>
            </a:extLst>
          </p:cNvPr>
          <p:cNvSpPr>
            <a:spLocks noGrp="1"/>
          </p:cNvSpPr>
          <p:nvPr>
            <p:ph type="body" sz="quarter" idx="15"/>
          </p:nvPr>
        </p:nvSpPr>
        <p:spPr/>
        <p:txBody>
          <a:bodyPr/>
          <a:lstStyle/>
          <a:p>
            <a:endParaRPr lang="uk-UA"/>
          </a:p>
        </p:txBody>
      </p:sp>
      <p:sp>
        <p:nvSpPr>
          <p:cNvPr id="12" name="Text Placeholder 11">
            <a:extLst>
              <a:ext uri="{FF2B5EF4-FFF2-40B4-BE49-F238E27FC236}">
                <a16:creationId xmlns:a16="http://schemas.microsoft.com/office/drawing/2014/main" id="{DDF14CDB-48E1-4C5B-B40C-D700FCD6F957}"/>
              </a:ext>
            </a:extLst>
          </p:cNvPr>
          <p:cNvSpPr>
            <a:spLocks noGrp="1"/>
          </p:cNvSpPr>
          <p:nvPr>
            <p:ph type="body" sz="quarter" idx="16"/>
          </p:nvPr>
        </p:nvSpPr>
        <p:spPr/>
        <p:txBody>
          <a:bodyPr/>
          <a:lstStyle/>
          <a:p>
            <a:endParaRPr lang="uk-UA"/>
          </a:p>
        </p:txBody>
      </p:sp>
      <p:sp>
        <p:nvSpPr>
          <p:cNvPr id="13" name="Text Placeholder 12">
            <a:extLst>
              <a:ext uri="{FF2B5EF4-FFF2-40B4-BE49-F238E27FC236}">
                <a16:creationId xmlns:a16="http://schemas.microsoft.com/office/drawing/2014/main" id="{276D560C-9AA8-4A22-A278-EE90E939A6AC}"/>
              </a:ext>
            </a:extLst>
          </p:cNvPr>
          <p:cNvSpPr>
            <a:spLocks noGrp="1"/>
          </p:cNvSpPr>
          <p:nvPr>
            <p:ph type="body" sz="quarter" idx="17"/>
          </p:nvPr>
        </p:nvSpPr>
        <p:spPr/>
        <p:txBody>
          <a:bodyPr/>
          <a:lstStyle/>
          <a:p>
            <a:endParaRPr lang="uk-UA"/>
          </a:p>
        </p:txBody>
      </p:sp>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685800" y="453790"/>
            <a:ext cx="10820400" cy="685800"/>
          </a:xfrm>
        </p:spPr>
        <p:txBody>
          <a:bodyPr/>
          <a:lstStyle/>
          <a:p>
            <a:pPr algn="ctr"/>
            <a:r>
              <a:rPr lang="en-US" dirty="0" smtClean="0"/>
              <a:t>WHAT IS BOOTSTRAP.js?</a:t>
            </a:r>
            <a:endParaRPr lang="uk-UA" dirty="0"/>
          </a:p>
        </p:txBody>
      </p:sp>
      <p:sp>
        <p:nvSpPr>
          <p:cNvPr id="3" name="Rectangle 3"/>
          <p:cNvSpPr>
            <a:spLocks noGrp="1" noChangeArrowheads="1"/>
          </p:cNvSpPr>
          <p:nvPr>
            <p:ph type="body" sz="quarter" idx="14"/>
          </p:nvPr>
        </p:nvSpPr>
        <p:spPr bwMode="auto">
          <a:xfrm>
            <a:off x="685800" y="2057400"/>
            <a:ext cx="10820400" cy="337206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2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Transitions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smooth</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changes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plugin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used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to</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configure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latest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components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of</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framework</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Modal</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Modal</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windows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both</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pop-up</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and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embedded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page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Dropdown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 </a:t>
            </a: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Random</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lists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built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without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tag</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000000"/>
                </a:solidFill>
                <a:effectLst/>
                <a:latin typeface="+mj-lt"/>
                <a:cs typeface="Courier New" panose="02070309020205020404" pitchFamily="49" charset="0"/>
              </a:rPr>
              <a:t>select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Scrollspy</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plugin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that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automatically</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changes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active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menu</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item</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depending</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page's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scroll</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position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Tab</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Tabs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commonly</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used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for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stylized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navigation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endParaRPr kumimoji="0" lang="en-US" altLang="uk-UA" sz="2400" b="0" i="0" u="none" strike="noStrike" cap="none" normalizeH="0" baseline="0" dirty="0" smtClean="0">
              <a:ln>
                <a:noFill/>
              </a:ln>
              <a:solidFill>
                <a:srgbClr val="222222"/>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uk-UA" altLang="uk-UA" sz="2400" b="1" i="0" u="none" strike="noStrike" cap="none" normalizeH="0" baseline="0" dirty="0" smtClean="0">
              <a:ln>
                <a:noFill/>
              </a:ln>
              <a:solidFill>
                <a:srgbClr val="222222"/>
              </a:solidFill>
              <a:effectLst/>
              <a:latin typeface="+mj-lt"/>
              <a:cs typeface="Arial" panose="020B0604020202020204" pitchFamily="34" charset="0"/>
            </a:endParaRPr>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E5058-9026-462C-B16F-44D90B73FCAD}"/>
              </a:ext>
            </a:extLst>
          </p:cNvPr>
          <p:cNvSpPr>
            <a:spLocks noGrp="1"/>
          </p:cNvSpPr>
          <p:nvPr>
            <p:ph type="body" sz="quarter" idx="13"/>
          </p:nvPr>
        </p:nvSpPr>
        <p:spPr>
          <a:xfrm>
            <a:off x="221776" y="1398896"/>
            <a:ext cx="11970224" cy="685801"/>
          </a:xfrm>
        </p:spPr>
        <p:txBody>
          <a:bodyPr/>
          <a:lstStyle/>
          <a:p>
            <a:endParaRPr lang="uk-UA" sz="2400" dirty="0"/>
          </a:p>
        </p:txBody>
      </p:sp>
      <p:sp>
        <p:nvSpPr>
          <p:cNvPr id="11" name="Text Placeholder 10">
            <a:extLst>
              <a:ext uri="{FF2B5EF4-FFF2-40B4-BE49-F238E27FC236}">
                <a16:creationId xmlns:a16="http://schemas.microsoft.com/office/drawing/2014/main" id="{E6D38E12-0B8B-4A45-AA22-FFF26BA4BDCF}"/>
              </a:ext>
            </a:extLst>
          </p:cNvPr>
          <p:cNvSpPr>
            <a:spLocks noGrp="1"/>
          </p:cNvSpPr>
          <p:nvPr>
            <p:ph type="body" sz="quarter" idx="15"/>
          </p:nvPr>
        </p:nvSpPr>
        <p:spPr/>
        <p:txBody>
          <a:bodyPr/>
          <a:lstStyle/>
          <a:p>
            <a:endParaRPr lang="uk-UA"/>
          </a:p>
        </p:txBody>
      </p:sp>
      <p:sp>
        <p:nvSpPr>
          <p:cNvPr id="12" name="Text Placeholder 11">
            <a:extLst>
              <a:ext uri="{FF2B5EF4-FFF2-40B4-BE49-F238E27FC236}">
                <a16:creationId xmlns:a16="http://schemas.microsoft.com/office/drawing/2014/main" id="{DDF14CDB-48E1-4C5B-B40C-D700FCD6F957}"/>
              </a:ext>
            </a:extLst>
          </p:cNvPr>
          <p:cNvSpPr>
            <a:spLocks noGrp="1"/>
          </p:cNvSpPr>
          <p:nvPr>
            <p:ph type="body" sz="quarter" idx="16"/>
          </p:nvPr>
        </p:nvSpPr>
        <p:spPr/>
        <p:txBody>
          <a:bodyPr/>
          <a:lstStyle/>
          <a:p>
            <a:endParaRPr lang="uk-UA"/>
          </a:p>
        </p:txBody>
      </p:sp>
      <p:sp>
        <p:nvSpPr>
          <p:cNvPr id="13" name="Text Placeholder 12">
            <a:extLst>
              <a:ext uri="{FF2B5EF4-FFF2-40B4-BE49-F238E27FC236}">
                <a16:creationId xmlns:a16="http://schemas.microsoft.com/office/drawing/2014/main" id="{276D560C-9AA8-4A22-A278-EE90E939A6AC}"/>
              </a:ext>
            </a:extLst>
          </p:cNvPr>
          <p:cNvSpPr>
            <a:spLocks noGrp="1"/>
          </p:cNvSpPr>
          <p:nvPr>
            <p:ph type="body" sz="quarter" idx="17"/>
          </p:nvPr>
        </p:nvSpPr>
        <p:spPr/>
        <p:txBody>
          <a:bodyPr/>
          <a:lstStyle/>
          <a:p>
            <a:endParaRPr lang="uk-UA"/>
          </a:p>
        </p:txBody>
      </p:sp>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564243" y="831161"/>
            <a:ext cx="10820400" cy="685800"/>
          </a:xfrm>
        </p:spPr>
        <p:txBody>
          <a:bodyPr/>
          <a:lstStyle/>
          <a:p>
            <a:pPr algn="ctr"/>
            <a:r>
              <a:rPr lang="en-US" dirty="0" smtClean="0"/>
              <a:t>OTHER FEATURES OF BOOTSTRAP.js</a:t>
            </a:r>
            <a:endParaRPr lang="uk-UA" dirty="0"/>
          </a:p>
        </p:txBody>
      </p:sp>
      <p:sp>
        <p:nvSpPr>
          <p:cNvPr id="2" name="Rectangle 2"/>
          <p:cNvSpPr>
            <a:spLocks noGrp="1" noChangeArrowheads="1"/>
          </p:cNvSpPr>
          <p:nvPr>
            <p:ph type="body" sz="quarter" idx="14"/>
          </p:nvPr>
        </p:nvSpPr>
        <p:spPr bwMode="auto">
          <a:xfrm>
            <a:off x="337457" y="2150848"/>
            <a:ext cx="11273972" cy="37413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lvl="1" eaLnBrk="0" fontAlgn="base" hangingPunct="0">
              <a:lnSpc>
                <a:spcPct val="100000"/>
              </a:lnSpc>
              <a:spcBef>
                <a:spcPct val="0"/>
              </a:spcBef>
              <a:spcAft>
                <a:spcPct val="0"/>
              </a:spcAft>
              <a:buFontTx/>
              <a:buNone/>
            </a:pPr>
            <a:endParaRPr kumimoji="0" lang="uk-UA" altLang="uk-UA" sz="2400" b="0" i="0" u="none" strike="noStrike" cap="none" normalizeH="0" baseline="0" dirty="0" smtClean="0">
              <a:ln>
                <a:noFill/>
              </a:ln>
              <a:solidFill>
                <a:schemeClr val="tx1"/>
              </a:solidFill>
              <a:effectLst/>
              <a:latin typeface="+mj-lt"/>
            </a:endParaRPr>
          </a:p>
          <a:p>
            <a:pPr lvl="1" eaLnBrk="0" fontAlgn="base" hangingPunct="0">
              <a:lnSpc>
                <a:spcPct val="100000"/>
              </a:lnSpc>
              <a:spcBef>
                <a:spcPct val="0"/>
              </a:spcBef>
              <a:spcAft>
                <a:spcPct val="0"/>
              </a:spcAft>
              <a:buFontTx/>
              <a:buChar char="•"/>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Tooltip</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tooltips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text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items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that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appear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next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to</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given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object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after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hovering</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lvl="1" eaLnBrk="0" fontAlgn="base" hangingPunct="0">
              <a:lnSpc>
                <a:spcPct val="100000"/>
              </a:lnSpc>
              <a:spcBef>
                <a:spcPct val="0"/>
              </a:spcBef>
              <a:spcAft>
                <a:spcPct val="0"/>
              </a:spcAft>
              <a:buFontTx/>
              <a:buChar char="•"/>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Popover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analog</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of</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pop-up</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tips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but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with</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more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features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You</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can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add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header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to</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tooltip</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and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block</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appears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after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clicking</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object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lvl="1" eaLnBrk="0" fontAlgn="base" hangingPunct="0">
              <a:lnSpc>
                <a:spcPct val="100000"/>
              </a:lnSpc>
              <a:spcBef>
                <a:spcPct val="0"/>
              </a:spcBef>
              <a:spcAft>
                <a:spcPct val="0"/>
              </a:spcAft>
              <a:buFontTx/>
              <a:buChar char="•"/>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Alert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information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messages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that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are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created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by</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class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smtClean="0">
                <a:ln>
                  <a:noFill/>
                </a:ln>
                <a:solidFill>
                  <a:srgbClr val="000000"/>
                </a:solidFill>
                <a:effectLst/>
                <a:latin typeface="+mj-lt"/>
                <a:cs typeface="Courier New" panose="02070309020205020404" pitchFamily="49" charset="0"/>
              </a:rPr>
              <a:t>.</a:t>
            </a:r>
            <a:r>
              <a:rPr kumimoji="0" lang="uk-UA" altLang="uk-UA" sz="2400" b="0" i="0" u="none" strike="noStrike" cap="none" normalizeH="0" baseline="0" dirty="0" err="1" smtClean="0">
                <a:ln>
                  <a:noFill/>
                </a:ln>
                <a:solidFill>
                  <a:srgbClr val="000000"/>
                </a:solidFill>
                <a:effectLst/>
                <a:latin typeface="+mj-lt"/>
                <a:cs typeface="Courier New" panose="02070309020205020404" pitchFamily="49" charset="0"/>
              </a:rPr>
              <a:t>alert</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but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can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closed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p>
          <a:p>
            <a:pPr lvl="1" eaLnBrk="0" fontAlgn="base" hangingPunct="0">
              <a:lnSpc>
                <a:spcPct val="100000"/>
              </a:lnSpc>
              <a:spcBef>
                <a:spcPct val="0"/>
              </a:spcBef>
              <a:spcAft>
                <a:spcPct val="0"/>
              </a:spcAft>
              <a:buFontTx/>
              <a:buChar char="•"/>
            </a:pPr>
            <a:r>
              <a:rPr kumimoji="0" lang="uk-UA" altLang="uk-UA" sz="2400" b="1" i="0" u="none" strike="noStrike" cap="none" normalizeH="0" baseline="0" dirty="0" err="1" smtClean="0">
                <a:ln>
                  <a:noFill/>
                </a:ln>
                <a:solidFill>
                  <a:srgbClr val="222222"/>
                </a:solidFill>
                <a:effectLst/>
                <a:latin typeface="+mj-lt"/>
                <a:cs typeface="Arial" panose="020B0604020202020204" pitchFamily="34" charset="0"/>
              </a:rPr>
              <a:t>Button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is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plugin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for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controlling</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button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states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Plugin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methods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allow</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you</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to</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change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status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and</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type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of</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button</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well</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create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elements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that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behave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000000"/>
                </a:solidFill>
                <a:effectLst/>
                <a:latin typeface="+mj-lt"/>
                <a:cs typeface="Courier New" panose="02070309020205020404" pitchFamily="49" charset="0"/>
              </a:rPr>
              <a:t>checkbox</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or</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000000"/>
                </a:solidFill>
                <a:effectLst/>
                <a:latin typeface="+mj-lt"/>
                <a:cs typeface="Courier New" panose="02070309020205020404" pitchFamily="49" charset="0"/>
              </a:rPr>
              <a:t>radio</a:t>
            </a:r>
            <a:r>
              <a:rPr kumimoji="0" lang="uk-UA" altLang="uk-UA" sz="2400" b="0" i="0" u="none" strike="noStrike" cap="none" normalizeH="0" baseline="0" dirty="0" smtClean="0">
                <a:ln>
                  <a:noFill/>
                </a:ln>
                <a:solidFill>
                  <a:srgbClr val="000000"/>
                </a:solidFill>
                <a:effectLst/>
                <a:latin typeface="+mj-lt"/>
                <a:cs typeface="Courier New" panose="02070309020205020404" pitchFamily="49" charset="0"/>
              </a:rPr>
              <a:t> </a:t>
            </a:r>
            <a:r>
              <a:rPr kumimoji="0" lang="uk-UA" altLang="uk-UA" sz="2400" b="0" i="0" u="none" strike="noStrike" cap="none" normalizeH="0" baseline="0" dirty="0" err="1" smtClean="0">
                <a:ln>
                  <a:noFill/>
                </a:ln>
                <a:solidFill>
                  <a:srgbClr val="000000"/>
                </a:solidFill>
                <a:effectLst/>
                <a:latin typeface="+mj-lt"/>
                <a:cs typeface="Courier New" panose="02070309020205020404" pitchFamily="49" charset="0"/>
              </a:rPr>
              <a:t>button</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but</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are</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normal</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block</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 </a:t>
            </a:r>
            <a:r>
              <a:rPr kumimoji="0" lang="uk-UA" altLang="uk-UA" sz="2400" b="0" i="0" u="none" strike="noStrike" cap="none" normalizeH="0" baseline="0" dirty="0" err="1" smtClean="0">
                <a:ln>
                  <a:noFill/>
                </a:ln>
                <a:solidFill>
                  <a:srgbClr val="222222"/>
                </a:solidFill>
                <a:effectLst/>
                <a:latin typeface="+mj-lt"/>
                <a:cs typeface="Arial" panose="020B0604020202020204" pitchFamily="34" charset="0"/>
              </a:rPr>
              <a:t>elements</a:t>
            </a:r>
            <a:r>
              <a:rPr kumimoji="0" lang="uk-UA" altLang="uk-UA" sz="2400" b="0" i="0" u="none" strike="noStrike" cap="none" normalizeH="0" baseline="0" dirty="0" smtClean="0">
                <a:ln>
                  <a:noFill/>
                </a:ln>
                <a:solidFill>
                  <a:srgbClr val="222222"/>
                </a:solidFill>
                <a:effectLst/>
                <a:latin typeface="+mj-lt"/>
                <a:cs typeface="Arial" panose="020B0604020202020204" pitchFamily="34" charset="0"/>
              </a:rPr>
              <a:t>.</a:t>
            </a:r>
            <a:endParaRPr lang="en-US" altLang="uk-UA" sz="2400" dirty="0">
              <a:solidFill>
                <a:srgbClr val="222222"/>
              </a:solidFill>
              <a:latin typeface="+mj-lt"/>
              <a:cs typeface="Arial" panose="020B0604020202020204" pitchFamily="34" charset="0"/>
            </a:endParaRPr>
          </a:p>
          <a:p>
            <a:pPr lvl="1" eaLnBrk="0" fontAlgn="base" hangingPunct="0">
              <a:lnSpc>
                <a:spcPct val="100000"/>
              </a:lnSpc>
              <a:spcBef>
                <a:spcPct val="0"/>
              </a:spcBef>
              <a:spcAft>
                <a:spcPct val="0"/>
              </a:spcAft>
              <a:buFontTx/>
              <a:buChar char="•"/>
            </a:pPr>
            <a:r>
              <a:rPr lang="en-US" sz="2400" b="1" dirty="0">
                <a:solidFill>
                  <a:schemeClr val="bg2"/>
                </a:solidFill>
                <a:latin typeface="+mj-lt"/>
              </a:rPr>
              <a:t>Carousel</a:t>
            </a:r>
            <a:r>
              <a:rPr lang="en-US" sz="2400" dirty="0">
                <a:solidFill>
                  <a:schemeClr val="bg2"/>
                </a:solidFill>
                <a:latin typeface="+mj-lt"/>
              </a:rPr>
              <a:t>  is a multimedia image gallery.</a:t>
            </a:r>
            <a:endParaRPr kumimoji="0" lang="uk-UA" altLang="uk-UA" sz="2400" b="0" i="0" u="none" strike="noStrike" cap="none" normalizeH="0" baseline="0" dirty="0" smtClean="0">
              <a:ln>
                <a:noFill/>
              </a:ln>
              <a:solidFill>
                <a:schemeClr val="bg2"/>
              </a:solidFill>
              <a:effectLst/>
              <a:latin typeface="+mj-lt"/>
              <a:cs typeface="Arial" panose="020B0604020202020204" pitchFamily="34" charset="0"/>
            </a:endParaRPr>
          </a:p>
          <a:p>
            <a:pPr lvl="1" eaLnBrk="0" fontAlgn="base" hangingPunct="0">
              <a:lnSpc>
                <a:spcPct val="100000"/>
              </a:lnSpc>
              <a:spcBef>
                <a:spcPct val="0"/>
              </a:spcBef>
              <a:spcAft>
                <a:spcPct val="0"/>
              </a:spcAft>
              <a:buFontTx/>
              <a:buNone/>
            </a:pPr>
            <a:endParaRPr kumimoji="0" lang="uk-UA" altLang="uk-UA" sz="2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93759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835f28f2-30f1-4728-84d2-86d96e143488"/>
    <ds:schemaRef ds:uri="http://schemas.microsoft.com/office/2006/documentManagement/type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282</TotalTime>
  <Words>896</Words>
  <Application>Microsoft Office PowerPoint</Application>
  <PresentationFormat>Широкоэкранный</PresentationFormat>
  <Paragraphs>79</Paragraphs>
  <Slides>31</Slides>
  <Notes>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31</vt:i4>
      </vt:variant>
    </vt:vector>
  </HeadingPairs>
  <TitlesOfParts>
    <vt:vector size="41" baseType="lpstr">
      <vt:lpstr>Arial</vt:lpstr>
      <vt:lpstr>Calibri</vt:lpstr>
      <vt:lpstr>Courier New</vt:lpstr>
      <vt:lpstr>Open Sans</vt:lpstr>
      <vt:lpstr>Open Sans Regular</vt:lpstr>
      <vt:lpstr>Proxima Nova Black</vt:lpstr>
      <vt:lpstr>Wingdings</vt:lpstr>
      <vt:lpstr>1_GRADIENT THEME</vt:lpstr>
      <vt:lpstr>2_GRADIENT THEME</vt:lpstr>
      <vt:lpstr>2_DARK THEME</vt:lpstr>
      <vt:lpstr>WELCOME TO THE FUTURE</vt:lpstr>
      <vt:lpstr>INTRODUCTION TO BOOTSTRAP</vt:lpstr>
      <vt:lpstr>INTRODUCTION TO BOOTSTRAP</vt:lpstr>
      <vt:lpstr>INTRODUCTION TO BOOTSTRAP</vt:lpstr>
      <vt:lpstr>Bootstrap 4 </vt:lpstr>
      <vt:lpstr>HOW TO USE?</vt:lpstr>
      <vt:lpstr>BOOTSTRAP STRUCTURE AND FUNCTIONS</vt:lpstr>
      <vt:lpstr>WHAT IS BOOTSTRAP.js?</vt:lpstr>
      <vt:lpstr>OTHER FEATURES OF BOOTSTRAP.js</vt:lpstr>
      <vt:lpstr>BOTSTRAP BUTTONS EXAMPLE</vt:lpstr>
      <vt:lpstr>BOOTRSTRAP CARDS</vt:lpstr>
      <vt:lpstr>OTHER CARDS EXAMPLE</vt:lpstr>
      <vt:lpstr>BOOTSTRAP FORMS</vt:lpstr>
      <vt:lpstr>INPUT GROUP</vt:lpstr>
      <vt:lpstr>INPUT GROUP CODE EXAMPLE</vt:lpstr>
      <vt:lpstr>TABLES</vt:lpstr>
      <vt:lpstr>TABLES</vt:lpstr>
      <vt:lpstr>BOOTSTRAP MODAL WINDOW</vt:lpstr>
      <vt:lpstr>ALERTS</vt:lpstr>
      <vt:lpstr>Презентация PowerPoint</vt:lpstr>
      <vt:lpstr>NOTE THIS!</vt:lpstr>
      <vt:lpstr>TRY THIS</vt:lpstr>
      <vt:lpstr>Презентация PowerPoint</vt:lpstr>
      <vt:lpstr>BOOTRSTRAP Container examples</vt:lpstr>
      <vt:lpstr>WHAT IS xs, sm, md, lg ?</vt:lpstr>
      <vt:lpstr>HOW IT WORKS?</vt:lpstr>
      <vt:lpstr>ADVANTAGES AND DISADVANTAGES</vt:lpstr>
      <vt:lpstr>BENEFITS OF BOOTSTRAP</vt:lpstr>
      <vt:lpstr>DISADVANTAGES OF BOOTSTRAP</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26</cp:revision>
  <dcterms:created xsi:type="dcterms:W3CDTF">2018-11-02T13:55:27Z</dcterms:created>
  <dcterms:modified xsi:type="dcterms:W3CDTF">2020-03-30T20:36:46Z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