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1"/>
  </p:notesMasterIdLst>
  <p:sldIdLst>
    <p:sldId id="1224" r:id="rId7"/>
    <p:sldId id="1258" r:id="rId8"/>
    <p:sldId id="1225" r:id="rId9"/>
    <p:sldId id="1259" r:id="rId10"/>
    <p:sldId id="1240" r:id="rId11"/>
    <p:sldId id="1253" r:id="rId12"/>
    <p:sldId id="1267" r:id="rId13"/>
    <p:sldId id="1239" r:id="rId14"/>
    <p:sldId id="1268" r:id="rId15"/>
    <p:sldId id="1264" r:id="rId16"/>
    <p:sldId id="1265" r:id="rId17"/>
    <p:sldId id="1228" r:id="rId18"/>
    <p:sldId id="1226" r:id="rId19"/>
    <p:sldId id="1269" r:id="rId20"/>
    <p:sldId id="1227" r:id="rId21"/>
    <p:sldId id="1254" r:id="rId22"/>
    <p:sldId id="1270" r:id="rId23"/>
    <p:sldId id="1271" r:id="rId24"/>
    <p:sldId id="1229" r:id="rId25"/>
    <p:sldId id="1242" r:id="rId26"/>
    <p:sldId id="1243" r:id="rId27"/>
    <p:sldId id="1272" r:id="rId28"/>
    <p:sldId id="1252" r:id="rId29"/>
    <p:sldId id="1206"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58"/>
            <p14:sldId id="1225"/>
            <p14:sldId id="1259"/>
            <p14:sldId id="1240"/>
            <p14:sldId id="1253"/>
            <p14:sldId id="1267"/>
            <p14:sldId id="1239"/>
            <p14:sldId id="1268"/>
            <p14:sldId id="1264"/>
            <p14:sldId id="1265"/>
            <p14:sldId id="1228"/>
            <p14:sldId id="1226"/>
            <p14:sldId id="1269"/>
            <p14:sldId id="1227"/>
            <p14:sldId id="1254"/>
            <p14:sldId id="1270"/>
            <p14:sldId id="1271"/>
            <p14:sldId id="1229"/>
            <p14:sldId id="1242"/>
            <p14:sldId id="1243"/>
            <p14:sldId id="1272"/>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70" d="100"/>
          <a:sy n="70" d="100"/>
        </p:scale>
        <p:origin x="702"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3182716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pringboard.com/blog/history-of-javascript/" TargetMode="External"/><Relationship Id="rId7" Type="http://schemas.openxmlformats.org/officeDocument/2006/relationships/hyperlink" Target="https://habr.com/ru/company/ruvds/blog/494868/" TargetMode="External"/><Relationship Id="rId2" Type="http://schemas.openxmlformats.org/officeDocument/2006/relationships/hyperlink" Target="https://www.vskills.in/certification/tutorial/dhtml-and-javascript/predefined-javascript-functions/" TargetMode="External"/><Relationship Id="rId1" Type="http://schemas.openxmlformats.org/officeDocument/2006/relationships/slideLayout" Target="../slideLayouts/slideLayout2.xml"/><Relationship Id="rId6" Type="http://schemas.openxmlformats.org/officeDocument/2006/relationships/hyperlink" Target="https://coderoad.ru/21781551/JavaScript-IIFE" TargetMode="External"/><Relationship Id="rId5" Type="http://schemas.openxmlformats.org/officeDocument/2006/relationships/hyperlink" Target="https://developer.mozilla.org/ru/docs/%D0%A1%D0%BB%D0%BE%D0%B2%D0%B0%D1%80%D1%8C/IIFE" TargetMode="External"/><Relationship Id="rId4" Type="http://schemas.openxmlformats.org/officeDocument/2006/relationships/hyperlink" Target="https://developer.mozilla.org/uk/docs/Web/JavaScript/Closure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685800" y="545910"/>
            <a:ext cx="10763108" cy="6216554"/>
          </a:xfrm>
          <a:prstGeom prst="rect">
            <a:avLst/>
          </a:prstGeom>
        </p:spPr>
        <p:txBody>
          <a:bodyPr/>
          <a:lstStyle/>
          <a:p>
            <a:pPr lvl="0"/>
            <a:r>
              <a:rPr lang="en-US" sz="14500" dirty="0" smtClean="0"/>
              <a:t>JavaScript</a:t>
            </a:r>
            <a:br>
              <a:rPr lang="en-US" sz="14500" dirty="0" smtClean="0"/>
            </a:br>
            <a:r>
              <a:rPr lang="en-US" sz="14500" dirty="0" smtClean="0"/>
              <a:t>PART 2</a:t>
            </a:r>
            <a:endParaRPr lang="en-US" sz="14500"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489812" y="157987"/>
            <a:ext cx="1265830" cy="685800"/>
          </a:xfrm>
        </p:spPr>
        <p:txBody>
          <a:bodyPr/>
          <a:lstStyle/>
          <a:p>
            <a:r>
              <a:rPr lang="en-US" dirty="0" smtClean="0"/>
              <a:t>IIFE</a:t>
            </a:r>
            <a:endParaRPr lang="uk-UA" dirty="0"/>
          </a:p>
        </p:txBody>
      </p:sp>
      <p:sp>
        <p:nvSpPr>
          <p:cNvPr id="2" name="Прямоугольник 1"/>
          <p:cNvSpPr/>
          <p:nvPr/>
        </p:nvSpPr>
        <p:spPr>
          <a:xfrm>
            <a:off x="850710" y="1173708"/>
            <a:ext cx="11077433" cy="4031873"/>
          </a:xfrm>
          <a:prstGeom prst="rect">
            <a:avLst/>
          </a:prstGeom>
        </p:spPr>
        <p:txBody>
          <a:bodyPr wrap="square">
            <a:spAutoFit/>
          </a:bodyPr>
          <a:lstStyle/>
          <a:p>
            <a:r>
              <a:rPr lang="en-US" sz="3200" dirty="0">
                <a:latin typeface="+mj-lt"/>
              </a:rPr>
              <a:t>Usually, the definition of a function is separated from its call: first we define the function, and then we call it. But this is optional. We can also create functions that will be called immediately upon definition. Such functions are also called Immediately Invoked Function Expression (IIFE). The Immediately Invoked Function Expression </a:t>
            </a:r>
            <a:r>
              <a:rPr lang="en-US" sz="3200" dirty="0" smtClean="0">
                <a:latin typeface="+mj-lt"/>
              </a:rPr>
              <a:t>function </a:t>
            </a:r>
            <a:r>
              <a:rPr lang="en-US" sz="3200" dirty="0">
                <a:latin typeface="+mj-lt"/>
              </a:rPr>
              <a:t>in JavaScript is a construct that allows you to call a function immediately after it is defined.</a:t>
            </a:r>
            <a:endParaRPr lang="uk-UA" sz="3200" dirty="0">
              <a:latin typeface="+mj-lt"/>
            </a:endParaRPr>
          </a:p>
        </p:txBody>
      </p:sp>
    </p:spTree>
    <p:extLst>
      <p:ext uri="{BB962C8B-B14F-4D97-AF65-F5344CB8AC3E}">
        <p14:creationId xmlns:p14="http://schemas.microsoft.com/office/powerpoint/2010/main" val="1702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308398" y="978872"/>
            <a:ext cx="7607303" cy="1349134"/>
          </a:xfrm>
          <a:prstGeom prst="rect">
            <a:avLst/>
          </a:prstGeom>
        </p:spPr>
      </p:pic>
      <p:sp>
        <p:nvSpPr>
          <p:cNvPr id="4" name="Прямоугольник 3"/>
          <p:cNvSpPr/>
          <p:nvPr/>
        </p:nvSpPr>
        <p:spPr>
          <a:xfrm>
            <a:off x="308398" y="419247"/>
            <a:ext cx="4198585" cy="369332"/>
          </a:xfrm>
          <a:prstGeom prst="rect">
            <a:avLst/>
          </a:prstGeom>
        </p:spPr>
        <p:txBody>
          <a:bodyPr wrap="none">
            <a:spAutoFit/>
          </a:bodyPr>
          <a:lstStyle/>
          <a:p>
            <a:r>
              <a:rPr lang="en-US" b="1" dirty="0" smtClean="0">
                <a:latin typeface="medium-content-sans-serif-font"/>
              </a:rPr>
              <a:t>Declaring </a:t>
            </a:r>
            <a:r>
              <a:rPr lang="en-US" b="1" dirty="0">
                <a:latin typeface="medium-content-sans-serif-font"/>
              </a:rPr>
              <a:t>a function in a natural way</a:t>
            </a:r>
            <a:endParaRPr lang="en-US" b="1" i="0" dirty="0">
              <a:effectLst/>
              <a:latin typeface="medium-content-sans-serif-font"/>
            </a:endParaRPr>
          </a:p>
        </p:txBody>
      </p:sp>
      <p:pic>
        <p:nvPicPr>
          <p:cNvPr id="6" name="Рисунок 5"/>
          <p:cNvPicPr>
            <a:picLocks noChangeAspect="1"/>
          </p:cNvPicPr>
          <p:nvPr/>
        </p:nvPicPr>
        <p:blipFill>
          <a:blip r:embed="rId3"/>
          <a:stretch>
            <a:fillRect/>
          </a:stretch>
        </p:blipFill>
        <p:spPr>
          <a:xfrm>
            <a:off x="308397" y="3166064"/>
            <a:ext cx="7590978" cy="1250121"/>
          </a:xfrm>
          <a:prstGeom prst="rect">
            <a:avLst/>
          </a:prstGeom>
        </p:spPr>
      </p:pic>
      <p:sp>
        <p:nvSpPr>
          <p:cNvPr id="7" name="Прямоугольник 6"/>
          <p:cNvSpPr/>
          <p:nvPr/>
        </p:nvSpPr>
        <p:spPr>
          <a:xfrm>
            <a:off x="308397" y="2709936"/>
            <a:ext cx="3852337" cy="369332"/>
          </a:xfrm>
          <a:prstGeom prst="rect">
            <a:avLst/>
          </a:prstGeom>
        </p:spPr>
        <p:txBody>
          <a:bodyPr wrap="none">
            <a:spAutoFit/>
          </a:bodyPr>
          <a:lstStyle/>
          <a:p>
            <a:r>
              <a:rPr lang="en-US" b="1" dirty="0">
                <a:latin typeface="medium-content-sans-serif-font"/>
              </a:rPr>
              <a:t>Declaring a function in a </a:t>
            </a:r>
            <a:r>
              <a:rPr lang="en-US" b="1" dirty="0" smtClean="0">
                <a:latin typeface="medium-content-sans-serif-font"/>
              </a:rPr>
              <a:t>IIFE </a:t>
            </a:r>
            <a:r>
              <a:rPr lang="en-US" b="1" dirty="0">
                <a:latin typeface="medium-content-sans-serif-font"/>
              </a:rPr>
              <a:t>way</a:t>
            </a:r>
            <a:endParaRPr lang="en-US" b="1" dirty="0">
              <a:latin typeface="medium-content-sans-serif-font"/>
            </a:endParaRPr>
          </a:p>
        </p:txBody>
      </p:sp>
      <p:pic>
        <p:nvPicPr>
          <p:cNvPr id="8" name="Рисунок 7"/>
          <p:cNvPicPr>
            <a:picLocks noChangeAspect="1"/>
          </p:cNvPicPr>
          <p:nvPr/>
        </p:nvPicPr>
        <p:blipFill>
          <a:blip r:embed="rId4"/>
          <a:stretch>
            <a:fillRect/>
          </a:stretch>
        </p:blipFill>
        <p:spPr>
          <a:xfrm>
            <a:off x="292071" y="4598370"/>
            <a:ext cx="7607304" cy="2007501"/>
          </a:xfrm>
          <a:prstGeom prst="rect">
            <a:avLst/>
          </a:prstGeom>
        </p:spPr>
      </p:pic>
    </p:spTree>
    <p:extLst>
      <p:ext uri="{BB962C8B-B14F-4D97-AF65-F5344CB8AC3E}">
        <p14:creationId xmlns:p14="http://schemas.microsoft.com/office/powerpoint/2010/main" val="27960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5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idx="4294967295"/>
          </p:nvPr>
        </p:nvSpPr>
        <p:spPr>
          <a:xfrm>
            <a:off x="0" y="535817"/>
            <a:ext cx="7915701" cy="501413"/>
          </a:xfrm>
          <a:prstGeom prst="rect">
            <a:avLst/>
          </a:prstGeom>
        </p:spPr>
        <p:txBody>
          <a:bodyPr/>
          <a:lstStyle/>
          <a:p>
            <a:r>
              <a:rPr lang="en-US" sz="2800" dirty="0"/>
              <a:t> A variable inside an expression is not available outside it.</a:t>
            </a:r>
            <a:endParaRPr lang="uk-UA" sz="2800" dirty="0"/>
          </a:p>
        </p:txBody>
      </p:sp>
      <p:pic>
        <p:nvPicPr>
          <p:cNvPr id="3" name="Рисунок 2"/>
          <p:cNvPicPr>
            <a:picLocks noChangeAspect="1"/>
          </p:cNvPicPr>
          <p:nvPr/>
        </p:nvPicPr>
        <p:blipFill>
          <a:blip r:embed="rId3"/>
          <a:stretch>
            <a:fillRect/>
          </a:stretch>
        </p:blipFill>
        <p:spPr>
          <a:xfrm>
            <a:off x="224128" y="1442649"/>
            <a:ext cx="9197164" cy="1423561"/>
          </a:xfrm>
          <a:prstGeom prst="rect">
            <a:avLst/>
          </a:prstGeom>
        </p:spPr>
      </p:pic>
      <p:pic>
        <p:nvPicPr>
          <p:cNvPr id="6" name="Рисунок 5"/>
          <p:cNvPicPr>
            <a:picLocks noChangeAspect="1"/>
          </p:cNvPicPr>
          <p:nvPr/>
        </p:nvPicPr>
        <p:blipFill>
          <a:blip r:embed="rId4"/>
          <a:stretch>
            <a:fillRect/>
          </a:stretch>
        </p:blipFill>
        <p:spPr>
          <a:xfrm>
            <a:off x="224128" y="4219789"/>
            <a:ext cx="9197165" cy="1687844"/>
          </a:xfrm>
          <a:prstGeom prst="rect">
            <a:avLst/>
          </a:prstGeom>
        </p:spPr>
      </p:pic>
      <p:sp>
        <p:nvSpPr>
          <p:cNvPr id="7" name="Прямоугольник 6"/>
          <p:cNvSpPr/>
          <p:nvPr/>
        </p:nvSpPr>
        <p:spPr>
          <a:xfrm>
            <a:off x="55699" y="3065946"/>
            <a:ext cx="9365593" cy="954107"/>
          </a:xfrm>
          <a:prstGeom prst="rect">
            <a:avLst/>
          </a:prstGeom>
        </p:spPr>
        <p:txBody>
          <a:bodyPr wrap="square">
            <a:spAutoFit/>
          </a:bodyPr>
          <a:lstStyle/>
          <a:p>
            <a:r>
              <a:rPr lang="en-US" sz="2800" dirty="0">
                <a:latin typeface="+mj-lt"/>
              </a:rPr>
              <a:t>Assigning an IIFE to a variable stores the value returned by the function, not the function definition itself.</a:t>
            </a:r>
            <a:endParaRPr lang="uk-UA" sz="2800" dirty="0">
              <a:latin typeface="+mj-lt"/>
            </a:endParaRPr>
          </a:p>
        </p:txBody>
      </p:sp>
    </p:spTree>
    <p:extLst>
      <p:ext uri="{BB962C8B-B14F-4D97-AF65-F5344CB8AC3E}">
        <p14:creationId xmlns:p14="http://schemas.microsoft.com/office/powerpoint/2010/main" val="1943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412016" y="1773147"/>
            <a:ext cx="7985837" cy="3080769"/>
          </a:xfrm>
          <a:prstGeom prst="rect">
            <a:avLst/>
          </a:prstGeom>
        </p:spPr>
      </p:pic>
      <p:sp>
        <p:nvSpPr>
          <p:cNvPr id="6" name="Прямоугольник 5"/>
          <p:cNvSpPr/>
          <p:nvPr/>
        </p:nvSpPr>
        <p:spPr>
          <a:xfrm>
            <a:off x="316481" y="259307"/>
            <a:ext cx="7189789" cy="1569660"/>
          </a:xfrm>
          <a:prstGeom prst="rect">
            <a:avLst/>
          </a:prstGeom>
        </p:spPr>
        <p:txBody>
          <a:bodyPr wrap="square">
            <a:spAutoFit/>
          </a:bodyPr>
          <a:lstStyle/>
          <a:p>
            <a:r>
              <a:rPr lang="en-US" sz="2400" dirty="0">
                <a:latin typeface="+mj-lt"/>
              </a:rPr>
              <a:t>Any variables inside IIFE are not visible to the outside world.  declared two variables inside IIFE and here they are private, only for IIFE itself. No one outside IIFE has access to it</a:t>
            </a:r>
          </a:p>
          <a:p>
            <a:endParaRPr lang="uk-UA" sz="2400" dirty="0">
              <a:latin typeface="+mj-lt"/>
            </a:endParaRPr>
          </a:p>
        </p:txBody>
      </p:sp>
      <p:sp>
        <p:nvSpPr>
          <p:cNvPr id="7" name="Прямоугольник 6"/>
          <p:cNvSpPr/>
          <p:nvPr/>
        </p:nvSpPr>
        <p:spPr>
          <a:xfrm>
            <a:off x="412016" y="4964362"/>
            <a:ext cx="6718731" cy="461665"/>
          </a:xfrm>
          <a:prstGeom prst="rect">
            <a:avLst/>
          </a:prstGeom>
        </p:spPr>
        <p:txBody>
          <a:bodyPr wrap="square">
            <a:spAutoFit/>
          </a:bodyPr>
          <a:lstStyle/>
          <a:p>
            <a:r>
              <a:rPr lang="en-US" sz="2400" b="1" dirty="0"/>
              <a:t>IIFE with parameters</a:t>
            </a:r>
          </a:p>
        </p:txBody>
      </p:sp>
      <p:pic>
        <p:nvPicPr>
          <p:cNvPr id="8" name="Рисунок 7"/>
          <p:cNvPicPr>
            <a:picLocks noChangeAspect="1"/>
          </p:cNvPicPr>
          <p:nvPr/>
        </p:nvPicPr>
        <p:blipFill>
          <a:blip r:embed="rId3"/>
          <a:stretch>
            <a:fillRect/>
          </a:stretch>
        </p:blipFill>
        <p:spPr>
          <a:xfrm>
            <a:off x="412016" y="5646918"/>
            <a:ext cx="9059531" cy="1119046"/>
          </a:xfrm>
          <a:prstGeom prst="rect">
            <a:avLst/>
          </a:prstGeom>
        </p:spPr>
      </p:pic>
    </p:spTree>
    <p:extLst>
      <p:ext uri="{BB962C8B-B14F-4D97-AF65-F5344CB8AC3E}">
        <p14:creationId xmlns:p14="http://schemas.microsoft.com/office/powerpoint/2010/main" val="2736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35035" y="670801"/>
            <a:ext cx="11280978" cy="3600948"/>
          </a:xfrm>
          <a:prstGeom prst="rect">
            <a:avLst/>
          </a:prstGeom>
        </p:spPr>
      </p:pic>
    </p:spTree>
    <p:extLst>
      <p:ext uri="{BB962C8B-B14F-4D97-AF65-F5344CB8AC3E}">
        <p14:creationId xmlns:p14="http://schemas.microsoft.com/office/powerpoint/2010/main" val="31630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8380" y="358255"/>
            <a:ext cx="10820400" cy="685800"/>
          </a:xfrm>
        </p:spPr>
        <p:txBody>
          <a:bodyPr/>
          <a:lstStyle/>
          <a:p>
            <a:pPr algn="ctr"/>
            <a:r>
              <a:rPr lang="en-US" dirty="0" smtClean="0"/>
              <a:t>Closures</a:t>
            </a:r>
            <a:endParaRPr lang="uk-UA" dirty="0"/>
          </a:p>
        </p:txBody>
      </p:sp>
      <p:sp>
        <p:nvSpPr>
          <p:cNvPr id="5" name="Прямоугольник 4"/>
          <p:cNvSpPr/>
          <p:nvPr/>
        </p:nvSpPr>
        <p:spPr>
          <a:xfrm>
            <a:off x="1232847" y="1509047"/>
            <a:ext cx="10259705" cy="2677656"/>
          </a:xfrm>
          <a:prstGeom prst="rect">
            <a:avLst/>
          </a:prstGeom>
        </p:spPr>
        <p:txBody>
          <a:bodyPr wrap="square">
            <a:spAutoFit/>
          </a:bodyPr>
          <a:lstStyle/>
          <a:p>
            <a:r>
              <a:rPr lang="en-US" sz="2800" dirty="0">
                <a:latin typeface="+mj-lt"/>
              </a:rPr>
              <a:t>Closures are a fundamental concept in </a:t>
            </a:r>
            <a:r>
              <a:rPr lang="en-US" sz="2800" dirty="0" err="1">
                <a:latin typeface="+mj-lt"/>
              </a:rPr>
              <a:t>Javascript</a:t>
            </a:r>
            <a:r>
              <a:rPr lang="en-US" sz="2800" dirty="0">
                <a:latin typeface="+mj-lt"/>
              </a:rPr>
              <a:t> that any experienced developer knows and applies</a:t>
            </a:r>
            <a:r>
              <a:rPr lang="en-US" sz="2800" dirty="0" smtClean="0">
                <a:latin typeface="+mj-lt"/>
              </a:rPr>
              <a:t>.</a:t>
            </a:r>
            <a:r>
              <a:rPr lang="en-US" sz="2800" dirty="0">
                <a:latin typeface="+mj-lt"/>
              </a:rPr>
              <a:t> Closures are an extremely functional thing implemented in </a:t>
            </a:r>
            <a:r>
              <a:rPr lang="en-US" sz="2800" dirty="0" err="1">
                <a:latin typeface="+mj-lt"/>
              </a:rPr>
              <a:t>Javascript</a:t>
            </a:r>
            <a:r>
              <a:rPr lang="en-US" sz="2800" dirty="0">
                <a:latin typeface="+mj-lt"/>
              </a:rPr>
              <a:t> and in most other languages. Closures are functions that reference independent (free) variables. In other words, the function defined in the closure “remembers” the environment in which it was created.</a:t>
            </a:r>
            <a:endParaRPr lang="uk-UA" sz="2800" dirty="0">
              <a:latin typeface="+mj-lt"/>
            </a:endParaRPr>
          </a:p>
        </p:txBody>
      </p:sp>
    </p:spTree>
    <p:extLst>
      <p:ext uri="{BB962C8B-B14F-4D97-AF65-F5344CB8AC3E}">
        <p14:creationId xmlns:p14="http://schemas.microsoft.com/office/powerpoint/2010/main" val="1754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EXAMPLE 1</a:t>
            </a:r>
            <a:endParaRPr lang="en-US" dirty="0"/>
          </a:p>
        </p:txBody>
      </p:sp>
      <p:pic>
        <p:nvPicPr>
          <p:cNvPr id="2" name="Рисунок 1"/>
          <p:cNvPicPr>
            <a:picLocks noChangeAspect="1"/>
          </p:cNvPicPr>
          <p:nvPr/>
        </p:nvPicPr>
        <p:blipFill>
          <a:blip r:embed="rId2"/>
          <a:stretch>
            <a:fillRect/>
          </a:stretch>
        </p:blipFill>
        <p:spPr>
          <a:xfrm>
            <a:off x="1593932" y="1566436"/>
            <a:ext cx="9291638" cy="3669574"/>
          </a:xfrm>
          <a:prstGeom prst="rect">
            <a:avLst/>
          </a:prstGeom>
        </p:spPr>
      </p:pic>
    </p:spTree>
    <p:extLst>
      <p:ext uri="{BB962C8B-B14F-4D97-AF65-F5344CB8AC3E}">
        <p14:creationId xmlns:p14="http://schemas.microsoft.com/office/powerpoint/2010/main" val="41670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EXAMPLE </a:t>
            </a:r>
            <a:r>
              <a:rPr lang="uk-UA" dirty="0" smtClean="0"/>
              <a:t>2</a:t>
            </a:r>
            <a:endParaRPr lang="en-US" dirty="0"/>
          </a:p>
        </p:txBody>
      </p:sp>
      <p:pic>
        <p:nvPicPr>
          <p:cNvPr id="3" name="Рисунок 2"/>
          <p:cNvPicPr>
            <a:picLocks noChangeAspect="1"/>
          </p:cNvPicPr>
          <p:nvPr/>
        </p:nvPicPr>
        <p:blipFill>
          <a:blip r:embed="rId2"/>
          <a:stretch>
            <a:fillRect/>
          </a:stretch>
        </p:blipFill>
        <p:spPr>
          <a:xfrm>
            <a:off x="221278" y="1520232"/>
            <a:ext cx="11705281" cy="3201893"/>
          </a:xfrm>
          <a:prstGeom prst="rect">
            <a:avLst/>
          </a:prstGeom>
        </p:spPr>
      </p:pic>
    </p:spTree>
    <p:extLst>
      <p:ext uri="{BB962C8B-B14F-4D97-AF65-F5344CB8AC3E}">
        <p14:creationId xmlns:p14="http://schemas.microsoft.com/office/powerpoint/2010/main" val="4044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EXAMPLE </a:t>
            </a:r>
            <a:r>
              <a:rPr lang="en-US" dirty="0"/>
              <a:t>3</a:t>
            </a:r>
            <a:endParaRPr lang="en-US" dirty="0"/>
          </a:p>
        </p:txBody>
      </p:sp>
      <p:pic>
        <p:nvPicPr>
          <p:cNvPr id="2" name="Рисунок 1"/>
          <p:cNvPicPr>
            <a:picLocks noChangeAspect="1"/>
          </p:cNvPicPr>
          <p:nvPr/>
        </p:nvPicPr>
        <p:blipFill>
          <a:blip r:embed="rId2"/>
          <a:stretch>
            <a:fillRect/>
          </a:stretch>
        </p:blipFill>
        <p:spPr>
          <a:xfrm>
            <a:off x="1878804" y="1396076"/>
            <a:ext cx="8721894" cy="3549455"/>
          </a:xfrm>
          <a:prstGeom prst="rect">
            <a:avLst/>
          </a:prstGeom>
        </p:spPr>
      </p:pic>
    </p:spTree>
    <p:extLst>
      <p:ext uri="{BB962C8B-B14F-4D97-AF65-F5344CB8AC3E}">
        <p14:creationId xmlns:p14="http://schemas.microsoft.com/office/powerpoint/2010/main" val="27564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3580048" y="-354843"/>
            <a:ext cx="4931817" cy="955344"/>
          </a:xfrm>
        </p:spPr>
        <p:txBody>
          <a:bodyPr/>
          <a:lstStyle/>
          <a:p>
            <a:r>
              <a:rPr lang="en-US" sz="4000" b="1" dirty="0" smtClean="0"/>
              <a:t>Execution context</a:t>
            </a:r>
            <a:endParaRPr lang="en-US" sz="4000" b="1" dirty="0"/>
          </a:p>
        </p:txBody>
      </p:sp>
      <p:sp>
        <p:nvSpPr>
          <p:cNvPr id="2" name="Прямоугольник 1"/>
          <p:cNvSpPr/>
          <p:nvPr/>
        </p:nvSpPr>
        <p:spPr>
          <a:xfrm>
            <a:off x="504966" y="990870"/>
            <a:ext cx="11081982" cy="1323439"/>
          </a:xfrm>
          <a:prstGeom prst="rect">
            <a:avLst/>
          </a:prstGeom>
        </p:spPr>
        <p:txBody>
          <a:bodyPr wrap="square">
            <a:spAutoFit/>
          </a:bodyPr>
          <a:lstStyle/>
          <a:p>
            <a:r>
              <a:rPr lang="en-US" sz="2000" b="1" dirty="0">
                <a:latin typeface="medium-content-serif-font"/>
              </a:rPr>
              <a:t>The execution context is an abstract concept in which the </a:t>
            </a:r>
            <a:r>
              <a:rPr lang="en-US" sz="2000" b="1" dirty="0" err="1">
                <a:latin typeface="medium-content-serif-font"/>
              </a:rPr>
              <a:t>Javascript</a:t>
            </a:r>
            <a:r>
              <a:rPr lang="en-US" sz="2000" b="1" dirty="0">
                <a:latin typeface="medium-content-serif-font"/>
              </a:rPr>
              <a:t> specification, known as ECMAScript, explains the code execution model after run. The context can be either global, from which the execution of the script begins, or the context of the call, which begins from the moment the body. </a:t>
            </a:r>
            <a:endParaRPr lang="uk-UA" sz="2000" b="1" dirty="0"/>
          </a:p>
        </p:txBody>
      </p:sp>
      <p:pic>
        <p:nvPicPr>
          <p:cNvPr id="6148" name="Picture 4" descr="https://miro.medium.com/max/800/1*huMb5-_MmM8zkFVnchsj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883" y="2314309"/>
            <a:ext cx="5822145" cy="3427789"/>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263858" y="5742098"/>
            <a:ext cx="9521587" cy="1200329"/>
          </a:xfrm>
          <a:prstGeom prst="rect">
            <a:avLst/>
          </a:prstGeom>
        </p:spPr>
        <p:txBody>
          <a:bodyPr wrap="square">
            <a:spAutoFit/>
          </a:bodyPr>
          <a:lstStyle/>
          <a:p>
            <a:r>
              <a:rPr lang="en-US" b="1" dirty="0">
                <a:latin typeface="medium-content-serif-font"/>
              </a:rPr>
              <a:t>During the execution of this code, the JavaScript engine creates a global call context, in order to execute the global code and when it comes to the function call first(), it creates a new execution context for this function and puts it on the top of the call stack.</a:t>
            </a:r>
            <a:endParaRPr lang="uk-UA" b="1" dirty="0"/>
          </a:p>
        </p:txBody>
      </p:sp>
    </p:spTree>
    <p:extLst>
      <p:ext uri="{BB962C8B-B14F-4D97-AF65-F5344CB8AC3E}">
        <p14:creationId xmlns:p14="http://schemas.microsoft.com/office/powerpoint/2010/main" val="7969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700583" y="2001105"/>
            <a:ext cx="9439703" cy="3970318"/>
          </a:xfrm>
          <a:prstGeom prst="rect">
            <a:avLst/>
          </a:prstGeom>
        </p:spPr>
        <p:txBody>
          <a:bodyPr wrap="square">
            <a:spAutoFit/>
          </a:bodyPr>
          <a:lstStyle/>
          <a:p>
            <a:pPr marL="571500" indent="-571500">
              <a:buFont typeface="Wingdings" panose="05000000000000000000" pitchFamily="2" charset="2"/>
              <a:buChar char="ü"/>
            </a:pPr>
            <a:r>
              <a:rPr lang="en-US" sz="3600" dirty="0" smtClean="0">
                <a:solidFill>
                  <a:schemeClr val="bg1"/>
                </a:solidFill>
                <a:latin typeface="+mj-lt"/>
              </a:rPr>
              <a:t>CALL BIND APPLY</a:t>
            </a:r>
            <a:endParaRPr lang="en-US" sz="3600" dirty="0" smtClean="0">
              <a:solidFill>
                <a:schemeClr val="bg1"/>
              </a:solidFill>
              <a:latin typeface="+mj-lt"/>
            </a:endParaRPr>
          </a:p>
          <a:p>
            <a:pPr marL="571500" indent="-571500">
              <a:buFont typeface="Wingdings" panose="05000000000000000000" pitchFamily="2" charset="2"/>
              <a:buChar char="ü"/>
            </a:pPr>
            <a:endParaRPr lang="en-US" sz="3600" dirty="0">
              <a:solidFill>
                <a:schemeClr val="bg1"/>
              </a:solidFill>
              <a:latin typeface="+mj-lt"/>
            </a:endParaRPr>
          </a:p>
          <a:p>
            <a:pPr marL="571500" indent="-571500">
              <a:buFont typeface="Wingdings" panose="05000000000000000000" pitchFamily="2" charset="2"/>
              <a:buChar char="ü"/>
            </a:pPr>
            <a:r>
              <a:rPr lang="en-US" sz="3600" dirty="0" smtClean="0">
                <a:solidFill>
                  <a:schemeClr val="bg1"/>
                </a:solidFill>
                <a:latin typeface="+mj-lt"/>
              </a:rPr>
              <a:t>IIFE</a:t>
            </a:r>
            <a:endParaRPr lang="en-US" sz="3600" dirty="0" smtClean="0">
              <a:solidFill>
                <a:schemeClr val="bg1"/>
              </a:solidFill>
              <a:latin typeface="+mj-lt"/>
            </a:endParaRPr>
          </a:p>
          <a:p>
            <a:endParaRPr lang="en-US" sz="3600" dirty="0" smtClean="0">
              <a:solidFill>
                <a:schemeClr val="bg1"/>
              </a:solidFill>
              <a:latin typeface="+mj-lt"/>
            </a:endParaRPr>
          </a:p>
          <a:p>
            <a:pPr marL="342900" indent="-342900">
              <a:buFont typeface="Wingdings" panose="05000000000000000000" pitchFamily="2" charset="2"/>
              <a:buChar char="ü"/>
            </a:pPr>
            <a:r>
              <a:rPr lang="en-US" sz="3600" dirty="0" smtClean="0">
                <a:solidFill>
                  <a:schemeClr val="bg1"/>
                </a:solidFill>
                <a:latin typeface="+mj-lt"/>
              </a:rPr>
              <a:t> CLOSURES</a:t>
            </a:r>
            <a:endParaRPr lang="en-US" sz="3600" dirty="0" smtClean="0">
              <a:solidFill>
                <a:schemeClr val="bg1"/>
              </a:solidFill>
              <a:latin typeface="+mj-lt"/>
            </a:endParaRPr>
          </a:p>
          <a:p>
            <a:pPr marL="342900" indent="-342900">
              <a:buFont typeface="Wingdings" panose="05000000000000000000" pitchFamily="2" charset="2"/>
              <a:buChar char="ü"/>
            </a:pPr>
            <a:endParaRPr lang="en-US" sz="3600" dirty="0" smtClean="0">
              <a:solidFill>
                <a:schemeClr val="bg1"/>
              </a:solidFill>
              <a:latin typeface="+mj-lt"/>
            </a:endParaRPr>
          </a:p>
          <a:p>
            <a:pPr marL="342900" indent="-342900">
              <a:buFont typeface="Wingdings" panose="05000000000000000000" pitchFamily="2" charset="2"/>
              <a:buChar char="ü"/>
            </a:pPr>
            <a:r>
              <a:rPr lang="en-US" sz="3600" dirty="0" smtClean="0">
                <a:solidFill>
                  <a:schemeClr val="bg1"/>
                </a:solidFill>
                <a:latin typeface="+mj-lt"/>
              </a:rPr>
              <a:t>PRE-DEFINED FUNCTIONS</a:t>
            </a:r>
            <a:endParaRPr lang="en-US" sz="3600" dirty="0" smtClean="0">
              <a:solidFill>
                <a:schemeClr val="bg1"/>
              </a:solidFill>
              <a:latin typeface="+mj-lt"/>
            </a:endParaRPr>
          </a:p>
        </p:txBody>
      </p:sp>
      <p:sp>
        <p:nvSpPr>
          <p:cNvPr id="4" name="TextBox 3"/>
          <p:cNvSpPr txBox="1"/>
          <p:nvPr/>
        </p:nvSpPr>
        <p:spPr>
          <a:xfrm>
            <a:off x="5082609" y="427247"/>
            <a:ext cx="2115772" cy="923330"/>
          </a:xfrm>
          <a:prstGeom prst="rect">
            <a:avLst/>
          </a:prstGeom>
          <a:noFill/>
        </p:spPr>
        <p:txBody>
          <a:bodyPr wrap="none" rtlCol="0">
            <a:spAutoFit/>
          </a:bodyPr>
          <a:lstStyle/>
          <a:p>
            <a:r>
              <a:rPr lang="en-US" sz="5400" dirty="0" smtClean="0">
                <a:latin typeface="+mj-lt"/>
              </a:rPr>
              <a:t>Agenda</a:t>
            </a:r>
            <a:endParaRPr lang="uk-UA" sz="5400" dirty="0">
              <a:latin typeface="+mj-lt"/>
            </a:endParaRPr>
          </a:p>
        </p:txBody>
      </p:sp>
    </p:spTree>
    <p:extLst>
      <p:ext uri="{BB962C8B-B14F-4D97-AF65-F5344CB8AC3E}">
        <p14:creationId xmlns:p14="http://schemas.microsoft.com/office/powerpoint/2010/main" val="266831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805217" y="1243674"/>
            <a:ext cx="10768083" cy="3416320"/>
          </a:xfrm>
          <a:prstGeom prst="rect">
            <a:avLst/>
          </a:prstGeom>
        </p:spPr>
        <p:txBody>
          <a:bodyPr wrap="square">
            <a:spAutoFit/>
          </a:bodyPr>
          <a:lstStyle/>
          <a:p>
            <a:pPr algn="ctr"/>
            <a:r>
              <a:rPr lang="en-US" sz="3600" dirty="0">
                <a:latin typeface="medium-content-serif-font"/>
              </a:rPr>
              <a:t>A closure is a function that has access to its external function in scope, even after the external function has stopped. This suggests that the closure can remember and access the variables and arguments of its external function, even after it stops executing.</a:t>
            </a:r>
            <a:endParaRPr lang="uk-UA" sz="3600" dirty="0"/>
          </a:p>
        </p:txBody>
      </p:sp>
      <p:sp>
        <p:nvSpPr>
          <p:cNvPr id="4" name="Прямоугольник 3"/>
          <p:cNvSpPr/>
          <p:nvPr/>
        </p:nvSpPr>
        <p:spPr>
          <a:xfrm>
            <a:off x="4890448" y="301978"/>
            <a:ext cx="6096000" cy="584775"/>
          </a:xfrm>
          <a:prstGeom prst="rect">
            <a:avLst/>
          </a:prstGeom>
        </p:spPr>
        <p:txBody>
          <a:bodyPr>
            <a:spAutoFit/>
          </a:bodyPr>
          <a:lstStyle/>
          <a:p>
            <a:r>
              <a:rPr lang="en-US" sz="3200" dirty="0" smtClean="0">
                <a:latin typeface="medium-content-serif-font"/>
              </a:rPr>
              <a:t>SUMMARY</a:t>
            </a:r>
            <a:endParaRPr lang="uk-UA" sz="3200" dirty="0"/>
          </a:p>
        </p:txBody>
      </p:sp>
    </p:spTree>
    <p:extLst>
      <p:ext uri="{BB962C8B-B14F-4D97-AF65-F5344CB8AC3E}">
        <p14:creationId xmlns:p14="http://schemas.microsoft.com/office/powerpoint/2010/main" val="41281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3178781" y="0"/>
            <a:ext cx="5679761" cy="523220"/>
          </a:xfrm>
          <a:prstGeom prst="rect">
            <a:avLst/>
          </a:prstGeom>
        </p:spPr>
        <p:txBody>
          <a:bodyPr wrap="none">
            <a:spAutoFit/>
          </a:bodyPr>
          <a:lstStyle/>
          <a:p>
            <a:pPr algn="ctr"/>
            <a:r>
              <a:rPr lang="en-US" sz="2800" b="1" dirty="0">
                <a:latin typeface="Helvetica Neue"/>
              </a:rPr>
              <a:t>Predefined JavaScript functions</a:t>
            </a:r>
            <a:endParaRPr lang="en-US" sz="2800" b="1" i="0" dirty="0">
              <a:effectLst/>
              <a:latin typeface="Helvetica Neue"/>
            </a:endParaRPr>
          </a:p>
        </p:txBody>
      </p:sp>
      <p:sp>
        <p:nvSpPr>
          <p:cNvPr id="4" name="Прямоугольник 3"/>
          <p:cNvSpPr/>
          <p:nvPr/>
        </p:nvSpPr>
        <p:spPr>
          <a:xfrm>
            <a:off x="0" y="425315"/>
            <a:ext cx="12037324" cy="6555641"/>
          </a:xfrm>
          <a:prstGeom prst="rect">
            <a:avLst/>
          </a:prstGeom>
        </p:spPr>
        <p:txBody>
          <a:bodyPr wrap="square">
            <a:spAutoFit/>
          </a:bodyPr>
          <a:lstStyle/>
          <a:p>
            <a:r>
              <a:rPr lang="en-US" sz="2000" dirty="0" err="1">
                <a:latin typeface="+mj-lt"/>
              </a:rPr>
              <a:t>Javascript</a:t>
            </a:r>
            <a:r>
              <a:rPr lang="en-US" sz="2000" dirty="0">
                <a:latin typeface="+mj-lt"/>
              </a:rPr>
              <a:t> has many pre-defined functions and functions which are used extensively </a:t>
            </a:r>
            <a:r>
              <a:rPr lang="en-US" sz="2000" dirty="0" smtClean="0">
                <a:latin typeface="+mj-lt"/>
              </a:rPr>
              <a:t>are </a:t>
            </a:r>
            <a:r>
              <a:rPr lang="en-US" sz="2000" b="1" dirty="0" smtClean="0">
                <a:latin typeface="+mj-lt"/>
              </a:rPr>
              <a:t>Conversion </a:t>
            </a:r>
            <a:r>
              <a:rPr lang="en-US" sz="2000" b="1" dirty="0">
                <a:latin typeface="+mj-lt"/>
              </a:rPr>
              <a:t>and Comparison</a:t>
            </a:r>
            <a:r>
              <a:rPr lang="en-US" sz="2000" dirty="0">
                <a:latin typeface="+mj-lt"/>
              </a:rPr>
              <a:t> – Functions used for data conversion and </a:t>
            </a:r>
            <a:r>
              <a:rPr lang="en-US" sz="2000" dirty="0" smtClean="0">
                <a:latin typeface="+mj-lt"/>
              </a:rPr>
              <a:t>comparison:</a:t>
            </a:r>
            <a:endParaRPr lang="en-US" sz="2000" dirty="0">
              <a:latin typeface="+mj-lt"/>
            </a:endParaRPr>
          </a:p>
          <a:p>
            <a:r>
              <a:rPr lang="en-US" sz="2000" b="1" u="sng" dirty="0">
                <a:latin typeface="+mj-lt"/>
              </a:rPr>
              <a:t>escape(string)</a:t>
            </a:r>
            <a:r>
              <a:rPr lang="en-US" sz="2000" b="1" dirty="0">
                <a:latin typeface="+mj-lt"/>
              </a:rPr>
              <a:t> </a:t>
            </a:r>
            <a:r>
              <a:rPr lang="en-US" sz="2000" dirty="0">
                <a:latin typeface="+mj-lt"/>
              </a:rPr>
              <a:t>– Encodes a string from ASCII into an ISO Latin-1 (ISO 8859-1) character set for HTML processing. It is passed the string to be encoded, and returns the encoded string</a:t>
            </a:r>
            <a:r>
              <a:rPr lang="en-US" sz="2000" dirty="0" smtClean="0">
                <a:latin typeface="+mj-lt"/>
              </a:rPr>
              <a:t>.</a:t>
            </a:r>
          </a:p>
          <a:p>
            <a:endParaRPr lang="en-US" sz="2000" dirty="0">
              <a:latin typeface="+mj-lt"/>
            </a:endParaRPr>
          </a:p>
          <a:p>
            <a:r>
              <a:rPr lang="en-US" sz="2000" b="1" u="sng" dirty="0" err="1">
                <a:latin typeface="+mj-lt"/>
              </a:rPr>
              <a:t>unescape</a:t>
            </a:r>
            <a:r>
              <a:rPr lang="en-US" sz="2000" b="1" dirty="0">
                <a:latin typeface="+mj-lt"/>
              </a:rPr>
              <a:t> </a:t>
            </a:r>
            <a:r>
              <a:rPr lang="en-US" sz="2000" dirty="0">
                <a:latin typeface="+mj-lt"/>
              </a:rPr>
              <a:t>– Converts an ISO8859-1 character set to ASCII.</a:t>
            </a:r>
          </a:p>
          <a:p>
            <a:r>
              <a:rPr lang="en-US" sz="2000" b="1" u="sng" dirty="0" err="1">
                <a:latin typeface="+mj-lt"/>
              </a:rPr>
              <a:t>eval</a:t>
            </a:r>
            <a:r>
              <a:rPr lang="en-US" sz="2000" b="1" u="sng" dirty="0">
                <a:latin typeface="+mj-lt"/>
              </a:rPr>
              <a:t>()</a:t>
            </a:r>
            <a:r>
              <a:rPr lang="en-US" sz="2000" b="1" dirty="0">
                <a:latin typeface="+mj-lt"/>
              </a:rPr>
              <a:t>– </a:t>
            </a:r>
            <a:r>
              <a:rPr lang="en-US" sz="2000" dirty="0">
                <a:latin typeface="+mj-lt"/>
              </a:rPr>
              <a:t>Converts a string to integer or float value</a:t>
            </a:r>
            <a:r>
              <a:rPr lang="en-US" sz="2000" dirty="0" smtClean="0">
                <a:latin typeface="+mj-lt"/>
              </a:rPr>
              <a:t>. </a:t>
            </a:r>
            <a:r>
              <a:rPr lang="en-US" sz="2000" dirty="0">
                <a:latin typeface="+mj-lt"/>
              </a:rPr>
              <a:t>Expression is evaluated, and if the result is not a string, the result is returned.</a:t>
            </a:r>
            <a:endParaRPr lang="en-US" sz="2000" dirty="0" smtClean="0">
              <a:latin typeface="+mj-lt"/>
            </a:endParaRPr>
          </a:p>
          <a:p>
            <a:endParaRPr lang="en-US" sz="2000" dirty="0">
              <a:latin typeface="+mj-lt"/>
            </a:endParaRPr>
          </a:p>
          <a:p>
            <a:r>
              <a:rPr lang="en-US" sz="2000" b="1" u="sng" dirty="0" err="1">
                <a:latin typeface="+mj-lt"/>
              </a:rPr>
              <a:t>isNaN</a:t>
            </a:r>
            <a:r>
              <a:rPr lang="en-US" sz="2000" b="1" u="sng" dirty="0">
                <a:latin typeface="+mj-lt"/>
              </a:rPr>
              <a:t>(value)</a:t>
            </a:r>
            <a:r>
              <a:rPr lang="en-US" sz="2000" b="1" dirty="0">
                <a:latin typeface="+mj-lt"/>
              </a:rPr>
              <a:t> </a:t>
            </a:r>
            <a:r>
              <a:rPr lang="en-US" sz="2000" dirty="0">
                <a:latin typeface="+mj-lt"/>
              </a:rPr>
              <a:t>– If the value passed is a not a number, the </a:t>
            </a:r>
            <a:r>
              <a:rPr lang="en-US" sz="2000" dirty="0" err="1">
                <a:latin typeface="+mj-lt"/>
              </a:rPr>
              <a:t>boolean</a:t>
            </a:r>
            <a:r>
              <a:rPr lang="en-US" sz="2000" dirty="0">
                <a:latin typeface="+mj-lt"/>
              </a:rPr>
              <a:t> value of true is returned, if it is a number, it returns false</a:t>
            </a:r>
            <a:r>
              <a:rPr lang="en-US" sz="2000" dirty="0" smtClean="0">
                <a:latin typeface="+mj-lt"/>
              </a:rPr>
              <a:t>.</a:t>
            </a:r>
          </a:p>
          <a:p>
            <a:endParaRPr lang="en-US" sz="2000" dirty="0">
              <a:latin typeface="+mj-lt"/>
            </a:endParaRPr>
          </a:p>
          <a:p>
            <a:r>
              <a:rPr lang="en-US" sz="2000" b="1" u="sng" dirty="0" err="1">
                <a:latin typeface="+mj-lt"/>
              </a:rPr>
              <a:t>parseFloat</a:t>
            </a:r>
            <a:r>
              <a:rPr lang="en-US" sz="2000" u="sng" dirty="0">
                <a:latin typeface="+mj-lt"/>
              </a:rPr>
              <a:t>()</a:t>
            </a:r>
            <a:r>
              <a:rPr lang="en-US" sz="2000" dirty="0">
                <a:latin typeface="+mj-lt"/>
              </a:rPr>
              <a:t> – Returns floating point numbers the same as the </a:t>
            </a:r>
            <a:r>
              <a:rPr lang="en-US" sz="2000" dirty="0" err="1">
                <a:latin typeface="+mj-lt"/>
              </a:rPr>
              <a:t>parseInt</a:t>
            </a:r>
            <a:r>
              <a:rPr lang="en-US" sz="2000" dirty="0">
                <a:latin typeface="+mj-lt"/>
              </a:rPr>
              <a:t> function, but looks for floating point qualified strings and returns their value as a float</a:t>
            </a:r>
            <a:r>
              <a:rPr lang="en-US" sz="2000" dirty="0" smtClean="0">
                <a:latin typeface="+mj-lt"/>
              </a:rPr>
              <a:t>.</a:t>
            </a:r>
          </a:p>
          <a:p>
            <a:endParaRPr lang="en-US" sz="2000" dirty="0">
              <a:latin typeface="+mj-lt"/>
            </a:endParaRPr>
          </a:p>
          <a:p>
            <a:r>
              <a:rPr lang="en-US" sz="2000" b="1" u="sng" dirty="0" err="1">
                <a:latin typeface="+mj-lt"/>
              </a:rPr>
              <a:t>parseInt</a:t>
            </a:r>
            <a:r>
              <a:rPr lang="en-US" sz="2000" u="sng" dirty="0">
                <a:latin typeface="+mj-lt"/>
              </a:rPr>
              <a:t>()</a:t>
            </a:r>
            <a:r>
              <a:rPr lang="en-US" sz="2000" dirty="0">
                <a:latin typeface="+mj-lt"/>
              </a:rPr>
              <a:t>– Converts a string to an integer returning the first integer encountered which is contained in the string. If no integer value are found such as in the string “</a:t>
            </a:r>
            <a:r>
              <a:rPr lang="en-US" sz="2000" dirty="0" err="1">
                <a:latin typeface="+mj-lt"/>
              </a:rPr>
              <a:t>abcd</a:t>
            </a:r>
            <a:r>
              <a:rPr lang="en-US" sz="2000" dirty="0">
                <a:latin typeface="+mj-lt"/>
              </a:rPr>
              <a:t>”, then a value of 0 is returned</a:t>
            </a:r>
            <a:r>
              <a:rPr lang="en-US" sz="2000" dirty="0" smtClean="0">
                <a:latin typeface="+mj-lt"/>
              </a:rPr>
              <a:t>.</a:t>
            </a:r>
          </a:p>
          <a:p>
            <a:endParaRPr lang="en-US" sz="2000" dirty="0">
              <a:latin typeface="+mj-lt"/>
            </a:endParaRPr>
          </a:p>
          <a:p>
            <a:r>
              <a:rPr lang="en-US" sz="2000" b="1" u="sng" dirty="0" err="1">
                <a:latin typeface="+mj-lt"/>
              </a:rPr>
              <a:t>typeof</a:t>
            </a:r>
            <a:r>
              <a:rPr lang="en-US" sz="2000" dirty="0">
                <a:latin typeface="+mj-lt"/>
              </a:rPr>
              <a:t> operator – This operator returns the type of the object it operates on. </a:t>
            </a:r>
            <a:endParaRPr lang="en-US" sz="2000" dirty="0" smtClean="0">
              <a:latin typeface="+mj-lt"/>
            </a:endParaRPr>
          </a:p>
          <a:p>
            <a:r>
              <a:rPr lang="en-US" sz="2000" dirty="0" smtClean="0">
                <a:latin typeface="+mj-lt"/>
              </a:rPr>
              <a:t>Values </a:t>
            </a:r>
            <a:r>
              <a:rPr lang="en-US" sz="2000" dirty="0">
                <a:latin typeface="+mj-lt"/>
              </a:rPr>
              <a:t>returned are string values and may be one of “undefined”, “object”, “function”, “number”, “Boolean”, or “string”</a:t>
            </a:r>
            <a:endParaRPr lang="en-US" sz="2000" b="0" i="0" dirty="0">
              <a:effectLst/>
              <a:latin typeface="+mj-lt"/>
            </a:endParaRPr>
          </a:p>
        </p:txBody>
      </p:sp>
    </p:spTree>
    <p:extLst>
      <p:ext uri="{BB962C8B-B14F-4D97-AF65-F5344CB8AC3E}">
        <p14:creationId xmlns:p14="http://schemas.microsoft.com/office/powerpoint/2010/main" val="22515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3044931" y="0"/>
            <a:ext cx="5947462" cy="584775"/>
          </a:xfrm>
          <a:prstGeom prst="rect">
            <a:avLst/>
          </a:prstGeom>
        </p:spPr>
        <p:txBody>
          <a:bodyPr wrap="none">
            <a:spAutoFit/>
          </a:bodyPr>
          <a:lstStyle/>
          <a:p>
            <a:pPr algn="ctr"/>
            <a:r>
              <a:rPr lang="en-US" sz="3200" dirty="0">
                <a:latin typeface="Helvetica Neue"/>
              </a:rPr>
              <a:t>Predefined JavaScript functions</a:t>
            </a:r>
            <a:endParaRPr lang="en-US" sz="3200" b="0" i="0" dirty="0">
              <a:effectLst/>
              <a:latin typeface="Helvetica Neue"/>
            </a:endParaRPr>
          </a:p>
        </p:txBody>
      </p:sp>
      <p:sp>
        <p:nvSpPr>
          <p:cNvPr id="4" name="Прямоугольник 3"/>
          <p:cNvSpPr/>
          <p:nvPr/>
        </p:nvSpPr>
        <p:spPr>
          <a:xfrm>
            <a:off x="0" y="479906"/>
            <a:ext cx="12037324" cy="5632311"/>
          </a:xfrm>
          <a:prstGeom prst="rect">
            <a:avLst/>
          </a:prstGeom>
        </p:spPr>
        <p:txBody>
          <a:bodyPr wrap="square">
            <a:spAutoFit/>
          </a:bodyPr>
          <a:lstStyle/>
          <a:p>
            <a:r>
              <a:rPr lang="en-US" sz="2000" b="1" dirty="0">
                <a:latin typeface="+mj-lt"/>
              </a:rPr>
              <a:t>Methods that belong to all </a:t>
            </a:r>
            <a:r>
              <a:rPr lang="en-US" sz="2000" b="1" dirty="0" smtClean="0">
                <a:latin typeface="+mj-lt"/>
              </a:rPr>
              <a:t>objects:</a:t>
            </a:r>
            <a:endParaRPr lang="en-US" sz="2000" dirty="0">
              <a:latin typeface="+mj-lt"/>
            </a:endParaRPr>
          </a:p>
          <a:p>
            <a:r>
              <a:rPr lang="en-US" sz="2000" b="1" u="sng" dirty="0" err="1">
                <a:latin typeface="+mj-lt"/>
              </a:rPr>
              <a:t>toString</a:t>
            </a:r>
            <a:r>
              <a:rPr lang="en-US" sz="2000" u="sng" dirty="0">
                <a:latin typeface="+mj-lt"/>
              </a:rPr>
              <a:t>()</a:t>
            </a:r>
            <a:r>
              <a:rPr lang="en-US" sz="2000" dirty="0">
                <a:latin typeface="+mj-lt"/>
              </a:rPr>
              <a:t> – Converts an object to a </a:t>
            </a:r>
            <a:r>
              <a:rPr lang="en-US" sz="2000" dirty="0" smtClean="0">
                <a:latin typeface="+mj-lt"/>
              </a:rPr>
              <a:t>string</a:t>
            </a:r>
            <a:r>
              <a:rPr lang="uk-UA" sz="2000" dirty="0" smtClean="0">
                <a:latin typeface="+mj-lt"/>
              </a:rPr>
              <a:t>.</a:t>
            </a:r>
            <a:endParaRPr lang="en-US" sz="2000" dirty="0" smtClean="0">
              <a:latin typeface="+mj-lt"/>
            </a:endParaRPr>
          </a:p>
          <a:p>
            <a:endParaRPr lang="en-US" sz="2000" dirty="0" smtClean="0">
              <a:latin typeface="+mj-lt"/>
            </a:endParaRPr>
          </a:p>
          <a:p>
            <a:r>
              <a:rPr lang="en-US" sz="2000" b="1" dirty="0" err="1" smtClean="0">
                <a:latin typeface="+mj-lt"/>
              </a:rPr>
              <a:t>Object.create</a:t>
            </a:r>
            <a:r>
              <a:rPr lang="en-US" sz="2000" b="1" dirty="0">
                <a:latin typeface="+mj-lt"/>
              </a:rPr>
              <a:t>() </a:t>
            </a:r>
            <a:r>
              <a:rPr lang="en-US" sz="2000" dirty="0">
                <a:latin typeface="+mj-lt"/>
              </a:rPr>
              <a:t>method </a:t>
            </a:r>
            <a:r>
              <a:rPr lang="en-US" sz="2000" dirty="0" smtClean="0">
                <a:latin typeface="+mj-lt"/>
              </a:rPr>
              <a:t>- is </a:t>
            </a:r>
            <a:r>
              <a:rPr lang="en-US" sz="2000" dirty="0">
                <a:latin typeface="+mj-lt"/>
              </a:rPr>
              <a:t>used to create a new object and link it to the prototype of </a:t>
            </a:r>
            <a:r>
              <a:rPr lang="en-US" sz="2000" dirty="0" smtClean="0">
                <a:latin typeface="+mj-lt"/>
              </a:rPr>
              <a:t>an </a:t>
            </a:r>
            <a:r>
              <a:rPr lang="en-US" sz="2000" dirty="0">
                <a:latin typeface="+mj-lt"/>
              </a:rPr>
              <a:t>existing object. </a:t>
            </a:r>
            <a:endParaRPr lang="en-US" sz="2000" dirty="0" smtClean="0">
              <a:latin typeface="+mj-lt"/>
            </a:endParaRPr>
          </a:p>
          <a:p>
            <a:r>
              <a:rPr lang="en-US" sz="2000" b="1" dirty="0" err="1" smtClean="0">
                <a:latin typeface="+mj-lt"/>
              </a:rPr>
              <a:t>Object.keys</a:t>
            </a:r>
            <a:r>
              <a:rPr lang="en-US" sz="2000" b="1" dirty="0">
                <a:latin typeface="+mj-lt"/>
              </a:rPr>
              <a:t>() </a:t>
            </a:r>
            <a:r>
              <a:rPr lang="en-US" sz="2000" dirty="0">
                <a:latin typeface="+mj-lt"/>
              </a:rPr>
              <a:t>creates an array containing the keys of an object</a:t>
            </a:r>
            <a:r>
              <a:rPr lang="en-US" sz="2000" dirty="0" smtClean="0">
                <a:latin typeface="+mj-lt"/>
              </a:rPr>
              <a:t>.</a:t>
            </a:r>
          </a:p>
          <a:p>
            <a:r>
              <a:rPr lang="en-US" sz="2000" b="1" dirty="0" err="1">
                <a:latin typeface="+mj-lt"/>
              </a:rPr>
              <a:t>Object.values</a:t>
            </a:r>
            <a:r>
              <a:rPr lang="en-US" sz="2000" b="1" dirty="0">
                <a:latin typeface="+mj-lt"/>
              </a:rPr>
              <a:t>() </a:t>
            </a:r>
            <a:r>
              <a:rPr lang="en-US" sz="2000" dirty="0">
                <a:latin typeface="+mj-lt"/>
              </a:rPr>
              <a:t>creates an array containing the values of an object</a:t>
            </a:r>
            <a:r>
              <a:rPr lang="en-US" sz="2000" dirty="0" smtClean="0">
                <a:latin typeface="+mj-lt"/>
              </a:rPr>
              <a:t>.</a:t>
            </a:r>
          </a:p>
          <a:p>
            <a:r>
              <a:rPr lang="en-US" sz="2000" b="1" dirty="0" err="1">
                <a:latin typeface="+mj-lt"/>
              </a:rPr>
              <a:t>Object.entries</a:t>
            </a:r>
            <a:r>
              <a:rPr lang="en-US" sz="2000" b="1" dirty="0">
                <a:latin typeface="+mj-lt"/>
              </a:rPr>
              <a:t>() </a:t>
            </a:r>
            <a:r>
              <a:rPr lang="en-US" sz="2000" dirty="0">
                <a:latin typeface="+mj-lt"/>
              </a:rPr>
              <a:t>creates a nested array of the key/value pairs of an object.</a:t>
            </a:r>
            <a:endParaRPr lang="en-US" sz="2000" dirty="0" smtClean="0">
              <a:latin typeface="+mj-lt"/>
            </a:endParaRPr>
          </a:p>
          <a:p>
            <a:r>
              <a:rPr lang="en-US" sz="2000" b="1" dirty="0" err="1">
                <a:latin typeface="+mj-lt"/>
              </a:rPr>
              <a:t>Object.assign</a:t>
            </a:r>
            <a:r>
              <a:rPr lang="en-US" sz="2000" b="1" dirty="0">
                <a:latin typeface="+mj-lt"/>
              </a:rPr>
              <a:t>() </a:t>
            </a:r>
            <a:r>
              <a:rPr lang="en-US" sz="2000" dirty="0">
                <a:latin typeface="+mj-lt"/>
              </a:rPr>
              <a:t>is used to copy values from one object to another</a:t>
            </a:r>
            <a:r>
              <a:rPr lang="en-US" sz="2000" dirty="0" smtClean="0">
                <a:latin typeface="+mj-lt"/>
              </a:rPr>
              <a:t>.</a:t>
            </a:r>
          </a:p>
          <a:p>
            <a:endParaRPr lang="en-US" sz="2000" dirty="0">
              <a:latin typeface="+mj-lt"/>
            </a:endParaRPr>
          </a:p>
          <a:p>
            <a:r>
              <a:rPr lang="en-US" sz="2000" b="1" dirty="0">
                <a:latin typeface="+mj-lt"/>
              </a:rPr>
              <a:t>Dialog Boxes</a:t>
            </a:r>
            <a:endParaRPr lang="en-US" sz="2000" dirty="0">
              <a:latin typeface="+mj-lt"/>
            </a:endParaRPr>
          </a:p>
          <a:p>
            <a:r>
              <a:rPr lang="en-US" sz="2000" b="1" u="sng" dirty="0">
                <a:latin typeface="+mj-lt"/>
              </a:rPr>
              <a:t>alert(message</a:t>
            </a:r>
            <a:r>
              <a:rPr lang="en-US" sz="2000" u="sng" dirty="0">
                <a:latin typeface="+mj-lt"/>
              </a:rPr>
              <a:t>)</a:t>
            </a:r>
            <a:r>
              <a:rPr lang="en-US" sz="2000" dirty="0">
                <a:latin typeface="+mj-lt"/>
              </a:rPr>
              <a:t> – Displays an alert box with a message defined by the string message. </a:t>
            </a:r>
            <a:endParaRPr lang="en-US" sz="2000" dirty="0" smtClean="0">
              <a:latin typeface="+mj-lt"/>
            </a:endParaRPr>
          </a:p>
          <a:p>
            <a:endParaRPr lang="en-US" sz="2000" b="1" u="sng" dirty="0" smtClean="0">
              <a:latin typeface="+mj-lt"/>
            </a:endParaRPr>
          </a:p>
          <a:p>
            <a:r>
              <a:rPr lang="en-US" sz="2000" b="1" u="sng" dirty="0" smtClean="0">
                <a:latin typeface="+mj-lt"/>
              </a:rPr>
              <a:t>confirm(message</a:t>
            </a:r>
            <a:r>
              <a:rPr lang="en-US" sz="2000" u="sng" dirty="0">
                <a:latin typeface="+mj-lt"/>
              </a:rPr>
              <a:t>)</a:t>
            </a:r>
            <a:r>
              <a:rPr lang="en-US" sz="2000" dirty="0">
                <a:latin typeface="+mj-lt"/>
              </a:rPr>
              <a:t> – When called, it will display the message and two boxes. One box is “OK” and the other is “Cancel”.</a:t>
            </a:r>
          </a:p>
          <a:p>
            <a:endParaRPr lang="en-US" sz="2000" b="1" u="sng" dirty="0" smtClean="0">
              <a:latin typeface="+mj-lt"/>
            </a:endParaRPr>
          </a:p>
          <a:p>
            <a:r>
              <a:rPr lang="en-US" sz="2000" b="1" u="sng" dirty="0" smtClean="0">
                <a:latin typeface="+mj-lt"/>
              </a:rPr>
              <a:t>prompt(message</a:t>
            </a:r>
            <a:r>
              <a:rPr lang="en-US" sz="2000" u="sng" dirty="0">
                <a:latin typeface="+mj-lt"/>
              </a:rPr>
              <a:t>)</a:t>
            </a:r>
            <a:r>
              <a:rPr lang="en-US" sz="2000" dirty="0">
                <a:latin typeface="+mj-lt"/>
              </a:rPr>
              <a:t> – Displays a box with the message passed to the function displayed. The user can then enter text in the prompt field, and choose OK or Cancel. If the user chooses Cancel, a NULL value is returned. If the user chooses OK, the string value entered in the field is returned.</a:t>
            </a:r>
          </a:p>
        </p:txBody>
      </p:sp>
    </p:spTree>
    <p:extLst>
      <p:ext uri="{BB962C8B-B14F-4D97-AF65-F5344CB8AC3E}">
        <p14:creationId xmlns:p14="http://schemas.microsoft.com/office/powerpoint/2010/main" val="23677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dirty="0">
                <a:solidFill>
                  <a:schemeClr val="bg2"/>
                </a:solidFill>
                <a:latin typeface="Proxima Nova Extrabold"/>
                <a:ea typeface="Proxima Nova Extrabold"/>
                <a:cs typeface="Proxima Nova Extrabold"/>
                <a:sym typeface="Proxima Nova Extrabold"/>
              </a:rPr>
              <a:t>REFERENCES</a:t>
            </a:r>
            <a:endParaRPr lang="en-US" sz="4400" b="1" dirty="0">
              <a:solidFill>
                <a:schemeClr val="bg2"/>
              </a:solidFill>
              <a:latin typeface="+mj-lt"/>
            </a:endParaRPr>
          </a:p>
        </p:txBody>
      </p:sp>
      <p:sp>
        <p:nvSpPr>
          <p:cNvPr id="5" name="Прямоугольник 4"/>
          <p:cNvSpPr/>
          <p:nvPr/>
        </p:nvSpPr>
        <p:spPr>
          <a:xfrm>
            <a:off x="232228" y="1320951"/>
            <a:ext cx="8490858" cy="3477875"/>
          </a:xfrm>
          <a:prstGeom prst="rect">
            <a:avLst/>
          </a:prstGeom>
        </p:spPr>
        <p:txBody>
          <a:bodyPr wrap="square">
            <a:spAutoFit/>
          </a:bodyPr>
          <a:lstStyle/>
          <a:p>
            <a:r>
              <a:rPr lang="en-US" sz="2000" dirty="0" smtClean="0">
                <a:hlinkClick r:id="rId2"/>
              </a:rPr>
              <a:t>https</a:t>
            </a:r>
            <a:r>
              <a:rPr lang="en-US" sz="2000" dirty="0">
                <a:hlinkClick r:id="rId2"/>
              </a:rPr>
              <a:t>://www.vskills.in/certification/tutorial/dhtml-and-javascript/predefined-javascript-functions/</a:t>
            </a:r>
            <a:endParaRPr lang="en-US" sz="2000" dirty="0"/>
          </a:p>
          <a:p>
            <a:endParaRPr lang="en-US" sz="2000" dirty="0" smtClean="0">
              <a:hlinkClick r:id="rId3"/>
            </a:endParaRPr>
          </a:p>
          <a:p>
            <a:r>
              <a:rPr lang="en-US" sz="2000" dirty="0">
                <a:hlinkClick r:id="rId4"/>
              </a:rPr>
              <a:t>https://developer.mozilla.org/uk/docs/Web/JavaScript/Closures</a:t>
            </a:r>
            <a:endParaRPr lang="en-US" sz="2000" dirty="0" smtClean="0"/>
          </a:p>
          <a:p>
            <a:endParaRPr lang="en-US" sz="2000" dirty="0" smtClean="0"/>
          </a:p>
          <a:p>
            <a:r>
              <a:rPr lang="en-US" sz="2000" dirty="0">
                <a:hlinkClick r:id="rId5"/>
              </a:rPr>
              <a:t>https://developer.mozilla.org/ru/docs/%</a:t>
            </a:r>
            <a:r>
              <a:rPr lang="en-US" sz="2000" dirty="0" smtClean="0">
                <a:hlinkClick r:id="rId5"/>
              </a:rPr>
              <a:t>D0%A1%D0%BB%D0%BE%D0%B2%D0%B0%D1%80%D1%8C/IIFE</a:t>
            </a:r>
            <a:endParaRPr lang="en-US" sz="2000" dirty="0" smtClean="0"/>
          </a:p>
          <a:p>
            <a:endParaRPr lang="en-US" sz="2000" dirty="0" smtClean="0"/>
          </a:p>
          <a:p>
            <a:r>
              <a:rPr lang="en-US" sz="2000" dirty="0">
                <a:hlinkClick r:id="rId6"/>
              </a:rPr>
              <a:t>https://</a:t>
            </a:r>
            <a:r>
              <a:rPr lang="en-US" sz="2000" dirty="0" smtClean="0">
                <a:hlinkClick r:id="rId6"/>
              </a:rPr>
              <a:t>coderoad.ru/21781551/JavaScript-IIFE</a:t>
            </a:r>
            <a:endParaRPr lang="en-US" sz="2000" dirty="0" smtClean="0"/>
          </a:p>
          <a:p>
            <a:endParaRPr lang="en-US" sz="2000" dirty="0" smtClean="0"/>
          </a:p>
          <a:p>
            <a:r>
              <a:rPr lang="en-US" sz="2000" dirty="0">
                <a:hlinkClick r:id="rId7"/>
              </a:rPr>
              <a:t>https://habr.com/ru/company/ruvds/blog/494868/</a:t>
            </a:r>
            <a:endParaRPr lang="en-US" sz="2000" dirty="0">
              <a:solidFill>
                <a:schemeClr val="accent6">
                  <a:lumMod val="40000"/>
                  <a:lumOff val="60000"/>
                </a:schemeClr>
              </a:solidFill>
            </a:endParaRPr>
          </a:p>
        </p:txBody>
      </p:sp>
    </p:spTree>
    <p:extLst>
      <p:ext uri="{BB962C8B-B14F-4D97-AF65-F5344CB8AC3E}">
        <p14:creationId xmlns:p14="http://schemas.microsoft.com/office/powerpoint/2010/main" val="61703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88962" y="1773363"/>
            <a:ext cx="11759821" cy="2677656"/>
          </a:xfrm>
          <a:prstGeom prst="rect">
            <a:avLst/>
          </a:prstGeom>
        </p:spPr>
        <p:txBody>
          <a:bodyPr wrap="square">
            <a:spAutoFit/>
          </a:bodyPr>
          <a:lstStyle/>
          <a:p>
            <a:r>
              <a:rPr lang="uk-UA" altLang="uk-UA" sz="2800" dirty="0" err="1" smtClean="0">
                <a:latin typeface="medium-content-serif-font"/>
              </a:rPr>
              <a:t>In</a:t>
            </a:r>
            <a:r>
              <a:rPr lang="uk-UA" altLang="uk-UA" sz="2800" dirty="0" smtClean="0">
                <a:latin typeface="medium-content-serif-font"/>
              </a:rPr>
              <a:t> </a:t>
            </a:r>
            <a:r>
              <a:rPr lang="uk-UA" altLang="uk-UA" sz="2800" dirty="0" err="1">
                <a:latin typeface="medium-content-serif-font"/>
              </a:rPr>
              <a:t>JavaScript</a:t>
            </a:r>
            <a:r>
              <a:rPr lang="uk-UA" altLang="uk-UA" sz="2800" dirty="0">
                <a:latin typeface="medium-content-serif-font"/>
              </a:rPr>
              <a:t>, </a:t>
            </a:r>
            <a:r>
              <a:rPr lang="uk-UA" altLang="uk-UA" sz="2800" dirty="0" err="1">
                <a:latin typeface="medium-content-serif-font"/>
              </a:rPr>
              <a:t>functions</a:t>
            </a:r>
            <a:r>
              <a:rPr lang="uk-UA" altLang="uk-UA" sz="2800" dirty="0">
                <a:latin typeface="medium-content-serif-font"/>
              </a:rPr>
              <a:t> </a:t>
            </a:r>
            <a:r>
              <a:rPr lang="uk-UA" altLang="uk-UA" sz="2800" dirty="0" err="1">
                <a:latin typeface="medium-content-serif-font"/>
              </a:rPr>
              <a:t>are</a:t>
            </a:r>
            <a:r>
              <a:rPr lang="uk-UA" altLang="uk-UA" sz="2800" dirty="0">
                <a:latin typeface="medium-content-serif-font"/>
              </a:rPr>
              <a:t> </a:t>
            </a:r>
            <a:r>
              <a:rPr lang="uk-UA" altLang="uk-UA" sz="2800" dirty="0" err="1">
                <a:latin typeface="medium-content-serif-font"/>
              </a:rPr>
              <a:t>objects</a:t>
            </a:r>
            <a:r>
              <a:rPr lang="uk-UA" altLang="uk-UA" sz="2800" dirty="0">
                <a:latin typeface="medium-content-serif-font"/>
              </a:rPr>
              <a:t>, </a:t>
            </a:r>
            <a:r>
              <a:rPr lang="uk-UA" altLang="uk-UA" sz="2800" dirty="0" err="1">
                <a:latin typeface="medium-content-serif-font"/>
              </a:rPr>
              <a:t>as</a:t>
            </a:r>
            <a:r>
              <a:rPr lang="uk-UA" altLang="uk-UA" sz="2800" dirty="0">
                <a:latin typeface="medium-content-serif-font"/>
              </a:rPr>
              <a:t> </a:t>
            </a:r>
            <a:r>
              <a:rPr lang="uk-UA" altLang="uk-UA" sz="2800" dirty="0" err="1">
                <a:latin typeface="medium-content-serif-font"/>
              </a:rPr>
              <a:t>you</a:t>
            </a:r>
            <a:r>
              <a:rPr lang="uk-UA" altLang="uk-UA" sz="2800" dirty="0">
                <a:latin typeface="medium-content-serif-font"/>
              </a:rPr>
              <a:t> </a:t>
            </a:r>
            <a:r>
              <a:rPr lang="uk-UA" altLang="uk-UA" sz="2800" dirty="0" err="1">
                <a:latin typeface="medium-content-serif-font"/>
              </a:rPr>
              <a:t>should</a:t>
            </a:r>
            <a:r>
              <a:rPr lang="uk-UA" altLang="uk-UA" sz="2800" dirty="0">
                <a:latin typeface="medium-content-serif-font"/>
              </a:rPr>
              <a:t> </a:t>
            </a:r>
            <a:r>
              <a:rPr lang="uk-UA" altLang="uk-UA" sz="2800" dirty="0" err="1">
                <a:latin typeface="medium-content-serif-font"/>
              </a:rPr>
              <a:t>already</a:t>
            </a:r>
            <a:r>
              <a:rPr lang="uk-UA" altLang="uk-UA" sz="2800" dirty="0">
                <a:latin typeface="medium-content-serif-font"/>
              </a:rPr>
              <a:t> </a:t>
            </a:r>
            <a:r>
              <a:rPr lang="uk-UA" altLang="uk-UA" sz="2800" dirty="0" err="1">
                <a:latin typeface="medium-content-serif-font"/>
              </a:rPr>
              <a:t>know</a:t>
            </a:r>
            <a:r>
              <a:rPr lang="uk-UA" altLang="uk-UA" sz="2800" dirty="0">
                <a:latin typeface="medium-content-serif-font"/>
              </a:rPr>
              <a:t>. </a:t>
            </a:r>
            <a:r>
              <a:rPr lang="uk-UA" altLang="uk-UA" sz="2800" dirty="0" err="1">
                <a:latin typeface="medium-content-serif-font"/>
              </a:rPr>
              <a:t>And</a:t>
            </a:r>
            <a:r>
              <a:rPr lang="uk-UA" altLang="uk-UA" sz="2800" dirty="0">
                <a:latin typeface="medium-content-serif-font"/>
              </a:rPr>
              <a:t> </a:t>
            </a:r>
            <a:r>
              <a:rPr lang="uk-UA" altLang="uk-UA" sz="2800" dirty="0" err="1">
                <a:latin typeface="medium-content-serif-font"/>
              </a:rPr>
              <a:t>as</a:t>
            </a:r>
            <a:r>
              <a:rPr lang="uk-UA" altLang="uk-UA" sz="2800" dirty="0">
                <a:latin typeface="medium-content-serif-font"/>
              </a:rPr>
              <a:t> </a:t>
            </a:r>
            <a:r>
              <a:rPr lang="uk-UA" altLang="uk-UA" sz="2800" dirty="0" err="1">
                <a:latin typeface="medium-content-serif-font"/>
              </a:rPr>
              <a:t>objects</a:t>
            </a:r>
            <a:r>
              <a:rPr lang="uk-UA" altLang="uk-UA" sz="2800" dirty="0">
                <a:latin typeface="medium-content-serif-font"/>
              </a:rPr>
              <a:t>, </a:t>
            </a:r>
            <a:r>
              <a:rPr lang="uk-UA" altLang="uk-UA" sz="2800" dirty="0" err="1">
                <a:latin typeface="medium-content-serif-font"/>
              </a:rPr>
              <a:t>functions</a:t>
            </a:r>
            <a:r>
              <a:rPr lang="uk-UA" altLang="uk-UA" sz="2800" dirty="0">
                <a:latin typeface="medium-content-serif-font"/>
              </a:rPr>
              <a:t> </a:t>
            </a:r>
            <a:r>
              <a:rPr lang="uk-UA" altLang="uk-UA" sz="2800" dirty="0" err="1">
                <a:latin typeface="medium-content-serif-font"/>
              </a:rPr>
              <a:t>have</a:t>
            </a:r>
            <a:r>
              <a:rPr lang="uk-UA" altLang="uk-UA" sz="2800" dirty="0">
                <a:latin typeface="medium-content-serif-font"/>
              </a:rPr>
              <a:t> </a:t>
            </a:r>
            <a:r>
              <a:rPr lang="uk-UA" altLang="uk-UA" sz="2800" dirty="0" err="1">
                <a:latin typeface="medium-content-serif-font"/>
              </a:rPr>
              <a:t>their</a:t>
            </a:r>
            <a:r>
              <a:rPr lang="uk-UA" altLang="uk-UA" sz="2800" dirty="0">
                <a:latin typeface="medium-content-serif-font"/>
              </a:rPr>
              <a:t> </a:t>
            </a:r>
            <a:r>
              <a:rPr lang="uk-UA" altLang="uk-UA" sz="2800" dirty="0" err="1">
                <a:latin typeface="medium-content-serif-font"/>
              </a:rPr>
              <a:t>own</a:t>
            </a:r>
            <a:r>
              <a:rPr lang="uk-UA" altLang="uk-UA" sz="2800" dirty="0">
                <a:latin typeface="medium-content-serif-font"/>
              </a:rPr>
              <a:t> </a:t>
            </a:r>
            <a:r>
              <a:rPr lang="uk-UA" altLang="uk-UA" sz="2800" dirty="0" err="1">
                <a:latin typeface="medium-content-serif-font"/>
              </a:rPr>
              <a:t>methods</a:t>
            </a:r>
            <a:r>
              <a:rPr lang="uk-UA" altLang="uk-UA" sz="2800" dirty="0">
                <a:latin typeface="medium-content-serif-font"/>
              </a:rPr>
              <a:t>, </a:t>
            </a:r>
            <a:r>
              <a:rPr lang="uk-UA" altLang="uk-UA" sz="2800" dirty="0" err="1">
                <a:latin typeface="medium-content-serif-font"/>
              </a:rPr>
              <a:t>including</a:t>
            </a:r>
            <a:r>
              <a:rPr lang="uk-UA" altLang="uk-UA" sz="2800" dirty="0">
                <a:latin typeface="medium-content-serif-font"/>
              </a:rPr>
              <a:t> </a:t>
            </a:r>
            <a:r>
              <a:rPr lang="uk-UA" altLang="uk-UA" sz="2800" dirty="0" err="1">
                <a:latin typeface="medium-content-serif-font"/>
              </a:rPr>
              <a:t>such</a:t>
            </a:r>
            <a:r>
              <a:rPr lang="uk-UA" altLang="uk-UA" sz="2800" dirty="0">
                <a:latin typeface="medium-content-serif-font"/>
              </a:rPr>
              <a:t> </a:t>
            </a:r>
            <a:r>
              <a:rPr lang="uk-UA" altLang="uk-UA" sz="2800" dirty="0" err="1">
                <a:latin typeface="medium-content-serif-font"/>
              </a:rPr>
              <a:t>effective</a:t>
            </a:r>
            <a:r>
              <a:rPr lang="uk-UA" altLang="uk-UA" sz="2800" dirty="0">
                <a:latin typeface="medium-content-serif-font"/>
              </a:rPr>
              <a:t> </a:t>
            </a:r>
            <a:r>
              <a:rPr lang="uk-UA" altLang="uk-UA" sz="2800" dirty="0" err="1">
                <a:latin typeface="medium-content-serif-font"/>
              </a:rPr>
              <a:t>ones</a:t>
            </a:r>
            <a:r>
              <a:rPr lang="uk-UA" altLang="uk-UA" sz="2800" dirty="0">
                <a:latin typeface="medium-content-serif-font"/>
              </a:rPr>
              <a:t> </a:t>
            </a:r>
            <a:r>
              <a:rPr lang="uk-UA" altLang="uk-UA" sz="2800" dirty="0" err="1">
                <a:latin typeface="medium-content-serif-font"/>
              </a:rPr>
              <a:t>as</a:t>
            </a:r>
            <a:r>
              <a:rPr lang="uk-UA" altLang="uk-UA" sz="2800" dirty="0">
                <a:latin typeface="medium-content-serif-font"/>
              </a:rPr>
              <a:t> </a:t>
            </a:r>
            <a:r>
              <a:rPr lang="uk-UA" altLang="uk-UA" sz="2800" dirty="0" err="1">
                <a:latin typeface="Menlo"/>
              </a:rPr>
              <a:t>apply</a:t>
            </a:r>
            <a:r>
              <a:rPr lang="uk-UA" altLang="uk-UA" sz="2800" dirty="0">
                <a:latin typeface="Menlo"/>
              </a:rPr>
              <a:t>()</a:t>
            </a:r>
            <a:r>
              <a:rPr lang="uk-UA" altLang="uk-UA" sz="2800" dirty="0">
                <a:latin typeface="medium-content-serif-font"/>
              </a:rPr>
              <a:t>, </a:t>
            </a:r>
            <a:r>
              <a:rPr lang="uk-UA" altLang="uk-UA" sz="2800" dirty="0" err="1">
                <a:latin typeface="Menlo"/>
              </a:rPr>
              <a:t>call</a:t>
            </a:r>
            <a:r>
              <a:rPr lang="uk-UA" altLang="uk-UA" sz="2800" dirty="0">
                <a:latin typeface="Menlo"/>
              </a:rPr>
              <a:t>()</a:t>
            </a:r>
            <a:r>
              <a:rPr lang="uk-UA" altLang="uk-UA" sz="2800" dirty="0" err="1">
                <a:latin typeface="medium-content-serif-font"/>
              </a:rPr>
              <a:t>and</a:t>
            </a:r>
            <a:r>
              <a:rPr lang="uk-UA" altLang="uk-UA" sz="2800" dirty="0">
                <a:latin typeface="medium-content-serif-font"/>
              </a:rPr>
              <a:t> </a:t>
            </a:r>
            <a:r>
              <a:rPr lang="uk-UA" altLang="uk-UA" sz="2800" dirty="0" err="1">
                <a:latin typeface="Menlo"/>
              </a:rPr>
              <a:t>bind</a:t>
            </a:r>
            <a:r>
              <a:rPr lang="uk-UA" altLang="uk-UA" sz="2800" dirty="0">
                <a:latin typeface="Menlo"/>
              </a:rPr>
              <a:t>()</a:t>
            </a:r>
            <a:r>
              <a:rPr lang="uk-UA" altLang="uk-UA" sz="2800" dirty="0">
                <a:latin typeface="medium-content-serif-font"/>
              </a:rPr>
              <a:t>. </a:t>
            </a:r>
            <a:r>
              <a:rPr lang="uk-UA" altLang="uk-UA" sz="2800" dirty="0" err="1">
                <a:latin typeface="medium-content-serif-font"/>
              </a:rPr>
              <a:t>We</a:t>
            </a:r>
            <a:r>
              <a:rPr lang="uk-UA" altLang="uk-UA" sz="2800" dirty="0">
                <a:latin typeface="medium-content-serif-font"/>
              </a:rPr>
              <a:t> </a:t>
            </a:r>
            <a:r>
              <a:rPr lang="uk-UA" altLang="uk-UA" sz="2800" dirty="0" err="1">
                <a:latin typeface="medium-content-serif-font"/>
              </a:rPr>
              <a:t>can</a:t>
            </a:r>
            <a:r>
              <a:rPr lang="uk-UA" altLang="uk-UA" sz="2800" dirty="0">
                <a:latin typeface="medium-content-serif-font"/>
              </a:rPr>
              <a:t> </a:t>
            </a:r>
            <a:r>
              <a:rPr lang="uk-UA" altLang="uk-UA" sz="2800" dirty="0" err="1">
                <a:latin typeface="medium-content-serif-font"/>
              </a:rPr>
              <a:t>say</a:t>
            </a:r>
            <a:r>
              <a:rPr lang="uk-UA" altLang="uk-UA" sz="2800" dirty="0">
                <a:latin typeface="medium-content-serif-font"/>
              </a:rPr>
              <a:t> </a:t>
            </a:r>
            <a:r>
              <a:rPr lang="uk-UA" altLang="uk-UA" sz="2800" dirty="0" err="1">
                <a:latin typeface="medium-content-serif-font"/>
              </a:rPr>
              <a:t>that</a:t>
            </a:r>
            <a:r>
              <a:rPr lang="uk-UA" altLang="uk-UA" sz="2800" dirty="0">
                <a:latin typeface="medium-content-serif-font"/>
              </a:rPr>
              <a:t> </a:t>
            </a:r>
            <a:r>
              <a:rPr lang="uk-UA" altLang="uk-UA" sz="2800" dirty="0" err="1">
                <a:latin typeface="Menlo"/>
              </a:rPr>
              <a:t>Apply</a:t>
            </a:r>
            <a:r>
              <a:rPr lang="uk-UA" altLang="uk-UA" sz="2800" dirty="0" smtClean="0">
                <a:latin typeface="Menlo"/>
              </a:rPr>
              <a:t>() </a:t>
            </a:r>
            <a:r>
              <a:rPr lang="uk-UA" altLang="uk-UA" sz="2800" dirty="0" err="1" smtClean="0">
                <a:latin typeface="medium-content-serif-font"/>
              </a:rPr>
              <a:t>they</a:t>
            </a:r>
            <a:r>
              <a:rPr lang="uk-UA" altLang="uk-UA" sz="2800" dirty="0" smtClean="0">
                <a:latin typeface="medium-content-serif-font"/>
              </a:rPr>
              <a:t> </a:t>
            </a:r>
            <a:r>
              <a:rPr lang="uk-UA" altLang="uk-UA" sz="2800" dirty="0" err="1">
                <a:latin typeface="medium-content-serif-font"/>
              </a:rPr>
              <a:t>are</a:t>
            </a:r>
            <a:r>
              <a:rPr lang="uk-UA" altLang="uk-UA" sz="2800" dirty="0">
                <a:latin typeface="medium-content-serif-font"/>
              </a:rPr>
              <a:t> </a:t>
            </a:r>
            <a:r>
              <a:rPr lang="uk-UA" altLang="uk-UA" sz="2800" dirty="0" err="1">
                <a:latin typeface="Menlo"/>
              </a:rPr>
              <a:t>Call</a:t>
            </a:r>
            <a:r>
              <a:rPr lang="uk-UA" altLang="uk-UA" sz="2800" dirty="0" smtClean="0">
                <a:latin typeface="Menlo"/>
              </a:rPr>
              <a:t>() </a:t>
            </a:r>
            <a:r>
              <a:rPr lang="uk-UA" altLang="uk-UA" sz="2800" dirty="0" err="1" smtClean="0">
                <a:latin typeface="medium-content-serif-font"/>
              </a:rPr>
              <a:t>literally</a:t>
            </a:r>
            <a:r>
              <a:rPr lang="uk-UA" altLang="uk-UA" sz="2800" dirty="0" smtClean="0">
                <a:latin typeface="medium-content-serif-font"/>
              </a:rPr>
              <a:t> </a:t>
            </a:r>
            <a:r>
              <a:rPr lang="uk-UA" altLang="uk-UA" sz="2800" dirty="0" err="1">
                <a:latin typeface="medium-content-serif-font"/>
              </a:rPr>
              <a:t>identical</a:t>
            </a:r>
            <a:r>
              <a:rPr lang="uk-UA" altLang="uk-UA" sz="2800" dirty="0">
                <a:latin typeface="medium-content-serif-font"/>
              </a:rPr>
              <a:t> </a:t>
            </a:r>
            <a:r>
              <a:rPr lang="uk-UA" altLang="uk-UA" sz="2800" dirty="0" err="1">
                <a:latin typeface="medium-content-serif-font"/>
              </a:rPr>
              <a:t>to</a:t>
            </a:r>
            <a:r>
              <a:rPr lang="uk-UA" altLang="uk-UA" sz="2800" dirty="0">
                <a:latin typeface="medium-content-serif-font"/>
              </a:rPr>
              <a:t> </a:t>
            </a:r>
            <a:r>
              <a:rPr lang="uk-UA" altLang="uk-UA" sz="2800" dirty="0" err="1">
                <a:latin typeface="medium-content-serif-font"/>
              </a:rPr>
              <a:t>each</a:t>
            </a:r>
            <a:r>
              <a:rPr lang="uk-UA" altLang="uk-UA" sz="2800" dirty="0">
                <a:latin typeface="medium-content-serif-font"/>
              </a:rPr>
              <a:t> </a:t>
            </a:r>
            <a:r>
              <a:rPr lang="uk-UA" altLang="uk-UA" sz="2800" dirty="0" err="1">
                <a:latin typeface="medium-content-serif-font"/>
              </a:rPr>
              <a:t>other</a:t>
            </a:r>
            <a:r>
              <a:rPr lang="uk-UA" altLang="uk-UA" sz="2800" dirty="0">
                <a:latin typeface="medium-content-serif-font"/>
              </a:rPr>
              <a:t> </a:t>
            </a:r>
            <a:r>
              <a:rPr lang="uk-UA" altLang="uk-UA" sz="2800" dirty="0" err="1">
                <a:latin typeface="medium-content-serif-font"/>
              </a:rPr>
              <a:t>and</a:t>
            </a:r>
            <a:r>
              <a:rPr lang="uk-UA" altLang="uk-UA" sz="2800" dirty="0">
                <a:latin typeface="medium-content-serif-font"/>
              </a:rPr>
              <a:t> </a:t>
            </a:r>
            <a:r>
              <a:rPr lang="uk-UA" altLang="uk-UA" sz="2800" dirty="0" err="1">
                <a:latin typeface="medium-content-serif-font"/>
              </a:rPr>
              <a:t>are</a:t>
            </a:r>
            <a:r>
              <a:rPr lang="uk-UA" altLang="uk-UA" sz="2800" dirty="0">
                <a:latin typeface="medium-content-serif-font"/>
              </a:rPr>
              <a:t> </a:t>
            </a:r>
            <a:r>
              <a:rPr lang="uk-UA" altLang="uk-UA" sz="2800" dirty="0" err="1">
                <a:latin typeface="medium-content-serif-font"/>
              </a:rPr>
              <a:t>often</a:t>
            </a:r>
            <a:r>
              <a:rPr lang="uk-UA" altLang="uk-UA" sz="2800" dirty="0">
                <a:latin typeface="medium-content-serif-font"/>
              </a:rPr>
              <a:t> </a:t>
            </a:r>
            <a:r>
              <a:rPr lang="uk-UA" altLang="uk-UA" sz="2800" dirty="0" err="1">
                <a:latin typeface="medium-content-serif-font"/>
              </a:rPr>
              <a:t>used</a:t>
            </a:r>
            <a:r>
              <a:rPr lang="uk-UA" altLang="uk-UA" sz="2800" dirty="0">
                <a:latin typeface="medium-content-serif-font"/>
              </a:rPr>
              <a:t> </a:t>
            </a:r>
            <a:r>
              <a:rPr lang="uk-UA" altLang="uk-UA" sz="2800" dirty="0" err="1">
                <a:latin typeface="medium-content-serif-font"/>
              </a:rPr>
              <a:t>in</a:t>
            </a:r>
            <a:r>
              <a:rPr lang="uk-UA" altLang="uk-UA" sz="2800" dirty="0">
                <a:latin typeface="medium-content-serif-font"/>
              </a:rPr>
              <a:t> </a:t>
            </a:r>
            <a:r>
              <a:rPr lang="uk-UA" altLang="uk-UA" sz="2800" dirty="0" err="1">
                <a:latin typeface="medium-content-serif-font"/>
              </a:rPr>
              <a:t>JavaScript</a:t>
            </a:r>
            <a:r>
              <a:rPr lang="uk-UA" altLang="uk-UA" sz="2800" dirty="0">
                <a:latin typeface="medium-content-serif-font"/>
              </a:rPr>
              <a:t> </a:t>
            </a:r>
            <a:r>
              <a:rPr lang="uk-UA" altLang="uk-UA" sz="2800" dirty="0" err="1">
                <a:latin typeface="medium-content-serif-font"/>
              </a:rPr>
              <a:t>in</a:t>
            </a:r>
            <a:r>
              <a:rPr lang="uk-UA" altLang="uk-UA" sz="2800" dirty="0">
                <a:latin typeface="medium-content-serif-font"/>
              </a:rPr>
              <a:t> </a:t>
            </a:r>
            <a:r>
              <a:rPr lang="uk-UA" altLang="uk-UA" sz="2800" dirty="0" err="1">
                <a:latin typeface="medium-content-serif-font"/>
              </a:rPr>
              <a:t>order</a:t>
            </a:r>
            <a:r>
              <a:rPr lang="uk-UA" altLang="uk-UA" sz="2800" dirty="0">
                <a:latin typeface="medium-content-serif-font"/>
              </a:rPr>
              <a:t> </a:t>
            </a:r>
            <a:r>
              <a:rPr lang="uk-UA" altLang="uk-UA" sz="2800" dirty="0" err="1">
                <a:latin typeface="medium-content-serif-font"/>
              </a:rPr>
              <a:t>to</a:t>
            </a:r>
            <a:r>
              <a:rPr lang="uk-UA" altLang="uk-UA" sz="2800" dirty="0">
                <a:latin typeface="medium-content-serif-font"/>
              </a:rPr>
              <a:t> </a:t>
            </a:r>
            <a:r>
              <a:rPr lang="uk-UA" altLang="uk-UA" sz="2800" dirty="0" err="1">
                <a:latin typeface="medium-content-serif-font"/>
              </a:rPr>
              <a:t>borrow</a:t>
            </a:r>
            <a:r>
              <a:rPr lang="uk-UA" altLang="uk-UA" sz="2800" dirty="0">
                <a:latin typeface="medium-content-serif-font"/>
              </a:rPr>
              <a:t> </a:t>
            </a:r>
            <a:r>
              <a:rPr lang="uk-UA" altLang="uk-UA" sz="2800" dirty="0" err="1">
                <a:latin typeface="medium-content-serif-font"/>
              </a:rPr>
              <a:t>methods</a:t>
            </a:r>
            <a:r>
              <a:rPr lang="uk-UA" altLang="uk-UA" sz="2800" dirty="0">
                <a:latin typeface="medium-content-serif-font"/>
              </a:rPr>
              <a:t> </a:t>
            </a:r>
            <a:r>
              <a:rPr lang="uk-UA" altLang="uk-UA" sz="2800" dirty="0" err="1">
                <a:latin typeface="medium-content-serif-font"/>
              </a:rPr>
              <a:t>and</a:t>
            </a:r>
            <a:r>
              <a:rPr lang="uk-UA" altLang="uk-UA" sz="2800" dirty="0">
                <a:latin typeface="medium-content-serif-font"/>
              </a:rPr>
              <a:t> </a:t>
            </a:r>
            <a:r>
              <a:rPr lang="uk-UA" altLang="uk-UA" sz="2800" dirty="0" err="1">
                <a:latin typeface="medium-content-serif-font"/>
              </a:rPr>
              <a:t>expose</a:t>
            </a:r>
            <a:r>
              <a:rPr lang="uk-UA" altLang="uk-UA" sz="2800" dirty="0">
                <a:latin typeface="medium-content-serif-font"/>
              </a:rPr>
              <a:t> </a:t>
            </a:r>
            <a:r>
              <a:rPr lang="uk-UA" altLang="uk-UA" sz="2800" dirty="0" err="1">
                <a:latin typeface="medium-content-serif-font"/>
              </a:rPr>
              <a:t>values</a:t>
            </a:r>
            <a:r>
              <a:rPr lang="uk-UA" altLang="uk-UA" sz="2800" dirty="0">
                <a:latin typeface="medium-content-serif-font"/>
              </a:rPr>
              <a:t> </a:t>
            </a:r>
            <a:r>
              <a:rPr lang="uk-UA" altLang="uk-UA" sz="2800" dirty="0" err="1">
                <a:latin typeface="Menlo"/>
              </a:rPr>
              <a:t>this</a:t>
            </a:r>
            <a:r>
              <a:rPr lang="uk-UA" altLang="uk-UA" sz="2800" dirty="0">
                <a:latin typeface="medium-content-serif-font"/>
              </a:rPr>
              <a:t>. </a:t>
            </a:r>
            <a:r>
              <a:rPr lang="uk-UA" altLang="uk-UA" sz="2800" dirty="0" err="1">
                <a:latin typeface="medium-content-serif-font"/>
              </a:rPr>
              <a:t>We</a:t>
            </a:r>
            <a:r>
              <a:rPr lang="uk-UA" altLang="uk-UA" sz="2800" dirty="0">
                <a:latin typeface="medium-content-serif-font"/>
              </a:rPr>
              <a:t> </a:t>
            </a:r>
            <a:r>
              <a:rPr lang="uk-UA" altLang="uk-UA" sz="2800" dirty="0" err="1">
                <a:latin typeface="medium-content-serif-font"/>
              </a:rPr>
              <a:t>also</a:t>
            </a:r>
            <a:r>
              <a:rPr lang="uk-UA" altLang="uk-UA" sz="2800" dirty="0">
                <a:latin typeface="medium-content-serif-font"/>
              </a:rPr>
              <a:t> </a:t>
            </a:r>
            <a:r>
              <a:rPr lang="uk-UA" altLang="uk-UA" sz="2800" dirty="0" err="1">
                <a:latin typeface="medium-content-serif-font"/>
              </a:rPr>
              <a:t>use</a:t>
            </a:r>
            <a:r>
              <a:rPr lang="uk-UA" altLang="uk-UA" sz="2800" dirty="0">
                <a:latin typeface="medium-content-serif-font"/>
              </a:rPr>
              <a:t> </a:t>
            </a:r>
            <a:r>
              <a:rPr lang="uk-UA" altLang="uk-UA" sz="2800" dirty="0" err="1">
                <a:latin typeface="Menlo"/>
              </a:rPr>
              <a:t>Apply</a:t>
            </a:r>
            <a:r>
              <a:rPr lang="uk-UA" altLang="uk-UA" sz="2800" dirty="0">
                <a:latin typeface="Menlo"/>
              </a:rPr>
              <a:t>()</a:t>
            </a:r>
            <a:r>
              <a:rPr lang="uk-UA" altLang="uk-UA" sz="2800" dirty="0" err="1">
                <a:latin typeface="medium-content-serif-font"/>
              </a:rPr>
              <a:t>for</a:t>
            </a:r>
            <a:r>
              <a:rPr lang="uk-UA" altLang="uk-UA" sz="2800" dirty="0">
                <a:latin typeface="medium-content-serif-font"/>
              </a:rPr>
              <a:t> </a:t>
            </a:r>
            <a:r>
              <a:rPr lang="uk-UA" altLang="uk-UA" sz="2800" dirty="0" err="1">
                <a:latin typeface="medium-content-serif-font"/>
              </a:rPr>
              <a:t>functions</a:t>
            </a:r>
            <a:r>
              <a:rPr lang="uk-UA" altLang="uk-UA" sz="2800" dirty="0">
                <a:latin typeface="medium-content-serif-font"/>
              </a:rPr>
              <a:t> </a:t>
            </a:r>
            <a:r>
              <a:rPr lang="uk-UA" altLang="uk-UA" sz="2800" dirty="0" err="1">
                <a:latin typeface="medium-content-serif-font"/>
              </a:rPr>
              <a:t>with</a:t>
            </a:r>
            <a:r>
              <a:rPr lang="uk-UA" altLang="uk-UA" sz="2800" dirty="0">
                <a:latin typeface="medium-content-serif-font"/>
              </a:rPr>
              <a:t> a </a:t>
            </a:r>
            <a:r>
              <a:rPr lang="uk-UA" altLang="uk-UA" sz="2800" dirty="0" err="1">
                <a:latin typeface="medium-content-serif-font"/>
              </a:rPr>
              <a:t>large</a:t>
            </a:r>
            <a:r>
              <a:rPr lang="uk-UA" altLang="uk-UA" sz="2800" dirty="0">
                <a:latin typeface="medium-content-serif-font"/>
              </a:rPr>
              <a:t> </a:t>
            </a:r>
            <a:r>
              <a:rPr lang="uk-UA" altLang="uk-UA" sz="2800" dirty="0" err="1">
                <a:latin typeface="medium-content-serif-font"/>
              </a:rPr>
              <a:t>number</a:t>
            </a:r>
            <a:r>
              <a:rPr lang="uk-UA" altLang="uk-UA" sz="2800" dirty="0">
                <a:latin typeface="medium-content-serif-font"/>
              </a:rPr>
              <a:t> </a:t>
            </a:r>
            <a:r>
              <a:rPr lang="uk-UA" altLang="uk-UA" sz="2800" dirty="0" err="1">
                <a:latin typeface="medium-content-serif-font"/>
              </a:rPr>
              <a:t>of</a:t>
            </a:r>
            <a:r>
              <a:rPr lang="uk-UA" altLang="uk-UA" sz="2800" dirty="0">
                <a:latin typeface="medium-content-serif-font"/>
              </a:rPr>
              <a:t> </a:t>
            </a:r>
            <a:r>
              <a:rPr lang="uk-UA" altLang="uk-UA" sz="2800" dirty="0" err="1">
                <a:latin typeface="medium-content-serif-font"/>
              </a:rPr>
              <a:t>variables</a:t>
            </a:r>
            <a:r>
              <a:rPr lang="uk-UA" altLang="uk-UA" sz="2800" dirty="0">
                <a:latin typeface="medium-content-serif-font"/>
              </a:rPr>
              <a:t> </a:t>
            </a:r>
            <a:r>
              <a:rPr lang="uk-UA" altLang="uk-UA" sz="2800" dirty="0" err="1">
                <a:latin typeface="medium-content-serif-font"/>
              </a:rPr>
              <a:t>and</a:t>
            </a:r>
            <a:r>
              <a:rPr lang="uk-UA" altLang="uk-UA" sz="2800" dirty="0">
                <a:latin typeface="medium-content-serif-font"/>
              </a:rPr>
              <a:t> </a:t>
            </a:r>
            <a:r>
              <a:rPr lang="uk-UA" altLang="uk-UA" sz="2800" dirty="0" err="1" smtClean="0">
                <a:latin typeface="medium-content-serif-font"/>
              </a:rPr>
              <a:t>arguments</a:t>
            </a:r>
            <a:r>
              <a:rPr lang="en-US" altLang="uk-UA" sz="2800" dirty="0" smtClean="0"/>
              <a:t>.</a:t>
            </a:r>
            <a:endParaRPr lang="uk-UA" altLang="uk-UA" sz="2800" dirty="0">
              <a:latin typeface="Arial" panose="020B0604020202020204" pitchFamily="34" charset="0"/>
            </a:endParaRPr>
          </a:p>
        </p:txBody>
      </p:sp>
      <p:sp>
        <p:nvSpPr>
          <p:cNvPr id="4" name="TextBox 3"/>
          <p:cNvSpPr txBox="1"/>
          <p:nvPr/>
        </p:nvSpPr>
        <p:spPr>
          <a:xfrm>
            <a:off x="3597362" y="184666"/>
            <a:ext cx="4943020" cy="923330"/>
          </a:xfrm>
          <a:prstGeom prst="rect">
            <a:avLst/>
          </a:prstGeom>
          <a:noFill/>
        </p:spPr>
        <p:txBody>
          <a:bodyPr wrap="none" rtlCol="0">
            <a:spAutoFit/>
          </a:bodyPr>
          <a:lstStyle/>
          <a:p>
            <a:pPr algn="ctr"/>
            <a:r>
              <a:rPr lang="en-US" sz="5400" dirty="0" smtClean="0">
                <a:latin typeface="+mj-lt"/>
              </a:rPr>
              <a:t>CALL, BIND, APPLY</a:t>
            </a:r>
            <a:endParaRPr lang="uk-UA" sz="5400" dirty="0">
              <a:latin typeface="+mj-lt"/>
            </a:endParaRPr>
          </a:p>
        </p:txBody>
      </p:sp>
      <p:sp>
        <p:nvSpPr>
          <p:cNvPr id="6" name="Rectangle 3"/>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5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64024" y="1317473"/>
            <a:ext cx="10959152" cy="4524315"/>
          </a:xfrm>
          <a:prstGeom prst="rect">
            <a:avLst/>
          </a:prstGeom>
        </p:spPr>
        <p:txBody>
          <a:bodyPr wrap="square">
            <a:spAutoFit/>
          </a:bodyPr>
          <a:lstStyle/>
          <a:p>
            <a:r>
              <a:rPr lang="en-US" sz="3200" dirty="0">
                <a:latin typeface="+mj-lt"/>
              </a:rPr>
              <a:t>Basically, we use a method bind</a:t>
            </a:r>
            <a:r>
              <a:rPr lang="en-US" sz="3200" dirty="0" smtClean="0">
                <a:latin typeface="+mj-lt"/>
              </a:rPr>
              <a:t>() to </a:t>
            </a:r>
            <a:r>
              <a:rPr lang="en-US" sz="3200" dirty="0">
                <a:latin typeface="+mj-lt"/>
              </a:rPr>
              <a:t>call a function with a value this. And in other words, bind</a:t>
            </a:r>
            <a:r>
              <a:rPr lang="en-US" sz="3200" dirty="0" smtClean="0">
                <a:latin typeface="+mj-lt"/>
              </a:rPr>
              <a:t>() it </a:t>
            </a:r>
            <a:r>
              <a:rPr lang="en-US" sz="3200" dirty="0">
                <a:latin typeface="+mj-lt"/>
              </a:rPr>
              <a:t>allows us to easily set exactly which object will be attached to this at the moment of calling the function or method.</a:t>
            </a:r>
          </a:p>
          <a:p>
            <a:r>
              <a:rPr lang="en-US" sz="3200" dirty="0">
                <a:latin typeface="+mj-lt"/>
              </a:rPr>
              <a:t>This may seem relatively trivial, but often this value in methods and functions must be set explicitly when you need to bind a specific object to the value of this function itself. Usually, we need bind</a:t>
            </a:r>
            <a:r>
              <a:rPr lang="en-US" sz="3200" dirty="0" smtClean="0">
                <a:latin typeface="+mj-lt"/>
              </a:rPr>
              <a:t>() it </a:t>
            </a:r>
            <a:r>
              <a:rPr lang="en-US" sz="3200" dirty="0">
                <a:latin typeface="+mj-lt"/>
              </a:rPr>
              <a:t>when we use the method </a:t>
            </a:r>
            <a:r>
              <a:rPr lang="en-US" sz="3200" dirty="0" smtClean="0">
                <a:latin typeface="+mj-lt"/>
              </a:rPr>
              <a:t>this and </a:t>
            </a:r>
            <a:r>
              <a:rPr lang="en-US" sz="3200" dirty="0">
                <a:latin typeface="+mj-lt"/>
              </a:rPr>
              <a:t>call the method itself from the receiving object. The bind() method creates a new function that, when called, has its this keyword set to the provided value.</a:t>
            </a:r>
            <a:endParaRPr lang="uk-UA" sz="3200" dirty="0">
              <a:latin typeface="+mj-lt"/>
            </a:endParaRPr>
          </a:p>
        </p:txBody>
      </p:sp>
      <p:sp>
        <p:nvSpPr>
          <p:cNvPr id="2" name="Прямоугольник 1"/>
          <p:cNvSpPr/>
          <p:nvPr/>
        </p:nvSpPr>
        <p:spPr>
          <a:xfrm>
            <a:off x="4356827" y="156571"/>
            <a:ext cx="3802644" cy="707886"/>
          </a:xfrm>
          <a:prstGeom prst="rect">
            <a:avLst/>
          </a:prstGeom>
        </p:spPr>
        <p:txBody>
          <a:bodyPr wrap="none">
            <a:spAutoFit/>
          </a:bodyPr>
          <a:lstStyle/>
          <a:p>
            <a:r>
              <a:rPr lang="en-US" sz="4000" b="1" dirty="0">
                <a:latin typeface="medium-content-sans-serif-font"/>
              </a:rPr>
              <a:t>Bind () method</a:t>
            </a:r>
            <a:endParaRPr lang="en-US" sz="4000" b="1" i="0" dirty="0">
              <a:effectLst/>
              <a:latin typeface="medium-content-sans-serif-font"/>
            </a:endParaRPr>
          </a:p>
        </p:txBody>
      </p:sp>
    </p:spTree>
    <p:extLst>
      <p:ext uri="{BB962C8B-B14F-4D97-AF65-F5344CB8AC3E}">
        <p14:creationId xmlns:p14="http://schemas.microsoft.com/office/powerpoint/2010/main" val="22814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8" name="Rectangle 1"/>
          <p:cNvSpPr>
            <a:spLocks noGrp="1" noChangeArrowheads="1"/>
          </p:cNvSpPr>
          <p:nvPr>
            <p:ph type="title" idx="4294967295"/>
          </p:nvPr>
        </p:nvSpPr>
        <p:spPr bwMode="auto">
          <a:xfrm>
            <a:off x="559558" y="470607"/>
            <a:ext cx="106906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800" b="0" i="0" u="none" strike="noStrike" cap="none" normalizeH="0" baseline="0" dirty="0" err="1" smtClean="0">
                <a:ln>
                  <a:noFill/>
                </a:ln>
                <a:solidFill>
                  <a:schemeClr val="tx1"/>
                </a:solidFill>
                <a:effectLst/>
                <a:latin typeface="medium-content-serif-font"/>
              </a:rPr>
              <a:t>It</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let’s</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us</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explicitly</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define</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the</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value</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of</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nlo"/>
              </a:rPr>
              <a:t>this</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when</a:t>
            </a:r>
            <a:r>
              <a:rPr kumimoji="0" lang="uk-UA" altLang="uk-UA" sz="2800" b="0" i="0" u="none" strike="noStrike" cap="none" normalizeH="0" baseline="0" dirty="0" smtClean="0">
                <a:ln>
                  <a:noFill/>
                </a:ln>
                <a:solidFill>
                  <a:schemeClr val="tx1"/>
                </a:solidFill>
                <a:effectLst/>
                <a:latin typeface="medium-content-serif-font"/>
              </a:rPr>
              <a:t> </a:t>
            </a:r>
            <a:r>
              <a:rPr kumimoji="0" lang="uk-UA" altLang="uk-UA" sz="2800" b="0" i="0" u="none" strike="noStrike" cap="none" normalizeH="0" baseline="0" dirty="0" err="1" smtClean="0">
                <a:ln>
                  <a:noFill/>
                </a:ln>
                <a:solidFill>
                  <a:schemeClr val="tx1"/>
                </a:solidFill>
                <a:effectLst/>
                <a:latin typeface="medium-content-serif-font"/>
              </a:rPr>
              <a:t>calling</a:t>
            </a:r>
            <a:r>
              <a:rPr kumimoji="0" lang="uk-UA" altLang="uk-UA" sz="2800" b="0" i="0" u="none" strike="noStrike" cap="none" normalizeH="0" baseline="0" dirty="0" smtClean="0">
                <a:ln>
                  <a:noFill/>
                </a:ln>
                <a:solidFill>
                  <a:schemeClr val="tx1"/>
                </a:solidFill>
                <a:effectLst/>
                <a:latin typeface="medium-content-serif-font"/>
              </a:rPr>
              <a:t> a </a:t>
            </a:r>
            <a:r>
              <a:rPr kumimoji="0" lang="uk-UA" altLang="uk-UA" sz="2800" b="0" i="0" u="none" strike="noStrike" cap="none" normalizeH="0" baseline="0" dirty="0" err="1" smtClean="0">
                <a:ln>
                  <a:noFill/>
                </a:ln>
                <a:solidFill>
                  <a:schemeClr val="tx1"/>
                </a:solidFill>
                <a:effectLst/>
                <a:latin typeface="medium-content-serif-font"/>
              </a:rPr>
              <a:t>function</a:t>
            </a:r>
            <a:r>
              <a:rPr lang="en-US" altLang="uk-UA" sz="2800" dirty="0" smtClean="0">
                <a:latin typeface="medium-content-serif-font"/>
              </a:rPr>
              <a:t>.</a:t>
            </a:r>
            <a:r>
              <a:rPr kumimoji="0" lang="uk-UA" altLang="uk-UA" sz="2800" b="0" i="0" u="none" strike="noStrike" cap="none" normalizeH="0" baseline="0" dirty="0" smtClean="0">
                <a:ln>
                  <a:noFill/>
                </a:ln>
                <a:solidFill>
                  <a:schemeClr val="tx1"/>
                </a:solidFill>
                <a:effectLst/>
              </a:rPr>
              <a:t> </a:t>
            </a:r>
          </a:p>
        </p:txBody>
      </p:sp>
      <p:pic>
        <p:nvPicPr>
          <p:cNvPr id="10" name="Рисунок 9"/>
          <p:cNvPicPr>
            <a:picLocks noChangeAspect="1"/>
          </p:cNvPicPr>
          <p:nvPr/>
        </p:nvPicPr>
        <p:blipFill>
          <a:blip r:embed="rId2"/>
          <a:stretch>
            <a:fillRect/>
          </a:stretch>
        </p:blipFill>
        <p:spPr>
          <a:xfrm>
            <a:off x="-14404" y="1364704"/>
            <a:ext cx="12206404" cy="2115475"/>
          </a:xfrm>
          <a:prstGeom prst="rect">
            <a:avLst/>
          </a:prstGeom>
        </p:spPr>
      </p:pic>
      <p:pic>
        <p:nvPicPr>
          <p:cNvPr id="11" name="Рисунок 10"/>
          <p:cNvPicPr>
            <a:picLocks noChangeAspect="1"/>
          </p:cNvPicPr>
          <p:nvPr/>
        </p:nvPicPr>
        <p:blipFill>
          <a:blip r:embed="rId3"/>
          <a:stretch>
            <a:fillRect/>
          </a:stretch>
        </p:blipFill>
        <p:spPr>
          <a:xfrm>
            <a:off x="0" y="3480179"/>
            <a:ext cx="12192000" cy="1539451"/>
          </a:xfrm>
          <a:prstGeom prst="rect">
            <a:avLst/>
          </a:prstGeom>
        </p:spPr>
      </p:pic>
    </p:spTree>
    <p:extLst>
      <p:ext uri="{BB962C8B-B14F-4D97-AF65-F5344CB8AC3E}">
        <p14:creationId xmlns:p14="http://schemas.microsoft.com/office/powerpoint/2010/main" val="24309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3" name="Текст 2"/>
          <p:cNvSpPr>
            <a:spLocks noGrp="1"/>
          </p:cNvSpPr>
          <p:nvPr>
            <p:ph type="body" sz="quarter" idx="4294967295"/>
          </p:nvPr>
        </p:nvSpPr>
        <p:spPr>
          <a:xfrm>
            <a:off x="236212" y="502787"/>
            <a:ext cx="11514510" cy="4232986"/>
          </a:xfrm>
          <a:prstGeom prst="rect">
            <a:avLst/>
          </a:prstGeom>
        </p:spPr>
        <p:txBody>
          <a:bodyPr/>
          <a:lstStyle/>
          <a:p>
            <a:pPr marL="0" indent="0" algn="ctr">
              <a:buNone/>
            </a:pPr>
            <a:r>
              <a:rPr lang="en-US" sz="4000" dirty="0">
                <a:latin typeface="+mj-lt"/>
              </a:rPr>
              <a:t>When we use the bind() method</a:t>
            </a:r>
            <a:r>
              <a:rPr lang="en-US" sz="4000" dirty="0" smtClean="0">
                <a:latin typeface="+mj-lt"/>
              </a:rPr>
              <a:t>:</a:t>
            </a:r>
          </a:p>
          <a:p>
            <a:pPr marL="0" indent="0" algn="ctr">
              <a:buNone/>
            </a:pPr>
            <a:endParaRPr lang="en-US" dirty="0">
              <a:latin typeface="+mj-lt"/>
            </a:endParaRPr>
          </a:p>
          <a:p>
            <a:pPr marL="0" indent="0" algn="ctr">
              <a:buNone/>
            </a:pPr>
            <a:r>
              <a:rPr lang="en-US" dirty="0" smtClean="0">
                <a:latin typeface="+mj-lt"/>
              </a:rPr>
              <a:t>.</a:t>
            </a:r>
            <a:r>
              <a:rPr lang="en-US" dirty="0">
                <a:latin typeface="+mj-lt"/>
              </a:rPr>
              <a:t>bind() is used when you need to pass a callback (e.g. some sort of function reference), but you want the caller to call your function with a specific this value. This is most common when your function is actually a method and you want the this value set to be the a specific object so the method will operate on that specific object ..</a:t>
            </a:r>
            <a:endParaRPr lang="uk-UA" dirty="0">
              <a:latin typeface="+mj-lt"/>
            </a:endParaRPr>
          </a:p>
        </p:txBody>
      </p:sp>
    </p:spTree>
    <p:extLst>
      <p:ext uri="{BB962C8B-B14F-4D97-AF65-F5344CB8AC3E}">
        <p14:creationId xmlns:p14="http://schemas.microsoft.com/office/powerpoint/2010/main" val="214247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36731" y="1622286"/>
            <a:ext cx="10959152" cy="2554545"/>
          </a:xfrm>
          <a:prstGeom prst="rect">
            <a:avLst/>
          </a:prstGeom>
        </p:spPr>
        <p:txBody>
          <a:bodyPr wrap="square">
            <a:spAutoFit/>
          </a:bodyPr>
          <a:lstStyle/>
          <a:p>
            <a:r>
              <a:rPr lang="en-US" sz="3200" dirty="0">
                <a:latin typeface="+mj-lt"/>
              </a:rPr>
              <a:t>call and apply are very similar—they invoke a function with a specified this context, and optional arguments. The only difference between call and apply is that call requires the arguments to be passed in one-by-one, and apply takes the arguments as an array.</a:t>
            </a:r>
            <a:endParaRPr lang="uk-UA" sz="3200" dirty="0">
              <a:latin typeface="+mj-lt"/>
            </a:endParaRPr>
          </a:p>
        </p:txBody>
      </p:sp>
      <p:sp>
        <p:nvSpPr>
          <p:cNvPr id="2" name="Прямоугольник 1"/>
          <p:cNvSpPr/>
          <p:nvPr/>
        </p:nvSpPr>
        <p:spPr>
          <a:xfrm>
            <a:off x="4356827" y="0"/>
            <a:ext cx="2627642" cy="707886"/>
          </a:xfrm>
          <a:prstGeom prst="rect">
            <a:avLst/>
          </a:prstGeom>
        </p:spPr>
        <p:txBody>
          <a:bodyPr wrap="none">
            <a:spAutoFit/>
          </a:bodyPr>
          <a:lstStyle/>
          <a:p>
            <a:r>
              <a:rPr lang="en-US" sz="4000" b="1" dirty="0"/>
              <a:t>call(), apply()</a:t>
            </a:r>
          </a:p>
        </p:txBody>
      </p:sp>
    </p:spTree>
    <p:extLst>
      <p:ext uri="{BB962C8B-B14F-4D97-AF65-F5344CB8AC3E}">
        <p14:creationId xmlns:p14="http://schemas.microsoft.com/office/powerpoint/2010/main" val="24804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smtClean="0"/>
              <a:t>Using ‘this’ instead of call, apply </a:t>
            </a:r>
            <a:endParaRPr lang="uk-UA" dirty="0"/>
          </a:p>
        </p:txBody>
      </p:sp>
      <p:pic>
        <p:nvPicPr>
          <p:cNvPr id="4" name="Рисунок 3"/>
          <p:cNvPicPr>
            <a:picLocks noChangeAspect="1"/>
          </p:cNvPicPr>
          <p:nvPr/>
        </p:nvPicPr>
        <p:blipFill>
          <a:blip r:embed="rId2"/>
          <a:stretch>
            <a:fillRect/>
          </a:stretch>
        </p:blipFill>
        <p:spPr>
          <a:xfrm>
            <a:off x="2621187" y="866634"/>
            <a:ext cx="6949624" cy="3559334"/>
          </a:xfrm>
          <a:prstGeom prst="rect">
            <a:avLst/>
          </a:prstGeom>
        </p:spPr>
      </p:pic>
      <p:pic>
        <p:nvPicPr>
          <p:cNvPr id="5" name="Рисунок 4"/>
          <p:cNvPicPr>
            <a:picLocks noChangeAspect="1"/>
          </p:cNvPicPr>
          <p:nvPr/>
        </p:nvPicPr>
        <p:blipFill>
          <a:blip r:embed="rId3"/>
          <a:stretch>
            <a:fillRect/>
          </a:stretch>
        </p:blipFill>
        <p:spPr>
          <a:xfrm>
            <a:off x="2621187" y="4685364"/>
            <a:ext cx="6949624" cy="1952625"/>
          </a:xfrm>
          <a:prstGeom prst="rect">
            <a:avLst/>
          </a:prstGeom>
        </p:spPr>
      </p:pic>
    </p:spTree>
    <p:extLst>
      <p:ext uri="{BB962C8B-B14F-4D97-AF65-F5344CB8AC3E}">
        <p14:creationId xmlns:p14="http://schemas.microsoft.com/office/powerpoint/2010/main" val="8015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endParaRPr lang="uk-UA" dirty="0"/>
          </a:p>
        </p:txBody>
      </p:sp>
      <p:pic>
        <p:nvPicPr>
          <p:cNvPr id="8" name="Рисунок 7"/>
          <p:cNvPicPr>
            <a:picLocks noChangeAspect="1"/>
          </p:cNvPicPr>
          <p:nvPr/>
        </p:nvPicPr>
        <p:blipFill>
          <a:blip r:embed="rId2"/>
          <a:stretch>
            <a:fillRect/>
          </a:stretch>
        </p:blipFill>
        <p:spPr>
          <a:xfrm>
            <a:off x="19050" y="1086990"/>
            <a:ext cx="6296025" cy="1400175"/>
          </a:xfrm>
          <a:prstGeom prst="rect">
            <a:avLst/>
          </a:prstGeom>
        </p:spPr>
      </p:pic>
      <p:pic>
        <p:nvPicPr>
          <p:cNvPr id="9" name="Рисунок 8"/>
          <p:cNvPicPr>
            <a:picLocks noChangeAspect="1"/>
          </p:cNvPicPr>
          <p:nvPr/>
        </p:nvPicPr>
        <p:blipFill>
          <a:blip r:embed="rId3"/>
          <a:stretch>
            <a:fillRect/>
          </a:stretch>
        </p:blipFill>
        <p:spPr>
          <a:xfrm>
            <a:off x="19050" y="2620814"/>
            <a:ext cx="6334125" cy="1000125"/>
          </a:xfrm>
          <a:prstGeom prst="rect">
            <a:avLst/>
          </a:prstGeom>
        </p:spPr>
      </p:pic>
      <p:pic>
        <p:nvPicPr>
          <p:cNvPr id="11" name="Рисунок 10"/>
          <p:cNvPicPr>
            <a:picLocks noChangeAspect="1"/>
          </p:cNvPicPr>
          <p:nvPr/>
        </p:nvPicPr>
        <p:blipFill>
          <a:blip r:embed="rId4"/>
          <a:stretch>
            <a:fillRect/>
          </a:stretch>
        </p:blipFill>
        <p:spPr>
          <a:xfrm>
            <a:off x="19049" y="3620939"/>
            <a:ext cx="6334126" cy="828675"/>
          </a:xfrm>
          <a:prstGeom prst="rect">
            <a:avLst/>
          </a:prstGeom>
        </p:spPr>
      </p:pic>
      <p:pic>
        <p:nvPicPr>
          <p:cNvPr id="12" name="Рисунок 11"/>
          <p:cNvPicPr>
            <a:picLocks noChangeAspect="1"/>
          </p:cNvPicPr>
          <p:nvPr/>
        </p:nvPicPr>
        <p:blipFill>
          <a:blip r:embed="rId5"/>
          <a:stretch>
            <a:fillRect/>
          </a:stretch>
        </p:blipFill>
        <p:spPr>
          <a:xfrm>
            <a:off x="0" y="4865531"/>
            <a:ext cx="6315075" cy="1019175"/>
          </a:xfrm>
          <a:prstGeom prst="rect">
            <a:avLst/>
          </a:prstGeom>
        </p:spPr>
      </p:pic>
      <p:pic>
        <p:nvPicPr>
          <p:cNvPr id="13" name="Рисунок 12"/>
          <p:cNvPicPr>
            <a:picLocks noChangeAspect="1"/>
          </p:cNvPicPr>
          <p:nvPr/>
        </p:nvPicPr>
        <p:blipFill>
          <a:blip r:embed="rId6"/>
          <a:stretch>
            <a:fillRect/>
          </a:stretch>
        </p:blipFill>
        <p:spPr>
          <a:xfrm>
            <a:off x="19049" y="6050296"/>
            <a:ext cx="6334126" cy="504825"/>
          </a:xfrm>
          <a:prstGeom prst="rect">
            <a:avLst/>
          </a:prstGeom>
        </p:spPr>
      </p:pic>
      <p:pic>
        <p:nvPicPr>
          <p:cNvPr id="14" name="Рисунок 13"/>
          <p:cNvPicPr>
            <a:picLocks noChangeAspect="1"/>
          </p:cNvPicPr>
          <p:nvPr/>
        </p:nvPicPr>
        <p:blipFill>
          <a:blip r:embed="rId7"/>
          <a:stretch>
            <a:fillRect/>
          </a:stretch>
        </p:blipFill>
        <p:spPr>
          <a:xfrm>
            <a:off x="7019924" y="118285"/>
            <a:ext cx="5002687" cy="1801542"/>
          </a:xfrm>
          <a:prstGeom prst="rect">
            <a:avLst/>
          </a:prstGeom>
        </p:spPr>
      </p:pic>
      <p:pic>
        <p:nvPicPr>
          <p:cNvPr id="15" name="Рисунок 14"/>
          <p:cNvPicPr>
            <a:picLocks noChangeAspect="1"/>
          </p:cNvPicPr>
          <p:nvPr/>
        </p:nvPicPr>
        <p:blipFill>
          <a:blip r:embed="rId8"/>
          <a:stretch>
            <a:fillRect/>
          </a:stretch>
        </p:blipFill>
        <p:spPr>
          <a:xfrm>
            <a:off x="6582804" y="5285854"/>
            <a:ext cx="5876925" cy="1528884"/>
          </a:xfrm>
          <a:prstGeom prst="rect">
            <a:avLst/>
          </a:prstGeom>
        </p:spPr>
      </p:pic>
    </p:spTree>
    <p:extLst>
      <p:ext uri="{BB962C8B-B14F-4D97-AF65-F5344CB8AC3E}">
        <p14:creationId xmlns:p14="http://schemas.microsoft.com/office/powerpoint/2010/main" val="278932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835f28f2-30f1-4728-84d2-86d96e143488"/>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3469</TotalTime>
  <Words>1277</Words>
  <Application>Microsoft Office PowerPoint</Application>
  <PresentationFormat>Широкоэкранный</PresentationFormat>
  <Paragraphs>84</Paragraphs>
  <Slides>24</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3</vt:i4>
      </vt:variant>
      <vt:variant>
        <vt:lpstr>Заголовки слайдов</vt:lpstr>
      </vt:variant>
      <vt:variant>
        <vt:i4>24</vt:i4>
      </vt:variant>
    </vt:vector>
  </HeadingPairs>
  <TitlesOfParts>
    <vt:vector size="38" baseType="lpstr">
      <vt:lpstr>Arial</vt:lpstr>
      <vt:lpstr>Calibri</vt:lpstr>
      <vt:lpstr>Helvetica Neue</vt:lpstr>
      <vt:lpstr>medium-content-sans-serif-font</vt:lpstr>
      <vt:lpstr>medium-content-serif-font</vt:lpstr>
      <vt:lpstr>Menlo</vt:lpstr>
      <vt:lpstr>Open Sans</vt:lpstr>
      <vt:lpstr>Open Sans Regular</vt:lpstr>
      <vt:lpstr>Proxima Nova Black</vt:lpstr>
      <vt:lpstr>Proxima Nova Extrabold</vt:lpstr>
      <vt:lpstr>Wingdings</vt:lpstr>
      <vt:lpstr>1_GRADIENT THEME</vt:lpstr>
      <vt:lpstr>2_GRADIENT THEME</vt:lpstr>
      <vt:lpstr>2_DARK THEME</vt:lpstr>
      <vt:lpstr>JavaScript PART 2</vt:lpstr>
      <vt:lpstr>Agenda</vt:lpstr>
      <vt:lpstr>Презентация PowerPoint</vt:lpstr>
      <vt:lpstr>Презентация PowerPoint</vt:lpstr>
      <vt:lpstr>It let’s us explicitly define the value of this when calling a function. </vt:lpstr>
      <vt:lpstr>Презентация PowerPoint</vt:lpstr>
      <vt:lpstr>Презентация PowerPoint</vt:lpstr>
      <vt:lpstr>Using ‘this’ instead of call, apply </vt:lpstr>
      <vt:lpstr>Презентация PowerPoint</vt:lpstr>
      <vt:lpstr>IIFE</vt:lpstr>
      <vt:lpstr>Презентация PowerPoint</vt:lpstr>
      <vt:lpstr> A variable inside an expression is not available outside it.</vt:lpstr>
      <vt:lpstr>Презентация PowerPoint</vt:lpstr>
      <vt:lpstr>Презентация PowerPoint</vt:lpstr>
      <vt:lpstr>Closures</vt:lpstr>
      <vt:lpstr>EXAMPLE 1</vt:lpstr>
      <vt:lpstr>EXAMPLE 2</vt:lpstr>
      <vt:lpstr>EXAMPLE 3</vt:lpstr>
      <vt:lpstr>Execution context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82</cp:revision>
  <dcterms:created xsi:type="dcterms:W3CDTF">2018-11-02T13:55:27Z</dcterms:created>
  <dcterms:modified xsi:type="dcterms:W3CDTF">2020-05-14T21:38:00Z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