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3"/>
  </p:notesMasterIdLst>
  <p:sldIdLst>
    <p:sldId id="1224" r:id="rId7"/>
    <p:sldId id="1225" r:id="rId8"/>
    <p:sldId id="1256" r:id="rId9"/>
    <p:sldId id="1276" r:id="rId10"/>
    <p:sldId id="1261" r:id="rId11"/>
    <p:sldId id="1262" r:id="rId12"/>
    <p:sldId id="1263" r:id="rId13"/>
    <p:sldId id="1264" r:id="rId14"/>
    <p:sldId id="1277" r:id="rId15"/>
    <p:sldId id="1265" r:id="rId16"/>
    <p:sldId id="1266" r:id="rId17"/>
    <p:sldId id="1257" r:id="rId18"/>
    <p:sldId id="1278" r:id="rId19"/>
    <p:sldId id="1279" r:id="rId20"/>
    <p:sldId id="1254" r:id="rId21"/>
    <p:sldId id="1206"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56"/>
            <p14:sldId id="1276"/>
            <p14:sldId id="1261"/>
            <p14:sldId id="1262"/>
            <p14:sldId id="1263"/>
            <p14:sldId id="1264"/>
            <p14:sldId id="1277"/>
            <p14:sldId id="1265"/>
            <p14:sldId id="1266"/>
            <p14:sldId id="1257"/>
            <p14:sldId id="1278"/>
            <p14:sldId id="1279"/>
            <p14:sldId id="1254"/>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84B"/>
    <a:srgbClr val="C94F4D"/>
    <a:srgbClr val="8F2585"/>
    <a:srgbClr val="F26D26"/>
    <a:srgbClr val="BA124A"/>
    <a:srgbClr val="E93BDD"/>
    <a:srgbClr val="F49EEE"/>
    <a:srgbClr val="42D109"/>
    <a:srgbClr val="159B3B"/>
    <a:srgbClr val="0F4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48"/>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47"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16/06/2020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976249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rgbClr val="C94F4D"/>
            </a:gs>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rgbClr val="C94F4D"/>
            </a:gs>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rgbClr val="C94F4D"/>
            </a:gs>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toastui/javascripts-prototype-chain" TargetMode="External"/><Relationship Id="rId3" Type="http://schemas.openxmlformats.org/officeDocument/2006/relationships/hyperlink" Target="https://medium.com/@toastui/javascripts-prototype-chain-made-easy-adbcd5a76e75" TargetMode="External"/><Relationship Id="rId7" Type="http://schemas.openxmlformats.org/officeDocument/2006/relationships/hyperlink" Target="https://developer.mozilla.org/uk/docs/Web/JavaScript/Reference/Global_Objects/Object/valueOf"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hyperlink" Target="https://community.risingstack.com/javascript-prototype-chain-inheritance/" TargetMode="External"/><Relationship Id="rId5" Type="http://schemas.openxmlformats.org/officeDocument/2006/relationships/hyperlink" Target="https://ui.dev/javascript-inheritance-and-the-prototype-chain/" TargetMode="External"/><Relationship Id="rId4" Type="http://schemas.openxmlformats.org/officeDocument/2006/relationships/hyperlink" Target="https://developer.mozilla.org/uk/docs/Web/JavaScript/Reference/Global_Objects/Object/value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Vasyl</a:t>
            </a:r>
            <a:r>
              <a:rPr lang="en-US" dirty="0" smtClean="0"/>
              <a:t> </a:t>
            </a:r>
            <a:r>
              <a:rPr lang="en-US" dirty="0" err="1" smtClean="0"/>
              <a:t>Dziuba</a:t>
            </a:r>
            <a:endParaRPr lang="en-US" dirty="0" smtClean="0"/>
          </a:p>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569083" y="586854"/>
            <a:ext cx="11622917" cy="6380327"/>
          </a:xfrm>
          <a:prstGeom prst="rect">
            <a:avLst/>
          </a:prstGeom>
        </p:spPr>
        <p:txBody>
          <a:bodyPr/>
          <a:lstStyle/>
          <a:p>
            <a:pPr lvl="0"/>
            <a:r>
              <a:rPr lang="en-US" sz="8000" dirty="0" err="1"/>
              <a:t>F.prototype</a:t>
            </a:r>
            <a:r>
              <a:rPr lang="en-US" sz="8000" dirty="0"/>
              <a:t>, prototypal inheritance, prototype chain, constructing objects</a:t>
            </a:r>
            <a:endParaRPr lang="en-US" sz="6600" dirty="0"/>
          </a:p>
        </p:txBody>
      </p:sp>
    </p:spTree>
    <p:extLst>
      <p:ext uri="{BB962C8B-B14F-4D97-AF65-F5344CB8AC3E}">
        <p14:creationId xmlns:p14="http://schemas.microsoft.com/office/powerpoint/2010/main" val="400119327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169389" y="249072"/>
            <a:ext cx="6216556" cy="685800"/>
          </a:xfrm>
          <a:prstGeom prst="rect">
            <a:avLst/>
          </a:prstGeom>
        </p:spPr>
        <p:txBody>
          <a:bodyPr/>
          <a:lstStyle/>
          <a:p>
            <a:r>
              <a:rPr lang="en-US" dirty="0" smtClean="0"/>
              <a:t>Prototype chaining</a:t>
            </a:r>
            <a:endParaRPr lang="uk-UA" dirty="0"/>
          </a:p>
        </p:txBody>
      </p:sp>
      <p:sp>
        <p:nvSpPr>
          <p:cNvPr id="3" name="Прямоугольник 2"/>
          <p:cNvSpPr/>
          <p:nvPr/>
        </p:nvSpPr>
        <p:spPr>
          <a:xfrm>
            <a:off x="1082722" y="1452434"/>
            <a:ext cx="10258567" cy="2677656"/>
          </a:xfrm>
          <a:prstGeom prst="rect">
            <a:avLst/>
          </a:prstGeom>
        </p:spPr>
        <p:txBody>
          <a:bodyPr wrap="square">
            <a:spAutoFit/>
          </a:bodyPr>
          <a:lstStyle/>
          <a:p>
            <a:r>
              <a:rPr lang="en-US" sz="2800" dirty="0" smtClean="0">
                <a:latin typeface="Palatino"/>
              </a:rPr>
              <a:t>The </a:t>
            </a:r>
            <a:r>
              <a:rPr lang="en-US" sz="2800" dirty="0">
                <a:latin typeface="Palatino"/>
              </a:rPr>
              <a:t>advantage of prototypical inheritance. We can add methods to our class without modifying the class definition, letting the chain handle property inheritance</a:t>
            </a:r>
            <a:r>
              <a:rPr lang="en-US" sz="2800" dirty="0" smtClean="0">
                <a:latin typeface="Palatino"/>
              </a:rPr>
              <a:t>. </a:t>
            </a:r>
            <a:r>
              <a:rPr lang="en-US" sz="2800" dirty="0">
                <a:latin typeface="Palatino"/>
              </a:rPr>
              <a:t>Creating methods and inheriting using the prototype chain may seem tedious as compared to the sugary class implementation. Short chains equal better performance.</a:t>
            </a:r>
            <a:endParaRPr lang="uk-UA" sz="2800" dirty="0"/>
          </a:p>
        </p:txBody>
      </p:sp>
    </p:spTree>
    <p:extLst>
      <p:ext uri="{BB962C8B-B14F-4D97-AF65-F5344CB8AC3E}">
        <p14:creationId xmlns:p14="http://schemas.microsoft.com/office/powerpoint/2010/main" val="410179244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3391468" y="371902"/>
            <a:ext cx="6789762" cy="685800"/>
          </a:xfrm>
          <a:prstGeom prst="rect">
            <a:avLst/>
          </a:prstGeom>
        </p:spPr>
        <p:txBody>
          <a:bodyPr/>
          <a:lstStyle/>
          <a:p>
            <a:r>
              <a:rPr lang="en-US" dirty="0"/>
              <a:t>C</a:t>
            </a:r>
            <a:r>
              <a:rPr lang="en-US" dirty="0" smtClean="0"/>
              <a:t>onstructing </a:t>
            </a:r>
            <a:r>
              <a:rPr lang="en-US" dirty="0"/>
              <a:t>objects</a:t>
            </a:r>
            <a:endParaRPr lang="uk-UA" dirty="0"/>
          </a:p>
        </p:txBody>
      </p:sp>
      <p:sp>
        <p:nvSpPr>
          <p:cNvPr id="5" name="Прямоугольник 4"/>
          <p:cNvSpPr/>
          <p:nvPr/>
        </p:nvSpPr>
        <p:spPr>
          <a:xfrm>
            <a:off x="191069" y="1585635"/>
            <a:ext cx="8584442" cy="1292662"/>
          </a:xfrm>
          <a:prstGeom prst="rect">
            <a:avLst/>
          </a:prstGeom>
        </p:spPr>
        <p:txBody>
          <a:bodyPr wrap="square">
            <a:spAutoFit/>
          </a:bodyPr>
          <a:lstStyle/>
          <a:p>
            <a:pPr algn="ctr"/>
            <a:r>
              <a:rPr lang="en-US" sz="2400" b="1" dirty="0">
                <a:latin typeface="Roboto"/>
              </a:rPr>
              <a:t>Using functions as class</a:t>
            </a:r>
            <a:r>
              <a:rPr lang="en-US" b="1" dirty="0">
                <a:latin typeface="Roboto"/>
              </a:rPr>
              <a:t>:</a:t>
            </a:r>
            <a:endParaRPr lang="en-US" dirty="0">
              <a:latin typeface="Roboto"/>
            </a:endParaRPr>
          </a:p>
          <a:p>
            <a:r>
              <a:rPr lang="en-US" dirty="0">
                <a:latin typeface="Roboto"/>
              </a:rPr>
              <a:t>One of the easiest way to instantiate an object in JavaScript. We define a classical JavaScript function and create an object of the function using </a:t>
            </a:r>
            <a:r>
              <a:rPr lang="en-US" i="1" dirty="0">
                <a:latin typeface="Roboto"/>
              </a:rPr>
              <a:t>new</a:t>
            </a:r>
            <a:r>
              <a:rPr lang="en-US" dirty="0">
                <a:latin typeface="Roboto"/>
              </a:rPr>
              <a:t> keyword. The properties and methods of function are created using the </a:t>
            </a:r>
            <a:r>
              <a:rPr lang="en-US" i="1" dirty="0">
                <a:latin typeface="Roboto"/>
              </a:rPr>
              <a:t>this</a:t>
            </a:r>
            <a:r>
              <a:rPr lang="en-US" dirty="0">
                <a:latin typeface="Roboto"/>
              </a:rPr>
              <a:t> keyword.</a:t>
            </a:r>
            <a:endParaRPr lang="en-US" b="0" i="0" dirty="0">
              <a:effectLst/>
              <a:latin typeface="Roboto"/>
            </a:endParaRPr>
          </a:p>
        </p:txBody>
      </p:sp>
      <p:sp>
        <p:nvSpPr>
          <p:cNvPr id="8" name="Прямоугольник 7"/>
          <p:cNvSpPr/>
          <p:nvPr/>
        </p:nvSpPr>
        <p:spPr>
          <a:xfrm>
            <a:off x="5970894" y="3303100"/>
            <a:ext cx="6096000" cy="738664"/>
          </a:xfrm>
          <a:prstGeom prst="rect">
            <a:avLst/>
          </a:prstGeom>
        </p:spPr>
        <p:txBody>
          <a:bodyPr>
            <a:spAutoFit/>
          </a:bodyPr>
          <a:lstStyle/>
          <a:p>
            <a:pPr algn="ctr"/>
            <a:r>
              <a:rPr lang="en-US" sz="2400" b="1" dirty="0">
                <a:latin typeface="Roboto"/>
              </a:rPr>
              <a:t>Using object literals</a:t>
            </a:r>
            <a:r>
              <a:rPr lang="en-US" b="1" dirty="0">
                <a:latin typeface="Roboto"/>
              </a:rPr>
              <a:t>:</a:t>
            </a:r>
            <a:endParaRPr lang="en-US" dirty="0">
              <a:latin typeface="Roboto"/>
            </a:endParaRPr>
          </a:p>
          <a:p>
            <a:r>
              <a:rPr lang="en-US" dirty="0">
                <a:latin typeface="Roboto"/>
              </a:rPr>
              <a:t>Literals are smaller and simpler ways to define objects. </a:t>
            </a:r>
            <a:endParaRPr lang="en-US" b="0" i="0" dirty="0">
              <a:effectLst/>
              <a:latin typeface="Roboto"/>
            </a:endParaRPr>
          </a:p>
        </p:txBody>
      </p:sp>
      <p:sp>
        <p:nvSpPr>
          <p:cNvPr id="9" name="Прямоугольник 8"/>
          <p:cNvSpPr/>
          <p:nvPr/>
        </p:nvSpPr>
        <p:spPr>
          <a:xfrm>
            <a:off x="690349" y="4807761"/>
            <a:ext cx="6096000" cy="1292662"/>
          </a:xfrm>
          <a:prstGeom prst="rect">
            <a:avLst/>
          </a:prstGeom>
        </p:spPr>
        <p:txBody>
          <a:bodyPr>
            <a:spAutoFit/>
          </a:bodyPr>
          <a:lstStyle/>
          <a:p>
            <a:pPr algn="ctr"/>
            <a:r>
              <a:rPr lang="en-US" sz="2400" b="1" dirty="0">
                <a:latin typeface="Roboto"/>
              </a:rPr>
              <a:t>Singleton using a function</a:t>
            </a:r>
            <a:r>
              <a:rPr lang="en-US" b="1" dirty="0">
                <a:latin typeface="Roboto"/>
              </a:rPr>
              <a:t>:</a:t>
            </a:r>
            <a:endParaRPr lang="en-US" dirty="0">
              <a:latin typeface="Roboto"/>
            </a:endParaRPr>
          </a:p>
          <a:p>
            <a:r>
              <a:rPr lang="en-US" dirty="0">
                <a:latin typeface="Roboto"/>
              </a:rPr>
              <a:t>The third way </a:t>
            </a:r>
            <a:r>
              <a:rPr lang="en-US" dirty="0" smtClean="0">
                <a:latin typeface="Roboto"/>
              </a:rPr>
              <a:t>is </a:t>
            </a:r>
            <a:r>
              <a:rPr lang="en-US" dirty="0">
                <a:latin typeface="Roboto"/>
              </a:rPr>
              <a:t>a combination of the other two that we already saw. We can use a function to define a singleton object.</a:t>
            </a:r>
            <a:endParaRPr lang="en-US" b="0" i="0" dirty="0">
              <a:effectLst/>
              <a:latin typeface="Roboto"/>
            </a:endParaRPr>
          </a:p>
        </p:txBody>
      </p:sp>
    </p:spTree>
    <p:extLst>
      <p:ext uri="{BB962C8B-B14F-4D97-AF65-F5344CB8AC3E}">
        <p14:creationId xmlns:p14="http://schemas.microsoft.com/office/powerpoint/2010/main" val="128158682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3838387" y="1116828"/>
            <a:ext cx="4143464" cy="3756902"/>
          </a:xfrm>
          <a:prstGeom prst="rect">
            <a:avLst/>
          </a:prstGeom>
        </p:spPr>
      </p:pic>
      <p:sp>
        <p:nvSpPr>
          <p:cNvPr id="4" name="Прямоугольник 3"/>
          <p:cNvSpPr/>
          <p:nvPr/>
        </p:nvSpPr>
        <p:spPr>
          <a:xfrm>
            <a:off x="3709036" y="593608"/>
            <a:ext cx="4402167" cy="523220"/>
          </a:xfrm>
          <a:prstGeom prst="rect">
            <a:avLst/>
          </a:prstGeom>
        </p:spPr>
        <p:txBody>
          <a:bodyPr wrap="none">
            <a:spAutoFit/>
          </a:bodyPr>
          <a:lstStyle/>
          <a:p>
            <a:r>
              <a:rPr lang="en-US" sz="2800" b="1" dirty="0">
                <a:latin typeface="Roboto"/>
              </a:rPr>
              <a:t>Using functions as class</a:t>
            </a:r>
            <a:endParaRPr lang="uk-UA" sz="2800" dirty="0"/>
          </a:p>
        </p:txBody>
      </p:sp>
      <p:pic>
        <p:nvPicPr>
          <p:cNvPr id="5" name="Рисунок 4"/>
          <p:cNvPicPr>
            <a:picLocks noChangeAspect="1"/>
          </p:cNvPicPr>
          <p:nvPr/>
        </p:nvPicPr>
        <p:blipFill>
          <a:blip r:embed="rId3"/>
          <a:stretch>
            <a:fillRect/>
          </a:stretch>
        </p:blipFill>
        <p:spPr>
          <a:xfrm>
            <a:off x="3838387" y="5396950"/>
            <a:ext cx="4238255" cy="865880"/>
          </a:xfrm>
          <a:prstGeom prst="rect">
            <a:avLst/>
          </a:prstGeom>
        </p:spPr>
      </p:pic>
    </p:spTree>
    <p:extLst>
      <p:ext uri="{BB962C8B-B14F-4D97-AF65-F5344CB8AC3E}">
        <p14:creationId xmlns:p14="http://schemas.microsoft.com/office/powerpoint/2010/main" val="232578151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157181" y="467456"/>
            <a:ext cx="3600666" cy="523220"/>
          </a:xfrm>
          <a:prstGeom prst="rect">
            <a:avLst/>
          </a:prstGeom>
        </p:spPr>
        <p:txBody>
          <a:bodyPr wrap="none">
            <a:spAutoFit/>
          </a:bodyPr>
          <a:lstStyle/>
          <a:p>
            <a:r>
              <a:rPr lang="en-US" sz="2800" b="1" dirty="0">
                <a:latin typeface="Roboto"/>
              </a:rPr>
              <a:t>Using object literals</a:t>
            </a:r>
            <a:endParaRPr lang="uk-UA" sz="2800" dirty="0"/>
          </a:p>
        </p:txBody>
      </p:sp>
      <p:pic>
        <p:nvPicPr>
          <p:cNvPr id="5" name="Рисунок 4"/>
          <p:cNvPicPr>
            <a:picLocks noChangeAspect="1"/>
          </p:cNvPicPr>
          <p:nvPr/>
        </p:nvPicPr>
        <p:blipFill>
          <a:blip r:embed="rId2"/>
          <a:stretch>
            <a:fillRect/>
          </a:stretch>
        </p:blipFill>
        <p:spPr>
          <a:xfrm>
            <a:off x="3838387" y="5396950"/>
            <a:ext cx="4238255" cy="865880"/>
          </a:xfrm>
          <a:prstGeom prst="rect">
            <a:avLst/>
          </a:prstGeom>
        </p:spPr>
      </p:pic>
      <p:pic>
        <p:nvPicPr>
          <p:cNvPr id="2" name="Рисунок 1"/>
          <p:cNvPicPr>
            <a:picLocks noChangeAspect="1"/>
          </p:cNvPicPr>
          <p:nvPr/>
        </p:nvPicPr>
        <p:blipFill>
          <a:blip r:embed="rId3"/>
          <a:stretch>
            <a:fillRect/>
          </a:stretch>
        </p:blipFill>
        <p:spPr>
          <a:xfrm>
            <a:off x="3852319" y="1470475"/>
            <a:ext cx="4258884" cy="3446676"/>
          </a:xfrm>
          <a:prstGeom prst="rect">
            <a:avLst/>
          </a:prstGeom>
        </p:spPr>
      </p:pic>
    </p:spTree>
    <p:extLst>
      <p:ext uri="{BB962C8B-B14F-4D97-AF65-F5344CB8AC3E}">
        <p14:creationId xmlns:p14="http://schemas.microsoft.com/office/powerpoint/2010/main" val="49495458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138985" y="410683"/>
            <a:ext cx="6628589" cy="954107"/>
          </a:xfrm>
          <a:prstGeom prst="rect">
            <a:avLst/>
          </a:prstGeom>
        </p:spPr>
        <p:txBody>
          <a:bodyPr wrap="square">
            <a:spAutoFit/>
          </a:bodyPr>
          <a:lstStyle/>
          <a:p>
            <a:r>
              <a:rPr lang="en-US" sz="2800" b="1" dirty="0" smtClean="0">
                <a:latin typeface="Roboto"/>
              </a:rPr>
              <a:t>         Singleton </a:t>
            </a:r>
            <a:r>
              <a:rPr lang="en-US" sz="2800" b="1" dirty="0">
                <a:latin typeface="Roboto"/>
              </a:rPr>
              <a:t>using a </a:t>
            </a:r>
            <a:r>
              <a:rPr lang="en-US" sz="2800" b="1" dirty="0" smtClean="0">
                <a:latin typeface="Roboto"/>
              </a:rPr>
              <a:t>function</a:t>
            </a:r>
          </a:p>
          <a:p>
            <a:r>
              <a:rPr lang="en-US" sz="2800" dirty="0"/>
              <a:t>use the function structure to declare a object.</a:t>
            </a:r>
            <a:endParaRPr lang="uk-UA" sz="2800" dirty="0"/>
          </a:p>
        </p:txBody>
      </p:sp>
      <p:pic>
        <p:nvPicPr>
          <p:cNvPr id="5" name="Рисунок 4"/>
          <p:cNvPicPr>
            <a:picLocks noChangeAspect="1"/>
          </p:cNvPicPr>
          <p:nvPr/>
        </p:nvPicPr>
        <p:blipFill>
          <a:blip r:embed="rId2"/>
          <a:stretch>
            <a:fillRect/>
          </a:stretch>
        </p:blipFill>
        <p:spPr>
          <a:xfrm>
            <a:off x="3980520" y="5748004"/>
            <a:ext cx="4238255" cy="865880"/>
          </a:xfrm>
          <a:prstGeom prst="rect">
            <a:avLst/>
          </a:prstGeom>
        </p:spPr>
      </p:pic>
      <p:pic>
        <p:nvPicPr>
          <p:cNvPr id="6" name="Рисунок 5"/>
          <p:cNvPicPr>
            <a:picLocks noChangeAspect="1"/>
          </p:cNvPicPr>
          <p:nvPr/>
        </p:nvPicPr>
        <p:blipFill>
          <a:blip r:embed="rId3"/>
          <a:stretch>
            <a:fillRect/>
          </a:stretch>
        </p:blipFill>
        <p:spPr>
          <a:xfrm>
            <a:off x="4067818" y="1778607"/>
            <a:ext cx="4063658" cy="3785801"/>
          </a:xfrm>
          <a:prstGeom prst="rect">
            <a:avLst/>
          </a:prstGeom>
        </p:spPr>
      </p:pic>
    </p:spTree>
    <p:extLst>
      <p:ext uri="{BB962C8B-B14F-4D97-AF65-F5344CB8AC3E}">
        <p14:creationId xmlns:p14="http://schemas.microsoft.com/office/powerpoint/2010/main" val="64315353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ny Questions Royalty Free Vector Image - Vecto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12" name="AutoShape 8" descr="Any Questions Royalty Free Vector Image - VectorStoc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 name="Заголовок 2"/>
          <p:cNvSpPr>
            <a:spLocks noGrp="1"/>
          </p:cNvSpPr>
          <p:nvPr>
            <p:ph type="title"/>
          </p:nvPr>
        </p:nvSpPr>
        <p:spPr>
          <a:xfrm>
            <a:off x="4842112" y="496956"/>
            <a:ext cx="2507776" cy="685800"/>
          </a:xfrm>
        </p:spPr>
        <p:txBody>
          <a:bodyPr/>
          <a:lstStyle/>
          <a:p>
            <a:r>
              <a:rPr lang="en-US" dirty="0"/>
              <a:t>Useful links</a:t>
            </a:r>
            <a:endParaRPr lang="uk-UA" dirty="0"/>
          </a:p>
        </p:txBody>
      </p:sp>
      <p:sp>
        <p:nvSpPr>
          <p:cNvPr id="4" name="Текст 3"/>
          <p:cNvSpPr>
            <a:spLocks noGrp="1"/>
          </p:cNvSpPr>
          <p:nvPr>
            <p:ph type="body" sz="quarter" idx="10"/>
          </p:nvPr>
        </p:nvSpPr>
        <p:spPr/>
        <p:txBody>
          <a:bodyPr/>
          <a:lstStyle/>
          <a:p>
            <a:r>
              <a:rPr lang="en-US" dirty="0">
                <a:hlinkClick r:id="rId3"/>
              </a:rPr>
              <a:t>https://medium.com/@toastui/javascripts-prototype-chain-made-easy-adbcd5a76e75</a:t>
            </a:r>
            <a:endParaRPr lang="uk-UA" dirty="0" smtClean="0">
              <a:hlinkClick r:id="rId4"/>
            </a:endParaRPr>
          </a:p>
          <a:p>
            <a:r>
              <a:rPr lang="en-US" dirty="0">
                <a:hlinkClick r:id="rId5"/>
              </a:rPr>
              <a:t>https://ui.dev/javascript-inheritance-and-the-prototype-chain</a:t>
            </a:r>
            <a:r>
              <a:rPr lang="en-US" dirty="0" smtClean="0">
                <a:hlinkClick r:id="rId5"/>
              </a:rPr>
              <a:t>/</a:t>
            </a:r>
            <a:endParaRPr lang="uk-UA" dirty="0" smtClean="0"/>
          </a:p>
          <a:p>
            <a:r>
              <a:rPr lang="en-US" dirty="0">
                <a:hlinkClick r:id="rId6"/>
              </a:rPr>
              <a:t>https://community.risingstack.com/javascript-prototype-chain-inheritance/</a:t>
            </a:r>
            <a:endParaRPr lang="uk-UA" dirty="0" smtClean="0">
              <a:hlinkClick r:id="rId7"/>
            </a:endParaRPr>
          </a:p>
          <a:p>
            <a:r>
              <a:rPr lang="en-US" dirty="0">
                <a:hlinkClick r:id="rId8"/>
              </a:rPr>
              <a:t>https://medium.com/@</a:t>
            </a:r>
            <a:r>
              <a:rPr lang="en-US" dirty="0" smtClean="0">
                <a:hlinkClick r:id="rId8"/>
              </a:rPr>
              <a:t>toastui/javascripts-prototype-chain</a:t>
            </a:r>
            <a:endParaRPr lang="uk-UA" dirty="0"/>
          </a:p>
        </p:txBody>
      </p:sp>
    </p:spTree>
    <p:extLst>
      <p:ext uri="{BB962C8B-B14F-4D97-AF65-F5344CB8AC3E}">
        <p14:creationId xmlns:p14="http://schemas.microsoft.com/office/powerpoint/2010/main" val="48678328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3857766" y="535675"/>
            <a:ext cx="6705601" cy="685800"/>
          </a:xfrm>
        </p:spPr>
        <p:txBody>
          <a:bodyPr/>
          <a:lstStyle/>
          <a:p>
            <a:r>
              <a:rPr lang="en-US" dirty="0" smtClean="0"/>
              <a:t>Functional Prototype</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139890" y="1702558"/>
            <a:ext cx="10820400" cy="3429000"/>
          </a:xfrm>
        </p:spPr>
        <p:txBody>
          <a:bodyPr/>
          <a:lstStyle/>
          <a:p>
            <a:r>
              <a:rPr lang="en-US" sz="2400" dirty="0">
                <a:latin typeface="+mj-lt"/>
              </a:rPr>
              <a:t>When it comes to imitation, JavaScript has only one construction: objects. Each object contains as a hidden property a reference to another object, which is called a  prototype of  this.  This prototype in turn has its own prototype , and so on until we reach the object whose prototype is  null. By definition,  null it has no prototype and serves as the final value in this  chain of prototypes </a:t>
            </a:r>
            <a:r>
              <a:rPr lang="en-US" sz="2400" dirty="0" smtClean="0">
                <a:latin typeface="+mj-lt"/>
              </a:rPr>
              <a:t>.</a:t>
            </a:r>
            <a:endParaRPr lang="en-US" sz="2400" dirty="0">
              <a:latin typeface="+mj-lt"/>
            </a:endParaRPr>
          </a:p>
          <a:p>
            <a:r>
              <a:rPr lang="en-US" sz="2400" dirty="0">
                <a:latin typeface="+mj-lt"/>
              </a:rPr>
              <a:t>Almost all </a:t>
            </a:r>
            <a:r>
              <a:rPr lang="en-US" sz="2400" dirty="0" smtClean="0">
                <a:latin typeface="+mj-lt"/>
              </a:rPr>
              <a:t>objects </a:t>
            </a:r>
            <a:r>
              <a:rPr lang="en-US" sz="2400" dirty="0">
                <a:latin typeface="+mj-lt"/>
              </a:rPr>
              <a:t>in JavaScript are instances Object, which stands at the top of the prototype chain</a:t>
            </a:r>
            <a:r>
              <a:rPr lang="en-US" sz="2400" dirty="0" smtClean="0">
                <a:latin typeface="+mj-lt"/>
              </a:rPr>
              <a:t>.</a:t>
            </a:r>
            <a:endParaRPr lang="en-US" sz="2400" dirty="0">
              <a:latin typeface="+mj-lt"/>
            </a:endParaRPr>
          </a:p>
          <a:p>
            <a:r>
              <a:rPr lang="en-US" sz="2400" dirty="0">
                <a:latin typeface="+mj-lt"/>
              </a:rPr>
              <a:t>The prototype model of inheritance is often considered as one of the weaknesses of JavaScript, but in fact it is more powerful than the classical one. The classic model, for example, is quite easy to build on the basis of the prototype.</a:t>
            </a:r>
            <a:endParaRPr lang="uk-UA" sz="3600" dirty="0">
              <a:latin typeface="+mj-lt"/>
            </a:endParaRPr>
          </a:p>
        </p:txBody>
      </p:sp>
    </p:spTree>
    <p:extLst>
      <p:ext uri="{BB962C8B-B14F-4D97-AF65-F5344CB8AC3E}">
        <p14:creationId xmlns:p14="http://schemas.microsoft.com/office/powerpoint/2010/main" val="75953403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797186" y="426493"/>
            <a:ext cx="3855493" cy="685800"/>
          </a:xfrm>
          <a:prstGeom prst="rect">
            <a:avLst/>
          </a:prstGeom>
        </p:spPr>
        <p:txBody>
          <a:bodyPr/>
          <a:lstStyle/>
          <a:p>
            <a:r>
              <a:rPr lang="en-US" dirty="0" err="1" smtClean="0"/>
              <a:t>F.prototype</a:t>
            </a:r>
            <a:endParaRPr lang="uk-UA" dirty="0"/>
          </a:p>
        </p:txBody>
      </p:sp>
      <p:sp>
        <p:nvSpPr>
          <p:cNvPr id="2" name="Прямоугольник 1"/>
          <p:cNvSpPr/>
          <p:nvPr/>
        </p:nvSpPr>
        <p:spPr>
          <a:xfrm>
            <a:off x="600500" y="1760562"/>
            <a:ext cx="11081983" cy="2554545"/>
          </a:xfrm>
          <a:prstGeom prst="rect">
            <a:avLst/>
          </a:prstGeom>
        </p:spPr>
        <p:txBody>
          <a:bodyPr wrap="square">
            <a:spAutoFit/>
          </a:bodyPr>
          <a:lstStyle/>
          <a:p>
            <a:r>
              <a:rPr lang="en-US" sz="3200" dirty="0" smtClean="0"/>
              <a:t>New objects </a:t>
            </a:r>
            <a:r>
              <a:rPr lang="en-US" sz="3200" dirty="0"/>
              <a:t>can be created using the constructor function new F</a:t>
            </a:r>
            <a:r>
              <a:rPr lang="en-US" sz="3200" dirty="0" smtClean="0"/>
              <a:t>().</a:t>
            </a:r>
            <a:endParaRPr lang="en-US" sz="3200" dirty="0"/>
          </a:p>
          <a:p>
            <a:r>
              <a:rPr lang="en-US" sz="3200" dirty="0"/>
              <a:t>If </a:t>
            </a:r>
            <a:r>
              <a:rPr lang="en-US" sz="3200" dirty="0" err="1"/>
              <a:t>F.prototypean</a:t>
            </a:r>
            <a:r>
              <a:rPr lang="en-US" sz="3200" dirty="0"/>
              <a:t> object is contained in , the operator </a:t>
            </a:r>
            <a:r>
              <a:rPr lang="en-US" sz="3200" dirty="0" smtClean="0"/>
              <a:t>‘new’ sets </a:t>
            </a:r>
            <a:r>
              <a:rPr lang="en-US" sz="3200" dirty="0"/>
              <a:t>it as the quality [[Prototype</a:t>
            </a:r>
            <a:r>
              <a:rPr lang="en-US" sz="3200" dirty="0" smtClean="0"/>
              <a:t>]] for </a:t>
            </a:r>
            <a:r>
              <a:rPr lang="en-US" sz="3200" dirty="0"/>
              <a:t>the new object</a:t>
            </a:r>
            <a:r>
              <a:rPr lang="en-US" sz="3200" dirty="0" smtClean="0"/>
              <a:t>.</a:t>
            </a:r>
            <a:r>
              <a:rPr lang="uk-UA" sz="3200" dirty="0" smtClean="0"/>
              <a:t> </a:t>
            </a:r>
            <a:r>
              <a:rPr lang="en-US" sz="3200" dirty="0"/>
              <a:t>But earlier, in the old days, there was no direct access to the prototype of the object. Only "</a:t>
            </a:r>
            <a:r>
              <a:rPr lang="en-US" sz="3200" dirty="0" err="1"/>
              <a:t>prototype"the</a:t>
            </a:r>
            <a:r>
              <a:rPr lang="en-US" sz="3200" dirty="0"/>
              <a:t> constructor function property </a:t>
            </a:r>
            <a:r>
              <a:rPr lang="en-US" sz="3200" dirty="0" smtClean="0"/>
              <a:t>was used </a:t>
            </a:r>
            <a:r>
              <a:rPr lang="en-US" sz="3200" dirty="0"/>
              <a:t>in many scripts.</a:t>
            </a:r>
            <a:endParaRPr lang="uk-UA" sz="3200" dirty="0"/>
          </a:p>
        </p:txBody>
      </p:sp>
    </p:spTree>
    <p:extLst>
      <p:ext uri="{BB962C8B-B14F-4D97-AF65-F5344CB8AC3E}">
        <p14:creationId xmlns:p14="http://schemas.microsoft.com/office/powerpoint/2010/main" val="269149675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906368" y="203617"/>
            <a:ext cx="3855493" cy="685800"/>
          </a:xfrm>
          <a:prstGeom prst="rect">
            <a:avLst/>
          </a:prstGeom>
        </p:spPr>
        <p:txBody>
          <a:bodyPr/>
          <a:lstStyle/>
          <a:p>
            <a:r>
              <a:rPr lang="en-US" dirty="0" err="1" smtClean="0"/>
              <a:t>F.prototype</a:t>
            </a:r>
            <a:endParaRPr lang="uk-UA" dirty="0"/>
          </a:p>
        </p:txBody>
      </p:sp>
      <p:sp>
        <p:nvSpPr>
          <p:cNvPr id="2" name="Прямоугольник 1"/>
          <p:cNvSpPr/>
          <p:nvPr/>
        </p:nvSpPr>
        <p:spPr>
          <a:xfrm>
            <a:off x="600500" y="1760562"/>
            <a:ext cx="11081983" cy="584775"/>
          </a:xfrm>
          <a:prstGeom prst="rect">
            <a:avLst/>
          </a:prstGeom>
        </p:spPr>
        <p:txBody>
          <a:bodyPr wrap="square">
            <a:spAutoFit/>
          </a:bodyPr>
          <a:lstStyle/>
          <a:p>
            <a:endParaRPr lang="uk-UA" sz="3200" dirty="0"/>
          </a:p>
        </p:txBody>
      </p:sp>
      <p:pic>
        <p:nvPicPr>
          <p:cNvPr id="3" name="Рисунок 2"/>
          <p:cNvPicPr>
            <a:picLocks noChangeAspect="1"/>
          </p:cNvPicPr>
          <p:nvPr/>
        </p:nvPicPr>
        <p:blipFill>
          <a:blip r:embed="rId2"/>
          <a:stretch>
            <a:fillRect/>
          </a:stretch>
        </p:blipFill>
        <p:spPr>
          <a:xfrm>
            <a:off x="2309101" y="1039542"/>
            <a:ext cx="7305270" cy="3140478"/>
          </a:xfrm>
          <a:prstGeom prst="rect">
            <a:avLst/>
          </a:prstGeom>
        </p:spPr>
      </p:pic>
      <p:sp>
        <p:nvSpPr>
          <p:cNvPr id="4" name="Прямоугольник 3"/>
          <p:cNvSpPr/>
          <p:nvPr/>
        </p:nvSpPr>
        <p:spPr>
          <a:xfrm>
            <a:off x="891654" y="4524092"/>
            <a:ext cx="10790829" cy="1384995"/>
          </a:xfrm>
          <a:prstGeom prst="rect">
            <a:avLst/>
          </a:prstGeom>
        </p:spPr>
        <p:txBody>
          <a:bodyPr wrap="square">
            <a:spAutoFit/>
          </a:bodyPr>
          <a:lstStyle/>
          <a:p>
            <a:r>
              <a:rPr lang="uk-UA" sz="2800" dirty="0" err="1"/>
              <a:t>Setting</a:t>
            </a:r>
            <a:r>
              <a:rPr lang="uk-UA" sz="2800" dirty="0"/>
              <a:t> </a:t>
            </a:r>
            <a:r>
              <a:rPr lang="uk-UA" sz="2800" dirty="0" err="1"/>
              <a:t>Rabbit.prototype</a:t>
            </a:r>
            <a:r>
              <a:rPr lang="uk-UA" sz="2800" dirty="0"/>
              <a:t> = </a:t>
            </a:r>
            <a:r>
              <a:rPr lang="uk-UA" sz="2800" dirty="0" err="1"/>
              <a:t>animal</a:t>
            </a:r>
            <a:r>
              <a:rPr lang="uk-UA" sz="2800" dirty="0"/>
              <a:t> </a:t>
            </a:r>
            <a:r>
              <a:rPr lang="uk-UA" sz="2800" dirty="0" err="1"/>
              <a:t>literally</a:t>
            </a:r>
            <a:r>
              <a:rPr lang="uk-UA" sz="2800" dirty="0"/>
              <a:t> </a:t>
            </a:r>
            <a:r>
              <a:rPr lang="uk-UA" sz="2800" dirty="0" err="1"/>
              <a:t>tells</a:t>
            </a:r>
            <a:r>
              <a:rPr lang="uk-UA" sz="2800" dirty="0"/>
              <a:t> </a:t>
            </a:r>
            <a:r>
              <a:rPr lang="uk-UA" sz="2800" dirty="0" err="1"/>
              <a:t>the</a:t>
            </a:r>
            <a:r>
              <a:rPr lang="uk-UA" sz="2800" dirty="0"/>
              <a:t> </a:t>
            </a:r>
            <a:r>
              <a:rPr lang="uk-UA" sz="2800" dirty="0" err="1"/>
              <a:t>interpreter</a:t>
            </a:r>
            <a:r>
              <a:rPr lang="uk-UA" sz="2800" dirty="0"/>
              <a:t> </a:t>
            </a:r>
            <a:r>
              <a:rPr lang="uk-UA" sz="2800" dirty="0" err="1"/>
              <a:t>the</a:t>
            </a:r>
            <a:r>
              <a:rPr lang="uk-UA" sz="2800" dirty="0"/>
              <a:t> </a:t>
            </a:r>
            <a:r>
              <a:rPr lang="uk-UA" sz="2800" dirty="0" err="1"/>
              <a:t>following</a:t>
            </a:r>
            <a:r>
              <a:rPr lang="uk-UA" sz="2800" dirty="0"/>
              <a:t>: "</a:t>
            </a:r>
            <a:r>
              <a:rPr lang="uk-UA" sz="2800" dirty="0" err="1"/>
              <a:t>When</a:t>
            </a:r>
            <a:r>
              <a:rPr lang="uk-UA" sz="2800" dirty="0"/>
              <a:t> </a:t>
            </a:r>
            <a:r>
              <a:rPr lang="uk-UA" sz="2800" dirty="0" err="1"/>
              <a:t>creating</a:t>
            </a:r>
            <a:r>
              <a:rPr lang="uk-UA" sz="2800" dirty="0"/>
              <a:t> </a:t>
            </a:r>
            <a:r>
              <a:rPr lang="uk-UA" sz="2800" dirty="0" err="1"/>
              <a:t>an</a:t>
            </a:r>
            <a:r>
              <a:rPr lang="uk-UA" sz="2800" dirty="0"/>
              <a:t> </a:t>
            </a:r>
            <a:r>
              <a:rPr lang="uk-UA" sz="2800" dirty="0" err="1"/>
              <a:t>object</a:t>
            </a:r>
            <a:r>
              <a:rPr lang="uk-UA" sz="2800" dirty="0"/>
              <a:t> </a:t>
            </a:r>
            <a:r>
              <a:rPr lang="uk-UA" sz="2800" dirty="0" err="1"/>
              <a:t>through</a:t>
            </a:r>
            <a:r>
              <a:rPr lang="uk-UA" sz="2800" dirty="0"/>
              <a:t> </a:t>
            </a:r>
            <a:r>
              <a:rPr lang="uk-UA" sz="2800" dirty="0" err="1"/>
              <a:t>new</a:t>
            </a:r>
            <a:r>
              <a:rPr lang="uk-UA" sz="2800" dirty="0"/>
              <a:t> </a:t>
            </a:r>
            <a:r>
              <a:rPr lang="uk-UA" sz="2800" dirty="0" err="1"/>
              <a:t>Rabbit</a:t>
            </a:r>
            <a:r>
              <a:rPr lang="uk-UA" sz="2800" dirty="0"/>
              <a:t> (), </a:t>
            </a:r>
            <a:r>
              <a:rPr lang="uk-UA" sz="2800" dirty="0" err="1"/>
              <a:t>write</a:t>
            </a:r>
            <a:r>
              <a:rPr lang="uk-UA" sz="2800" dirty="0"/>
              <a:t> </a:t>
            </a:r>
            <a:r>
              <a:rPr lang="uk-UA" sz="2800" dirty="0" err="1"/>
              <a:t>animal</a:t>
            </a:r>
            <a:r>
              <a:rPr lang="uk-UA" sz="2800" dirty="0"/>
              <a:t> </a:t>
            </a:r>
            <a:r>
              <a:rPr lang="uk-UA" sz="2800" dirty="0" err="1"/>
              <a:t>to</a:t>
            </a:r>
            <a:r>
              <a:rPr lang="uk-UA" sz="2800" dirty="0"/>
              <a:t> </a:t>
            </a:r>
            <a:r>
              <a:rPr lang="uk-UA" sz="2800" dirty="0" err="1"/>
              <a:t>it</a:t>
            </a:r>
            <a:r>
              <a:rPr lang="uk-UA" sz="2800" dirty="0"/>
              <a:t> </a:t>
            </a:r>
            <a:r>
              <a:rPr lang="uk-UA" sz="2800" dirty="0" err="1"/>
              <a:t>in</a:t>
            </a:r>
            <a:r>
              <a:rPr lang="uk-UA" sz="2800" dirty="0"/>
              <a:t> [[</a:t>
            </a:r>
            <a:r>
              <a:rPr lang="uk-UA" sz="2800" dirty="0" err="1"/>
              <a:t>Prototype</a:t>
            </a:r>
            <a:r>
              <a:rPr lang="uk-UA" sz="2800" dirty="0"/>
              <a:t>]]".</a:t>
            </a:r>
          </a:p>
        </p:txBody>
      </p:sp>
    </p:spTree>
    <p:extLst>
      <p:ext uri="{BB962C8B-B14F-4D97-AF65-F5344CB8AC3E}">
        <p14:creationId xmlns:p14="http://schemas.microsoft.com/office/powerpoint/2010/main" val="273243629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019264" y="40943"/>
            <a:ext cx="6776115" cy="685800"/>
          </a:xfrm>
          <a:prstGeom prst="rect">
            <a:avLst/>
          </a:prstGeom>
        </p:spPr>
        <p:txBody>
          <a:bodyPr/>
          <a:lstStyle/>
          <a:p>
            <a:r>
              <a:rPr lang="en-US" sz="3600" dirty="0" smtClean="0"/>
              <a:t>Prototype inheritance</a:t>
            </a:r>
            <a:endParaRPr lang="uk-UA" sz="3600" dirty="0"/>
          </a:p>
        </p:txBody>
      </p:sp>
      <p:pic>
        <p:nvPicPr>
          <p:cNvPr id="3" name="Рисунок 2"/>
          <p:cNvPicPr>
            <a:picLocks noChangeAspect="1"/>
          </p:cNvPicPr>
          <p:nvPr/>
        </p:nvPicPr>
        <p:blipFill>
          <a:blip r:embed="rId2"/>
          <a:stretch>
            <a:fillRect/>
          </a:stretch>
        </p:blipFill>
        <p:spPr>
          <a:xfrm>
            <a:off x="2756848" y="3492829"/>
            <a:ext cx="6414448" cy="3207224"/>
          </a:xfrm>
          <a:prstGeom prst="rect">
            <a:avLst/>
          </a:prstGeom>
        </p:spPr>
      </p:pic>
      <p:sp>
        <p:nvSpPr>
          <p:cNvPr id="4" name="Прямоугольник 3"/>
          <p:cNvSpPr/>
          <p:nvPr/>
        </p:nvSpPr>
        <p:spPr>
          <a:xfrm>
            <a:off x="402609" y="812042"/>
            <a:ext cx="11559654" cy="2246769"/>
          </a:xfrm>
          <a:prstGeom prst="rect">
            <a:avLst/>
          </a:prstGeom>
        </p:spPr>
        <p:txBody>
          <a:bodyPr wrap="square">
            <a:spAutoFit/>
          </a:bodyPr>
          <a:lstStyle/>
          <a:p>
            <a:r>
              <a:rPr lang="uk-UA" sz="2000" dirty="0" err="1"/>
              <a:t>Prototype</a:t>
            </a:r>
            <a:r>
              <a:rPr lang="uk-UA" sz="2000" dirty="0"/>
              <a:t> </a:t>
            </a:r>
            <a:r>
              <a:rPr lang="uk-UA" sz="2000" dirty="0" err="1"/>
              <a:t>inheritance</a:t>
            </a:r>
            <a:r>
              <a:rPr lang="uk-UA" sz="2000" dirty="0"/>
              <a:t>: a </a:t>
            </a:r>
            <a:r>
              <a:rPr lang="uk-UA" sz="2000" dirty="0" err="1"/>
              <a:t>prototype</a:t>
            </a:r>
            <a:r>
              <a:rPr lang="uk-UA" sz="2000" dirty="0"/>
              <a:t> </a:t>
            </a:r>
            <a:r>
              <a:rPr lang="uk-UA" sz="2000" dirty="0" err="1"/>
              <a:t>is</a:t>
            </a:r>
            <a:r>
              <a:rPr lang="uk-UA" sz="2000" dirty="0"/>
              <a:t> </a:t>
            </a:r>
            <a:r>
              <a:rPr lang="uk-UA" sz="2000" dirty="0" err="1"/>
              <a:t>an</a:t>
            </a:r>
            <a:r>
              <a:rPr lang="uk-UA" sz="2000" dirty="0"/>
              <a:t> </a:t>
            </a:r>
            <a:r>
              <a:rPr lang="uk-UA" sz="2000" dirty="0" err="1"/>
              <a:t>instance</a:t>
            </a:r>
            <a:r>
              <a:rPr lang="uk-UA" sz="2000" dirty="0"/>
              <a:t> </a:t>
            </a:r>
            <a:r>
              <a:rPr lang="uk-UA" sz="2000" dirty="0" err="1"/>
              <a:t>of</a:t>
            </a:r>
            <a:r>
              <a:rPr lang="uk-UA" sz="2000" dirty="0"/>
              <a:t> a </a:t>
            </a:r>
            <a:r>
              <a:rPr lang="uk-UA" sz="2000" dirty="0" err="1"/>
              <a:t>working</a:t>
            </a:r>
            <a:r>
              <a:rPr lang="uk-UA" sz="2000" dirty="0"/>
              <a:t> </a:t>
            </a:r>
            <a:r>
              <a:rPr lang="uk-UA" sz="2000" dirty="0" err="1"/>
              <a:t>object</a:t>
            </a:r>
            <a:r>
              <a:rPr lang="uk-UA" sz="2000" dirty="0"/>
              <a:t>. </a:t>
            </a:r>
            <a:r>
              <a:rPr lang="uk-UA" sz="2000" dirty="0" err="1"/>
              <a:t>Objects</a:t>
            </a:r>
            <a:r>
              <a:rPr lang="uk-UA" sz="2000" dirty="0"/>
              <a:t> </a:t>
            </a:r>
            <a:r>
              <a:rPr lang="uk-UA" sz="2000" dirty="0" err="1"/>
              <a:t>are</a:t>
            </a:r>
            <a:r>
              <a:rPr lang="uk-UA" sz="2000" dirty="0"/>
              <a:t> </a:t>
            </a:r>
            <a:r>
              <a:rPr lang="uk-UA" sz="2000" dirty="0" err="1"/>
              <a:t>inherited</a:t>
            </a:r>
            <a:r>
              <a:rPr lang="uk-UA" sz="2000" dirty="0"/>
              <a:t> </a:t>
            </a:r>
            <a:r>
              <a:rPr lang="uk-UA" sz="2000" dirty="0" err="1"/>
              <a:t>directly</a:t>
            </a:r>
            <a:r>
              <a:rPr lang="uk-UA" sz="2000" dirty="0"/>
              <a:t> </a:t>
            </a:r>
            <a:r>
              <a:rPr lang="uk-UA" sz="2000" dirty="0" err="1"/>
              <a:t>from</a:t>
            </a:r>
            <a:r>
              <a:rPr lang="uk-UA" sz="2000" dirty="0"/>
              <a:t> </a:t>
            </a:r>
            <a:r>
              <a:rPr lang="uk-UA" sz="2000" dirty="0" err="1"/>
              <a:t>other</a:t>
            </a:r>
            <a:r>
              <a:rPr lang="uk-UA" sz="2000" dirty="0"/>
              <a:t> </a:t>
            </a:r>
            <a:r>
              <a:rPr lang="uk-UA" sz="2000" dirty="0" err="1"/>
              <a:t>objects</a:t>
            </a:r>
            <a:r>
              <a:rPr lang="uk-UA" sz="2000" dirty="0"/>
              <a:t>.</a:t>
            </a:r>
          </a:p>
          <a:p>
            <a:r>
              <a:rPr lang="uk-UA" sz="2000" dirty="0" err="1"/>
              <a:t>Instances</a:t>
            </a:r>
            <a:r>
              <a:rPr lang="uk-UA" sz="2000" dirty="0"/>
              <a:t> </a:t>
            </a:r>
            <a:r>
              <a:rPr lang="uk-UA" sz="2000" dirty="0" err="1"/>
              <a:t>can</a:t>
            </a:r>
            <a:r>
              <a:rPr lang="uk-UA" sz="2000" dirty="0"/>
              <a:t> </a:t>
            </a:r>
            <a:r>
              <a:rPr lang="uk-UA" sz="2000" dirty="0" err="1"/>
              <a:t>consist</a:t>
            </a:r>
            <a:r>
              <a:rPr lang="uk-UA" sz="2000" dirty="0"/>
              <a:t> </a:t>
            </a:r>
            <a:r>
              <a:rPr lang="uk-UA" sz="2000" dirty="0" err="1"/>
              <a:t>of</a:t>
            </a:r>
            <a:r>
              <a:rPr lang="uk-UA" sz="2000" dirty="0"/>
              <a:t> </a:t>
            </a:r>
            <a:r>
              <a:rPr lang="uk-UA" sz="2000" dirty="0" err="1"/>
              <a:t>many</a:t>
            </a:r>
            <a:r>
              <a:rPr lang="uk-UA" sz="2000" dirty="0"/>
              <a:t> </a:t>
            </a:r>
            <a:r>
              <a:rPr lang="uk-UA" sz="2000" dirty="0" err="1"/>
              <a:t>different</a:t>
            </a:r>
            <a:r>
              <a:rPr lang="uk-UA" sz="2000" dirty="0"/>
              <a:t> </a:t>
            </a:r>
            <a:r>
              <a:rPr lang="uk-UA" sz="2000" dirty="0" err="1"/>
              <a:t>source</a:t>
            </a:r>
            <a:r>
              <a:rPr lang="uk-UA" sz="2000" dirty="0"/>
              <a:t> </a:t>
            </a:r>
            <a:r>
              <a:rPr lang="uk-UA" sz="2000" dirty="0" err="1"/>
              <a:t>objects</a:t>
            </a:r>
            <a:r>
              <a:rPr lang="uk-UA" sz="2000" dirty="0"/>
              <a:t>, </a:t>
            </a:r>
            <a:r>
              <a:rPr lang="uk-UA" sz="2000" dirty="0" err="1"/>
              <a:t>which</a:t>
            </a:r>
            <a:r>
              <a:rPr lang="uk-UA" sz="2000" dirty="0"/>
              <a:t> </a:t>
            </a:r>
            <a:r>
              <a:rPr lang="uk-UA" sz="2000" dirty="0" err="1"/>
              <a:t>provides</a:t>
            </a:r>
            <a:r>
              <a:rPr lang="uk-UA" sz="2000" dirty="0"/>
              <a:t> </a:t>
            </a:r>
            <a:r>
              <a:rPr lang="uk-UA" sz="2000" dirty="0" err="1"/>
              <a:t>easy</a:t>
            </a:r>
            <a:r>
              <a:rPr lang="uk-UA" sz="2000" dirty="0"/>
              <a:t> </a:t>
            </a:r>
            <a:r>
              <a:rPr lang="uk-UA" sz="2000" dirty="0" err="1"/>
              <a:t>selective</a:t>
            </a:r>
            <a:r>
              <a:rPr lang="uk-UA" sz="2000" dirty="0"/>
              <a:t> </a:t>
            </a:r>
            <a:r>
              <a:rPr lang="uk-UA" sz="2000" dirty="0" err="1"/>
              <a:t>inheritance</a:t>
            </a:r>
            <a:r>
              <a:rPr lang="uk-UA" sz="2000" dirty="0"/>
              <a:t> </a:t>
            </a:r>
            <a:r>
              <a:rPr lang="uk-UA" sz="2000" dirty="0" err="1"/>
              <a:t>and</a:t>
            </a:r>
            <a:r>
              <a:rPr lang="uk-UA" sz="2000" dirty="0"/>
              <a:t> a </a:t>
            </a:r>
            <a:r>
              <a:rPr lang="uk-UA" sz="2000" dirty="0" err="1"/>
              <a:t>flat</a:t>
            </a:r>
            <a:r>
              <a:rPr lang="uk-UA" sz="2000" dirty="0"/>
              <a:t> [[</a:t>
            </a:r>
            <a:r>
              <a:rPr lang="uk-UA" sz="2000" dirty="0" err="1"/>
              <a:t>prototype</a:t>
            </a:r>
            <a:r>
              <a:rPr lang="uk-UA" sz="2000" dirty="0"/>
              <a:t>]] </a:t>
            </a:r>
            <a:r>
              <a:rPr lang="uk-UA" sz="2000" dirty="0" err="1"/>
              <a:t>hierarchy</a:t>
            </a:r>
            <a:r>
              <a:rPr lang="uk-UA" sz="2000" dirty="0"/>
              <a:t> </a:t>
            </a:r>
            <a:r>
              <a:rPr lang="uk-UA" sz="2000" dirty="0" err="1"/>
              <a:t>of</a:t>
            </a:r>
            <a:r>
              <a:rPr lang="uk-UA" sz="2000" dirty="0"/>
              <a:t> </a:t>
            </a:r>
            <a:r>
              <a:rPr lang="uk-UA" sz="2000" dirty="0" err="1"/>
              <a:t>delegation</a:t>
            </a:r>
            <a:r>
              <a:rPr lang="uk-UA" sz="2000" dirty="0"/>
              <a:t>. </a:t>
            </a:r>
            <a:r>
              <a:rPr lang="uk-UA" sz="2000" dirty="0" err="1"/>
              <a:t>Typically</a:t>
            </a:r>
            <a:r>
              <a:rPr lang="uk-UA" sz="2000" dirty="0"/>
              <a:t>, </a:t>
            </a:r>
            <a:r>
              <a:rPr lang="uk-UA" sz="2000" dirty="0" err="1"/>
              <a:t>instances</a:t>
            </a:r>
            <a:r>
              <a:rPr lang="uk-UA" sz="2000" dirty="0"/>
              <a:t> </a:t>
            </a:r>
            <a:r>
              <a:rPr lang="uk-UA" sz="2000" dirty="0" err="1"/>
              <a:t>are</a:t>
            </a:r>
            <a:r>
              <a:rPr lang="uk-UA" sz="2000" dirty="0"/>
              <a:t> </a:t>
            </a:r>
            <a:r>
              <a:rPr lang="uk-UA" sz="2000" dirty="0" err="1"/>
              <a:t>created</a:t>
            </a:r>
            <a:r>
              <a:rPr lang="uk-UA" sz="2000" dirty="0"/>
              <a:t> </a:t>
            </a:r>
            <a:r>
              <a:rPr lang="uk-UA" sz="2000" dirty="0" err="1"/>
              <a:t>using</a:t>
            </a:r>
            <a:r>
              <a:rPr lang="uk-UA" sz="2000" dirty="0"/>
              <a:t> </a:t>
            </a:r>
            <a:r>
              <a:rPr lang="uk-UA" sz="2000" dirty="0" err="1"/>
              <a:t>so-called</a:t>
            </a:r>
            <a:r>
              <a:rPr lang="uk-UA" sz="2000" dirty="0"/>
              <a:t> </a:t>
            </a:r>
            <a:r>
              <a:rPr lang="uk-UA" sz="2000" dirty="0" err="1"/>
              <a:t>factory</a:t>
            </a:r>
            <a:r>
              <a:rPr lang="uk-UA" sz="2000" dirty="0"/>
              <a:t> </a:t>
            </a:r>
            <a:r>
              <a:rPr lang="uk-UA" sz="2000" dirty="0" err="1"/>
              <a:t>functions</a:t>
            </a:r>
            <a:r>
              <a:rPr lang="uk-UA" sz="2000" dirty="0"/>
              <a:t>, </a:t>
            </a:r>
            <a:r>
              <a:rPr lang="uk-UA" sz="2000" dirty="0" err="1"/>
              <a:t>object</a:t>
            </a:r>
            <a:r>
              <a:rPr lang="uk-UA" sz="2000" dirty="0"/>
              <a:t> </a:t>
            </a:r>
            <a:r>
              <a:rPr lang="uk-UA" sz="2000" dirty="0" err="1"/>
              <a:t>literals</a:t>
            </a:r>
            <a:r>
              <a:rPr lang="uk-UA" sz="2000" dirty="0"/>
              <a:t>, </a:t>
            </a:r>
            <a:r>
              <a:rPr lang="uk-UA" sz="2000" dirty="0" err="1"/>
              <a:t>or</a:t>
            </a:r>
            <a:r>
              <a:rPr lang="uk-UA" sz="2000" dirty="0"/>
              <a:t> </a:t>
            </a:r>
            <a:r>
              <a:rPr lang="uk-UA" sz="2000" dirty="0" err="1" smtClean="0"/>
              <a:t>Object.create</a:t>
            </a:r>
            <a:r>
              <a:rPr lang="uk-UA" sz="2000" dirty="0" smtClean="0"/>
              <a:t>().</a:t>
            </a:r>
            <a:endParaRPr lang="uk-UA" sz="2000" dirty="0"/>
          </a:p>
          <a:p>
            <a:endParaRPr lang="en-US" sz="2000" dirty="0" smtClean="0"/>
          </a:p>
          <a:p>
            <a:r>
              <a:rPr lang="uk-UA" sz="2000" dirty="0" err="1" smtClean="0"/>
              <a:t>This</a:t>
            </a:r>
            <a:r>
              <a:rPr lang="uk-UA" sz="2000" dirty="0" smtClean="0"/>
              <a:t> </a:t>
            </a:r>
            <a:r>
              <a:rPr lang="uk-UA" sz="2000" dirty="0" err="1"/>
              <a:t>is</a:t>
            </a:r>
            <a:r>
              <a:rPr lang="uk-UA" sz="2000" dirty="0"/>
              <a:t> </a:t>
            </a:r>
            <a:r>
              <a:rPr lang="uk-UA" sz="2000" dirty="0" err="1"/>
              <a:t>the</a:t>
            </a:r>
            <a:r>
              <a:rPr lang="uk-UA" sz="2000" dirty="0"/>
              <a:t> </a:t>
            </a:r>
            <a:r>
              <a:rPr lang="uk-UA" sz="2000" dirty="0" err="1"/>
              <a:t>prototype</a:t>
            </a:r>
            <a:r>
              <a:rPr lang="uk-UA" sz="2000" dirty="0"/>
              <a:t> </a:t>
            </a:r>
            <a:r>
              <a:rPr lang="uk-UA" sz="2000" dirty="0" err="1"/>
              <a:t>that</a:t>
            </a:r>
            <a:r>
              <a:rPr lang="uk-UA" sz="2000" dirty="0"/>
              <a:t> </a:t>
            </a:r>
            <a:r>
              <a:rPr lang="uk-UA" sz="2000" dirty="0" err="1"/>
              <a:t>you</a:t>
            </a:r>
            <a:r>
              <a:rPr lang="uk-UA" sz="2000" dirty="0"/>
              <a:t> </a:t>
            </a:r>
            <a:r>
              <a:rPr lang="uk-UA" sz="2000" dirty="0" err="1"/>
              <a:t>get</a:t>
            </a:r>
            <a:r>
              <a:rPr lang="uk-UA" sz="2000" dirty="0"/>
              <a:t> </a:t>
            </a:r>
            <a:r>
              <a:rPr lang="uk-UA" sz="2000" dirty="0" err="1"/>
              <a:t>when</a:t>
            </a:r>
            <a:r>
              <a:rPr lang="uk-UA" sz="2000" dirty="0"/>
              <a:t> </a:t>
            </a:r>
            <a:r>
              <a:rPr lang="uk-UA" sz="2000" dirty="0" err="1"/>
              <a:t>you</a:t>
            </a:r>
            <a:r>
              <a:rPr lang="uk-UA" sz="2000" dirty="0"/>
              <a:t> </a:t>
            </a:r>
            <a:r>
              <a:rPr lang="uk-UA" sz="2000" dirty="0" err="1" smtClean="0"/>
              <a:t>attac</a:t>
            </a:r>
            <a:r>
              <a:rPr lang="en-US" sz="2000" dirty="0" smtClean="0"/>
              <a:t>h</a:t>
            </a:r>
            <a:r>
              <a:rPr lang="uk-UA" sz="2000" dirty="0" smtClean="0"/>
              <a:t> </a:t>
            </a:r>
            <a:r>
              <a:rPr lang="uk-UA" sz="2000" dirty="0" err="1"/>
              <a:t>Constructor.prototype</a:t>
            </a:r>
            <a:r>
              <a:rPr lang="uk-UA" sz="2000" dirty="0"/>
              <a:t> </a:t>
            </a:r>
            <a:r>
              <a:rPr lang="uk-UA" sz="2000" dirty="0" err="1"/>
              <a:t>and</a:t>
            </a:r>
            <a:r>
              <a:rPr lang="uk-UA" sz="2000" dirty="0"/>
              <a:t> </a:t>
            </a:r>
            <a:r>
              <a:rPr lang="uk-UA" sz="2000" dirty="0" err="1"/>
              <a:t>instantiate</a:t>
            </a:r>
            <a:r>
              <a:rPr lang="uk-UA" sz="2000" dirty="0"/>
              <a:t> </a:t>
            </a:r>
            <a:r>
              <a:rPr lang="uk-UA" sz="2000" dirty="0" err="1"/>
              <a:t>it</a:t>
            </a:r>
            <a:r>
              <a:rPr lang="uk-UA" sz="2000" dirty="0"/>
              <a:t> </a:t>
            </a:r>
            <a:r>
              <a:rPr lang="uk-UA" sz="2000" dirty="0" err="1"/>
              <a:t>with</a:t>
            </a:r>
            <a:r>
              <a:rPr lang="uk-UA" sz="2000" dirty="0"/>
              <a:t> </a:t>
            </a:r>
            <a:r>
              <a:rPr lang="uk-UA" sz="2000" dirty="0" err="1"/>
              <a:t>the</a:t>
            </a:r>
            <a:r>
              <a:rPr lang="uk-UA" sz="2000" dirty="0"/>
              <a:t> `</a:t>
            </a:r>
            <a:r>
              <a:rPr lang="uk-UA" sz="2000" dirty="0" err="1"/>
              <a:t>new</a:t>
            </a:r>
            <a:r>
              <a:rPr lang="uk-UA" sz="2000" dirty="0"/>
              <a:t>` </a:t>
            </a:r>
            <a:r>
              <a:rPr lang="uk-UA" sz="2000" dirty="0" err="1"/>
              <a:t>statement</a:t>
            </a:r>
            <a:r>
              <a:rPr lang="uk-UA" sz="2000" dirty="0"/>
              <a:t>. </a:t>
            </a:r>
            <a:r>
              <a:rPr lang="uk-UA" sz="2000" dirty="0" err="1"/>
              <a:t>You</a:t>
            </a:r>
            <a:r>
              <a:rPr lang="uk-UA" sz="2000" dirty="0"/>
              <a:t> </a:t>
            </a:r>
            <a:r>
              <a:rPr lang="uk-UA" sz="2000" dirty="0" err="1"/>
              <a:t>can</a:t>
            </a:r>
            <a:r>
              <a:rPr lang="uk-UA" sz="2000" dirty="0"/>
              <a:t> </a:t>
            </a:r>
            <a:r>
              <a:rPr lang="uk-UA" sz="2000" dirty="0" err="1"/>
              <a:t>also</a:t>
            </a:r>
            <a:r>
              <a:rPr lang="uk-UA" sz="2000" dirty="0"/>
              <a:t> </a:t>
            </a:r>
            <a:r>
              <a:rPr lang="uk-UA" sz="2000" dirty="0" err="1"/>
              <a:t>use</a:t>
            </a:r>
            <a:r>
              <a:rPr lang="uk-UA" sz="2000" dirty="0"/>
              <a:t> </a:t>
            </a:r>
            <a:r>
              <a:rPr lang="uk-UA" sz="2000" dirty="0" err="1"/>
              <a:t>Object.create</a:t>
            </a:r>
            <a:r>
              <a:rPr lang="uk-UA" sz="2000" dirty="0"/>
              <a:t> () </a:t>
            </a:r>
            <a:r>
              <a:rPr lang="uk-UA" sz="2000" dirty="0" err="1"/>
              <a:t>for</a:t>
            </a:r>
            <a:r>
              <a:rPr lang="uk-UA" sz="2000" dirty="0"/>
              <a:t> </a:t>
            </a:r>
            <a:r>
              <a:rPr lang="uk-UA" sz="2000" dirty="0" err="1"/>
              <a:t>this</a:t>
            </a:r>
            <a:r>
              <a:rPr lang="uk-UA" sz="2000" dirty="0"/>
              <a:t> </a:t>
            </a:r>
            <a:r>
              <a:rPr lang="uk-UA" sz="2000" dirty="0" err="1"/>
              <a:t>purpose</a:t>
            </a:r>
            <a:r>
              <a:rPr lang="uk-UA" sz="2000" dirty="0"/>
              <a:t> </a:t>
            </a:r>
            <a:r>
              <a:rPr lang="uk-UA" sz="2000" dirty="0" err="1"/>
              <a:t>and</a:t>
            </a:r>
            <a:r>
              <a:rPr lang="uk-UA" sz="2000" dirty="0"/>
              <a:t> </a:t>
            </a:r>
            <a:r>
              <a:rPr lang="uk-UA" sz="2000" dirty="0" err="1"/>
              <a:t>even</a:t>
            </a:r>
            <a:r>
              <a:rPr lang="uk-UA" sz="2000" dirty="0"/>
              <a:t> mix </a:t>
            </a:r>
            <a:r>
              <a:rPr lang="uk-UA" sz="2000" dirty="0" err="1"/>
              <a:t>this</a:t>
            </a:r>
            <a:r>
              <a:rPr lang="uk-UA" sz="2000" dirty="0"/>
              <a:t> </a:t>
            </a:r>
            <a:r>
              <a:rPr lang="uk-UA" sz="2000" dirty="0" err="1"/>
              <a:t>technique</a:t>
            </a:r>
            <a:r>
              <a:rPr lang="uk-UA" sz="2000" dirty="0"/>
              <a:t> </a:t>
            </a:r>
            <a:r>
              <a:rPr lang="uk-UA" sz="2000" dirty="0" err="1"/>
              <a:t>with</a:t>
            </a:r>
            <a:r>
              <a:rPr lang="uk-UA" sz="2000" dirty="0"/>
              <a:t> </a:t>
            </a:r>
            <a:r>
              <a:rPr lang="uk-UA" sz="2000" dirty="0" err="1"/>
              <a:t>concatenation</a:t>
            </a:r>
            <a:r>
              <a:rPr lang="uk-UA" sz="2000" dirty="0"/>
              <a:t> </a:t>
            </a:r>
            <a:r>
              <a:rPr lang="uk-UA" sz="2000" dirty="0" err="1"/>
              <a:t>to</a:t>
            </a:r>
            <a:r>
              <a:rPr lang="uk-UA" sz="2000" dirty="0"/>
              <a:t> </a:t>
            </a:r>
            <a:r>
              <a:rPr lang="uk-UA" sz="2000" dirty="0" err="1"/>
              <a:t>smooth</a:t>
            </a:r>
            <a:r>
              <a:rPr lang="uk-UA" sz="2000" dirty="0"/>
              <a:t> </a:t>
            </a:r>
            <a:r>
              <a:rPr lang="uk-UA" sz="2000" dirty="0" err="1"/>
              <a:t>multiple</a:t>
            </a:r>
            <a:r>
              <a:rPr lang="uk-UA" sz="2000" dirty="0"/>
              <a:t> </a:t>
            </a:r>
            <a:r>
              <a:rPr lang="uk-UA" sz="2000" dirty="0" err="1"/>
              <a:t>prototypes</a:t>
            </a:r>
            <a:r>
              <a:rPr lang="uk-UA" sz="2000" dirty="0"/>
              <a:t> </a:t>
            </a:r>
            <a:r>
              <a:rPr lang="uk-UA" sz="2000" dirty="0" err="1"/>
              <a:t>to</a:t>
            </a:r>
            <a:r>
              <a:rPr lang="uk-UA" sz="2000" dirty="0"/>
              <a:t> a </a:t>
            </a:r>
            <a:r>
              <a:rPr lang="uk-UA" sz="2000" dirty="0" err="1"/>
              <a:t>single</a:t>
            </a:r>
            <a:r>
              <a:rPr lang="uk-UA" sz="2000" dirty="0"/>
              <a:t> </a:t>
            </a:r>
            <a:r>
              <a:rPr lang="uk-UA" sz="2000" dirty="0" err="1"/>
              <a:t>delegate</a:t>
            </a:r>
            <a:r>
              <a:rPr lang="uk-UA" sz="2000" dirty="0"/>
              <a:t> </a:t>
            </a:r>
            <a:r>
              <a:rPr lang="uk-UA" sz="2000" dirty="0" err="1"/>
              <a:t>or</a:t>
            </a:r>
            <a:r>
              <a:rPr lang="uk-UA" sz="2000" dirty="0"/>
              <a:t> </a:t>
            </a:r>
            <a:r>
              <a:rPr lang="uk-UA" sz="2000" dirty="0" err="1"/>
              <a:t>expand</a:t>
            </a:r>
            <a:r>
              <a:rPr lang="uk-UA" sz="2000" dirty="0"/>
              <a:t> </a:t>
            </a:r>
            <a:r>
              <a:rPr lang="uk-UA" sz="2000" dirty="0" err="1"/>
              <a:t>an</a:t>
            </a:r>
            <a:r>
              <a:rPr lang="uk-UA" sz="2000" dirty="0"/>
              <a:t> </a:t>
            </a:r>
            <a:r>
              <a:rPr lang="uk-UA" sz="2000" dirty="0" err="1"/>
              <a:t>instance</a:t>
            </a:r>
            <a:r>
              <a:rPr lang="uk-UA" sz="2000" dirty="0"/>
              <a:t> </a:t>
            </a:r>
            <a:r>
              <a:rPr lang="uk-UA" sz="2000" dirty="0" err="1"/>
              <a:t>of</a:t>
            </a:r>
            <a:r>
              <a:rPr lang="uk-UA" sz="2000" dirty="0"/>
              <a:t> </a:t>
            </a:r>
            <a:r>
              <a:rPr lang="uk-UA" sz="2000" dirty="0" err="1"/>
              <a:t>an</a:t>
            </a:r>
            <a:r>
              <a:rPr lang="uk-UA" sz="2000" dirty="0"/>
              <a:t> </a:t>
            </a:r>
            <a:r>
              <a:rPr lang="uk-UA" sz="2000" dirty="0" err="1"/>
              <a:t>object</a:t>
            </a:r>
            <a:r>
              <a:rPr lang="uk-UA" sz="2000" dirty="0"/>
              <a:t> </a:t>
            </a:r>
            <a:r>
              <a:rPr lang="uk-UA" sz="2000" dirty="0" err="1"/>
              <a:t>after</a:t>
            </a:r>
            <a:r>
              <a:rPr lang="uk-UA" sz="2000" dirty="0"/>
              <a:t> </a:t>
            </a:r>
            <a:r>
              <a:rPr lang="uk-UA" sz="2000" dirty="0" err="1"/>
              <a:t>creation</a:t>
            </a:r>
            <a:r>
              <a:rPr lang="uk-UA" sz="2000" dirty="0"/>
              <a:t>.</a:t>
            </a:r>
          </a:p>
        </p:txBody>
      </p:sp>
    </p:spTree>
    <p:extLst>
      <p:ext uri="{BB962C8B-B14F-4D97-AF65-F5344CB8AC3E}">
        <p14:creationId xmlns:p14="http://schemas.microsoft.com/office/powerpoint/2010/main" val="154981359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545911" y="482937"/>
            <a:ext cx="10877266" cy="4093428"/>
          </a:xfrm>
          <a:prstGeom prst="rect">
            <a:avLst/>
          </a:prstGeom>
        </p:spPr>
        <p:txBody>
          <a:bodyPr wrap="square">
            <a:spAutoFit/>
          </a:bodyPr>
          <a:lstStyle/>
          <a:p>
            <a:pPr algn="ctr"/>
            <a:r>
              <a:rPr lang="uk-UA" sz="3600" dirty="0" err="1"/>
              <a:t>Prototype</a:t>
            </a:r>
            <a:r>
              <a:rPr lang="uk-UA" sz="3600" dirty="0"/>
              <a:t> </a:t>
            </a:r>
            <a:r>
              <a:rPr lang="uk-UA" sz="3600" dirty="0" err="1" smtClean="0"/>
              <a:t>Inheritance</a:t>
            </a:r>
            <a:endParaRPr lang="en-US" sz="3600" dirty="0" smtClean="0"/>
          </a:p>
          <a:p>
            <a:pPr algn="ctr"/>
            <a:endParaRPr lang="en-US" sz="3200" dirty="0" smtClean="0"/>
          </a:p>
          <a:p>
            <a:endParaRPr lang="uk-UA" sz="2400" dirty="0"/>
          </a:p>
          <a:p>
            <a:r>
              <a:rPr lang="uk-UA" sz="2400" dirty="0" err="1"/>
              <a:t>All</a:t>
            </a:r>
            <a:r>
              <a:rPr lang="uk-UA" sz="2400" dirty="0"/>
              <a:t> </a:t>
            </a:r>
            <a:r>
              <a:rPr lang="uk-UA" sz="2400" dirty="0" err="1"/>
              <a:t>JavaScript</a:t>
            </a:r>
            <a:r>
              <a:rPr lang="uk-UA" sz="2400" dirty="0"/>
              <a:t> </a:t>
            </a:r>
            <a:r>
              <a:rPr lang="uk-UA" sz="2400" dirty="0" err="1"/>
              <a:t>objects</a:t>
            </a:r>
            <a:r>
              <a:rPr lang="uk-UA" sz="2400" dirty="0"/>
              <a:t> </a:t>
            </a:r>
            <a:r>
              <a:rPr lang="uk-UA" sz="2400" dirty="0" err="1"/>
              <a:t>inherit</a:t>
            </a:r>
            <a:r>
              <a:rPr lang="uk-UA" sz="2400" dirty="0"/>
              <a:t> </a:t>
            </a:r>
            <a:r>
              <a:rPr lang="uk-UA" sz="2400" dirty="0" err="1"/>
              <a:t>properties</a:t>
            </a:r>
            <a:r>
              <a:rPr lang="uk-UA" sz="2400" dirty="0"/>
              <a:t> </a:t>
            </a:r>
            <a:r>
              <a:rPr lang="uk-UA" sz="2400" dirty="0" err="1"/>
              <a:t>and</a:t>
            </a:r>
            <a:r>
              <a:rPr lang="uk-UA" sz="2400" dirty="0"/>
              <a:t> </a:t>
            </a:r>
            <a:r>
              <a:rPr lang="uk-UA" sz="2400" dirty="0" err="1"/>
              <a:t>methods</a:t>
            </a:r>
            <a:r>
              <a:rPr lang="uk-UA" sz="2400" dirty="0"/>
              <a:t> </a:t>
            </a:r>
            <a:r>
              <a:rPr lang="uk-UA" sz="2400" dirty="0" err="1"/>
              <a:t>from</a:t>
            </a:r>
            <a:r>
              <a:rPr lang="uk-UA" sz="2400" dirty="0"/>
              <a:t> a </a:t>
            </a:r>
            <a:r>
              <a:rPr lang="uk-UA" sz="2400" dirty="0" err="1"/>
              <a:t>prototype</a:t>
            </a:r>
            <a:r>
              <a:rPr lang="uk-UA" sz="2400" dirty="0" smtClean="0"/>
              <a:t>:</a:t>
            </a:r>
            <a:endParaRPr lang="uk-UA" sz="2400" dirty="0"/>
          </a:p>
          <a:p>
            <a:r>
              <a:rPr lang="uk-UA" sz="2400" dirty="0" err="1"/>
              <a:t>Date</a:t>
            </a:r>
            <a:r>
              <a:rPr lang="uk-UA" sz="2400" dirty="0"/>
              <a:t> </a:t>
            </a:r>
            <a:r>
              <a:rPr lang="uk-UA" sz="2400" dirty="0" err="1"/>
              <a:t>objects</a:t>
            </a:r>
            <a:r>
              <a:rPr lang="uk-UA" sz="2400" dirty="0"/>
              <a:t> </a:t>
            </a:r>
            <a:r>
              <a:rPr lang="uk-UA" sz="2400" dirty="0" err="1"/>
              <a:t>inherit</a:t>
            </a:r>
            <a:r>
              <a:rPr lang="uk-UA" sz="2400" dirty="0"/>
              <a:t> </a:t>
            </a:r>
            <a:r>
              <a:rPr lang="uk-UA" sz="2400" dirty="0" err="1"/>
              <a:t>from</a:t>
            </a:r>
            <a:r>
              <a:rPr lang="uk-UA" sz="2400" dirty="0"/>
              <a:t> </a:t>
            </a:r>
            <a:r>
              <a:rPr lang="uk-UA" sz="2400" dirty="0" err="1"/>
              <a:t>Date.prototype</a:t>
            </a:r>
            <a:endParaRPr lang="uk-UA" sz="2400" dirty="0"/>
          </a:p>
          <a:p>
            <a:r>
              <a:rPr lang="uk-UA" sz="2400" dirty="0" err="1"/>
              <a:t>Array</a:t>
            </a:r>
            <a:r>
              <a:rPr lang="uk-UA" sz="2400" dirty="0"/>
              <a:t> </a:t>
            </a:r>
            <a:r>
              <a:rPr lang="uk-UA" sz="2400" dirty="0" err="1"/>
              <a:t>objects</a:t>
            </a:r>
            <a:r>
              <a:rPr lang="uk-UA" sz="2400" dirty="0"/>
              <a:t> </a:t>
            </a:r>
            <a:r>
              <a:rPr lang="uk-UA" sz="2400" dirty="0" err="1"/>
              <a:t>inherit</a:t>
            </a:r>
            <a:r>
              <a:rPr lang="uk-UA" sz="2400" dirty="0"/>
              <a:t> </a:t>
            </a:r>
            <a:r>
              <a:rPr lang="uk-UA" sz="2400" dirty="0" err="1"/>
              <a:t>from</a:t>
            </a:r>
            <a:r>
              <a:rPr lang="uk-UA" sz="2400" dirty="0"/>
              <a:t> </a:t>
            </a:r>
            <a:r>
              <a:rPr lang="uk-UA" sz="2400" dirty="0" err="1"/>
              <a:t>Array.prototype</a:t>
            </a:r>
            <a:endParaRPr lang="uk-UA" sz="2400" dirty="0"/>
          </a:p>
          <a:p>
            <a:r>
              <a:rPr lang="uk-UA" sz="2400" dirty="0" err="1"/>
              <a:t>Person</a:t>
            </a:r>
            <a:r>
              <a:rPr lang="uk-UA" sz="2400" dirty="0"/>
              <a:t> </a:t>
            </a:r>
            <a:r>
              <a:rPr lang="uk-UA" sz="2400" dirty="0" err="1"/>
              <a:t>objects</a:t>
            </a:r>
            <a:r>
              <a:rPr lang="uk-UA" sz="2400" dirty="0"/>
              <a:t> </a:t>
            </a:r>
            <a:r>
              <a:rPr lang="uk-UA" sz="2400" dirty="0" err="1"/>
              <a:t>inherit</a:t>
            </a:r>
            <a:r>
              <a:rPr lang="uk-UA" sz="2400" dirty="0"/>
              <a:t> </a:t>
            </a:r>
            <a:r>
              <a:rPr lang="uk-UA" sz="2400" dirty="0" err="1"/>
              <a:t>from</a:t>
            </a:r>
            <a:r>
              <a:rPr lang="uk-UA" sz="2400" dirty="0"/>
              <a:t> </a:t>
            </a:r>
            <a:r>
              <a:rPr lang="uk-UA" sz="2400" dirty="0" err="1"/>
              <a:t>Person.prototype</a:t>
            </a:r>
            <a:endParaRPr lang="uk-UA" sz="2400" dirty="0"/>
          </a:p>
          <a:p>
            <a:r>
              <a:rPr lang="uk-UA" sz="2400" dirty="0" err="1"/>
              <a:t>The</a:t>
            </a:r>
            <a:r>
              <a:rPr lang="uk-UA" sz="2400" dirty="0"/>
              <a:t> </a:t>
            </a:r>
            <a:r>
              <a:rPr lang="uk-UA" sz="2400" dirty="0" err="1"/>
              <a:t>Object.prototype</a:t>
            </a:r>
            <a:r>
              <a:rPr lang="uk-UA" sz="2400" dirty="0"/>
              <a:t> </a:t>
            </a:r>
            <a:r>
              <a:rPr lang="uk-UA" sz="2400" dirty="0" err="1"/>
              <a:t>is</a:t>
            </a:r>
            <a:r>
              <a:rPr lang="uk-UA" sz="2400" dirty="0"/>
              <a:t> </a:t>
            </a:r>
            <a:r>
              <a:rPr lang="uk-UA" sz="2400" dirty="0" err="1"/>
              <a:t>on</a:t>
            </a:r>
            <a:r>
              <a:rPr lang="uk-UA" sz="2400" dirty="0"/>
              <a:t> </a:t>
            </a:r>
            <a:r>
              <a:rPr lang="uk-UA" sz="2400" dirty="0" err="1"/>
              <a:t>the</a:t>
            </a:r>
            <a:r>
              <a:rPr lang="uk-UA" sz="2400" dirty="0"/>
              <a:t> </a:t>
            </a:r>
            <a:r>
              <a:rPr lang="uk-UA" sz="2400" dirty="0" err="1"/>
              <a:t>top</a:t>
            </a:r>
            <a:r>
              <a:rPr lang="uk-UA" sz="2400" dirty="0"/>
              <a:t> </a:t>
            </a:r>
            <a:r>
              <a:rPr lang="uk-UA" sz="2400" dirty="0" err="1"/>
              <a:t>of</a:t>
            </a:r>
            <a:r>
              <a:rPr lang="uk-UA" sz="2400" dirty="0"/>
              <a:t> </a:t>
            </a:r>
            <a:r>
              <a:rPr lang="uk-UA" sz="2400" dirty="0" err="1"/>
              <a:t>the</a:t>
            </a:r>
            <a:r>
              <a:rPr lang="uk-UA" sz="2400" dirty="0"/>
              <a:t> </a:t>
            </a:r>
            <a:r>
              <a:rPr lang="uk-UA" sz="2400" dirty="0" err="1"/>
              <a:t>prototype</a:t>
            </a:r>
            <a:r>
              <a:rPr lang="uk-UA" sz="2400" dirty="0"/>
              <a:t> </a:t>
            </a:r>
            <a:r>
              <a:rPr lang="uk-UA" sz="2400" dirty="0" err="1"/>
              <a:t>inheritance</a:t>
            </a:r>
            <a:r>
              <a:rPr lang="uk-UA" sz="2400" dirty="0"/>
              <a:t> </a:t>
            </a:r>
            <a:r>
              <a:rPr lang="uk-UA" sz="2400" dirty="0" err="1"/>
              <a:t>chain</a:t>
            </a:r>
            <a:r>
              <a:rPr lang="uk-UA" sz="2400" dirty="0"/>
              <a:t>:</a:t>
            </a:r>
          </a:p>
          <a:p>
            <a:endParaRPr lang="uk-UA" sz="2400" dirty="0"/>
          </a:p>
          <a:p>
            <a:r>
              <a:rPr lang="uk-UA" sz="2400" dirty="0" err="1"/>
              <a:t>Date</a:t>
            </a:r>
            <a:r>
              <a:rPr lang="uk-UA" sz="2400" dirty="0"/>
              <a:t> </a:t>
            </a:r>
            <a:r>
              <a:rPr lang="uk-UA" sz="2400" dirty="0" err="1"/>
              <a:t>objects</a:t>
            </a:r>
            <a:r>
              <a:rPr lang="uk-UA" sz="2400" dirty="0"/>
              <a:t>, </a:t>
            </a:r>
            <a:r>
              <a:rPr lang="uk-UA" sz="2400" dirty="0" err="1"/>
              <a:t>Array</a:t>
            </a:r>
            <a:r>
              <a:rPr lang="uk-UA" sz="2400" dirty="0"/>
              <a:t> </a:t>
            </a:r>
            <a:r>
              <a:rPr lang="uk-UA" sz="2400" dirty="0" err="1"/>
              <a:t>objects</a:t>
            </a:r>
            <a:r>
              <a:rPr lang="uk-UA" sz="2400" dirty="0"/>
              <a:t>, </a:t>
            </a:r>
            <a:r>
              <a:rPr lang="uk-UA" sz="2400" dirty="0" err="1"/>
              <a:t>and</a:t>
            </a:r>
            <a:r>
              <a:rPr lang="uk-UA" sz="2400" dirty="0"/>
              <a:t> </a:t>
            </a:r>
            <a:r>
              <a:rPr lang="uk-UA" sz="2400" dirty="0" err="1"/>
              <a:t>Person</a:t>
            </a:r>
            <a:r>
              <a:rPr lang="uk-UA" sz="2400" dirty="0"/>
              <a:t> </a:t>
            </a:r>
            <a:r>
              <a:rPr lang="uk-UA" sz="2400" dirty="0" err="1"/>
              <a:t>objects</a:t>
            </a:r>
            <a:r>
              <a:rPr lang="uk-UA" sz="2400" dirty="0"/>
              <a:t> </a:t>
            </a:r>
            <a:r>
              <a:rPr lang="uk-UA" sz="2400" dirty="0" err="1"/>
              <a:t>inherit</a:t>
            </a:r>
            <a:r>
              <a:rPr lang="uk-UA" sz="2400" dirty="0"/>
              <a:t> </a:t>
            </a:r>
            <a:r>
              <a:rPr lang="uk-UA" sz="2400" dirty="0" err="1"/>
              <a:t>from</a:t>
            </a:r>
            <a:r>
              <a:rPr lang="uk-UA" sz="2400" dirty="0"/>
              <a:t> </a:t>
            </a:r>
            <a:r>
              <a:rPr lang="uk-UA" sz="2400" dirty="0" err="1"/>
              <a:t>Object.prototype</a:t>
            </a:r>
            <a:r>
              <a:rPr lang="uk-UA" sz="2400" dirty="0"/>
              <a:t>.</a:t>
            </a:r>
          </a:p>
        </p:txBody>
      </p:sp>
    </p:spTree>
    <p:extLst>
      <p:ext uri="{BB962C8B-B14F-4D97-AF65-F5344CB8AC3E}">
        <p14:creationId xmlns:p14="http://schemas.microsoft.com/office/powerpoint/2010/main" val="23907523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a:stretch>
            <a:fillRect/>
          </a:stretch>
        </p:blipFill>
        <p:spPr>
          <a:xfrm>
            <a:off x="527927" y="348942"/>
            <a:ext cx="6241363" cy="3588435"/>
          </a:xfrm>
          <a:prstGeom prst="rect">
            <a:avLst/>
          </a:prstGeom>
        </p:spPr>
      </p:pic>
      <p:pic>
        <p:nvPicPr>
          <p:cNvPr id="10" name="Рисунок 9"/>
          <p:cNvPicPr>
            <a:picLocks noChangeAspect="1"/>
          </p:cNvPicPr>
          <p:nvPr/>
        </p:nvPicPr>
        <p:blipFill>
          <a:blip r:embed="rId3"/>
          <a:stretch>
            <a:fillRect/>
          </a:stretch>
        </p:blipFill>
        <p:spPr>
          <a:xfrm>
            <a:off x="6769290" y="3609830"/>
            <a:ext cx="4687124" cy="2081286"/>
          </a:xfrm>
          <a:prstGeom prst="rect">
            <a:avLst/>
          </a:prstGeom>
        </p:spPr>
      </p:pic>
      <p:sp>
        <p:nvSpPr>
          <p:cNvPr id="11" name="Прямоугольник 10"/>
          <p:cNvSpPr/>
          <p:nvPr/>
        </p:nvSpPr>
        <p:spPr>
          <a:xfrm>
            <a:off x="7451678" y="534111"/>
            <a:ext cx="4326340" cy="1200329"/>
          </a:xfrm>
          <a:prstGeom prst="rect">
            <a:avLst/>
          </a:prstGeom>
        </p:spPr>
        <p:txBody>
          <a:bodyPr wrap="square">
            <a:spAutoFit/>
          </a:bodyPr>
          <a:lstStyle/>
          <a:p>
            <a:r>
              <a:rPr lang="uk-UA" sz="2400" dirty="0" err="1"/>
              <a:t>The</a:t>
            </a:r>
            <a:r>
              <a:rPr lang="uk-UA" sz="2400" dirty="0"/>
              <a:t> </a:t>
            </a:r>
            <a:r>
              <a:rPr lang="uk-UA" sz="2400" dirty="0" err="1"/>
              <a:t>JavaScript</a:t>
            </a:r>
            <a:r>
              <a:rPr lang="uk-UA" sz="2400" dirty="0"/>
              <a:t> </a:t>
            </a:r>
            <a:r>
              <a:rPr lang="uk-UA" sz="2400" dirty="0" err="1"/>
              <a:t>prototype</a:t>
            </a:r>
            <a:r>
              <a:rPr lang="uk-UA" sz="2400" dirty="0"/>
              <a:t> </a:t>
            </a:r>
            <a:r>
              <a:rPr lang="uk-UA" sz="2400" dirty="0" err="1"/>
              <a:t>property</a:t>
            </a:r>
            <a:r>
              <a:rPr lang="uk-UA" sz="2400" dirty="0"/>
              <a:t> </a:t>
            </a:r>
            <a:r>
              <a:rPr lang="uk-UA" sz="2400" dirty="0" err="1"/>
              <a:t>allows</a:t>
            </a:r>
            <a:r>
              <a:rPr lang="uk-UA" sz="2400" dirty="0"/>
              <a:t> </a:t>
            </a:r>
            <a:r>
              <a:rPr lang="uk-UA" sz="2400" dirty="0" err="1"/>
              <a:t>you</a:t>
            </a:r>
            <a:r>
              <a:rPr lang="uk-UA" sz="2400" dirty="0"/>
              <a:t> </a:t>
            </a:r>
            <a:r>
              <a:rPr lang="uk-UA" sz="2400" dirty="0" err="1"/>
              <a:t>to</a:t>
            </a:r>
            <a:r>
              <a:rPr lang="uk-UA" sz="2400" dirty="0"/>
              <a:t> </a:t>
            </a:r>
            <a:r>
              <a:rPr lang="uk-UA" sz="2400" dirty="0" err="1"/>
              <a:t>add</a:t>
            </a:r>
            <a:r>
              <a:rPr lang="uk-UA" sz="2400" dirty="0"/>
              <a:t> </a:t>
            </a:r>
            <a:r>
              <a:rPr lang="uk-UA" sz="2400" dirty="0" err="1"/>
              <a:t>new</a:t>
            </a:r>
            <a:r>
              <a:rPr lang="uk-UA" sz="2400" dirty="0"/>
              <a:t> </a:t>
            </a:r>
            <a:r>
              <a:rPr lang="uk-UA" sz="2400" dirty="0" err="1"/>
              <a:t>properties</a:t>
            </a:r>
            <a:r>
              <a:rPr lang="uk-UA" sz="2400" dirty="0"/>
              <a:t> </a:t>
            </a:r>
            <a:r>
              <a:rPr lang="uk-UA" sz="2400" dirty="0" err="1"/>
              <a:t>to</a:t>
            </a:r>
            <a:r>
              <a:rPr lang="uk-UA" sz="2400" dirty="0"/>
              <a:t> </a:t>
            </a:r>
            <a:r>
              <a:rPr lang="uk-UA" sz="2400" dirty="0" err="1"/>
              <a:t>object</a:t>
            </a:r>
            <a:r>
              <a:rPr lang="uk-UA" sz="2400" dirty="0"/>
              <a:t> </a:t>
            </a:r>
            <a:r>
              <a:rPr lang="uk-UA" sz="2400" dirty="0" err="1"/>
              <a:t>constructors</a:t>
            </a:r>
            <a:endParaRPr lang="uk-UA" sz="2400" dirty="0"/>
          </a:p>
        </p:txBody>
      </p:sp>
    </p:spTree>
    <p:extLst>
      <p:ext uri="{BB962C8B-B14F-4D97-AF65-F5344CB8AC3E}">
        <p14:creationId xmlns:p14="http://schemas.microsoft.com/office/powerpoint/2010/main" val="293097835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3309581" y="175576"/>
            <a:ext cx="6121022" cy="685800"/>
          </a:xfrm>
          <a:prstGeom prst="rect">
            <a:avLst/>
          </a:prstGeom>
        </p:spPr>
        <p:txBody>
          <a:bodyPr/>
          <a:lstStyle/>
          <a:p>
            <a:r>
              <a:rPr lang="en-US" dirty="0" smtClean="0"/>
              <a:t>Prototype chaining</a:t>
            </a:r>
            <a:endParaRPr lang="uk-UA" dirty="0"/>
          </a:p>
        </p:txBody>
      </p:sp>
      <p:sp>
        <p:nvSpPr>
          <p:cNvPr id="4" name="Прямоугольник 3"/>
          <p:cNvSpPr/>
          <p:nvPr/>
        </p:nvSpPr>
        <p:spPr>
          <a:xfrm>
            <a:off x="627797" y="1243513"/>
            <a:ext cx="10986448" cy="4154984"/>
          </a:xfrm>
          <a:prstGeom prst="rect">
            <a:avLst/>
          </a:prstGeom>
        </p:spPr>
        <p:txBody>
          <a:bodyPr wrap="square">
            <a:spAutoFit/>
          </a:bodyPr>
          <a:lstStyle/>
          <a:p>
            <a:r>
              <a:rPr lang="en-US" sz="2400" dirty="0">
                <a:latin typeface="+mj-lt"/>
              </a:rPr>
              <a:t> Nearly all objects in JavaScript are instances of </a:t>
            </a:r>
            <a:r>
              <a:rPr lang="en-US" sz="2400" b="1" dirty="0">
                <a:latin typeface="+mj-lt"/>
              </a:rPr>
              <a:t>Object. </a:t>
            </a:r>
            <a:r>
              <a:rPr lang="en-US" sz="2400" dirty="0">
                <a:latin typeface="+mj-lt"/>
              </a:rPr>
              <a:t>That means all the objects in JavaScript inherit the properties and methods from </a:t>
            </a:r>
            <a:r>
              <a:rPr lang="en-US" sz="2400" b="1" dirty="0" err="1">
                <a:latin typeface="+mj-lt"/>
              </a:rPr>
              <a:t>Object.prototype</a:t>
            </a:r>
            <a:r>
              <a:rPr lang="en-US" sz="2400" dirty="0">
                <a:latin typeface="+mj-lt"/>
              </a:rPr>
              <a:t>. This is called </a:t>
            </a:r>
            <a:r>
              <a:rPr lang="en-US" sz="2400" b="1" dirty="0">
                <a:latin typeface="+mj-lt"/>
              </a:rPr>
              <a:t>Prototype chaining</a:t>
            </a:r>
            <a:r>
              <a:rPr lang="en-US" sz="2400" dirty="0">
                <a:latin typeface="+mj-lt"/>
              </a:rPr>
              <a:t>. This is a very powerful and potentially dangerous mechanism to override or extend object behavior.</a:t>
            </a:r>
          </a:p>
          <a:p>
            <a:r>
              <a:rPr lang="en-US" sz="2400" dirty="0">
                <a:latin typeface="+mj-lt"/>
              </a:rPr>
              <a:t>Objects created using the </a:t>
            </a:r>
            <a:r>
              <a:rPr lang="en-US" sz="2400" b="1" dirty="0">
                <a:latin typeface="+mj-lt"/>
              </a:rPr>
              <a:t>new </a:t>
            </a:r>
            <a:r>
              <a:rPr lang="en-US" sz="2400" dirty="0">
                <a:latin typeface="+mj-lt"/>
              </a:rPr>
              <a:t>keyword inherit from a prototype called </a:t>
            </a:r>
            <a:r>
              <a:rPr lang="en-US" sz="2400" dirty="0" err="1">
                <a:latin typeface="+mj-lt"/>
              </a:rPr>
              <a:t>Object.prototype</a:t>
            </a:r>
            <a:r>
              <a:rPr lang="en-US" sz="2400" dirty="0">
                <a:latin typeface="+mj-lt"/>
              </a:rPr>
              <a:t>.</a:t>
            </a:r>
          </a:p>
          <a:p>
            <a:r>
              <a:rPr lang="en-US" sz="2400" b="1" dirty="0">
                <a:latin typeface="+mj-lt"/>
              </a:rPr>
              <a:t>For example:</a:t>
            </a:r>
            <a:r>
              <a:rPr lang="en-US" sz="2400" dirty="0">
                <a:latin typeface="+mj-lt"/>
              </a:rPr>
              <a:t> If a date object [</a:t>
            </a:r>
            <a:r>
              <a:rPr lang="en-US" sz="2400" b="1" dirty="0">
                <a:latin typeface="+mj-lt"/>
              </a:rPr>
              <a:t>new Date()</a:t>
            </a:r>
            <a:r>
              <a:rPr lang="en-US" sz="2400" dirty="0">
                <a:latin typeface="+mj-lt"/>
              </a:rPr>
              <a:t>] is created with the </a:t>
            </a:r>
            <a:r>
              <a:rPr lang="en-US" sz="2400" b="1" dirty="0">
                <a:latin typeface="+mj-lt"/>
              </a:rPr>
              <a:t>new </a:t>
            </a:r>
            <a:r>
              <a:rPr lang="en-US" sz="2400" dirty="0">
                <a:latin typeface="+mj-lt"/>
              </a:rPr>
              <a:t>keyword, then it inherits the </a:t>
            </a:r>
            <a:r>
              <a:rPr lang="en-US" sz="2400" dirty="0" err="1">
                <a:latin typeface="+mj-lt"/>
              </a:rPr>
              <a:t>Date.prototype</a:t>
            </a:r>
            <a:r>
              <a:rPr lang="en-US" sz="2400" dirty="0">
                <a:latin typeface="+mj-lt"/>
              </a:rPr>
              <a:t>.</a:t>
            </a:r>
          </a:p>
          <a:p>
            <a:r>
              <a:rPr lang="en-US" sz="2400" dirty="0">
                <a:latin typeface="+mj-lt"/>
              </a:rPr>
              <a:t>We have Date, Array, Function, </a:t>
            </a:r>
            <a:r>
              <a:rPr lang="en-US" sz="2400" dirty="0" err="1">
                <a:latin typeface="+mj-lt"/>
              </a:rPr>
              <a:t>RegExp</a:t>
            </a:r>
            <a:r>
              <a:rPr lang="en-US" sz="2400" dirty="0">
                <a:latin typeface="+mj-lt"/>
              </a:rPr>
              <a:t> in the list for the same. All these objects inherit from the </a:t>
            </a:r>
            <a:r>
              <a:rPr lang="en-US" sz="2400" dirty="0" err="1">
                <a:latin typeface="+mj-lt"/>
              </a:rPr>
              <a:t>Object.prototype</a:t>
            </a:r>
            <a:r>
              <a:rPr lang="en-US" sz="2400" dirty="0">
                <a:latin typeface="+mj-lt"/>
              </a:rPr>
              <a:t>.</a:t>
            </a:r>
            <a:endParaRPr lang="en-US" sz="2400" b="0" i="0" dirty="0">
              <a:effectLst/>
              <a:latin typeface="+mj-lt"/>
            </a:endParaRPr>
          </a:p>
        </p:txBody>
      </p:sp>
    </p:spTree>
    <p:extLst>
      <p:ext uri="{BB962C8B-B14F-4D97-AF65-F5344CB8AC3E}">
        <p14:creationId xmlns:p14="http://schemas.microsoft.com/office/powerpoint/2010/main" val="10106062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3309581" y="175576"/>
            <a:ext cx="6121022" cy="685800"/>
          </a:xfrm>
          <a:prstGeom prst="rect">
            <a:avLst/>
          </a:prstGeom>
        </p:spPr>
        <p:txBody>
          <a:bodyPr/>
          <a:lstStyle/>
          <a:p>
            <a:r>
              <a:rPr lang="en-US" dirty="0" smtClean="0"/>
              <a:t>Prototype chaining</a:t>
            </a:r>
            <a:endParaRPr lang="uk-UA" dirty="0"/>
          </a:p>
        </p:txBody>
      </p:sp>
      <p:sp>
        <p:nvSpPr>
          <p:cNvPr id="4" name="Прямоугольник 3"/>
          <p:cNvSpPr/>
          <p:nvPr/>
        </p:nvSpPr>
        <p:spPr>
          <a:xfrm>
            <a:off x="627797" y="1243513"/>
            <a:ext cx="10986448" cy="461665"/>
          </a:xfrm>
          <a:prstGeom prst="rect">
            <a:avLst/>
          </a:prstGeom>
        </p:spPr>
        <p:txBody>
          <a:bodyPr wrap="square">
            <a:spAutoFit/>
          </a:bodyPr>
          <a:lstStyle/>
          <a:p>
            <a:endParaRPr lang="en-US" sz="2400" b="0" i="0" dirty="0">
              <a:effectLst/>
              <a:latin typeface="+mj-lt"/>
            </a:endParaRPr>
          </a:p>
        </p:txBody>
      </p:sp>
      <p:pic>
        <p:nvPicPr>
          <p:cNvPr id="2" name="Рисунок 1"/>
          <p:cNvPicPr>
            <a:picLocks noChangeAspect="1"/>
          </p:cNvPicPr>
          <p:nvPr/>
        </p:nvPicPr>
        <p:blipFill>
          <a:blip r:embed="rId2"/>
          <a:stretch>
            <a:fillRect/>
          </a:stretch>
        </p:blipFill>
        <p:spPr>
          <a:xfrm>
            <a:off x="694054" y="1078222"/>
            <a:ext cx="4824191" cy="3494619"/>
          </a:xfrm>
          <a:prstGeom prst="rect">
            <a:avLst/>
          </a:prstGeom>
        </p:spPr>
      </p:pic>
      <p:sp>
        <p:nvSpPr>
          <p:cNvPr id="5" name="Прямоугольник 4"/>
          <p:cNvSpPr/>
          <p:nvPr/>
        </p:nvSpPr>
        <p:spPr>
          <a:xfrm>
            <a:off x="504967" y="5644358"/>
            <a:ext cx="9535236" cy="1015663"/>
          </a:xfrm>
          <a:prstGeom prst="rect">
            <a:avLst/>
          </a:prstGeom>
        </p:spPr>
        <p:txBody>
          <a:bodyPr wrap="square">
            <a:spAutoFit/>
          </a:bodyPr>
          <a:lstStyle/>
          <a:p>
            <a:r>
              <a:rPr lang="en-US" sz="2000" dirty="0" smtClean="0"/>
              <a:t>When was used </a:t>
            </a:r>
            <a:r>
              <a:rPr lang="uk-UA" sz="2000" dirty="0" err="1" smtClean="0"/>
              <a:t>hasOwnProperty</a:t>
            </a:r>
            <a:r>
              <a:rPr lang="uk-UA" sz="2000" dirty="0"/>
              <a:t>() </a:t>
            </a:r>
            <a:r>
              <a:rPr lang="uk-UA" sz="2000" dirty="0" err="1"/>
              <a:t>method</a:t>
            </a:r>
            <a:r>
              <a:rPr lang="uk-UA" sz="2000" dirty="0"/>
              <a:t> </a:t>
            </a:r>
            <a:r>
              <a:rPr lang="uk-UA" sz="2000" dirty="0" err="1"/>
              <a:t>to</a:t>
            </a:r>
            <a:r>
              <a:rPr lang="uk-UA" sz="2000" dirty="0"/>
              <a:t> </a:t>
            </a:r>
            <a:r>
              <a:rPr lang="uk-UA" sz="2000" dirty="0" err="1"/>
              <a:t>check</a:t>
            </a:r>
            <a:r>
              <a:rPr lang="uk-UA" sz="2000" dirty="0"/>
              <a:t> </a:t>
            </a:r>
            <a:r>
              <a:rPr lang="uk-UA" sz="2000" dirty="0" err="1"/>
              <a:t>whether</a:t>
            </a:r>
            <a:r>
              <a:rPr lang="uk-UA" sz="2000" dirty="0"/>
              <a:t> </a:t>
            </a:r>
            <a:r>
              <a:rPr lang="uk-UA" sz="2000" dirty="0" err="1"/>
              <a:t>we</a:t>
            </a:r>
            <a:r>
              <a:rPr lang="uk-UA" sz="2000" dirty="0"/>
              <a:t> </a:t>
            </a:r>
            <a:r>
              <a:rPr lang="uk-UA" sz="2000" dirty="0" err="1"/>
              <a:t>have</a:t>
            </a:r>
            <a:r>
              <a:rPr lang="uk-UA" sz="2000" dirty="0"/>
              <a:t> </a:t>
            </a:r>
            <a:r>
              <a:rPr lang="uk-UA" sz="2000" dirty="0" err="1"/>
              <a:t>getFullName</a:t>
            </a:r>
            <a:r>
              <a:rPr lang="uk-UA" sz="2000" dirty="0"/>
              <a:t> </a:t>
            </a:r>
            <a:r>
              <a:rPr lang="uk-UA" sz="2000" dirty="0" err="1"/>
              <a:t>method</a:t>
            </a:r>
            <a:r>
              <a:rPr lang="uk-UA" sz="2000" dirty="0"/>
              <a:t> </a:t>
            </a:r>
            <a:r>
              <a:rPr lang="uk-UA" sz="2000" dirty="0" err="1"/>
              <a:t>as</a:t>
            </a:r>
            <a:r>
              <a:rPr lang="uk-UA" sz="2000" dirty="0"/>
              <a:t> a </a:t>
            </a:r>
            <a:r>
              <a:rPr lang="uk-UA" sz="2000" dirty="0" err="1"/>
              <a:t>property</a:t>
            </a:r>
            <a:r>
              <a:rPr lang="uk-UA" sz="2000" dirty="0"/>
              <a:t> </a:t>
            </a:r>
            <a:r>
              <a:rPr lang="uk-UA" sz="2000" dirty="0" err="1"/>
              <a:t>of</a:t>
            </a:r>
            <a:r>
              <a:rPr lang="uk-UA" sz="2000" dirty="0"/>
              <a:t> </a:t>
            </a:r>
            <a:r>
              <a:rPr lang="uk-UA" sz="2000" dirty="0" err="1"/>
              <a:t>the</a:t>
            </a:r>
            <a:r>
              <a:rPr lang="uk-UA" sz="2000" dirty="0"/>
              <a:t> </a:t>
            </a:r>
            <a:r>
              <a:rPr lang="uk-UA" sz="2000" dirty="0" err="1"/>
              <a:t>object</a:t>
            </a:r>
            <a:r>
              <a:rPr lang="uk-UA" sz="2000" dirty="0"/>
              <a:t>. </a:t>
            </a:r>
            <a:r>
              <a:rPr lang="uk-UA" sz="2000" dirty="0" err="1"/>
              <a:t>It</a:t>
            </a:r>
            <a:r>
              <a:rPr lang="uk-UA" sz="2000" dirty="0"/>
              <a:t> </a:t>
            </a:r>
            <a:r>
              <a:rPr lang="uk-UA" sz="2000" dirty="0" err="1"/>
              <a:t>returned</a:t>
            </a:r>
            <a:r>
              <a:rPr lang="uk-UA" sz="2000" dirty="0"/>
              <a:t> </a:t>
            </a:r>
            <a:r>
              <a:rPr lang="uk-UA" sz="2000" dirty="0" err="1"/>
              <a:t>false</a:t>
            </a:r>
            <a:r>
              <a:rPr lang="uk-UA" sz="2000" dirty="0"/>
              <a:t>, </a:t>
            </a:r>
            <a:r>
              <a:rPr lang="uk-UA" sz="2000" dirty="0" err="1"/>
              <a:t>that</a:t>
            </a:r>
            <a:r>
              <a:rPr lang="uk-UA" sz="2000" dirty="0"/>
              <a:t> </a:t>
            </a:r>
            <a:r>
              <a:rPr lang="uk-UA" sz="2000" dirty="0" err="1"/>
              <a:t>means</a:t>
            </a:r>
            <a:r>
              <a:rPr lang="uk-UA" sz="2000" dirty="0"/>
              <a:t> </a:t>
            </a:r>
            <a:r>
              <a:rPr lang="uk-UA" sz="2000" dirty="0" err="1"/>
              <a:t>there</a:t>
            </a:r>
            <a:r>
              <a:rPr lang="uk-UA" sz="2000" dirty="0"/>
              <a:t> </a:t>
            </a:r>
            <a:r>
              <a:rPr lang="uk-UA" sz="2000" dirty="0" err="1"/>
              <a:t>is</a:t>
            </a:r>
            <a:r>
              <a:rPr lang="uk-UA" sz="2000" dirty="0"/>
              <a:t> </a:t>
            </a:r>
            <a:r>
              <a:rPr lang="uk-UA" sz="2000" dirty="0" err="1"/>
              <a:t>no</a:t>
            </a:r>
            <a:r>
              <a:rPr lang="uk-UA" sz="2000" dirty="0"/>
              <a:t> </a:t>
            </a:r>
            <a:r>
              <a:rPr lang="uk-UA" sz="2000" dirty="0" err="1"/>
              <a:t>such</a:t>
            </a:r>
            <a:r>
              <a:rPr lang="uk-UA" sz="2000" dirty="0"/>
              <a:t> </a:t>
            </a:r>
            <a:r>
              <a:rPr lang="uk-UA" sz="2000" dirty="0" err="1"/>
              <a:t>property</a:t>
            </a:r>
            <a:r>
              <a:rPr lang="uk-UA" sz="2000" dirty="0"/>
              <a:t>. </a:t>
            </a:r>
            <a:r>
              <a:rPr lang="uk-UA" sz="2000" dirty="0" err="1"/>
              <a:t>But</a:t>
            </a:r>
            <a:r>
              <a:rPr lang="uk-UA" sz="2000" dirty="0"/>
              <a:t>, </a:t>
            </a:r>
            <a:r>
              <a:rPr lang="uk-UA" sz="2000" dirty="0" err="1"/>
              <a:t>when</a:t>
            </a:r>
            <a:r>
              <a:rPr lang="uk-UA" sz="2000" dirty="0"/>
              <a:t> </a:t>
            </a:r>
            <a:r>
              <a:rPr lang="uk-UA" sz="2000" dirty="0" err="1"/>
              <a:t>we</a:t>
            </a:r>
            <a:r>
              <a:rPr lang="uk-UA" sz="2000" dirty="0"/>
              <a:t> </a:t>
            </a:r>
            <a:r>
              <a:rPr lang="uk-UA" sz="2000" dirty="0" err="1"/>
              <a:t>used</a:t>
            </a:r>
            <a:r>
              <a:rPr lang="uk-UA" sz="2000" dirty="0"/>
              <a:t> </a:t>
            </a:r>
            <a:r>
              <a:rPr lang="uk-UA" sz="2000" dirty="0" err="1"/>
              <a:t>getFullName</a:t>
            </a:r>
            <a:r>
              <a:rPr lang="uk-UA" sz="2000" dirty="0"/>
              <a:t> </a:t>
            </a:r>
            <a:r>
              <a:rPr lang="uk-UA" sz="2000" dirty="0" err="1"/>
              <a:t>method</a:t>
            </a:r>
            <a:r>
              <a:rPr lang="uk-UA" sz="2000" dirty="0"/>
              <a:t>, </a:t>
            </a:r>
            <a:r>
              <a:rPr lang="uk-UA" sz="2000" dirty="0" err="1"/>
              <a:t>it</a:t>
            </a:r>
            <a:r>
              <a:rPr lang="uk-UA" sz="2000" dirty="0"/>
              <a:t> </a:t>
            </a:r>
            <a:r>
              <a:rPr lang="uk-UA" sz="2000" dirty="0" err="1"/>
              <a:t>returned</a:t>
            </a:r>
            <a:r>
              <a:rPr lang="uk-UA" sz="2000" dirty="0"/>
              <a:t> </a:t>
            </a:r>
            <a:r>
              <a:rPr lang="uk-UA" sz="2000" dirty="0" err="1"/>
              <a:t>the</a:t>
            </a:r>
            <a:r>
              <a:rPr lang="uk-UA" sz="2000" dirty="0"/>
              <a:t> </a:t>
            </a:r>
            <a:r>
              <a:rPr lang="uk-UA" sz="2000" dirty="0" err="1"/>
              <a:t>actual</a:t>
            </a:r>
            <a:r>
              <a:rPr lang="uk-UA" sz="2000" dirty="0"/>
              <a:t> </a:t>
            </a:r>
            <a:r>
              <a:rPr lang="uk-UA" sz="2000" dirty="0" err="1"/>
              <a:t>full</a:t>
            </a:r>
            <a:r>
              <a:rPr lang="uk-UA" sz="2000" dirty="0"/>
              <a:t> </a:t>
            </a:r>
            <a:r>
              <a:rPr lang="uk-UA" sz="2000" dirty="0" err="1"/>
              <a:t>name</a:t>
            </a:r>
            <a:r>
              <a:rPr lang="uk-UA" sz="2000" dirty="0"/>
              <a:t> </a:t>
            </a:r>
            <a:r>
              <a:rPr lang="uk-UA" sz="2000" dirty="0" err="1"/>
              <a:t>but</a:t>
            </a:r>
            <a:r>
              <a:rPr lang="uk-UA" sz="2000" dirty="0"/>
              <a:t> </a:t>
            </a:r>
            <a:r>
              <a:rPr lang="uk-UA" sz="2000" dirty="0" err="1"/>
              <a:t>the</a:t>
            </a:r>
            <a:r>
              <a:rPr lang="uk-UA" sz="2000" dirty="0"/>
              <a:t> </a:t>
            </a:r>
            <a:r>
              <a:rPr lang="uk-UA" sz="2000" dirty="0" err="1"/>
              <a:t>property</a:t>
            </a:r>
            <a:r>
              <a:rPr lang="uk-UA" sz="2000" dirty="0"/>
              <a:t> </a:t>
            </a:r>
            <a:r>
              <a:rPr lang="uk-UA" sz="2000" dirty="0" err="1"/>
              <a:t>was</a:t>
            </a:r>
            <a:r>
              <a:rPr lang="uk-UA" sz="2000" dirty="0"/>
              <a:t> </a:t>
            </a:r>
            <a:r>
              <a:rPr lang="uk-UA" sz="2000" dirty="0" err="1"/>
              <a:t>not</a:t>
            </a:r>
            <a:r>
              <a:rPr lang="uk-UA" sz="2000" dirty="0"/>
              <a:t> </a:t>
            </a:r>
            <a:r>
              <a:rPr lang="uk-UA" sz="2000" dirty="0" err="1"/>
              <a:t>there</a:t>
            </a:r>
            <a:r>
              <a:rPr lang="uk-UA" sz="2000" dirty="0"/>
              <a:t>.</a:t>
            </a:r>
          </a:p>
        </p:txBody>
      </p:sp>
      <p:sp>
        <p:nvSpPr>
          <p:cNvPr id="7" name="Прямоугольник 6"/>
          <p:cNvSpPr/>
          <p:nvPr/>
        </p:nvSpPr>
        <p:spPr>
          <a:xfrm>
            <a:off x="5968621" y="932706"/>
            <a:ext cx="6096000" cy="3785652"/>
          </a:xfrm>
          <a:prstGeom prst="rect">
            <a:avLst/>
          </a:prstGeom>
        </p:spPr>
        <p:txBody>
          <a:bodyPr>
            <a:spAutoFit/>
          </a:bodyPr>
          <a:lstStyle/>
          <a:p>
            <a:r>
              <a:rPr lang="uk-UA" sz="2000" dirty="0"/>
              <a:t> </a:t>
            </a:r>
            <a:r>
              <a:rPr lang="uk-UA" sz="2000" dirty="0" err="1"/>
              <a:t>As</a:t>
            </a:r>
            <a:r>
              <a:rPr lang="uk-UA" sz="2000" dirty="0"/>
              <a:t> </a:t>
            </a:r>
            <a:r>
              <a:rPr lang="uk-UA" sz="2000" dirty="0" err="1"/>
              <a:t>the</a:t>
            </a:r>
            <a:r>
              <a:rPr lang="uk-UA" sz="2000" dirty="0"/>
              <a:t> </a:t>
            </a:r>
            <a:r>
              <a:rPr lang="uk-UA" sz="2000" dirty="0" err="1"/>
              <a:t>getFullName</a:t>
            </a:r>
            <a:r>
              <a:rPr lang="uk-UA" sz="2000" dirty="0"/>
              <a:t>() </a:t>
            </a:r>
            <a:r>
              <a:rPr lang="uk-UA" sz="2000" dirty="0" err="1"/>
              <a:t>method</a:t>
            </a:r>
            <a:r>
              <a:rPr lang="uk-UA" sz="2000" dirty="0"/>
              <a:t> </a:t>
            </a:r>
            <a:r>
              <a:rPr lang="uk-UA" sz="2000" dirty="0" err="1"/>
              <a:t>was</a:t>
            </a:r>
            <a:r>
              <a:rPr lang="uk-UA" sz="2000" dirty="0"/>
              <a:t> </a:t>
            </a:r>
            <a:r>
              <a:rPr lang="uk-UA" sz="2000" dirty="0" err="1"/>
              <a:t>not</a:t>
            </a:r>
            <a:r>
              <a:rPr lang="uk-UA" sz="2000" dirty="0"/>
              <a:t> </a:t>
            </a:r>
            <a:r>
              <a:rPr lang="uk-UA" sz="2000" dirty="0" err="1"/>
              <a:t>there</a:t>
            </a:r>
            <a:r>
              <a:rPr lang="uk-UA" sz="2000" dirty="0"/>
              <a:t> </a:t>
            </a:r>
            <a:r>
              <a:rPr lang="uk-UA" sz="2000" dirty="0" err="1"/>
              <a:t>in</a:t>
            </a:r>
            <a:r>
              <a:rPr lang="uk-UA" sz="2000" dirty="0"/>
              <a:t> </a:t>
            </a:r>
            <a:r>
              <a:rPr lang="uk-UA" sz="2000" dirty="0" err="1"/>
              <a:t>the</a:t>
            </a:r>
            <a:r>
              <a:rPr lang="uk-UA" sz="2000" dirty="0"/>
              <a:t> </a:t>
            </a:r>
            <a:r>
              <a:rPr lang="uk-UA" sz="2000" dirty="0" err="1"/>
              <a:t>object</a:t>
            </a:r>
            <a:r>
              <a:rPr lang="uk-UA" sz="2000" dirty="0"/>
              <a:t> </a:t>
            </a:r>
            <a:r>
              <a:rPr lang="uk-UA" sz="2000" dirty="0" err="1"/>
              <a:t>but</a:t>
            </a:r>
            <a:r>
              <a:rPr lang="uk-UA" sz="2000" dirty="0"/>
              <a:t> </a:t>
            </a:r>
            <a:r>
              <a:rPr lang="uk-UA" sz="2000" dirty="0" err="1"/>
              <a:t>still</a:t>
            </a:r>
            <a:r>
              <a:rPr lang="uk-UA" sz="2000" dirty="0"/>
              <a:t> </a:t>
            </a:r>
            <a:r>
              <a:rPr lang="uk-UA" sz="2000" dirty="0" err="1"/>
              <a:t>we</a:t>
            </a:r>
            <a:r>
              <a:rPr lang="uk-UA" sz="2000" dirty="0"/>
              <a:t> </a:t>
            </a:r>
            <a:r>
              <a:rPr lang="uk-UA" sz="2000" dirty="0" err="1"/>
              <a:t>were</a:t>
            </a:r>
            <a:r>
              <a:rPr lang="uk-UA" sz="2000" dirty="0"/>
              <a:t> </a:t>
            </a:r>
            <a:r>
              <a:rPr lang="uk-UA" sz="2000" dirty="0" err="1"/>
              <a:t>able</a:t>
            </a:r>
            <a:r>
              <a:rPr lang="uk-UA" sz="2000" dirty="0"/>
              <a:t> </a:t>
            </a:r>
            <a:r>
              <a:rPr lang="uk-UA" sz="2000" dirty="0" err="1"/>
              <a:t>to</a:t>
            </a:r>
            <a:r>
              <a:rPr lang="uk-UA" sz="2000" dirty="0"/>
              <a:t> </a:t>
            </a:r>
            <a:r>
              <a:rPr lang="uk-UA" sz="2000" dirty="0" err="1"/>
              <a:t>use</a:t>
            </a:r>
            <a:r>
              <a:rPr lang="uk-UA" sz="2000" dirty="0"/>
              <a:t> </a:t>
            </a:r>
            <a:r>
              <a:rPr lang="uk-UA" sz="2000" dirty="0" err="1"/>
              <a:t>it</a:t>
            </a:r>
            <a:r>
              <a:rPr lang="uk-UA" sz="2000" dirty="0"/>
              <a:t>. </a:t>
            </a:r>
            <a:r>
              <a:rPr lang="uk-UA" sz="2000" dirty="0" err="1"/>
              <a:t>We</a:t>
            </a:r>
            <a:r>
              <a:rPr lang="uk-UA" sz="2000" dirty="0"/>
              <a:t> </a:t>
            </a:r>
            <a:r>
              <a:rPr lang="uk-UA" sz="2000" dirty="0" err="1"/>
              <a:t>should</a:t>
            </a:r>
            <a:r>
              <a:rPr lang="uk-UA" sz="2000" dirty="0"/>
              <a:t> </a:t>
            </a:r>
            <a:r>
              <a:rPr lang="uk-UA" sz="2000" dirty="0" err="1"/>
              <a:t>not</a:t>
            </a:r>
            <a:r>
              <a:rPr lang="uk-UA" sz="2000" dirty="0"/>
              <a:t> </a:t>
            </a:r>
            <a:r>
              <a:rPr lang="uk-UA" sz="2000" dirty="0" err="1"/>
              <a:t>forget</a:t>
            </a:r>
            <a:r>
              <a:rPr lang="uk-UA" sz="2000" dirty="0"/>
              <a:t> </a:t>
            </a:r>
            <a:r>
              <a:rPr lang="uk-UA" sz="2000" dirty="0" err="1"/>
              <a:t>that</a:t>
            </a:r>
            <a:r>
              <a:rPr lang="uk-UA" sz="2000" dirty="0"/>
              <a:t> </a:t>
            </a:r>
            <a:r>
              <a:rPr lang="uk-UA" sz="2000" dirty="0" err="1"/>
              <a:t>we</a:t>
            </a:r>
            <a:r>
              <a:rPr lang="uk-UA" sz="2000" dirty="0"/>
              <a:t> </a:t>
            </a:r>
            <a:r>
              <a:rPr lang="uk-UA" sz="2000" dirty="0" err="1"/>
              <a:t>added</a:t>
            </a:r>
            <a:r>
              <a:rPr lang="uk-UA" sz="2000" dirty="0"/>
              <a:t> </a:t>
            </a:r>
            <a:r>
              <a:rPr lang="uk-UA" sz="2000" dirty="0" err="1"/>
              <a:t>the</a:t>
            </a:r>
            <a:r>
              <a:rPr lang="uk-UA" sz="2000" dirty="0"/>
              <a:t> </a:t>
            </a:r>
            <a:r>
              <a:rPr lang="uk-UA" sz="2000" dirty="0" err="1"/>
              <a:t>method</a:t>
            </a:r>
            <a:r>
              <a:rPr lang="uk-UA" sz="2000" dirty="0"/>
              <a:t> </a:t>
            </a:r>
            <a:r>
              <a:rPr lang="uk-UA" sz="2000" dirty="0" err="1"/>
              <a:t>in</a:t>
            </a:r>
            <a:r>
              <a:rPr lang="uk-UA" sz="2000" dirty="0"/>
              <a:t> </a:t>
            </a:r>
            <a:r>
              <a:rPr lang="uk-UA" sz="2000" dirty="0" err="1"/>
              <a:t>class</a:t>
            </a:r>
            <a:r>
              <a:rPr lang="uk-UA" sz="2000" dirty="0"/>
              <a:t> </a:t>
            </a:r>
            <a:r>
              <a:rPr lang="uk-UA" sz="2000" dirty="0" err="1"/>
              <a:t>Person’s</a:t>
            </a:r>
            <a:r>
              <a:rPr lang="uk-UA" sz="2000" dirty="0"/>
              <a:t> </a:t>
            </a:r>
            <a:r>
              <a:rPr lang="uk-UA" sz="2000" dirty="0" err="1"/>
              <a:t>prototype</a:t>
            </a:r>
            <a:r>
              <a:rPr lang="uk-UA" sz="2000" dirty="0"/>
              <a:t>. </a:t>
            </a:r>
            <a:r>
              <a:rPr lang="uk-UA" sz="2000" dirty="0" err="1"/>
              <a:t>The</a:t>
            </a:r>
            <a:r>
              <a:rPr lang="uk-UA" sz="2000" dirty="0"/>
              <a:t> </a:t>
            </a:r>
            <a:r>
              <a:rPr lang="uk-UA" sz="2000" dirty="0" err="1"/>
              <a:t>method</a:t>
            </a:r>
            <a:r>
              <a:rPr lang="uk-UA" sz="2000" dirty="0"/>
              <a:t> </a:t>
            </a:r>
            <a:r>
              <a:rPr lang="uk-UA" sz="2000" dirty="0" err="1"/>
              <a:t>went</a:t>
            </a:r>
            <a:r>
              <a:rPr lang="uk-UA" sz="2000" dirty="0"/>
              <a:t> </a:t>
            </a:r>
            <a:r>
              <a:rPr lang="uk-UA" sz="2000" dirty="0" err="1"/>
              <a:t>to</a:t>
            </a:r>
            <a:r>
              <a:rPr lang="uk-UA" sz="2000" dirty="0"/>
              <a:t> </a:t>
            </a:r>
            <a:r>
              <a:rPr lang="uk-UA" sz="2000" dirty="0" err="1"/>
              <a:t>the</a:t>
            </a:r>
            <a:r>
              <a:rPr lang="uk-UA" sz="2000" dirty="0"/>
              <a:t> </a:t>
            </a:r>
            <a:r>
              <a:rPr lang="uk-UA" sz="2000" dirty="0" err="1"/>
              <a:t>object</a:t>
            </a:r>
            <a:r>
              <a:rPr lang="uk-UA" sz="2000" dirty="0"/>
              <a:t> </a:t>
            </a:r>
            <a:r>
              <a:rPr lang="uk-UA" sz="2000" dirty="0" err="1"/>
              <a:t>through</a:t>
            </a:r>
            <a:r>
              <a:rPr lang="uk-UA" sz="2000" dirty="0"/>
              <a:t> </a:t>
            </a:r>
            <a:r>
              <a:rPr lang="uk-UA" sz="2000" dirty="0" err="1"/>
              <a:t>prototype</a:t>
            </a:r>
            <a:r>
              <a:rPr lang="uk-UA" sz="2000" dirty="0"/>
              <a:t> </a:t>
            </a:r>
            <a:r>
              <a:rPr lang="uk-UA" sz="2000" dirty="0" err="1"/>
              <a:t>chaining</a:t>
            </a:r>
            <a:r>
              <a:rPr lang="uk-UA" sz="2000" dirty="0"/>
              <a:t>. </a:t>
            </a:r>
            <a:r>
              <a:rPr lang="uk-UA" sz="2000" dirty="0" err="1"/>
              <a:t>It</a:t>
            </a:r>
            <a:r>
              <a:rPr lang="uk-UA" sz="2000" dirty="0"/>
              <a:t> </a:t>
            </a:r>
            <a:r>
              <a:rPr lang="uk-UA" sz="2000" dirty="0" err="1"/>
              <a:t>means</a:t>
            </a:r>
            <a:r>
              <a:rPr lang="uk-UA" sz="2000" dirty="0"/>
              <a:t> </a:t>
            </a:r>
            <a:r>
              <a:rPr lang="uk-UA" sz="2000" dirty="0" err="1"/>
              <a:t>the</a:t>
            </a:r>
            <a:r>
              <a:rPr lang="uk-UA" sz="2000" dirty="0"/>
              <a:t> </a:t>
            </a:r>
            <a:r>
              <a:rPr lang="uk-UA" sz="2000" dirty="0" err="1"/>
              <a:t>class</a:t>
            </a:r>
            <a:r>
              <a:rPr lang="uk-UA" sz="2000" dirty="0"/>
              <a:t> </a:t>
            </a:r>
            <a:r>
              <a:rPr lang="uk-UA" sz="2000" dirty="0" err="1"/>
              <a:t>had</a:t>
            </a:r>
            <a:r>
              <a:rPr lang="uk-UA" sz="2000" dirty="0"/>
              <a:t> </a:t>
            </a:r>
            <a:r>
              <a:rPr lang="uk-UA" sz="2000" dirty="0" err="1"/>
              <a:t>the</a:t>
            </a:r>
            <a:r>
              <a:rPr lang="uk-UA" sz="2000" dirty="0"/>
              <a:t> </a:t>
            </a:r>
            <a:r>
              <a:rPr lang="uk-UA" sz="2000" dirty="0" err="1"/>
              <a:t>method</a:t>
            </a:r>
            <a:r>
              <a:rPr lang="uk-UA" sz="2000" dirty="0"/>
              <a:t> </a:t>
            </a:r>
            <a:r>
              <a:rPr lang="uk-UA" sz="2000" dirty="0" err="1"/>
              <a:t>in</a:t>
            </a:r>
            <a:r>
              <a:rPr lang="uk-UA" sz="2000" dirty="0"/>
              <a:t> </a:t>
            </a:r>
            <a:r>
              <a:rPr lang="uk-UA" sz="2000" dirty="0" err="1"/>
              <a:t>its</a:t>
            </a:r>
            <a:r>
              <a:rPr lang="uk-UA" sz="2000" dirty="0"/>
              <a:t> </a:t>
            </a:r>
            <a:r>
              <a:rPr lang="uk-UA" sz="2000" dirty="0" err="1"/>
              <a:t>prototype</a:t>
            </a:r>
            <a:r>
              <a:rPr lang="uk-UA" sz="2000" dirty="0"/>
              <a:t>, </a:t>
            </a:r>
            <a:r>
              <a:rPr lang="uk-UA" sz="2000" dirty="0" err="1"/>
              <a:t>which</a:t>
            </a:r>
            <a:r>
              <a:rPr lang="uk-UA" sz="2000" dirty="0"/>
              <a:t> </a:t>
            </a:r>
            <a:r>
              <a:rPr lang="uk-UA" sz="2000" dirty="0" err="1"/>
              <a:t>went</a:t>
            </a:r>
            <a:r>
              <a:rPr lang="uk-UA" sz="2000" dirty="0"/>
              <a:t> </a:t>
            </a:r>
            <a:r>
              <a:rPr lang="uk-UA" sz="2000" dirty="0" err="1"/>
              <a:t>to</a:t>
            </a:r>
            <a:r>
              <a:rPr lang="uk-UA" sz="2000" dirty="0"/>
              <a:t> </a:t>
            </a:r>
            <a:r>
              <a:rPr lang="uk-UA" sz="2000" dirty="0" err="1"/>
              <a:t>its</a:t>
            </a:r>
            <a:r>
              <a:rPr lang="uk-UA" sz="2000" dirty="0"/>
              <a:t> </a:t>
            </a:r>
            <a:r>
              <a:rPr lang="uk-UA" sz="2000" dirty="0" err="1"/>
              <a:t>instance</a:t>
            </a:r>
            <a:r>
              <a:rPr lang="uk-UA" sz="2000" dirty="0"/>
              <a:t> (</a:t>
            </a:r>
            <a:r>
              <a:rPr lang="uk-UA" sz="2000" dirty="0" err="1"/>
              <a:t>person</a:t>
            </a:r>
            <a:r>
              <a:rPr lang="uk-UA" sz="2000" dirty="0"/>
              <a:t> </a:t>
            </a:r>
            <a:r>
              <a:rPr lang="uk-UA" sz="2000" dirty="0" err="1"/>
              <a:t>object</a:t>
            </a:r>
            <a:r>
              <a:rPr lang="uk-UA" sz="2000" dirty="0"/>
              <a:t>) </a:t>
            </a:r>
            <a:r>
              <a:rPr lang="uk-UA" sz="2000" dirty="0" err="1"/>
              <a:t>through</a:t>
            </a:r>
            <a:r>
              <a:rPr lang="uk-UA" sz="2000" dirty="0"/>
              <a:t> </a:t>
            </a:r>
            <a:r>
              <a:rPr lang="uk-UA" sz="2000" dirty="0" err="1"/>
              <a:t>prototype</a:t>
            </a:r>
            <a:r>
              <a:rPr lang="uk-UA" sz="2000" dirty="0"/>
              <a:t> </a:t>
            </a:r>
            <a:r>
              <a:rPr lang="uk-UA" sz="2000" dirty="0" err="1"/>
              <a:t>chaining</a:t>
            </a:r>
            <a:r>
              <a:rPr lang="uk-UA" sz="2000" dirty="0"/>
              <a:t>. </a:t>
            </a:r>
            <a:r>
              <a:rPr lang="uk-UA" sz="2000" dirty="0" err="1"/>
              <a:t>To</a:t>
            </a:r>
            <a:r>
              <a:rPr lang="uk-UA" sz="2000" dirty="0"/>
              <a:t> </a:t>
            </a:r>
            <a:r>
              <a:rPr lang="uk-UA" sz="2000" dirty="0" err="1"/>
              <a:t>prove</a:t>
            </a:r>
            <a:r>
              <a:rPr lang="uk-UA" sz="2000" dirty="0"/>
              <a:t> </a:t>
            </a:r>
            <a:r>
              <a:rPr lang="uk-UA" sz="2000" dirty="0" err="1"/>
              <a:t>that</a:t>
            </a:r>
            <a:r>
              <a:rPr lang="uk-UA" sz="2000" dirty="0"/>
              <a:t> </a:t>
            </a:r>
            <a:r>
              <a:rPr lang="uk-UA" sz="2000" dirty="0" err="1"/>
              <a:t>we</a:t>
            </a:r>
            <a:r>
              <a:rPr lang="uk-UA" sz="2000" dirty="0"/>
              <a:t> </a:t>
            </a:r>
            <a:r>
              <a:rPr lang="uk-UA" sz="2000" dirty="0" err="1"/>
              <a:t>will</a:t>
            </a:r>
            <a:r>
              <a:rPr lang="uk-UA" sz="2000" dirty="0"/>
              <a:t> </a:t>
            </a:r>
            <a:r>
              <a:rPr lang="uk-UA" sz="2000" dirty="0" err="1"/>
              <a:t>check</a:t>
            </a:r>
            <a:r>
              <a:rPr lang="uk-UA" sz="2000" dirty="0"/>
              <a:t> </a:t>
            </a:r>
            <a:r>
              <a:rPr lang="uk-UA" sz="2000" dirty="0" err="1"/>
              <a:t>it</a:t>
            </a:r>
            <a:r>
              <a:rPr lang="uk-UA" sz="2000" dirty="0"/>
              <a:t> </a:t>
            </a:r>
            <a:r>
              <a:rPr lang="uk-UA" sz="2000" dirty="0" err="1"/>
              <a:t>in</a:t>
            </a:r>
            <a:r>
              <a:rPr lang="uk-UA" sz="2000" dirty="0"/>
              <a:t> </a:t>
            </a:r>
            <a:r>
              <a:rPr lang="uk-UA" sz="2000" dirty="0" err="1"/>
              <a:t>the</a:t>
            </a:r>
            <a:r>
              <a:rPr lang="uk-UA" sz="2000" dirty="0"/>
              <a:t> </a:t>
            </a:r>
            <a:r>
              <a:rPr lang="uk-UA" sz="2000" dirty="0" err="1"/>
              <a:t>object</a:t>
            </a:r>
            <a:r>
              <a:rPr lang="uk-UA" sz="2000" dirty="0"/>
              <a:t>.</a:t>
            </a:r>
          </a:p>
          <a:p>
            <a:endParaRPr lang="uk-UA" sz="2000" dirty="0"/>
          </a:p>
          <a:p>
            <a:r>
              <a:rPr lang="uk-UA" sz="2000" dirty="0" err="1"/>
              <a:t>Whenever</a:t>
            </a:r>
            <a:r>
              <a:rPr lang="uk-UA" sz="2000" dirty="0"/>
              <a:t> </a:t>
            </a:r>
            <a:r>
              <a:rPr lang="uk-UA" sz="2000" dirty="0" err="1"/>
              <a:t>we</a:t>
            </a:r>
            <a:r>
              <a:rPr lang="uk-UA" sz="2000" dirty="0"/>
              <a:t> </a:t>
            </a:r>
            <a:r>
              <a:rPr lang="uk-UA" sz="2000" dirty="0" err="1"/>
              <a:t>create</a:t>
            </a:r>
            <a:r>
              <a:rPr lang="uk-UA" sz="2000" dirty="0"/>
              <a:t> </a:t>
            </a:r>
            <a:r>
              <a:rPr lang="uk-UA" sz="2000" dirty="0" err="1"/>
              <a:t>an</a:t>
            </a:r>
            <a:r>
              <a:rPr lang="uk-UA" sz="2000" dirty="0"/>
              <a:t> </a:t>
            </a:r>
            <a:r>
              <a:rPr lang="uk-UA" sz="2000" dirty="0" err="1"/>
              <a:t>instance</a:t>
            </a:r>
            <a:r>
              <a:rPr lang="uk-UA" sz="2000" dirty="0"/>
              <a:t> </a:t>
            </a:r>
            <a:r>
              <a:rPr lang="uk-UA" sz="2000" dirty="0" err="1"/>
              <a:t>of</a:t>
            </a:r>
            <a:r>
              <a:rPr lang="uk-UA" sz="2000" dirty="0"/>
              <a:t> </a:t>
            </a:r>
            <a:r>
              <a:rPr lang="uk-UA" sz="2000" dirty="0" err="1"/>
              <a:t>any</a:t>
            </a:r>
            <a:r>
              <a:rPr lang="uk-UA" sz="2000" dirty="0"/>
              <a:t> </a:t>
            </a:r>
            <a:r>
              <a:rPr lang="uk-UA" sz="2000" dirty="0" err="1"/>
              <a:t>class</a:t>
            </a:r>
            <a:r>
              <a:rPr lang="uk-UA" sz="2000" dirty="0"/>
              <a:t>, </a:t>
            </a:r>
            <a:r>
              <a:rPr lang="uk-UA" sz="2000" dirty="0" err="1"/>
              <a:t>the</a:t>
            </a:r>
            <a:r>
              <a:rPr lang="uk-UA" sz="2000" dirty="0"/>
              <a:t> </a:t>
            </a:r>
            <a:r>
              <a:rPr lang="uk-UA" sz="2000" dirty="0" err="1"/>
              <a:t>prototype</a:t>
            </a:r>
            <a:r>
              <a:rPr lang="uk-UA" sz="2000" dirty="0"/>
              <a:t> </a:t>
            </a:r>
            <a:r>
              <a:rPr lang="uk-UA" sz="2000" dirty="0" err="1"/>
              <a:t>of</a:t>
            </a:r>
            <a:r>
              <a:rPr lang="uk-UA" sz="2000" dirty="0"/>
              <a:t> </a:t>
            </a:r>
            <a:r>
              <a:rPr lang="uk-UA" sz="2000" dirty="0" err="1"/>
              <a:t>the</a:t>
            </a:r>
            <a:r>
              <a:rPr lang="uk-UA" sz="2000" dirty="0"/>
              <a:t> </a:t>
            </a:r>
            <a:r>
              <a:rPr lang="uk-UA" sz="2000" dirty="0" err="1"/>
              <a:t>class</a:t>
            </a:r>
            <a:r>
              <a:rPr lang="uk-UA" sz="2000" dirty="0"/>
              <a:t> </a:t>
            </a:r>
            <a:r>
              <a:rPr lang="uk-UA" sz="2000" dirty="0" err="1"/>
              <a:t>is</a:t>
            </a:r>
            <a:r>
              <a:rPr lang="uk-UA" sz="2000" dirty="0"/>
              <a:t> </a:t>
            </a:r>
            <a:r>
              <a:rPr lang="uk-UA" sz="2000" dirty="0" err="1"/>
              <a:t>created</a:t>
            </a:r>
            <a:r>
              <a:rPr lang="uk-UA" sz="2000" dirty="0"/>
              <a:t> </a:t>
            </a:r>
            <a:r>
              <a:rPr lang="uk-UA" sz="2000" dirty="0" err="1"/>
              <a:t>in</a:t>
            </a:r>
            <a:r>
              <a:rPr lang="uk-UA" sz="2000" dirty="0"/>
              <a:t> </a:t>
            </a:r>
            <a:r>
              <a:rPr lang="uk-UA" sz="2000" dirty="0" err="1"/>
              <a:t>object</a:t>
            </a:r>
            <a:r>
              <a:rPr lang="uk-UA" sz="2000" dirty="0"/>
              <a:t> </a:t>
            </a:r>
            <a:r>
              <a:rPr lang="uk-UA" sz="2000" dirty="0" err="1"/>
              <a:t>as</a:t>
            </a:r>
            <a:r>
              <a:rPr lang="uk-UA" sz="2000" dirty="0"/>
              <a:t> </a:t>
            </a:r>
            <a:r>
              <a:rPr lang="uk-UA" sz="2000" dirty="0" err="1"/>
              <a:t>well</a:t>
            </a:r>
            <a:r>
              <a:rPr lang="uk-UA" sz="2000" dirty="0"/>
              <a:t>. </a:t>
            </a:r>
            <a:r>
              <a:rPr lang="uk-UA" sz="2000" dirty="0" err="1"/>
              <a:t>We</a:t>
            </a:r>
            <a:r>
              <a:rPr lang="uk-UA" sz="2000" dirty="0"/>
              <a:t> </a:t>
            </a:r>
            <a:r>
              <a:rPr lang="uk-UA" sz="2000" dirty="0" err="1"/>
              <a:t>have</a:t>
            </a:r>
            <a:r>
              <a:rPr lang="uk-UA" sz="2000" dirty="0"/>
              <a:t> </a:t>
            </a:r>
            <a:r>
              <a:rPr lang="uk-UA" sz="2000" dirty="0" err="1"/>
              <a:t>to</a:t>
            </a:r>
            <a:r>
              <a:rPr lang="uk-UA" sz="2000" dirty="0"/>
              <a:t> </a:t>
            </a:r>
            <a:r>
              <a:rPr lang="uk-UA" sz="2000" dirty="0" err="1"/>
              <a:t>check</a:t>
            </a:r>
            <a:r>
              <a:rPr lang="uk-UA" sz="2000" dirty="0"/>
              <a:t> </a:t>
            </a:r>
            <a:r>
              <a:rPr lang="uk-UA" sz="2000" dirty="0" err="1"/>
              <a:t>it</a:t>
            </a:r>
            <a:r>
              <a:rPr lang="uk-UA" sz="2000" dirty="0"/>
              <a:t> </a:t>
            </a:r>
            <a:r>
              <a:rPr lang="uk-UA" sz="2000" dirty="0" err="1"/>
              <a:t>in</a:t>
            </a:r>
            <a:r>
              <a:rPr lang="uk-UA" sz="2000" dirty="0"/>
              <a:t>  __</a:t>
            </a:r>
            <a:r>
              <a:rPr lang="uk-UA" sz="2000" dirty="0" err="1"/>
              <a:t>proto</a:t>
            </a:r>
            <a:r>
              <a:rPr lang="uk-UA" sz="2000" dirty="0"/>
              <a:t>__  </a:t>
            </a:r>
            <a:r>
              <a:rPr lang="uk-UA" sz="2000" dirty="0" err="1"/>
              <a:t>property</a:t>
            </a:r>
            <a:r>
              <a:rPr lang="uk-UA" sz="2000" dirty="0"/>
              <a:t>. </a:t>
            </a:r>
            <a:r>
              <a:rPr lang="uk-UA" sz="2000" dirty="0" err="1"/>
              <a:t>This</a:t>
            </a:r>
            <a:r>
              <a:rPr lang="uk-UA" sz="2000" dirty="0"/>
              <a:t> </a:t>
            </a:r>
            <a:r>
              <a:rPr lang="uk-UA" sz="2000" dirty="0" err="1"/>
              <a:t>property</a:t>
            </a:r>
            <a:r>
              <a:rPr lang="uk-UA" sz="2000" dirty="0"/>
              <a:t> </a:t>
            </a:r>
            <a:r>
              <a:rPr lang="uk-UA" sz="2000" dirty="0" err="1"/>
              <a:t>contains</a:t>
            </a:r>
            <a:r>
              <a:rPr lang="uk-UA" sz="2000" dirty="0"/>
              <a:t> </a:t>
            </a:r>
            <a:r>
              <a:rPr lang="uk-UA" sz="2000" dirty="0" err="1"/>
              <a:t>the</a:t>
            </a:r>
            <a:r>
              <a:rPr lang="uk-UA" sz="2000" dirty="0"/>
              <a:t> </a:t>
            </a:r>
            <a:r>
              <a:rPr lang="uk-UA" sz="2000" dirty="0" err="1"/>
              <a:t>prototype</a:t>
            </a:r>
            <a:r>
              <a:rPr lang="uk-UA" sz="2000" dirty="0"/>
              <a:t> </a:t>
            </a:r>
            <a:r>
              <a:rPr lang="uk-UA" sz="2000" dirty="0" err="1"/>
              <a:t>of</a:t>
            </a:r>
            <a:r>
              <a:rPr lang="uk-UA" sz="2000" dirty="0"/>
              <a:t> </a:t>
            </a:r>
            <a:r>
              <a:rPr lang="uk-UA" sz="2000" dirty="0" err="1"/>
              <a:t>its</a:t>
            </a:r>
            <a:r>
              <a:rPr lang="uk-UA" sz="2000" dirty="0"/>
              <a:t> </a:t>
            </a:r>
            <a:r>
              <a:rPr lang="uk-UA" sz="2000" dirty="0" err="1"/>
              <a:t>class</a:t>
            </a:r>
            <a:r>
              <a:rPr lang="uk-UA" sz="2000" dirty="0"/>
              <a:t>.</a:t>
            </a:r>
          </a:p>
        </p:txBody>
      </p:sp>
      <p:pic>
        <p:nvPicPr>
          <p:cNvPr id="8" name="Рисунок 7"/>
          <p:cNvPicPr>
            <a:picLocks noChangeAspect="1"/>
          </p:cNvPicPr>
          <p:nvPr/>
        </p:nvPicPr>
        <p:blipFill>
          <a:blip r:embed="rId3"/>
          <a:stretch>
            <a:fillRect/>
          </a:stretch>
        </p:blipFill>
        <p:spPr>
          <a:xfrm>
            <a:off x="694054" y="4675247"/>
            <a:ext cx="4847700" cy="442663"/>
          </a:xfrm>
          <a:prstGeom prst="rect">
            <a:avLst/>
          </a:prstGeom>
        </p:spPr>
      </p:pic>
      <p:sp>
        <p:nvSpPr>
          <p:cNvPr id="9" name="Прямоугольник 8"/>
          <p:cNvSpPr/>
          <p:nvPr/>
        </p:nvSpPr>
        <p:spPr>
          <a:xfrm>
            <a:off x="6030329" y="4766856"/>
            <a:ext cx="6096000" cy="646331"/>
          </a:xfrm>
          <a:prstGeom prst="rect">
            <a:avLst/>
          </a:prstGeom>
        </p:spPr>
        <p:txBody>
          <a:bodyPr>
            <a:spAutoFit/>
          </a:bodyPr>
          <a:lstStyle/>
          <a:p>
            <a:r>
              <a:rPr lang="uk-UA" dirty="0"/>
              <a:t>__</a:t>
            </a:r>
            <a:r>
              <a:rPr lang="uk-UA" dirty="0" err="1"/>
              <a:t>proto</a:t>
            </a:r>
            <a:r>
              <a:rPr lang="uk-UA" dirty="0"/>
              <a:t>__ </a:t>
            </a:r>
            <a:r>
              <a:rPr lang="uk-UA" dirty="0" err="1"/>
              <a:t>has</a:t>
            </a:r>
            <a:r>
              <a:rPr lang="uk-UA" dirty="0"/>
              <a:t> </a:t>
            </a:r>
            <a:r>
              <a:rPr lang="uk-UA" dirty="0" err="1"/>
              <a:t>the</a:t>
            </a:r>
            <a:r>
              <a:rPr lang="uk-UA" dirty="0"/>
              <a:t> </a:t>
            </a:r>
            <a:r>
              <a:rPr lang="uk-UA" dirty="0" err="1"/>
              <a:t>getFullName</a:t>
            </a:r>
            <a:r>
              <a:rPr lang="uk-UA" dirty="0"/>
              <a:t>() </a:t>
            </a:r>
            <a:r>
              <a:rPr lang="uk-UA" dirty="0" err="1"/>
              <a:t>method</a:t>
            </a:r>
            <a:r>
              <a:rPr lang="uk-UA" dirty="0"/>
              <a:t>, </a:t>
            </a:r>
            <a:r>
              <a:rPr lang="uk-UA" dirty="0" err="1"/>
              <a:t>which</a:t>
            </a:r>
            <a:r>
              <a:rPr lang="uk-UA" dirty="0"/>
              <a:t> </a:t>
            </a:r>
            <a:r>
              <a:rPr lang="uk-UA" dirty="0" err="1"/>
              <a:t>is</a:t>
            </a:r>
            <a:r>
              <a:rPr lang="uk-UA" dirty="0"/>
              <a:t> </a:t>
            </a:r>
            <a:r>
              <a:rPr lang="uk-UA" dirty="0" err="1"/>
              <a:t>taken</a:t>
            </a:r>
            <a:r>
              <a:rPr lang="uk-UA" dirty="0"/>
              <a:t> </a:t>
            </a:r>
            <a:r>
              <a:rPr lang="uk-UA" dirty="0" err="1"/>
              <a:t>from</a:t>
            </a:r>
            <a:r>
              <a:rPr lang="uk-UA" dirty="0"/>
              <a:t> </a:t>
            </a:r>
            <a:r>
              <a:rPr lang="uk-UA" dirty="0" err="1"/>
              <a:t>class</a:t>
            </a:r>
            <a:r>
              <a:rPr lang="uk-UA" dirty="0"/>
              <a:t> </a:t>
            </a:r>
            <a:r>
              <a:rPr lang="uk-UA" dirty="0" err="1"/>
              <a:t>Person</a:t>
            </a:r>
            <a:r>
              <a:rPr lang="uk-UA" dirty="0"/>
              <a:t>.</a:t>
            </a:r>
          </a:p>
        </p:txBody>
      </p:sp>
      <p:cxnSp>
        <p:nvCxnSpPr>
          <p:cNvPr id="11" name="Прямая со стрелкой 10"/>
          <p:cNvCxnSpPr>
            <a:stCxn id="8" idx="3"/>
            <a:endCxn id="9" idx="1"/>
          </p:cNvCxnSpPr>
          <p:nvPr/>
        </p:nvCxnSpPr>
        <p:spPr>
          <a:xfrm>
            <a:off x="5541754" y="4896579"/>
            <a:ext cx="488575" cy="193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15947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341e6018-ac0a-4dfb-8409-db9e0d25502e"/>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570</TotalTime>
  <Words>949</Words>
  <Application>Microsoft Office PowerPoint</Application>
  <PresentationFormat>Широкоэкранный</PresentationFormat>
  <Paragraphs>58</Paragraphs>
  <Slides>16</Slides>
  <Notes>2</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16</vt:i4>
      </vt:variant>
    </vt:vector>
  </HeadingPairs>
  <TitlesOfParts>
    <vt:vector size="26" baseType="lpstr">
      <vt:lpstr>Arial</vt:lpstr>
      <vt:lpstr>Calibri</vt:lpstr>
      <vt:lpstr>Open Sans</vt:lpstr>
      <vt:lpstr>Open Sans Regular</vt:lpstr>
      <vt:lpstr>Palatino</vt:lpstr>
      <vt:lpstr>Proxima Nova Black</vt:lpstr>
      <vt:lpstr>Roboto</vt:lpstr>
      <vt:lpstr>1_GRADIENT THEME</vt:lpstr>
      <vt:lpstr>2_GRADIENT THEME</vt:lpstr>
      <vt:lpstr>2_DARK THEME</vt:lpstr>
      <vt:lpstr>F.prototype, prototypal inheritance, prototype chain, constructing objects</vt:lpstr>
      <vt:lpstr>Functional Prototype</vt:lpstr>
      <vt:lpstr>F.prototype</vt:lpstr>
      <vt:lpstr>F.prototype</vt:lpstr>
      <vt:lpstr>Prototype inheritance</vt:lpstr>
      <vt:lpstr>Презентация PowerPoint</vt:lpstr>
      <vt:lpstr>Презентация PowerPoint</vt:lpstr>
      <vt:lpstr>Prototype chaining</vt:lpstr>
      <vt:lpstr>Prototype chaining</vt:lpstr>
      <vt:lpstr>Prototype chaining</vt:lpstr>
      <vt:lpstr>Constructing objects</vt:lpstr>
      <vt:lpstr>Презентация PowerPoint</vt:lpstr>
      <vt:lpstr>Презентация PowerPoint</vt:lpstr>
      <vt:lpstr>Презентация PowerPoint</vt:lpstr>
      <vt:lpstr>Useful links</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Дзюба</cp:lastModifiedBy>
  <cp:revision>51</cp:revision>
  <dcterms:created xsi:type="dcterms:W3CDTF">2018-11-02T13:55:27Z</dcterms:created>
  <dcterms:modified xsi:type="dcterms:W3CDTF">2020-06-16T21:16:12Z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