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6"/>
  </p:notesMasterIdLst>
  <p:sldIdLst>
    <p:sldId id="1224" r:id="rId7"/>
    <p:sldId id="1258" r:id="rId8"/>
    <p:sldId id="1225" r:id="rId9"/>
    <p:sldId id="1259" r:id="rId10"/>
    <p:sldId id="1240" r:id="rId11"/>
    <p:sldId id="1253" r:id="rId12"/>
    <p:sldId id="1239" r:id="rId13"/>
    <p:sldId id="1264" r:id="rId14"/>
    <p:sldId id="1265" r:id="rId15"/>
    <p:sldId id="1228" r:id="rId16"/>
    <p:sldId id="1267" r:id="rId17"/>
    <p:sldId id="1226" r:id="rId18"/>
    <p:sldId id="1227" r:id="rId19"/>
    <p:sldId id="1254" r:id="rId20"/>
    <p:sldId id="1229" r:id="rId21"/>
    <p:sldId id="1242" r:id="rId22"/>
    <p:sldId id="1243" r:id="rId23"/>
    <p:sldId id="1245" r:id="rId24"/>
    <p:sldId id="1244" r:id="rId25"/>
    <p:sldId id="1255" r:id="rId26"/>
    <p:sldId id="1256" r:id="rId27"/>
    <p:sldId id="1247" r:id="rId28"/>
    <p:sldId id="1261" r:id="rId29"/>
    <p:sldId id="1246" r:id="rId30"/>
    <p:sldId id="1257" r:id="rId31"/>
    <p:sldId id="1248" r:id="rId32"/>
    <p:sldId id="1268" r:id="rId33"/>
    <p:sldId id="1252" r:id="rId34"/>
    <p:sldId id="1206" r:id="rId3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58"/>
            <p14:sldId id="1225"/>
            <p14:sldId id="1259"/>
            <p14:sldId id="1240"/>
            <p14:sldId id="1253"/>
            <p14:sldId id="1239"/>
            <p14:sldId id="1264"/>
            <p14:sldId id="1265"/>
            <p14:sldId id="1228"/>
            <p14:sldId id="1267"/>
            <p14:sldId id="1226"/>
            <p14:sldId id="1227"/>
            <p14:sldId id="1254"/>
            <p14:sldId id="1229"/>
            <p14:sldId id="1242"/>
            <p14:sldId id="1243"/>
            <p14:sldId id="1245"/>
            <p14:sldId id="1244"/>
            <p14:sldId id="1255"/>
            <p14:sldId id="1256"/>
            <p14:sldId id="1247"/>
            <p14:sldId id="1261"/>
            <p14:sldId id="1246"/>
            <p14:sldId id="1257"/>
            <p14:sldId id="1248"/>
            <p14:sldId id="1268"/>
            <p14:sldId id="1252"/>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26"/>
    <a:srgbClr val="E3602B"/>
    <a:srgbClr val="E93BDD"/>
    <a:srgbClr val="8F2585"/>
    <a:srgbClr val="BA124A"/>
    <a:srgbClr val="F49EEE"/>
    <a:srgbClr val="42D109"/>
    <a:srgbClr val="159B3B"/>
    <a:srgbClr val="0F45B1"/>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snapToGrid="0">
      <p:cViewPr varScale="1">
        <p:scale>
          <a:sx n="70" d="100"/>
          <a:sy n="70" d="100"/>
        </p:scale>
        <p:origin x="702" y="48"/>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ommentAuthors" Target="commentAuthors.xml"/><Relationship Id="rId40" Type="http://schemas.openxmlformats.org/officeDocument/2006/relationships/theme" Target="theme/theme1.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09/06/2020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10</a:t>
            </a:fld>
            <a:endParaRPr lang="en-GB"/>
          </a:p>
        </p:txBody>
      </p:sp>
    </p:spTree>
    <p:extLst>
      <p:ext uri="{BB962C8B-B14F-4D97-AF65-F5344CB8AC3E}">
        <p14:creationId xmlns:p14="http://schemas.microsoft.com/office/powerpoint/2010/main" val="3182716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11</a:t>
            </a:fld>
            <a:endParaRPr lang="en-GB"/>
          </a:p>
        </p:txBody>
      </p:sp>
    </p:spTree>
    <p:extLst>
      <p:ext uri="{BB962C8B-B14F-4D97-AF65-F5344CB8AC3E}">
        <p14:creationId xmlns:p14="http://schemas.microsoft.com/office/powerpoint/2010/main" val="1613640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mochajs.org/#interfac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howtodoinjava.com/javascript/jasmine-unit-testing-tutorial/" TargetMode="External"/><Relationship Id="rId2" Type="http://schemas.openxmlformats.org/officeDocument/2006/relationships/hyperlink" Target="https://designmodo.com/test-javascript-unit/" TargetMode="External"/><Relationship Id="rId1" Type="http://schemas.openxmlformats.org/officeDocument/2006/relationships/slideLayout" Target="../slideLayouts/slideLayout2.xml"/><Relationship Id="rId6" Type="http://schemas.openxmlformats.org/officeDocument/2006/relationships/hyperlink" Target="https://github.com/dwyl/learn-istanbul" TargetMode="External"/><Relationship Id="rId5" Type="http://schemas.openxmlformats.org/officeDocument/2006/relationships/hyperlink" Target="https://habr.com/ru/company/ruvds/blog/349452/" TargetMode="External"/><Relationship Id="rId4" Type="http://schemas.openxmlformats.org/officeDocument/2006/relationships/hyperlink" Target="https://www.tutorialspoint.com/jasminejs/jasminejs_building_blocks_of_test.htm"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jasmine.github.io/"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002060"/>
            </a:gs>
            <a:gs pos="90000">
              <a:srgbClr val="F26D26"/>
            </a:gs>
          </a:gsLst>
          <a:lin ang="10800000" scaled="0"/>
          <a:tileRect/>
        </a:gra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smtClean="0"/>
              <a:t>By </a:t>
            </a:r>
            <a:r>
              <a:rPr lang="en-US" dirty="0" err="1" smtClean="0"/>
              <a:t>Vasyl</a:t>
            </a:r>
            <a:r>
              <a:rPr lang="en-US" dirty="0" smtClean="0"/>
              <a:t> </a:t>
            </a:r>
            <a:r>
              <a:rPr lang="en-US" dirty="0" err="1" smtClean="0"/>
              <a:t>Dziuba</a:t>
            </a:r>
            <a:endParaRPr lang="en-US" dirty="0" smtClean="0"/>
          </a:p>
          <a:p>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685800" y="545910"/>
            <a:ext cx="10763108" cy="6216554"/>
          </a:xfrm>
          <a:prstGeom prst="rect">
            <a:avLst/>
          </a:prstGeom>
        </p:spPr>
        <p:txBody>
          <a:bodyPr/>
          <a:lstStyle/>
          <a:p>
            <a:pPr fontAlgn="base"/>
            <a:r>
              <a:rPr lang="en-US" sz="14500" dirty="0" smtClean="0"/>
              <a:t>JavaScript</a:t>
            </a:r>
            <a:br>
              <a:rPr lang="en-US" sz="14500" dirty="0" smtClean="0"/>
            </a:br>
            <a:r>
              <a:rPr lang="en-US" sz="12500" b="1" dirty="0" smtClean="0"/>
              <a:t>Unit</a:t>
            </a:r>
            <a:r>
              <a:rPr lang="en-US" sz="12500" b="1" dirty="0"/>
              <a:t> </a:t>
            </a:r>
            <a:r>
              <a:rPr lang="en-US" sz="12500" b="1" dirty="0" smtClean="0"/>
              <a:t>Testing</a:t>
            </a:r>
            <a:endParaRPr lang="en-US" sz="12500" b="1" dirty="0"/>
          </a:p>
        </p:txBody>
      </p:sp>
    </p:spTree>
    <p:extLst>
      <p:ext uri="{BB962C8B-B14F-4D97-AF65-F5344CB8AC3E}">
        <p14:creationId xmlns:p14="http://schemas.microsoft.com/office/powerpoint/2010/main" val="400119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25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idx="4294967295"/>
          </p:nvPr>
        </p:nvSpPr>
        <p:spPr>
          <a:xfrm>
            <a:off x="1624107" y="0"/>
            <a:ext cx="8639567" cy="685800"/>
          </a:xfrm>
          <a:prstGeom prst="rect">
            <a:avLst/>
          </a:prstGeom>
        </p:spPr>
        <p:txBody>
          <a:bodyPr/>
          <a:lstStyle/>
          <a:p>
            <a:pPr algn="ctr"/>
            <a:r>
              <a:rPr lang="en-US" dirty="0"/>
              <a:t>P</a:t>
            </a:r>
            <a:r>
              <a:rPr lang="en-US" dirty="0" smtClean="0"/>
              <a:t>hases </a:t>
            </a:r>
            <a:r>
              <a:rPr lang="en-US" dirty="0"/>
              <a:t>of BDD framework</a:t>
            </a:r>
            <a:endParaRPr lang="uk-UA" dirty="0"/>
          </a:p>
        </p:txBody>
      </p:sp>
      <p:pic>
        <p:nvPicPr>
          <p:cNvPr id="2" name="Рисунок 1"/>
          <p:cNvPicPr>
            <a:picLocks noChangeAspect="1"/>
          </p:cNvPicPr>
          <p:nvPr/>
        </p:nvPicPr>
        <p:blipFill>
          <a:blip r:embed="rId3"/>
          <a:stretch>
            <a:fillRect/>
          </a:stretch>
        </p:blipFill>
        <p:spPr>
          <a:xfrm>
            <a:off x="266486" y="866775"/>
            <a:ext cx="5572125" cy="4733925"/>
          </a:xfrm>
          <a:prstGeom prst="rect">
            <a:avLst/>
          </a:prstGeom>
        </p:spPr>
      </p:pic>
      <p:sp>
        <p:nvSpPr>
          <p:cNvPr id="3" name="Прямоугольник 2"/>
          <p:cNvSpPr/>
          <p:nvPr/>
        </p:nvSpPr>
        <p:spPr>
          <a:xfrm>
            <a:off x="6215677" y="1169875"/>
            <a:ext cx="2027414" cy="523220"/>
          </a:xfrm>
          <a:prstGeom prst="rect">
            <a:avLst/>
          </a:prstGeom>
        </p:spPr>
        <p:txBody>
          <a:bodyPr wrap="none">
            <a:spAutoFit/>
          </a:bodyPr>
          <a:lstStyle/>
          <a:p>
            <a:r>
              <a:rPr lang="uk-UA" sz="2800" dirty="0" err="1"/>
              <a:t>Step</a:t>
            </a:r>
            <a:r>
              <a:rPr lang="uk-UA" sz="2800" dirty="0"/>
              <a:t> 1 − </a:t>
            </a:r>
            <a:r>
              <a:rPr lang="uk-UA" sz="2800" dirty="0" err="1"/>
              <a:t>Start</a:t>
            </a:r>
            <a:endParaRPr lang="uk-UA" sz="2800" dirty="0"/>
          </a:p>
        </p:txBody>
      </p:sp>
      <p:sp>
        <p:nvSpPr>
          <p:cNvPr id="6" name="Прямоугольник 5"/>
          <p:cNvSpPr/>
          <p:nvPr/>
        </p:nvSpPr>
        <p:spPr>
          <a:xfrm>
            <a:off x="6215677" y="1784025"/>
            <a:ext cx="3736729" cy="523220"/>
          </a:xfrm>
          <a:prstGeom prst="rect">
            <a:avLst/>
          </a:prstGeom>
        </p:spPr>
        <p:txBody>
          <a:bodyPr wrap="none">
            <a:spAutoFit/>
          </a:bodyPr>
          <a:lstStyle/>
          <a:p>
            <a:r>
              <a:rPr lang="uk-UA" sz="2800" dirty="0" err="1"/>
              <a:t>Step</a:t>
            </a:r>
            <a:r>
              <a:rPr lang="uk-UA" sz="2800" dirty="0"/>
              <a:t> 2 − </a:t>
            </a:r>
            <a:r>
              <a:rPr lang="uk-UA" sz="2800" dirty="0" err="1"/>
              <a:t>Write</a:t>
            </a:r>
            <a:r>
              <a:rPr lang="uk-UA" sz="2800" dirty="0"/>
              <a:t> a </a:t>
            </a:r>
            <a:r>
              <a:rPr lang="uk-UA" sz="2800" dirty="0" err="1"/>
              <a:t>failing</a:t>
            </a:r>
            <a:r>
              <a:rPr lang="uk-UA" sz="2800" dirty="0"/>
              <a:t> </a:t>
            </a:r>
            <a:r>
              <a:rPr lang="uk-UA" sz="2800" dirty="0" err="1"/>
              <a:t>test</a:t>
            </a:r>
            <a:endParaRPr lang="uk-UA" sz="2800" dirty="0"/>
          </a:p>
        </p:txBody>
      </p:sp>
      <p:sp>
        <p:nvSpPr>
          <p:cNvPr id="7" name="Прямоугольник 6"/>
          <p:cNvSpPr/>
          <p:nvPr/>
        </p:nvSpPr>
        <p:spPr>
          <a:xfrm>
            <a:off x="6210290" y="2443243"/>
            <a:ext cx="5044971" cy="523220"/>
          </a:xfrm>
          <a:prstGeom prst="rect">
            <a:avLst/>
          </a:prstGeom>
        </p:spPr>
        <p:txBody>
          <a:bodyPr wrap="none">
            <a:spAutoFit/>
          </a:bodyPr>
          <a:lstStyle/>
          <a:p>
            <a:r>
              <a:rPr lang="uk-UA" sz="2800" dirty="0" err="1"/>
              <a:t>Step</a:t>
            </a:r>
            <a:r>
              <a:rPr lang="uk-UA" sz="2800" dirty="0"/>
              <a:t> 3 − </a:t>
            </a:r>
            <a:r>
              <a:rPr lang="uk-UA" sz="2800" dirty="0" err="1"/>
              <a:t>Write</a:t>
            </a:r>
            <a:r>
              <a:rPr lang="uk-UA" sz="2800" dirty="0"/>
              <a:t> a </a:t>
            </a:r>
            <a:r>
              <a:rPr lang="uk-UA" sz="2800" dirty="0" err="1"/>
              <a:t>code</a:t>
            </a:r>
            <a:r>
              <a:rPr lang="uk-UA" sz="2800" dirty="0"/>
              <a:t> </a:t>
            </a:r>
            <a:r>
              <a:rPr lang="uk-UA" sz="2800" dirty="0" err="1"/>
              <a:t>to</a:t>
            </a:r>
            <a:r>
              <a:rPr lang="uk-UA" sz="2800" dirty="0"/>
              <a:t> </a:t>
            </a:r>
            <a:r>
              <a:rPr lang="uk-UA" sz="2800" dirty="0" err="1"/>
              <a:t>make</a:t>
            </a:r>
            <a:r>
              <a:rPr lang="uk-UA" sz="2800" dirty="0"/>
              <a:t> </a:t>
            </a:r>
            <a:r>
              <a:rPr lang="uk-UA" sz="2800" dirty="0" err="1"/>
              <a:t>it</a:t>
            </a:r>
            <a:r>
              <a:rPr lang="uk-UA" sz="2800" dirty="0"/>
              <a:t> </a:t>
            </a:r>
            <a:r>
              <a:rPr lang="uk-UA" sz="2800" dirty="0" err="1"/>
              <a:t>pass</a:t>
            </a:r>
            <a:endParaRPr lang="uk-UA" sz="2800" dirty="0"/>
          </a:p>
        </p:txBody>
      </p:sp>
      <p:sp>
        <p:nvSpPr>
          <p:cNvPr id="8" name="Прямоугольник 7"/>
          <p:cNvSpPr/>
          <p:nvPr/>
        </p:nvSpPr>
        <p:spPr>
          <a:xfrm>
            <a:off x="6210290" y="3273898"/>
            <a:ext cx="2476768" cy="523220"/>
          </a:xfrm>
          <a:prstGeom prst="rect">
            <a:avLst/>
          </a:prstGeom>
        </p:spPr>
        <p:txBody>
          <a:bodyPr wrap="none">
            <a:spAutoFit/>
          </a:bodyPr>
          <a:lstStyle/>
          <a:p>
            <a:r>
              <a:rPr lang="uk-UA" sz="2800" dirty="0" err="1"/>
              <a:t>Step</a:t>
            </a:r>
            <a:r>
              <a:rPr lang="uk-UA" sz="2800" dirty="0"/>
              <a:t> 4 − </a:t>
            </a:r>
            <a:r>
              <a:rPr lang="uk-UA" sz="2800" dirty="0" err="1"/>
              <a:t>Refactor</a:t>
            </a:r>
            <a:endParaRPr lang="uk-UA" sz="2800" dirty="0"/>
          </a:p>
        </p:txBody>
      </p:sp>
      <p:sp>
        <p:nvSpPr>
          <p:cNvPr id="9" name="Прямоугольник 8"/>
          <p:cNvSpPr/>
          <p:nvPr/>
        </p:nvSpPr>
        <p:spPr>
          <a:xfrm>
            <a:off x="6210290" y="4044636"/>
            <a:ext cx="1984261" cy="523220"/>
          </a:xfrm>
          <a:prstGeom prst="rect">
            <a:avLst/>
          </a:prstGeom>
        </p:spPr>
        <p:txBody>
          <a:bodyPr wrap="none">
            <a:spAutoFit/>
          </a:bodyPr>
          <a:lstStyle/>
          <a:p>
            <a:r>
              <a:rPr lang="uk-UA" sz="2800" dirty="0" err="1"/>
              <a:t>Step</a:t>
            </a:r>
            <a:r>
              <a:rPr lang="uk-UA" sz="2800" dirty="0"/>
              <a:t> 5 − </a:t>
            </a:r>
            <a:r>
              <a:rPr lang="uk-UA" sz="2800" dirty="0" err="1"/>
              <a:t>Stop</a:t>
            </a:r>
            <a:endParaRPr lang="uk-UA" sz="2800" dirty="0"/>
          </a:p>
        </p:txBody>
      </p:sp>
    </p:spTree>
    <p:extLst>
      <p:ext uri="{BB962C8B-B14F-4D97-AF65-F5344CB8AC3E}">
        <p14:creationId xmlns:p14="http://schemas.microsoft.com/office/powerpoint/2010/main" val="194303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25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idx="4294967295"/>
          </p:nvPr>
        </p:nvSpPr>
        <p:spPr>
          <a:xfrm>
            <a:off x="1624107" y="0"/>
            <a:ext cx="8639567" cy="685800"/>
          </a:xfrm>
          <a:prstGeom prst="rect">
            <a:avLst/>
          </a:prstGeom>
        </p:spPr>
        <p:txBody>
          <a:bodyPr/>
          <a:lstStyle/>
          <a:p>
            <a:pPr algn="ctr"/>
            <a:r>
              <a:rPr lang="en-US" dirty="0"/>
              <a:t>P</a:t>
            </a:r>
            <a:r>
              <a:rPr lang="en-US" dirty="0" smtClean="0"/>
              <a:t>hases </a:t>
            </a:r>
            <a:r>
              <a:rPr lang="en-US" dirty="0"/>
              <a:t>of BDD </a:t>
            </a:r>
            <a:r>
              <a:rPr lang="en-US" dirty="0" smtClean="0"/>
              <a:t>framework </a:t>
            </a:r>
            <a:br>
              <a:rPr lang="en-US" dirty="0" smtClean="0"/>
            </a:br>
            <a:r>
              <a:rPr lang="en-US" dirty="0" smtClean="0"/>
              <a:t>example 2</a:t>
            </a:r>
            <a:endParaRPr lang="uk-UA" dirty="0"/>
          </a:p>
        </p:txBody>
      </p:sp>
      <p:pic>
        <p:nvPicPr>
          <p:cNvPr id="5" name="Рисунок 4"/>
          <p:cNvPicPr>
            <a:picLocks noChangeAspect="1"/>
          </p:cNvPicPr>
          <p:nvPr/>
        </p:nvPicPr>
        <p:blipFill>
          <a:blip r:embed="rId3"/>
          <a:stretch>
            <a:fillRect/>
          </a:stretch>
        </p:blipFill>
        <p:spPr>
          <a:xfrm>
            <a:off x="295565" y="1702138"/>
            <a:ext cx="5648325" cy="2676525"/>
          </a:xfrm>
          <a:prstGeom prst="rect">
            <a:avLst/>
          </a:prstGeom>
        </p:spPr>
      </p:pic>
      <p:sp>
        <p:nvSpPr>
          <p:cNvPr id="10" name="Прямоугольник 9"/>
          <p:cNvSpPr/>
          <p:nvPr/>
        </p:nvSpPr>
        <p:spPr>
          <a:xfrm>
            <a:off x="6280918" y="2056980"/>
            <a:ext cx="3792961" cy="1754326"/>
          </a:xfrm>
          <a:prstGeom prst="rect">
            <a:avLst/>
          </a:prstGeom>
        </p:spPr>
        <p:txBody>
          <a:bodyPr wrap="none">
            <a:spAutoFit/>
          </a:bodyPr>
          <a:lstStyle/>
          <a:p>
            <a:pPr marL="514350" indent="-514350">
              <a:buFont typeface="+mj-lt"/>
              <a:buAutoNum type="arabicPeriod"/>
            </a:pPr>
            <a:r>
              <a:rPr lang="en-US" sz="2400" b="1" dirty="0" smtClean="0">
                <a:solidFill>
                  <a:schemeClr val="tx2"/>
                </a:solidFill>
                <a:latin typeface="Arial" panose="020B0604020202020204" pitchFamily="34" charset="0"/>
              </a:rPr>
              <a:t>Lib</a:t>
            </a:r>
          </a:p>
          <a:p>
            <a:pPr marL="514350" indent="-514350">
              <a:buFont typeface="+mj-lt"/>
              <a:buAutoNum type="arabicPeriod"/>
            </a:pPr>
            <a:r>
              <a:rPr lang="en-US" sz="2800" dirty="0">
                <a:solidFill>
                  <a:schemeClr val="tx2"/>
                </a:solidFill>
              </a:rPr>
              <a:t>Spec.js(Test case file</a:t>
            </a:r>
            <a:r>
              <a:rPr lang="en-US" sz="2800" dirty="0" smtClean="0">
                <a:solidFill>
                  <a:schemeClr val="tx2"/>
                </a:solidFill>
              </a:rPr>
              <a:t>)</a:t>
            </a:r>
          </a:p>
          <a:p>
            <a:pPr marL="514350" indent="-514350">
              <a:buFont typeface="+mj-lt"/>
              <a:buAutoNum type="arabicPeriod"/>
            </a:pPr>
            <a:r>
              <a:rPr lang="en-US" sz="2800" dirty="0">
                <a:solidFill>
                  <a:schemeClr val="tx2"/>
                </a:solidFill>
              </a:rPr>
              <a:t>Abc.js(File to be tested</a:t>
            </a:r>
            <a:r>
              <a:rPr lang="en-US" sz="2800" dirty="0" smtClean="0">
                <a:solidFill>
                  <a:schemeClr val="tx2"/>
                </a:solidFill>
              </a:rPr>
              <a:t>)</a:t>
            </a:r>
          </a:p>
          <a:p>
            <a:pPr marL="514350" indent="-514350">
              <a:buFont typeface="+mj-lt"/>
              <a:buAutoNum type="arabicPeriod"/>
            </a:pPr>
            <a:r>
              <a:rPr lang="en-US" sz="2800" dirty="0">
                <a:solidFill>
                  <a:schemeClr val="tx2"/>
                </a:solidFill>
              </a:rPr>
              <a:t>SpecRunner.html</a:t>
            </a:r>
            <a:endParaRPr lang="uk-UA" sz="2800" dirty="0">
              <a:solidFill>
                <a:schemeClr val="tx2"/>
              </a:solidFill>
            </a:endParaRPr>
          </a:p>
        </p:txBody>
      </p:sp>
    </p:spTree>
    <p:extLst>
      <p:ext uri="{BB962C8B-B14F-4D97-AF65-F5344CB8AC3E}">
        <p14:creationId xmlns:p14="http://schemas.microsoft.com/office/powerpoint/2010/main" val="161456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5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a:xfrm>
            <a:off x="685800" y="399198"/>
            <a:ext cx="10820400" cy="685800"/>
          </a:xfrm>
        </p:spPr>
        <p:txBody>
          <a:bodyPr/>
          <a:lstStyle/>
          <a:p>
            <a:pPr algn="ctr"/>
            <a:r>
              <a:rPr lang="en-US" dirty="0" smtClean="0"/>
              <a:t> Building blocks of test by Jasmine</a:t>
            </a:r>
            <a:endParaRPr lang="uk-UA" dirty="0"/>
          </a:p>
        </p:txBody>
      </p:sp>
      <p:sp>
        <p:nvSpPr>
          <p:cNvPr id="3" name="Прямоугольник 2"/>
          <p:cNvSpPr/>
          <p:nvPr/>
        </p:nvSpPr>
        <p:spPr>
          <a:xfrm>
            <a:off x="295029" y="1374591"/>
            <a:ext cx="9652090" cy="4401205"/>
          </a:xfrm>
          <a:prstGeom prst="rect">
            <a:avLst/>
          </a:prstGeom>
        </p:spPr>
        <p:txBody>
          <a:bodyPr wrap="square">
            <a:spAutoFit/>
          </a:bodyPr>
          <a:lstStyle/>
          <a:p>
            <a:r>
              <a:rPr lang="en-US" sz="2800" dirty="0">
                <a:latin typeface="Arial" panose="020B0604020202020204" pitchFamily="34" charset="0"/>
              </a:rPr>
              <a:t>Suite </a:t>
            </a:r>
            <a:r>
              <a:rPr lang="en-US" sz="2800" dirty="0" smtClean="0">
                <a:latin typeface="Arial" panose="020B0604020202020204" pitchFamily="34" charset="0"/>
              </a:rPr>
              <a:t>Block:</a:t>
            </a:r>
          </a:p>
          <a:p>
            <a:r>
              <a:rPr lang="en-US" sz="2800" dirty="0"/>
              <a:t>Jasmine is a testing framework for JavaScript</a:t>
            </a:r>
            <a:r>
              <a:rPr lang="en-US" sz="2800" dirty="0" smtClean="0"/>
              <a:t>.</a:t>
            </a:r>
          </a:p>
          <a:p>
            <a:r>
              <a:rPr lang="en-US" sz="2800" dirty="0"/>
              <a:t> </a:t>
            </a:r>
            <a:r>
              <a:rPr lang="en-US" sz="2800" b="1" dirty="0"/>
              <a:t>Suite</a:t>
            </a:r>
            <a:r>
              <a:rPr lang="en-US" sz="2800" dirty="0"/>
              <a:t> is the basic building block of Jasmine framework. The collection of similar type test cases written for a specific file or function is known as one suite. It contains two other blocks, one is </a:t>
            </a:r>
            <a:r>
              <a:rPr lang="en-US" sz="2800" b="1" dirty="0"/>
              <a:t>“Describe()”</a:t>
            </a:r>
            <a:r>
              <a:rPr lang="en-US" sz="2800" dirty="0"/>
              <a:t> and another one is </a:t>
            </a:r>
            <a:r>
              <a:rPr lang="en-US" sz="2800" b="1" dirty="0"/>
              <a:t>“It()”</a:t>
            </a:r>
            <a:r>
              <a:rPr lang="en-US" sz="2800" dirty="0"/>
              <a:t>.</a:t>
            </a:r>
          </a:p>
          <a:p>
            <a:r>
              <a:rPr lang="en-US" sz="2800" dirty="0"/>
              <a:t>One Suite block can have only two parameters, one </a:t>
            </a:r>
            <a:r>
              <a:rPr lang="en-US" sz="2800" b="1" dirty="0"/>
              <a:t>“name of that suite”</a:t>
            </a:r>
            <a:r>
              <a:rPr lang="en-US" sz="2800" dirty="0"/>
              <a:t> and another </a:t>
            </a:r>
            <a:r>
              <a:rPr lang="en-US" sz="2800" b="1" dirty="0"/>
              <a:t>“Function declaration”</a:t>
            </a:r>
            <a:r>
              <a:rPr lang="en-US" sz="2800" dirty="0"/>
              <a:t> that actually makes a call to our unit functionality that is to be tested.</a:t>
            </a:r>
          </a:p>
          <a:p>
            <a:endParaRPr lang="en-US" sz="2800" b="0" i="0" dirty="0">
              <a:effectLst/>
              <a:latin typeface="Arial" panose="020B0604020202020204" pitchFamily="34" charset="0"/>
            </a:endParaRPr>
          </a:p>
        </p:txBody>
      </p:sp>
    </p:spTree>
    <p:extLst>
      <p:ext uri="{BB962C8B-B14F-4D97-AF65-F5344CB8AC3E}">
        <p14:creationId xmlns:p14="http://schemas.microsoft.com/office/powerpoint/2010/main" val="273610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4167"/>
            <a:ext cx="4776716" cy="4836619"/>
          </a:xfrm>
          <a:prstGeom prst="rect">
            <a:avLst/>
          </a:prstGeom>
        </p:spPr>
      </p:pic>
      <p:pic>
        <p:nvPicPr>
          <p:cNvPr id="5" name="Рисунок 4"/>
          <p:cNvPicPr>
            <a:picLocks noChangeAspect="1"/>
          </p:cNvPicPr>
          <p:nvPr/>
        </p:nvPicPr>
        <p:blipFill>
          <a:blip r:embed="rId3"/>
          <a:stretch>
            <a:fillRect/>
          </a:stretch>
        </p:blipFill>
        <p:spPr>
          <a:xfrm>
            <a:off x="6561580" y="0"/>
            <a:ext cx="5630420" cy="4840787"/>
          </a:xfrm>
          <a:prstGeom prst="rect">
            <a:avLst/>
          </a:prstGeom>
        </p:spPr>
      </p:pic>
      <p:pic>
        <p:nvPicPr>
          <p:cNvPr id="6" name="Рисунок 5"/>
          <p:cNvPicPr>
            <a:picLocks noChangeAspect="1"/>
          </p:cNvPicPr>
          <p:nvPr/>
        </p:nvPicPr>
        <p:blipFill>
          <a:blip r:embed="rId4"/>
          <a:stretch>
            <a:fillRect/>
          </a:stretch>
        </p:blipFill>
        <p:spPr>
          <a:xfrm>
            <a:off x="2692377" y="4532408"/>
            <a:ext cx="6342442" cy="2496956"/>
          </a:xfrm>
          <a:prstGeom prst="rect">
            <a:avLst/>
          </a:prstGeom>
        </p:spPr>
      </p:pic>
    </p:spTree>
    <p:extLst>
      <p:ext uri="{BB962C8B-B14F-4D97-AF65-F5344CB8AC3E}">
        <p14:creationId xmlns:p14="http://schemas.microsoft.com/office/powerpoint/2010/main" val="17548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809621" y="264785"/>
            <a:ext cx="10860260" cy="1131291"/>
          </a:xfrm>
        </p:spPr>
        <p:txBody>
          <a:bodyPr/>
          <a:lstStyle/>
          <a:p>
            <a:pPr algn="ctr"/>
            <a:r>
              <a:rPr lang="en-US" dirty="0" err="1" smtClean="0"/>
              <a:t>beforeEach</a:t>
            </a:r>
            <a:r>
              <a:rPr lang="en-US" dirty="0" smtClean="0"/>
              <a:t>() </a:t>
            </a:r>
            <a:r>
              <a:rPr lang="en-US" dirty="0" err="1" smtClean="0"/>
              <a:t>afterEach</a:t>
            </a:r>
            <a:r>
              <a:rPr lang="en-US" dirty="0" smtClean="0"/>
              <a:t>()</a:t>
            </a:r>
            <a:endParaRPr lang="en-US" dirty="0"/>
          </a:p>
        </p:txBody>
      </p:sp>
      <p:sp>
        <p:nvSpPr>
          <p:cNvPr id="4" name="Прямоугольник 3"/>
          <p:cNvSpPr/>
          <p:nvPr/>
        </p:nvSpPr>
        <p:spPr>
          <a:xfrm>
            <a:off x="259308" y="1205008"/>
            <a:ext cx="11518710" cy="4524315"/>
          </a:xfrm>
          <a:prstGeom prst="rect">
            <a:avLst/>
          </a:prstGeom>
        </p:spPr>
        <p:txBody>
          <a:bodyPr wrap="square">
            <a:spAutoFit/>
          </a:bodyPr>
          <a:lstStyle/>
          <a:p>
            <a:r>
              <a:rPr lang="en-US" sz="2400" dirty="0">
                <a:latin typeface="+mj-lt"/>
              </a:rPr>
              <a:t>For setup and tear down purpose, Jasmine provides two global functions at suite level i.e. </a:t>
            </a:r>
            <a:r>
              <a:rPr lang="en-US" sz="2400" dirty="0" err="1">
                <a:latin typeface="+mj-lt"/>
              </a:rPr>
              <a:t>beforeEach</a:t>
            </a:r>
            <a:r>
              <a:rPr lang="en-US" sz="2400" dirty="0">
                <a:latin typeface="+mj-lt"/>
              </a:rPr>
              <a:t>() and </a:t>
            </a:r>
            <a:r>
              <a:rPr lang="en-US" sz="2400" dirty="0" err="1">
                <a:latin typeface="+mj-lt"/>
              </a:rPr>
              <a:t>afterEach</a:t>
            </a:r>
            <a:r>
              <a:rPr lang="en-US" sz="2400" dirty="0">
                <a:latin typeface="+mj-lt"/>
              </a:rPr>
              <a:t>().</a:t>
            </a:r>
          </a:p>
          <a:p>
            <a:endParaRPr lang="en-US" sz="2400" dirty="0">
              <a:latin typeface="+mj-lt"/>
            </a:endParaRPr>
          </a:p>
          <a:p>
            <a:r>
              <a:rPr lang="en-US" sz="2400" dirty="0" smtClean="0">
                <a:latin typeface="+mj-lt"/>
              </a:rPr>
              <a:t>1</a:t>
            </a:r>
            <a:r>
              <a:rPr lang="en-US" sz="2400" dirty="0">
                <a:latin typeface="+mj-lt"/>
              </a:rPr>
              <a:t>. </a:t>
            </a:r>
            <a:r>
              <a:rPr lang="en-US" sz="2400" dirty="0" err="1">
                <a:latin typeface="+mj-lt"/>
              </a:rPr>
              <a:t>beforeEach</a:t>
            </a:r>
            <a:r>
              <a:rPr lang="en-US" sz="2400" dirty="0">
                <a:latin typeface="+mj-lt"/>
              </a:rPr>
              <a:t>()</a:t>
            </a:r>
          </a:p>
          <a:p>
            <a:r>
              <a:rPr lang="en-US" sz="2400" dirty="0">
                <a:latin typeface="+mj-lt"/>
              </a:rPr>
              <a:t>The </a:t>
            </a:r>
            <a:r>
              <a:rPr lang="en-US" sz="2400" dirty="0" err="1">
                <a:latin typeface="+mj-lt"/>
              </a:rPr>
              <a:t>beforeEach</a:t>
            </a:r>
            <a:r>
              <a:rPr lang="en-US" sz="2400" dirty="0">
                <a:latin typeface="+mj-lt"/>
              </a:rPr>
              <a:t> function is called once before each spec in the describe() in which it is called.</a:t>
            </a:r>
          </a:p>
          <a:p>
            <a:endParaRPr lang="en-US" sz="2400" dirty="0">
              <a:latin typeface="+mj-lt"/>
            </a:endParaRPr>
          </a:p>
          <a:p>
            <a:r>
              <a:rPr lang="en-US" sz="2400" dirty="0" smtClean="0">
                <a:latin typeface="+mj-lt"/>
              </a:rPr>
              <a:t>2</a:t>
            </a:r>
            <a:r>
              <a:rPr lang="en-US" sz="2400" dirty="0">
                <a:latin typeface="+mj-lt"/>
              </a:rPr>
              <a:t>. </a:t>
            </a:r>
            <a:r>
              <a:rPr lang="en-US" sz="2400" dirty="0" err="1">
                <a:latin typeface="+mj-lt"/>
              </a:rPr>
              <a:t>afterEach</a:t>
            </a:r>
            <a:r>
              <a:rPr lang="en-US" sz="2400" dirty="0">
                <a:latin typeface="+mj-lt"/>
              </a:rPr>
              <a:t>()</a:t>
            </a:r>
          </a:p>
          <a:p>
            <a:r>
              <a:rPr lang="en-US" sz="2400" dirty="0">
                <a:latin typeface="+mj-lt"/>
              </a:rPr>
              <a:t>The </a:t>
            </a:r>
            <a:r>
              <a:rPr lang="en-US" sz="2400" dirty="0" err="1">
                <a:latin typeface="+mj-lt"/>
              </a:rPr>
              <a:t>afterEach</a:t>
            </a:r>
            <a:r>
              <a:rPr lang="en-US" sz="2400" dirty="0">
                <a:latin typeface="+mj-lt"/>
              </a:rPr>
              <a:t> function is called once after each spec.</a:t>
            </a:r>
          </a:p>
          <a:p>
            <a:endParaRPr lang="en-US" sz="2400" dirty="0">
              <a:latin typeface="+mj-lt"/>
            </a:endParaRPr>
          </a:p>
          <a:p>
            <a:r>
              <a:rPr lang="en-US" sz="2400" dirty="0">
                <a:latin typeface="+mj-lt"/>
              </a:rPr>
              <a:t>In practice, spec variables (is any) are defined at the top-level scope — the describe block — and initialization code is moved into a </a:t>
            </a:r>
            <a:r>
              <a:rPr lang="en-US" sz="2400" dirty="0" err="1">
                <a:latin typeface="+mj-lt"/>
              </a:rPr>
              <a:t>beforeEach</a:t>
            </a:r>
            <a:r>
              <a:rPr lang="en-US" sz="2400" dirty="0">
                <a:latin typeface="+mj-lt"/>
              </a:rPr>
              <a:t> function. The </a:t>
            </a:r>
            <a:r>
              <a:rPr lang="en-US" sz="2400" dirty="0" err="1">
                <a:latin typeface="+mj-lt"/>
              </a:rPr>
              <a:t>afterEach</a:t>
            </a:r>
            <a:r>
              <a:rPr lang="en-US" sz="2400" dirty="0">
                <a:latin typeface="+mj-lt"/>
              </a:rPr>
              <a:t> function resets the variable before continuing. This helps the developers in not to repeat setup and finalization code for each spec.</a:t>
            </a:r>
            <a:endParaRPr lang="uk-UA" sz="2400" dirty="0">
              <a:latin typeface="+mj-lt"/>
            </a:endParaRPr>
          </a:p>
        </p:txBody>
      </p:sp>
    </p:spTree>
    <p:extLst>
      <p:ext uri="{BB962C8B-B14F-4D97-AF65-F5344CB8AC3E}">
        <p14:creationId xmlns:p14="http://schemas.microsoft.com/office/powerpoint/2010/main" val="416706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4125745" y="-614147"/>
            <a:ext cx="4131575" cy="1009934"/>
          </a:xfrm>
        </p:spPr>
        <p:txBody>
          <a:bodyPr/>
          <a:lstStyle/>
          <a:p>
            <a:pPr algn="ctr"/>
            <a:r>
              <a:rPr lang="en-US" sz="4400" dirty="0" smtClean="0"/>
              <a:t>Jasmine Matchers</a:t>
            </a:r>
            <a:endParaRPr lang="en-US" sz="4400" dirty="0"/>
          </a:p>
        </p:txBody>
      </p:sp>
      <p:pic>
        <p:nvPicPr>
          <p:cNvPr id="2" name="Рисунок 1"/>
          <p:cNvPicPr>
            <a:picLocks noChangeAspect="1"/>
          </p:cNvPicPr>
          <p:nvPr/>
        </p:nvPicPr>
        <p:blipFill>
          <a:blip r:embed="rId2"/>
          <a:stretch>
            <a:fillRect/>
          </a:stretch>
        </p:blipFill>
        <p:spPr>
          <a:xfrm>
            <a:off x="2738721" y="707622"/>
            <a:ext cx="6905625" cy="5934075"/>
          </a:xfrm>
          <a:prstGeom prst="rect">
            <a:avLst/>
          </a:prstGeom>
        </p:spPr>
      </p:pic>
    </p:spTree>
    <p:extLst>
      <p:ext uri="{BB962C8B-B14F-4D97-AF65-F5344CB8AC3E}">
        <p14:creationId xmlns:p14="http://schemas.microsoft.com/office/powerpoint/2010/main" val="79695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2" name="Прямоугольник 1"/>
          <p:cNvSpPr/>
          <p:nvPr/>
        </p:nvSpPr>
        <p:spPr>
          <a:xfrm>
            <a:off x="4364703" y="107721"/>
            <a:ext cx="3018735" cy="1446550"/>
          </a:xfrm>
          <a:prstGeom prst="rect">
            <a:avLst/>
          </a:prstGeom>
        </p:spPr>
        <p:txBody>
          <a:bodyPr wrap="square">
            <a:spAutoFit/>
          </a:bodyPr>
          <a:lstStyle/>
          <a:p>
            <a:pPr algn="ctr"/>
            <a:r>
              <a:rPr lang="en-US" sz="4400" dirty="0" smtClean="0"/>
              <a:t>Mocha</a:t>
            </a:r>
            <a:endParaRPr lang="en-US" sz="4400" dirty="0" smtClean="0"/>
          </a:p>
          <a:p>
            <a:endParaRPr lang="uk-UA" sz="4400" dirty="0" smtClean="0">
              <a:latin typeface="+mj-lt"/>
            </a:endParaRPr>
          </a:p>
        </p:txBody>
      </p:sp>
      <p:sp>
        <p:nvSpPr>
          <p:cNvPr id="3" name="Прямоугольник 2"/>
          <p:cNvSpPr/>
          <p:nvPr/>
        </p:nvSpPr>
        <p:spPr>
          <a:xfrm>
            <a:off x="891653" y="1074722"/>
            <a:ext cx="10517875" cy="1384995"/>
          </a:xfrm>
          <a:prstGeom prst="rect">
            <a:avLst/>
          </a:prstGeom>
        </p:spPr>
        <p:txBody>
          <a:bodyPr wrap="square">
            <a:spAutoFit/>
          </a:bodyPr>
          <a:lstStyle/>
          <a:p>
            <a:r>
              <a:rPr lang="en-US" sz="2800" dirty="0">
                <a:solidFill>
                  <a:schemeClr val="tx2"/>
                </a:solidFill>
                <a:latin typeface="proxima-nova"/>
              </a:rPr>
              <a:t>Mocha is a testing library for Node.js, created to be a simple, extensible, and fast. It’s used for unit and integration testing, and it’s a great candidate for BDD (Behavior Driven Development).</a:t>
            </a:r>
            <a:endParaRPr lang="uk-UA" sz="2800" dirty="0">
              <a:solidFill>
                <a:schemeClr val="tx2"/>
              </a:solidFill>
            </a:endParaRPr>
          </a:p>
        </p:txBody>
      </p:sp>
      <p:sp>
        <p:nvSpPr>
          <p:cNvPr id="7" name="Прямоугольник 6"/>
          <p:cNvSpPr/>
          <p:nvPr/>
        </p:nvSpPr>
        <p:spPr>
          <a:xfrm>
            <a:off x="154674" y="2890604"/>
            <a:ext cx="4357155" cy="523220"/>
          </a:xfrm>
          <a:prstGeom prst="rect">
            <a:avLst/>
          </a:prstGeom>
        </p:spPr>
        <p:txBody>
          <a:bodyPr wrap="none">
            <a:spAutoFit/>
          </a:bodyPr>
          <a:lstStyle/>
          <a:p>
            <a:r>
              <a:rPr lang="uk-UA" sz="2800" dirty="0"/>
              <a:t> </a:t>
            </a:r>
            <a:r>
              <a:rPr lang="en-US" sz="2800" dirty="0" smtClean="0"/>
              <a:t>- </a:t>
            </a:r>
            <a:r>
              <a:rPr lang="uk-UA" sz="2800" dirty="0" err="1" smtClean="0"/>
              <a:t>npm</a:t>
            </a:r>
            <a:r>
              <a:rPr lang="uk-UA" sz="2800" dirty="0" smtClean="0"/>
              <a:t> </a:t>
            </a:r>
            <a:r>
              <a:rPr lang="uk-UA" sz="2800" dirty="0" err="1"/>
              <a:t>install</a:t>
            </a:r>
            <a:r>
              <a:rPr lang="uk-UA" sz="2800" dirty="0"/>
              <a:t> --</a:t>
            </a:r>
            <a:r>
              <a:rPr lang="uk-UA" sz="2800" dirty="0" err="1"/>
              <a:t>save</a:t>
            </a:r>
            <a:r>
              <a:rPr lang="uk-UA" sz="2800" dirty="0"/>
              <a:t> </a:t>
            </a:r>
            <a:r>
              <a:rPr lang="uk-UA" sz="2800" dirty="0" err="1"/>
              <a:t>mocha</a:t>
            </a:r>
            <a:r>
              <a:rPr lang="uk-UA" sz="2800" dirty="0"/>
              <a:t> </a:t>
            </a:r>
            <a:r>
              <a:rPr lang="uk-UA" sz="2800" dirty="0" err="1" smtClean="0"/>
              <a:t>ch</a:t>
            </a:r>
            <a:r>
              <a:rPr lang="en-US" sz="2800" dirty="0" err="1" smtClean="0"/>
              <a:t>ai</a:t>
            </a:r>
            <a:endParaRPr lang="uk-UA" sz="2800" dirty="0"/>
          </a:p>
        </p:txBody>
      </p:sp>
      <p:sp>
        <p:nvSpPr>
          <p:cNvPr id="9" name="Прямоугольник 8"/>
          <p:cNvSpPr/>
          <p:nvPr/>
        </p:nvSpPr>
        <p:spPr>
          <a:xfrm>
            <a:off x="154674" y="3413824"/>
            <a:ext cx="6096000" cy="1785104"/>
          </a:xfrm>
          <a:prstGeom prst="rect">
            <a:avLst/>
          </a:prstGeom>
        </p:spPr>
        <p:txBody>
          <a:bodyPr>
            <a:spAutoFit/>
          </a:bodyPr>
          <a:lstStyle/>
          <a:p>
            <a:r>
              <a:rPr lang="uk-UA" dirty="0"/>
              <a:t>--</a:t>
            </a:r>
            <a:r>
              <a:rPr lang="uk-UA" dirty="0" err="1"/>
              <a:t>save</a:t>
            </a:r>
            <a:r>
              <a:rPr lang="uk-UA" dirty="0"/>
              <a:t> </a:t>
            </a:r>
            <a:r>
              <a:rPr lang="uk-UA" dirty="0" err="1"/>
              <a:t>option</a:t>
            </a:r>
            <a:r>
              <a:rPr lang="uk-UA" dirty="0"/>
              <a:t> </a:t>
            </a:r>
            <a:r>
              <a:rPr lang="uk-UA" dirty="0" err="1"/>
              <a:t>to</a:t>
            </a:r>
            <a:r>
              <a:rPr lang="uk-UA" dirty="0"/>
              <a:t> </a:t>
            </a:r>
            <a:r>
              <a:rPr lang="uk-UA" dirty="0" err="1"/>
              <a:t>automatically</a:t>
            </a:r>
            <a:r>
              <a:rPr lang="uk-UA" dirty="0"/>
              <a:t> </a:t>
            </a:r>
            <a:r>
              <a:rPr lang="uk-UA" dirty="0" err="1"/>
              <a:t>save</a:t>
            </a:r>
            <a:r>
              <a:rPr lang="uk-UA" dirty="0"/>
              <a:t> </a:t>
            </a:r>
            <a:r>
              <a:rPr lang="uk-UA" dirty="0" err="1"/>
              <a:t>these</a:t>
            </a:r>
            <a:r>
              <a:rPr lang="uk-UA" dirty="0"/>
              <a:t> </a:t>
            </a:r>
            <a:r>
              <a:rPr lang="uk-UA" dirty="0" err="1"/>
              <a:t>dependencies</a:t>
            </a:r>
            <a:r>
              <a:rPr lang="uk-UA" dirty="0"/>
              <a:t> </a:t>
            </a:r>
            <a:r>
              <a:rPr lang="uk-UA" dirty="0" err="1"/>
              <a:t>in</a:t>
            </a:r>
            <a:r>
              <a:rPr lang="uk-UA" dirty="0"/>
              <a:t> </a:t>
            </a:r>
            <a:r>
              <a:rPr lang="uk-UA" dirty="0" err="1"/>
              <a:t>our</a:t>
            </a:r>
            <a:r>
              <a:rPr lang="uk-UA" dirty="0"/>
              <a:t> </a:t>
            </a:r>
            <a:r>
              <a:rPr lang="uk-UA" dirty="0" err="1"/>
              <a:t>package.json</a:t>
            </a:r>
            <a:r>
              <a:rPr lang="uk-UA" dirty="0"/>
              <a:t> </a:t>
            </a:r>
            <a:r>
              <a:rPr lang="uk-UA" dirty="0" err="1" smtClean="0"/>
              <a:t>file</a:t>
            </a:r>
            <a:endParaRPr lang="en-US" dirty="0" smtClean="0"/>
          </a:p>
          <a:p>
            <a:endParaRPr lang="en-US" dirty="0"/>
          </a:p>
          <a:p>
            <a:r>
              <a:rPr lang="en-US" sz="2800" dirty="0" smtClean="0"/>
              <a:t>-</a:t>
            </a:r>
            <a:r>
              <a:rPr lang="en-US" sz="2800" dirty="0" err="1" smtClean="0"/>
              <a:t>npm</a:t>
            </a:r>
            <a:r>
              <a:rPr lang="en-US" sz="2800" dirty="0" smtClean="0"/>
              <a:t> test</a:t>
            </a:r>
          </a:p>
          <a:p>
            <a:r>
              <a:rPr lang="en-US" dirty="0" smtClean="0"/>
              <a:t>Run test command</a:t>
            </a:r>
            <a:endParaRPr lang="en-US" sz="2800" dirty="0"/>
          </a:p>
        </p:txBody>
      </p:sp>
    </p:spTree>
    <p:extLst>
      <p:ext uri="{BB962C8B-B14F-4D97-AF65-F5344CB8AC3E}">
        <p14:creationId xmlns:p14="http://schemas.microsoft.com/office/powerpoint/2010/main" val="412817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2" name="Прямоугольник 1"/>
          <p:cNvSpPr/>
          <p:nvPr/>
        </p:nvSpPr>
        <p:spPr>
          <a:xfrm>
            <a:off x="896972" y="753303"/>
            <a:ext cx="10280543" cy="4462760"/>
          </a:xfrm>
          <a:prstGeom prst="rect">
            <a:avLst/>
          </a:prstGeom>
        </p:spPr>
        <p:txBody>
          <a:bodyPr wrap="square">
            <a:spAutoFit/>
          </a:bodyPr>
          <a:lstStyle/>
          <a:p>
            <a:r>
              <a:rPr lang="en-US" sz="3200" dirty="0">
                <a:latin typeface="+mj-lt"/>
              </a:rPr>
              <a:t>Mocha does not discriminate whatever assertion library you choose to use. If you are using Mocha in a Node.js environment, you can use the built-in assert module as your assertion library. However, there are more extensive assertion libraries you can make use of such as Chai, Expect.js, Should.js</a:t>
            </a:r>
            <a:r>
              <a:rPr lang="en-US" sz="3200" dirty="0" smtClean="0">
                <a:latin typeface="+mj-lt"/>
              </a:rPr>
              <a:t>. </a:t>
            </a:r>
            <a:r>
              <a:rPr lang="en-US" sz="3200" i="1" dirty="0"/>
              <a:t>Using Assert libraries is not necessary, but they make testing much easier. Mocha allows us to use any library.</a:t>
            </a:r>
            <a:endParaRPr lang="en-US" sz="3200" dirty="0" smtClean="0">
              <a:latin typeface="+mj-lt"/>
            </a:endParaRPr>
          </a:p>
          <a:p>
            <a:endParaRPr lang="en-US" sz="3200" dirty="0" smtClean="0">
              <a:latin typeface="+mj-lt"/>
            </a:endParaRPr>
          </a:p>
          <a:p>
            <a:r>
              <a:rPr lang="en-US" sz="2800" dirty="0" smtClean="0">
                <a:latin typeface="+mj-lt"/>
              </a:rPr>
              <a:t>- </a:t>
            </a:r>
            <a:r>
              <a:rPr lang="en-US" sz="2800" dirty="0" err="1" smtClean="0">
                <a:latin typeface="+mj-lt"/>
              </a:rPr>
              <a:t>npm</a:t>
            </a:r>
            <a:r>
              <a:rPr lang="en-US" sz="2800" dirty="0" smtClean="0">
                <a:latin typeface="+mj-lt"/>
              </a:rPr>
              <a:t> </a:t>
            </a:r>
            <a:r>
              <a:rPr lang="en-US" sz="2800" dirty="0" err="1">
                <a:latin typeface="+mj-lt"/>
              </a:rPr>
              <a:t>i</a:t>
            </a:r>
            <a:r>
              <a:rPr lang="en-US" sz="2800" dirty="0">
                <a:latin typeface="+mj-lt"/>
              </a:rPr>
              <a:t> --save-dev chai</a:t>
            </a:r>
            <a:endParaRPr lang="uk-UA" sz="2800" dirty="0">
              <a:latin typeface="+mj-lt"/>
            </a:endParaRPr>
          </a:p>
        </p:txBody>
      </p:sp>
    </p:spTree>
    <p:extLst>
      <p:ext uri="{BB962C8B-B14F-4D97-AF65-F5344CB8AC3E}">
        <p14:creationId xmlns:p14="http://schemas.microsoft.com/office/powerpoint/2010/main" val="225156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2" name="Прямоугольник 1"/>
          <p:cNvSpPr/>
          <p:nvPr/>
        </p:nvSpPr>
        <p:spPr>
          <a:xfrm>
            <a:off x="4471047" y="337361"/>
            <a:ext cx="3127075" cy="646331"/>
          </a:xfrm>
          <a:prstGeom prst="rect">
            <a:avLst/>
          </a:prstGeom>
        </p:spPr>
        <p:txBody>
          <a:bodyPr wrap="none">
            <a:spAutoFit/>
          </a:bodyPr>
          <a:lstStyle/>
          <a:p>
            <a:r>
              <a:rPr lang="uk-UA" sz="3600" dirty="0" err="1"/>
              <a:t>Mocha</a:t>
            </a:r>
            <a:r>
              <a:rPr lang="uk-UA" sz="3600" dirty="0"/>
              <a:t> </a:t>
            </a:r>
            <a:r>
              <a:rPr lang="uk-UA" sz="3600" dirty="0" err="1"/>
              <a:t>interfaces</a:t>
            </a:r>
            <a:endParaRPr lang="uk-UA" sz="3600" dirty="0"/>
          </a:p>
        </p:txBody>
      </p:sp>
      <p:sp>
        <p:nvSpPr>
          <p:cNvPr id="3" name="Прямоугольник 2"/>
          <p:cNvSpPr/>
          <p:nvPr/>
        </p:nvSpPr>
        <p:spPr>
          <a:xfrm>
            <a:off x="495868" y="1225983"/>
            <a:ext cx="10804478" cy="1569660"/>
          </a:xfrm>
          <a:prstGeom prst="rect">
            <a:avLst/>
          </a:prstGeom>
        </p:spPr>
        <p:txBody>
          <a:bodyPr wrap="square">
            <a:spAutoFit/>
          </a:bodyPr>
          <a:lstStyle/>
          <a:p>
            <a:r>
              <a:rPr lang="en-US" sz="2400" dirty="0">
                <a:solidFill>
                  <a:schemeClr val="tx2"/>
                </a:solidFill>
                <a:latin typeface="Merriweather"/>
              </a:rPr>
              <a:t>Mocha provides a variety of interfaces for defining test suites, hooks and individual tests, namely: </a:t>
            </a:r>
            <a:r>
              <a:rPr lang="en-US" sz="2400" b="1" dirty="0">
                <a:solidFill>
                  <a:schemeClr val="tx2"/>
                </a:solidFill>
                <a:latin typeface="Merriweather"/>
              </a:rPr>
              <a:t>BDD</a:t>
            </a:r>
            <a:r>
              <a:rPr lang="en-US" sz="2400" dirty="0">
                <a:solidFill>
                  <a:schemeClr val="tx2"/>
                </a:solidFill>
                <a:latin typeface="Merriweather"/>
              </a:rPr>
              <a:t>, </a:t>
            </a:r>
            <a:r>
              <a:rPr lang="en-US" sz="2400" b="1" dirty="0">
                <a:solidFill>
                  <a:schemeClr val="tx2"/>
                </a:solidFill>
                <a:latin typeface="Merriweather"/>
              </a:rPr>
              <a:t>TDD</a:t>
            </a:r>
            <a:r>
              <a:rPr lang="en-US" sz="2400" dirty="0">
                <a:solidFill>
                  <a:schemeClr val="tx2"/>
                </a:solidFill>
                <a:latin typeface="Merriweather"/>
              </a:rPr>
              <a:t>, </a:t>
            </a:r>
            <a:r>
              <a:rPr lang="en-US" sz="2400" b="1" dirty="0">
                <a:solidFill>
                  <a:schemeClr val="tx2"/>
                </a:solidFill>
                <a:latin typeface="Merriweather"/>
              </a:rPr>
              <a:t>Exports</a:t>
            </a:r>
            <a:r>
              <a:rPr lang="en-US" sz="2400" dirty="0">
                <a:solidFill>
                  <a:schemeClr val="tx2"/>
                </a:solidFill>
                <a:latin typeface="Merriweather"/>
              </a:rPr>
              <a:t>, </a:t>
            </a:r>
            <a:r>
              <a:rPr lang="en-US" sz="2400" b="1" dirty="0" err="1">
                <a:solidFill>
                  <a:schemeClr val="tx2"/>
                </a:solidFill>
                <a:latin typeface="Merriweather"/>
              </a:rPr>
              <a:t>QUnit</a:t>
            </a:r>
            <a:r>
              <a:rPr lang="en-US" sz="2400" dirty="0">
                <a:solidFill>
                  <a:schemeClr val="tx2"/>
                </a:solidFill>
                <a:latin typeface="Merriweather"/>
              </a:rPr>
              <a:t> and </a:t>
            </a:r>
            <a:r>
              <a:rPr lang="en-US" sz="2400" b="1" dirty="0">
                <a:solidFill>
                  <a:schemeClr val="tx2"/>
                </a:solidFill>
                <a:latin typeface="Merriweather"/>
              </a:rPr>
              <a:t>Require</a:t>
            </a:r>
            <a:r>
              <a:rPr lang="en-US" sz="2400" dirty="0">
                <a:solidFill>
                  <a:schemeClr val="tx2"/>
                </a:solidFill>
                <a:latin typeface="Merriweather"/>
              </a:rPr>
              <a:t>.</a:t>
            </a:r>
          </a:p>
          <a:p>
            <a:r>
              <a:rPr lang="en-US" sz="2400" dirty="0" smtClean="0">
                <a:solidFill>
                  <a:schemeClr val="tx2"/>
                </a:solidFill>
                <a:latin typeface="Merriweather"/>
              </a:rPr>
              <a:t>However</a:t>
            </a:r>
            <a:r>
              <a:rPr lang="en-US" sz="2400" dirty="0">
                <a:solidFill>
                  <a:schemeClr val="tx2"/>
                </a:solidFill>
                <a:latin typeface="Merriweather"/>
              </a:rPr>
              <a:t>, you can check the comparison between the available Mocha style-interfaces in </a:t>
            </a:r>
            <a:r>
              <a:rPr lang="en-US" sz="2400" dirty="0">
                <a:solidFill>
                  <a:schemeClr val="tx2"/>
                </a:solidFill>
                <a:latin typeface="Merriweather"/>
                <a:hlinkClick r:id="rId2"/>
              </a:rPr>
              <a:t>this documentation</a:t>
            </a:r>
            <a:r>
              <a:rPr lang="en-US" sz="2400" dirty="0">
                <a:solidFill>
                  <a:schemeClr val="tx2"/>
                </a:solidFill>
                <a:latin typeface="Merriweather"/>
              </a:rPr>
              <a:t>.</a:t>
            </a:r>
            <a:endParaRPr lang="en-US" sz="2400" b="0" i="0" dirty="0">
              <a:solidFill>
                <a:schemeClr val="tx2"/>
              </a:solidFill>
              <a:effectLst/>
              <a:latin typeface="Merriweather"/>
            </a:endParaRPr>
          </a:p>
        </p:txBody>
      </p:sp>
      <p:pic>
        <p:nvPicPr>
          <p:cNvPr id="4" name="Рисунок 3"/>
          <p:cNvPicPr>
            <a:picLocks noChangeAspect="1"/>
          </p:cNvPicPr>
          <p:nvPr/>
        </p:nvPicPr>
        <p:blipFill>
          <a:blip r:embed="rId3"/>
          <a:stretch>
            <a:fillRect/>
          </a:stretch>
        </p:blipFill>
        <p:spPr>
          <a:xfrm>
            <a:off x="592611" y="3164975"/>
            <a:ext cx="5441974" cy="3784052"/>
          </a:xfrm>
          <a:prstGeom prst="rect">
            <a:avLst/>
          </a:prstGeom>
        </p:spPr>
      </p:pic>
      <p:sp>
        <p:nvSpPr>
          <p:cNvPr id="9" name="Прямоугольник 8"/>
          <p:cNvSpPr/>
          <p:nvPr/>
        </p:nvSpPr>
        <p:spPr>
          <a:xfrm>
            <a:off x="6144975" y="3164975"/>
            <a:ext cx="5252114" cy="3046988"/>
          </a:xfrm>
          <a:prstGeom prst="rect">
            <a:avLst/>
          </a:prstGeom>
        </p:spPr>
        <p:txBody>
          <a:bodyPr wrap="square">
            <a:spAutoFit/>
          </a:bodyPr>
          <a:lstStyle/>
          <a:p>
            <a:r>
              <a:rPr lang="uk-UA" sz="2400" u="sng" dirty="0" err="1"/>
              <a:t>Mocha</a:t>
            </a:r>
            <a:r>
              <a:rPr lang="uk-UA" sz="2400" dirty="0"/>
              <a:t> - </a:t>
            </a:r>
            <a:r>
              <a:rPr lang="uk-UA" sz="2400" dirty="0" err="1"/>
              <a:t>This</a:t>
            </a:r>
            <a:r>
              <a:rPr lang="uk-UA" sz="2400" dirty="0"/>
              <a:t> </a:t>
            </a:r>
            <a:r>
              <a:rPr lang="uk-UA" sz="2400" dirty="0" err="1"/>
              <a:t>library</a:t>
            </a:r>
            <a:r>
              <a:rPr lang="uk-UA" sz="2400" dirty="0"/>
              <a:t> </a:t>
            </a:r>
            <a:r>
              <a:rPr lang="uk-UA" sz="2400" dirty="0" err="1"/>
              <a:t>contains</a:t>
            </a:r>
            <a:r>
              <a:rPr lang="uk-UA" sz="2400" dirty="0"/>
              <a:t> </a:t>
            </a:r>
            <a:r>
              <a:rPr lang="uk-UA" sz="2400" dirty="0" err="1"/>
              <a:t>common</a:t>
            </a:r>
            <a:r>
              <a:rPr lang="uk-UA" sz="2400" dirty="0"/>
              <a:t> </a:t>
            </a:r>
            <a:r>
              <a:rPr lang="uk-UA" sz="2400" dirty="0" err="1"/>
              <a:t>functions</a:t>
            </a:r>
            <a:r>
              <a:rPr lang="uk-UA" sz="2400" dirty="0"/>
              <a:t> </a:t>
            </a:r>
            <a:r>
              <a:rPr lang="uk-UA" sz="2400" dirty="0" err="1"/>
              <a:t>for</a:t>
            </a:r>
            <a:r>
              <a:rPr lang="uk-UA" sz="2400" dirty="0"/>
              <a:t> </a:t>
            </a:r>
            <a:r>
              <a:rPr lang="uk-UA" sz="2400" dirty="0" err="1"/>
              <a:t>testing</a:t>
            </a:r>
            <a:r>
              <a:rPr lang="uk-UA" sz="2400" dirty="0"/>
              <a:t>, </a:t>
            </a:r>
            <a:r>
              <a:rPr lang="uk-UA" sz="2400" dirty="0" err="1"/>
              <a:t>including</a:t>
            </a:r>
            <a:r>
              <a:rPr lang="uk-UA" sz="2400" dirty="0"/>
              <a:t> </a:t>
            </a:r>
            <a:r>
              <a:rPr lang="uk-UA" sz="2400" dirty="0" err="1"/>
              <a:t>describeand</a:t>
            </a:r>
            <a:r>
              <a:rPr lang="uk-UA" sz="2400" dirty="0"/>
              <a:t> </a:t>
            </a:r>
            <a:r>
              <a:rPr lang="uk-UA" sz="2400" dirty="0" err="1"/>
              <a:t>it</a:t>
            </a:r>
            <a:r>
              <a:rPr lang="uk-UA" sz="2400" dirty="0"/>
              <a:t>.</a:t>
            </a:r>
          </a:p>
          <a:p>
            <a:r>
              <a:rPr lang="uk-UA" sz="2400" u="sng" dirty="0" err="1"/>
              <a:t>Chai</a:t>
            </a:r>
            <a:r>
              <a:rPr lang="uk-UA" sz="2400" dirty="0"/>
              <a:t> - </a:t>
            </a:r>
            <a:r>
              <a:rPr lang="uk-UA" sz="2400" dirty="0" err="1"/>
              <a:t>The</a:t>
            </a:r>
            <a:r>
              <a:rPr lang="uk-UA" sz="2400" dirty="0"/>
              <a:t> </a:t>
            </a:r>
            <a:r>
              <a:rPr lang="uk-UA" sz="2400" dirty="0" err="1"/>
              <a:t>library</a:t>
            </a:r>
            <a:r>
              <a:rPr lang="uk-UA" sz="2400" dirty="0"/>
              <a:t> </a:t>
            </a:r>
            <a:r>
              <a:rPr lang="uk-UA" sz="2400" dirty="0" err="1"/>
              <a:t>supports</a:t>
            </a:r>
            <a:r>
              <a:rPr lang="uk-UA" sz="2400" dirty="0"/>
              <a:t> a </a:t>
            </a:r>
            <a:r>
              <a:rPr lang="uk-UA" sz="2400" dirty="0" err="1"/>
              <a:t>variety</a:t>
            </a:r>
            <a:r>
              <a:rPr lang="uk-UA" sz="2400" dirty="0"/>
              <a:t> </a:t>
            </a:r>
            <a:r>
              <a:rPr lang="uk-UA" sz="2400" dirty="0" err="1"/>
              <a:t>of</a:t>
            </a:r>
            <a:r>
              <a:rPr lang="uk-UA" sz="2400" dirty="0"/>
              <a:t> </a:t>
            </a:r>
            <a:r>
              <a:rPr lang="uk-UA" sz="2400" dirty="0" err="1"/>
              <a:t>functions</a:t>
            </a:r>
            <a:r>
              <a:rPr lang="uk-UA" sz="2400" dirty="0"/>
              <a:t> </a:t>
            </a:r>
            <a:r>
              <a:rPr lang="uk-UA" sz="2400" dirty="0" err="1"/>
              <a:t>for</a:t>
            </a:r>
            <a:r>
              <a:rPr lang="uk-UA" sz="2400" dirty="0"/>
              <a:t> </a:t>
            </a:r>
            <a:r>
              <a:rPr lang="uk-UA" sz="2400" dirty="0" err="1"/>
              <a:t>checks</a:t>
            </a:r>
            <a:r>
              <a:rPr lang="uk-UA" sz="2400" dirty="0"/>
              <a:t>. </a:t>
            </a:r>
            <a:r>
              <a:rPr lang="uk-UA" sz="2400" dirty="0" err="1"/>
              <a:t>There</a:t>
            </a:r>
            <a:r>
              <a:rPr lang="uk-UA" sz="2400" dirty="0"/>
              <a:t> </a:t>
            </a:r>
            <a:r>
              <a:rPr lang="uk-UA" sz="2400" dirty="0" err="1"/>
              <a:t>are</a:t>
            </a:r>
            <a:r>
              <a:rPr lang="uk-UA" sz="2400" dirty="0"/>
              <a:t> </a:t>
            </a:r>
            <a:r>
              <a:rPr lang="uk-UA" sz="2400" dirty="0" err="1"/>
              <a:t>different</a:t>
            </a:r>
            <a:r>
              <a:rPr lang="uk-UA" sz="2400" dirty="0"/>
              <a:t> "</a:t>
            </a:r>
            <a:r>
              <a:rPr lang="uk-UA" sz="2400" dirty="0" err="1"/>
              <a:t>styles</a:t>
            </a:r>
            <a:r>
              <a:rPr lang="uk-UA" sz="2400" dirty="0"/>
              <a:t>" </a:t>
            </a:r>
            <a:r>
              <a:rPr lang="uk-UA" sz="2400" dirty="0" err="1"/>
              <a:t>of</a:t>
            </a:r>
            <a:r>
              <a:rPr lang="uk-UA" sz="2400" dirty="0"/>
              <a:t> </a:t>
            </a:r>
            <a:r>
              <a:rPr lang="uk-UA" sz="2400" dirty="0" err="1"/>
              <a:t>checking</a:t>
            </a:r>
            <a:r>
              <a:rPr lang="uk-UA" sz="2400" dirty="0"/>
              <a:t> </a:t>
            </a:r>
            <a:r>
              <a:rPr lang="uk-UA" sz="2400" dirty="0" err="1"/>
              <a:t>the</a:t>
            </a:r>
            <a:r>
              <a:rPr lang="uk-UA" sz="2400" dirty="0"/>
              <a:t> </a:t>
            </a:r>
            <a:r>
              <a:rPr lang="uk-UA" sz="2400" dirty="0" err="1"/>
              <a:t>results</a:t>
            </a:r>
            <a:r>
              <a:rPr lang="uk-UA" sz="2400" dirty="0"/>
              <a:t>, </a:t>
            </a:r>
            <a:r>
              <a:rPr lang="uk-UA" sz="2400" dirty="0" err="1"/>
              <a:t>which</a:t>
            </a:r>
            <a:r>
              <a:rPr lang="uk-UA" sz="2400" dirty="0"/>
              <a:t> </a:t>
            </a:r>
            <a:r>
              <a:rPr lang="uk-UA" sz="2400" dirty="0" err="1"/>
              <a:t>we</a:t>
            </a:r>
            <a:r>
              <a:rPr lang="uk-UA" sz="2400" dirty="0"/>
              <a:t> </a:t>
            </a:r>
            <a:r>
              <a:rPr lang="uk-UA" sz="2400" dirty="0" err="1"/>
              <a:t>will</a:t>
            </a:r>
            <a:r>
              <a:rPr lang="uk-UA" sz="2400" dirty="0"/>
              <a:t> </a:t>
            </a:r>
            <a:r>
              <a:rPr lang="uk-UA" sz="2400" dirty="0" err="1"/>
              <a:t>meet</a:t>
            </a:r>
            <a:r>
              <a:rPr lang="uk-UA" sz="2400" dirty="0"/>
              <a:t> </a:t>
            </a:r>
            <a:r>
              <a:rPr lang="uk-UA" sz="2400" dirty="0" err="1"/>
              <a:t>later</a:t>
            </a:r>
            <a:r>
              <a:rPr lang="uk-UA" sz="2400" dirty="0"/>
              <a:t>, </a:t>
            </a:r>
            <a:r>
              <a:rPr lang="uk-UA" sz="2400" dirty="0" err="1"/>
              <a:t>for</a:t>
            </a:r>
            <a:r>
              <a:rPr lang="uk-UA" sz="2400" dirty="0"/>
              <a:t> </a:t>
            </a:r>
            <a:r>
              <a:rPr lang="uk-UA" sz="2400" dirty="0" err="1"/>
              <a:t>the</a:t>
            </a:r>
            <a:r>
              <a:rPr lang="uk-UA" sz="2400" dirty="0"/>
              <a:t> </a:t>
            </a:r>
            <a:r>
              <a:rPr lang="uk-UA" sz="2400" dirty="0" err="1"/>
              <a:t>moment</a:t>
            </a:r>
            <a:r>
              <a:rPr lang="uk-UA" sz="2400" dirty="0"/>
              <a:t> </a:t>
            </a:r>
            <a:r>
              <a:rPr lang="uk-UA" sz="2400" dirty="0" err="1"/>
              <a:t>we</a:t>
            </a:r>
            <a:r>
              <a:rPr lang="uk-UA" sz="2400" dirty="0"/>
              <a:t> </a:t>
            </a:r>
            <a:r>
              <a:rPr lang="uk-UA" sz="2400" dirty="0" err="1"/>
              <a:t>will</a:t>
            </a:r>
            <a:r>
              <a:rPr lang="uk-UA" sz="2400" dirty="0"/>
              <a:t> </a:t>
            </a:r>
            <a:r>
              <a:rPr lang="uk-UA" sz="2400" dirty="0" err="1"/>
              <a:t>use</a:t>
            </a:r>
            <a:r>
              <a:rPr lang="uk-UA" sz="2400" dirty="0"/>
              <a:t> </a:t>
            </a:r>
            <a:r>
              <a:rPr lang="uk-UA" sz="2400" dirty="0" err="1"/>
              <a:t>only</a:t>
            </a:r>
            <a:r>
              <a:rPr lang="uk-UA" sz="2400" dirty="0"/>
              <a:t> </a:t>
            </a:r>
            <a:r>
              <a:rPr lang="uk-UA" sz="2400" dirty="0" err="1"/>
              <a:t>assert.equal</a:t>
            </a:r>
            <a:r>
              <a:rPr lang="uk-UA" sz="2400" dirty="0"/>
              <a:t>.</a:t>
            </a:r>
          </a:p>
        </p:txBody>
      </p:sp>
    </p:spTree>
    <p:extLst>
      <p:ext uri="{BB962C8B-B14F-4D97-AF65-F5344CB8AC3E}">
        <p14:creationId xmlns:p14="http://schemas.microsoft.com/office/powerpoint/2010/main" val="374859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341196" y="765467"/>
            <a:ext cx="6455390" cy="4123241"/>
          </a:xfrm>
          <a:prstGeom prst="rect">
            <a:avLst/>
          </a:prstGeom>
        </p:spPr>
      </p:pic>
      <p:pic>
        <p:nvPicPr>
          <p:cNvPr id="6" name="Рисунок 5"/>
          <p:cNvPicPr>
            <a:picLocks noChangeAspect="1"/>
          </p:cNvPicPr>
          <p:nvPr/>
        </p:nvPicPr>
        <p:blipFill>
          <a:blip r:embed="rId3"/>
          <a:stretch>
            <a:fillRect/>
          </a:stretch>
        </p:blipFill>
        <p:spPr>
          <a:xfrm>
            <a:off x="341195" y="4888708"/>
            <a:ext cx="6455391" cy="1969292"/>
          </a:xfrm>
          <a:prstGeom prst="rect">
            <a:avLst/>
          </a:prstGeom>
        </p:spPr>
      </p:pic>
      <p:sp>
        <p:nvSpPr>
          <p:cNvPr id="7" name="Прямоугольник 6"/>
          <p:cNvSpPr/>
          <p:nvPr/>
        </p:nvSpPr>
        <p:spPr>
          <a:xfrm>
            <a:off x="341195" y="218365"/>
            <a:ext cx="5158785" cy="400110"/>
          </a:xfrm>
          <a:prstGeom prst="rect">
            <a:avLst/>
          </a:prstGeom>
        </p:spPr>
        <p:txBody>
          <a:bodyPr wrap="none">
            <a:spAutoFit/>
          </a:bodyPr>
          <a:lstStyle/>
          <a:p>
            <a:r>
              <a:rPr lang="en-US" sz="2000" dirty="0">
                <a:solidFill>
                  <a:schemeClr val="tx2"/>
                </a:solidFill>
                <a:latin typeface="Merriweather"/>
              </a:rPr>
              <a:t>Chai provides the following assertion styles:</a:t>
            </a:r>
            <a:endParaRPr lang="uk-UA" sz="2000" dirty="0">
              <a:solidFill>
                <a:schemeClr val="tx2"/>
              </a:solidFill>
            </a:endParaRPr>
          </a:p>
        </p:txBody>
      </p:sp>
    </p:spTree>
    <p:extLst>
      <p:ext uri="{BB962C8B-B14F-4D97-AF65-F5344CB8AC3E}">
        <p14:creationId xmlns:p14="http://schemas.microsoft.com/office/powerpoint/2010/main" val="12555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140495" y="4119132"/>
            <a:ext cx="7516104" cy="516853"/>
          </a:xfrm>
        </p:spPr>
        <p:txBody>
          <a:bodyPr/>
          <a:lstStyle/>
          <a:p>
            <a:pPr algn="ctr"/>
            <a:r>
              <a:rPr lang="en-US" dirty="0"/>
              <a:t>Agenda</a:t>
            </a:r>
            <a:endParaRPr lang="uk-UA" dirty="0"/>
          </a:p>
        </p:txBody>
      </p:sp>
      <p:sp>
        <p:nvSpPr>
          <p:cNvPr id="2" name="Прямоугольник 1"/>
          <p:cNvSpPr/>
          <p:nvPr/>
        </p:nvSpPr>
        <p:spPr>
          <a:xfrm>
            <a:off x="413980" y="1728149"/>
            <a:ext cx="9439703" cy="3416320"/>
          </a:xfrm>
          <a:prstGeom prst="rect">
            <a:avLst/>
          </a:prstGeom>
        </p:spPr>
        <p:txBody>
          <a:bodyPr wrap="square">
            <a:spAutoFit/>
          </a:bodyPr>
          <a:lstStyle/>
          <a:p>
            <a:pPr marL="571500" indent="-571500">
              <a:buFont typeface="Wingdings" panose="05000000000000000000" pitchFamily="2" charset="2"/>
              <a:buChar char="ü"/>
            </a:pPr>
            <a:r>
              <a:rPr lang="en-US" sz="3600" dirty="0" smtClean="0">
                <a:solidFill>
                  <a:schemeClr val="bg1"/>
                </a:solidFill>
                <a:latin typeface="+mj-lt"/>
              </a:rPr>
              <a:t>WHAT IS JAVASCRIPT UNIT TESTING?</a:t>
            </a:r>
            <a:endParaRPr lang="en-US" sz="3600" dirty="0">
              <a:solidFill>
                <a:schemeClr val="bg1"/>
              </a:solidFill>
              <a:latin typeface="+mj-lt"/>
            </a:endParaRPr>
          </a:p>
          <a:p>
            <a:pPr marL="571500" indent="-571500">
              <a:buFont typeface="Wingdings" panose="05000000000000000000" pitchFamily="2" charset="2"/>
              <a:buChar char="ü"/>
            </a:pPr>
            <a:r>
              <a:rPr lang="en-US" sz="3600" dirty="0" smtClean="0">
                <a:solidFill>
                  <a:schemeClr val="bg1"/>
                </a:solidFill>
                <a:latin typeface="+mj-lt"/>
              </a:rPr>
              <a:t>JASMINE</a:t>
            </a:r>
            <a:endParaRPr lang="en-US" sz="3600" dirty="0" smtClean="0">
              <a:solidFill>
                <a:schemeClr val="bg1"/>
              </a:solidFill>
              <a:latin typeface="+mj-lt"/>
            </a:endParaRPr>
          </a:p>
          <a:p>
            <a:pPr marL="342900" indent="-342900">
              <a:buFont typeface="Wingdings" panose="05000000000000000000" pitchFamily="2" charset="2"/>
              <a:buChar char="ü"/>
            </a:pPr>
            <a:r>
              <a:rPr lang="en-US" sz="3600" dirty="0" smtClean="0">
                <a:solidFill>
                  <a:schemeClr val="bg1"/>
                </a:solidFill>
                <a:latin typeface="+mj-lt"/>
              </a:rPr>
              <a:t>  MOCHA</a:t>
            </a:r>
            <a:endParaRPr lang="en-US" sz="3600" dirty="0" smtClean="0">
              <a:solidFill>
                <a:schemeClr val="bg1"/>
              </a:solidFill>
              <a:latin typeface="+mj-lt"/>
            </a:endParaRPr>
          </a:p>
          <a:p>
            <a:pPr marL="342900" indent="-342900">
              <a:buFont typeface="Wingdings" panose="05000000000000000000" pitchFamily="2" charset="2"/>
              <a:buChar char="ü"/>
            </a:pPr>
            <a:r>
              <a:rPr lang="en-US" sz="3600" dirty="0" smtClean="0">
                <a:solidFill>
                  <a:schemeClr val="bg1"/>
                </a:solidFill>
                <a:latin typeface="+mj-lt"/>
              </a:rPr>
              <a:t>  ISTANBUL</a:t>
            </a:r>
          </a:p>
          <a:p>
            <a:pPr marL="342900" indent="-342900">
              <a:buFont typeface="Wingdings" panose="05000000000000000000" pitchFamily="2" charset="2"/>
              <a:buChar char="ü"/>
            </a:pPr>
            <a:r>
              <a:rPr lang="en-US" sz="3600" dirty="0" smtClean="0">
                <a:solidFill>
                  <a:schemeClr val="bg1"/>
                </a:solidFill>
                <a:latin typeface="+mj-lt"/>
              </a:rPr>
              <a:t>  TDD</a:t>
            </a:r>
          </a:p>
          <a:p>
            <a:pPr marL="342900" indent="-342900">
              <a:buFont typeface="Wingdings" panose="05000000000000000000" pitchFamily="2" charset="2"/>
              <a:buChar char="ü"/>
            </a:pPr>
            <a:r>
              <a:rPr lang="en-US" sz="3600" dirty="0" smtClean="0">
                <a:solidFill>
                  <a:schemeClr val="bg1"/>
                </a:solidFill>
                <a:latin typeface="+mj-lt"/>
              </a:rPr>
              <a:t>  BDD</a:t>
            </a:r>
            <a:endParaRPr lang="en-US" sz="3600" dirty="0" smtClean="0">
              <a:solidFill>
                <a:schemeClr val="bg1"/>
              </a:solidFill>
              <a:latin typeface="+mj-lt"/>
            </a:endParaRPr>
          </a:p>
        </p:txBody>
      </p:sp>
      <p:sp>
        <p:nvSpPr>
          <p:cNvPr id="4" name="TextBox 3"/>
          <p:cNvSpPr txBox="1"/>
          <p:nvPr/>
        </p:nvSpPr>
        <p:spPr>
          <a:xfrm>
            <a:off x="5082609" y="427247"/>
            <a:ext cx="2115772" cy="923330"/>
          </a:xfrm>
          <a:prstGeom prst="rect">
            <a:avLst/>
          </a:prstGeom>
          <a:noFill/>
        </p:spPr>
        <p:txBody>
          <a:bodyPr wrap="none" rtlCol="0">
            <a:spAutoFit/>
          </a:bodyPr>
          <a:lstStyle/>
          <a:p>
            <a:r>
              <a:rPr lang="en-US" sz="5400" dirty="0" smtClean="0">
                <a:latin typeface="+mj-lt"/>
              </a:rPr>
              <a:t>Agenda</a:t>
            </a:r>
            <a:endParaRPr lang="uk-UA" sz="5400" dirty="0">
              <a:latin typeface="+mj-lt"/>
            </a:endParaRPr>
          </a:p>
        </p:txBody>
      </p:sp>
    </p:spTree>
    <p:extLst>
      <p:ext uri="{BB962C8B-B14F-4D97-AF65-F5344CB8AC3E}">
        <p14:creationId xmlns:p14="http://schemas.microsoft.com/office/powerpoint/2010/main" val="266831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568870" y="482007"/>
            <a:ext cx="7915275" cy="1990725"/>
          </a:xfrm>
          <a:prstGeom prst="rect">
            <a:avLst/>
          </a:prstGeom>
        </p:spPr>
      </p:pic>
      <p:pic>
        <p:nvPicPr>
          <p:cNvPr id="6" name="Рисунок 5"/>
          <p:cNvPicPr>
            <a:picLocks noChangeAspect="1"/>
          </p:cNvPicPr>
          <p:nvPr/>
        </p:nvPicPr>
        <p:blipFill>
          <a:blip r:embed="rId3"/>
          <a:stretch>
            <a:fillRect/>
          </a:stretch>
        </p:blipFill>
        <p:spPr>
          <a:xfrm>
            <a:off x="568870" y="3016510"/>
            <a:ext cx="7877175" cy="1152525"/>
          </a:xfrm>
          <a:prstGeom prst="rect">
            <a:avLst/>
          </a:prstGeom>
        </p:spPr>
      </p:pic>
      <p:sp>
        <p:nvSpPr>
          <p:cNvPr id="7" name="Прямоугольник 6"/>
          <p:cNvSpPr/>
          <p:nvPr/>
        </p:nvSpPr>
        <p:spPr>
          <a:xfrm>
            <a:off x="568870" y="2559955"/>
            <a:ext cx="926857" cy="369332"/>
          </a:xfrm>
          <a:prstGeom prst="rect">
            <a:avLst/>
          </a:prstGeom>
        </p:spPr>
        <p:txBody>
          <a:bodyPr wrap="none">
            <a:spAutoFit/>
          </a:bodyPr>
          <a:lstStyle/>
          <a:p>
            <a:r>
              <a:rPr lang="uk-UA" smtClean="0"/>
              <a:t>npm test</a:t>
            </a:r>
            <a:endParaRPr lang="uk-UA" dirty="0"/>
          </a:p>
        </p:txBody>
      </p:sp>
      <p:sp>
        <p:nvSpPr>
          <p:cNvPr id="10" name="Прямоугольник 9"/>
          <p:cNvSpPr/>
          <p:nvPr/>
        </p:nvSpPr>
        <p:spPr>
          <a:xfrm>
            <a:off x="8653659" y="390808"/>
            <a:ext cx="2209960" cy="1200329"/>
          </a:xfrm>
          <a:prstGeom prst="rect">
            <a:avLst/>
          </a:prstGeom>
        </p:spPr>
        <p:txBody>
          <a:bodyPr wrap="square">
            <a:spAutoFit/>
          </a:bodyPr>
          <a:lstStyle/>
          <a:p>
            <a:r>
              <a:rPr lang="uk-UA" sz="2400" dirty="0" err="1"/>
              <a:t>We</a:t>
            </a:r>
            <a:r>
              <a:rPr lang="uk-UA" sz="2400" dirty="0"/>
              <a:t> </a:t>
            </a:r>
            <a:r>
              <a:rPr lang="uk-UA" sz="2400" dirty="0" err="1"/>
              <a:t>describe</a:t>
            </a:r>
            <a:r>
              <a:rPr lang="uk-UA" sz="2400" dirty="0"/>
              <a:t> </a:t>
            </a:r>
            <a:r>
              <a:rPr lang="uk-UA" sz="2400" dirty="0" err="1"/>
              <a:t>what</a:t>
            </a:r>
            <a:r>
              <a:rPr lang="uk-UA" sz="2400" dirty="0"/>
              <a:t> </a:t>
            </a:r>
            <a:r>
              <a:rPr lang="uk-UA" sz="2400" dirty="0" err="1"/>
              <a:t>we</a:t>
            </a:r>
            <a:r>
              <a:rPr lang="uk-UA" sz="2400" dirty="0"/>
              <a:t> </a:t>
            </a:r>
            <a:r>
              <a:rPr lang="uk-UA" sz="2400" dirty="0" err="1"/>
              <a:t>want</a:t>
            </a:r>
            <a:r>
              <a:rPr lang="uk-UA" sz="2400" dirty="0"/>
              <a:t> </a:t>
            </a:r>
            <a:r>
              <a:rPr lang="uk-UA" sz="2400" dirty="0" err="1"/>
              <a:t>to</a:t>
            </a:r>
            <a:r>
              <a:rPr lang="uk-UA" sz="2400" dirty="0"/>
              <a:t> </a:t>
            </a:r>
            <a:r>
              <a:rPr lang="uk-UA" sz="2400" dirty="0" err="1"/>
              <a:t>verify</a:t>
            </a:r>
            <a:r>
              <a:rPr lang="uk-UA" sz="2400" dirty="0"/>
              <a:t> </a:t>
            </a:r>
            <a:r>
              <a:rPr lang="uk-UA" sz="2400" dirty="0" err="1"/>
              <a:t>using</a:t>
            </a:r>
            <a:r>
              <a:rPr lang="uk-UA" sz="2400" dirty="0"/>
              <a:t> </a:t>
            </a:r>
            <a:r>
              <a:rPr lang="uk-UA" sz="2400" dirty="0" err="1"/>
              <a:t>describe</a:t>
            </a:r>
            <a:r>
              <a:rPr lang="uk-UA" sz="2400" dirty="0"/>
              <a:t>().</a:t>
            </a:r>
          </a:p>
        </p:txBody>
      </p:sp>
      <p:sp>
        <p:nvSpPr>
          <p:cNvPr id="12" name="Прямоугольник 11"/>
          <p:cNvSpPr/>
          <p:nvPr/>
        </p:nvSpPr>
        <p:spPr>
          <a:xfrm>
            <a:off x="8653659" y="1591137"/>
            <a:ext cx="3256539" cy="1200329"/>
          </a:xfrm>
          <a:prstGeom prst="rect">
            <a:avLst/>
          </a:prstGeom>
        </p:spPr>
        <p:txBody>
          <a:bodyPr wrap="square">
            <a:spAutoFit/>
          </a:bodyPr>
          <a:lstStyle/>
          <a:p>
            <a:r>
              <a:rPr lang="uk-UA" sz="2400" dirty="0" err="1"/>
              <a:t>it</a:t>
            </a:r>
            <a:r>
              <a:rPr lang="uk-UA" sz="2400" dirty="0"/>
              <a:t>()</a:t>
            </a:r>
            <a:r>
              <a:rPr lang="uk-UA" sz="2400" dirty="0" err="1"/>
              <a:t>used</a:t>
            </a:r>
            <a:r>
              <a:rPr lang="uk-UA" sz="2400" dirty="0"/>
              <a:t> </a:t>
            </a:r>
            <a:r>
              <a:rPr lang="uk-UA" sz="2400" dirty="0" err="1"/>
              <a:t>to</a:t>
            </a:r>
            <a:r>
              <a:rPr lang="uk-UA" sz="2400" dirty="0"/>
              <a:t> </a:t>
            </a:r>
            <a:r>
              <a:rPr lang="uk-UA" sz="2400" dirty="0" err="1"/>
              <a:t>describe</a:t>
            </a:r>
            <a:r>
              <a:rPr lang="uk-UA" sz="2400" dirty="0"/>
              <a:t> </a:t>
            </a:r>
            <a:r>
              <a:rPr lang="uk-UA" sz="2400" dirty="0" err="1"/>
              <a:t>what</a:t>
            </a:r>
            <a:r>
              <a:rPr lang="uk-UA" sz="2400" dirty="0"/>
              <a:t> </a:t>
            </a:r>
            <a:r>
              <a:rPr lang="uk-UA" sz="2400" dirty="0" err="1"/>
              <a:t>will</a:t>
            </a:r>
            <a:r>
              <a:rPr lang="uk-UA" sz="2400" dirty="0"/>
              <a:t> </a:t>
            </a:r>
            <a:r>
              <a:rPr lang="uk-UA" sz="2400" dirty="0" err="1"/>
              <a:t>be</a:t>
            </a:r>
            <a:r>
              <a:rPr lang="uk-UA" sz="2400" dirty="0"/>
              <a:t> </a:t>
            </a:r>
            <a:r>
              <a:rPr lang="uk-UA" sz="2400" dirty="0" err="1"/>
              <a:t>tested</a:t>
            </a:r>
            <a:r>
              <a:rPr lang="uk-UA" sz="2400" dirty="0"/>
              <a:t> </a:t>
            </a:r>
            <a:r>
              <a:rPr lang="uk-UA" sz="2400" dirty="0" err="1"/>
              <a:t>in</a:t>
            </a:r>
            <a:r>
              <a:rPr lang="uk-UA" sz="2400" dirty="0"/>
              <a:t> </a:t>
            </a:r>
            <a:r>
              <a:rPr lang="uk-UA" sz="2400" dirty="0" err="1"/>
              <a:t>this</a:t>
            </a:r>
            <a:r>
              <a:rPr lang="uk-UA" sz="2400" dirty="0"/>
              <a:t> </a:t>
            </a:r>
            <a:r>
              <a:rPr lang="uk-UA" sz="2400" dirty="0" err="1"/>
              <a:t>block</a:t>
            </a:r>
            <a:r>
              <a:rPr lang="uk-UA" sz="2400" dirty="0"/>
              <a:t> </a:t>
            </a:r>
            <a:r>
              <a:rPr lang="uk-UA" sz="2400" dirty="0" err="1"/>
              <a:t>of</a:t>
            </a:r>
            <a:r>
              <a:rPr lang="uk-UA" sz="2400" dirty="0"/>
              <a:t> </a:t>
            </a:r>
            <a:r>
              <a:rPr lang="uk-UA" sz="2400" dirty="0" err="1"/>
              <a:t>code</a:t>
            </a:r>
            <a:r>
              <a:rPr lang="uk-UA" sz="2400" dirty="0"/>
              <a:t>.</a:t>
            </a:r>
          </a:p>
        </p:txBody>
      </p:sp>
    </p:spTree>
    <p:extLst>
      <p:ext uri="{BB962C8B-B14F-4D97-AF65-F5344CB8AC3E}">
        <p14:creationId xmlns:p14="http://schemas.microsoft.com/office/powerpoint/2010/main" val="106238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4699378" y="417226"/>
            <a:ext cx="2793242" cy="646331"/>
          </a:xfrm>
          <a:prstGeom prst="rect">
            <a:avLst/>
          </a:prstGeom>
        </p:spPr>
        <p:txBody>
          <a:bodyPr wrap="square">
            <a:spAutoFit/>
          </a:bodyPr>
          <a:lstStyle/>
          <a:p>
            <a:r>
              <a:rPr lang="en-US" sz="3600" dirty="0" smtClean="0">
                <a:solidFill>
                  <a:schemeClr val="tx2"/>
                </a:solidFill>
                <a:latin typeface="font"/>
              </a:rPr>
              <a:t>ISTANBUL</a:t>
            </a:r>
            <a:endParaRPr lang="uk-UA" sz="3600" dirty="0">
              <a:solidFill>
                <a:schemeClr val="tx2"/>
              </a:solidFill>
            </a:endParaRPr>
          </a:p>
        </p:txBody>
      </p:sp>
      <p:sp>
        <p:nvSpPr>
          <p:cNvPr id="4" name="Прямоугольник 3"/>
          <p:cNvSpPr/>
          <p:nvPr/>
        </p:nvSpPr>
        <p:spPr>
          <a:xfrm>
            <a:off x="650542" y="1063557"/>
            <a:ext cx="11223010" cy="2308324"/>
          </a:xfrm>
          <a:prstGeom prst="rect">
            <a:avLst/>
          </a:prstGeom>
        </p:spPr>
        <p:txBody>
          <a:bodyPr wrap="square">
            <a:spAutoFit/>
          </a:bodyPr>
          <a:lstStyle/>
          <a:p>
            <a:r>
              <a:rPr lang="en-US" sz="2400" u="sng" dirty="0">
                <a:solidFill>
                  <a:schemeClr val="tx2"/>
                </a:solidFill>
                <a:latin typeface="-apple-system"/>
              </a:rPr>
              <a:t>Istanbul</a:t>
            </a:r>
            <a:r>
              <a:rPr lang="en-US" sz="2400" dirty="0">
                <a:solidFill>
                  <a:schemeClr val="tx2"/>
                </a:solidFill>
                <a:latin typeface="-apple-system"/>
              </a:rPr>
              <a:t> tool allows you to analyze code coverage with unit tests. He displays detailed reports, focusing on which you can get an accurate idea of ​​what has not yet been tested in the project, and evaluate the amount of work needed to improve the </a:t>
            </a:r>
            <a:r>
              <a:rPr lang="en-US" sz="2400" dirty="0" smtClean="0">
                <a:solidFill>
                  <a:schemeClr val="tx2"/>
                </a:solidFill>
                <a:latin typeface="-apple-system"/>
              </a:rPr>
              <a:t>situation</a:t>
            </a:r>
            <a:r>
              <a:rPr lang="uk-UA" sz="2400" dirty="0" smtClean="0">
                <a:solidFill>
                  <a:schemeClr val="tx2"/>
                </a:solidFill>
                <a:latin typeface="-apple-system"/>
              </a:rPr>
              <a:t>. </a:t>
            </a:r>
            <a:r>
              <a:rPr lang="en-US" sz="2400" dirty="0">
                <a:solidFill>
                  <a:schemeClr val="tx2"/>
                </a:solidFill>
                <a:latin typeface="-apple-system"/>
              </a:rPr>
              <a:t>Istanbul instruments your </a:t>
            </a:r>
            <a:r>
              <a:rPr lang="en-US" sz="2400" dirty="0" smtClean="0">
                <a:solidFill>
                  <a:schemeClr val="tx2"/>
                </a:solidFill>
                <a:latin typeface="-apple-system"/>
              </a:rPr>
              <a:t>ES6 </a:t>
            </a:r>
            <a:r>
              <a:rPr lang="en-US" sz="2400" dirty="0">
                <a:solidFill>
                  <a:schemeClr val="tx2"/>
                </a:solidFill>
                <a:latin typeface="-apple-system"/>
              </a:rPr>
              <a:t>and ES2015+ JavaScript code with line counters, so that you can track how well your unit-tests exercise your codebase.</a:t>
            </a:r>
            <a:endParaRPr lang="uk-UA" sz="2400" dirty="0">
              <a:solidFill>
                <a:schemeClr val="tx2"/>
              </a:solidFill>
            </a:endParaRPr>
          </a:p>
        </p:txBody>
      </p:sp>
      <p:pic>
        <p:nvPicPr>
          <p:cNvPr id="6146" name="Picture 2" descr="terminal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42" y="3616657"/>
            <a:ext cx="6627362" cy="2361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87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4019156" y="153200"/>
            <a:ext cx="4207370" cy="646331"/>
          </a:xfrm>
          <a:prstGeom prst="rect">
            <a:avLst/>
          </a:prstGeom>
        </p:spPr>
        <p:txBody>
          <a:bodyPr wrap="none">
            <a:spAutoFit/>
          </a:bodyPr>
          <a:lstStyle/>
          <a:p>
            <a:r>
              <a:rPr lang="en-US" sz="3600" b="1" dirty="0" smtClean="0">
                <a:latin typeface="+mj-lt"/>
              </a:rPr>
              <a:t>Istanbul install and Run</a:t>
            </a:r>
            <a:endParaRPr lang="en-US" sz="3600" b="1" i="0" dirty="0">
              <a:effectLst/>
              <a:latin typeface="+mj-lt"/>
            </a:endParaRPr>
          </a:p>
        </p:txBody>
      </p:sp>
      <p:sp>
        <p:nvSpPr>
          <p:cNvPr id="4" name="Прямоугольник 3"/>
          <p:cNvSpPr/>
          <p:nvPr/>
        </p:nvSpPr>
        <p:spPr>
          <a:xfrm>
            <a:off x="221233" y="809193"/>
            <a:ext cx="11500513" cy="3108543"/>
          </a:xfrm>
          <a:prstGeom prst="rect">
            <a:avLst/>
          </a:prstGeom>
        </p:spPr>
        <p:txBody>
          <a:bodyPr wrap="square">
            <a:spAutoFit/>
          </a:bodyPr>
          <a:lstStyle/>
          <a:p>
            <a:pPr marL="514350" indent="-514350">
              <a:buFont typeface="+mj-lt"/>
              <a:buAutoNum type="arabicPeriod"/>
            </a:pPr>
            <a:r>
              <a:rPr lang="en-US" sz="2800" dirty="0" err="1"/>
              <a:t>npm</a:t>
            </a:r>
            <a:r>
              <a:rPr lang="en-US" sz="2800" dirty="0"/>
              <a:t> </a:t>
            </a:r>
            <a:r>
              <a:rPr lang="en-US" sz="2800" dirty="0" err="1"/>
              <a:t>i</a:t>
            </a:r>
            <a:r>
              <a:rPr lang="en-US" sz="2800" dirty="0"/>
              <a:t> </a:t>
            </a:r>
            <a:r>
              <a:rPr lang="en-US" sz="2800" dirty="0" err="1"/>
              <a:t>nyc</a:t>
            </a:r>
            <a:r>
              <a:rPr lang="en-US" sz="2800" dirty="0"/>
              <a:t> --</a:t>
            </a:r>
            <a:r>
              <a:rPr lang="en-US" sz="2800" dirty="0" smtClean="0"/>
              <a:t>save-dev</a:t>
            </a:r>
            <a:endParaRPr lang="en-US" sz="2800" dirty="0">
              <a:latin typeface="+mj-lt"/>
            </a:endParaRPr>
          </a:p>
          <a:p>
            <a:pPr marL="514350" indent="-514350">
              <a:buFont typeface="+mj-lt"/>
              <a:buAutoNum type="arabicPeriod"/>
            </a:pPr>
            <a:r>
              <a:rPr lang="en-US" sz="2800" dirty="0"/>
              <a:t>After installing as a development dependency, only thing left is to edit </a:t>
            </a:r>
            <a:r>
              <a:rPr lang="en-US" sz="2800" i="1" dirty="0"/>
              <a:t>test</a:t>
            </a:r>
            <a:r>
              <a:rPr lang="en-US" sz="2800" dirty="0"/>
              <a:t> script in </a:t>
            </a:r>
            <a:r>
              <a:rPr lang="en-US" sz="2800" dirty="0" err="1"/>
              <a:t>package.json</a:t>
            </a:r>
            <a:r>
              <a:rPr lang="en-US" sz="2800" dirty="0"/>
              <a:t> file</a:t>
            </a:r>
            <a:r>
              <a:rPr lang="en-US" sz="2800" dirty="0"/>
              <a:t>. </a:t>
            </a:r>
            <a:endParaRPr lang="en-US" sz="2800" dirty="0" smtClean="0"/>
          </a:p>
          <a:p>
            <a:r>
              <a:rPr lang="en-US" sz="2800" dirty="0" smtClean="0"/>
              <a:t>"</a:t>
            </a:r>
            <a:r>
              <a:rPr lang="en-US" sz="2800" dirty="0"/>
              <a:t>scripts": {</a:t>
            </a:r>
          </a:p>
          <a:p>
            <a:r>
              <a:rPr lang="en-US" sz="2800" dirty="0"/>
              <a:t>    "test": "</a:t>
            </a:r>
            <a:r>
              <a:rPr lang="en-US" sz="2800" dirty="0" err="1"/>
              <a:t>nyc</a:t>
            </a:r>
            <a:r>
              <a:rPr lang="en-US" sz="2800" dirty="0"/>
              <a:t> mocha"</a:t>
            </a:r>
          </a:p>
          <a:p>
            <a:r>
              <a:rPr lang="en-US" sz="2800" dirty="0"/>
              <a:t> </a:t>
            </a:r>
            <a:r>
              <a:rPr lang="en-US" sz="2800" dirty="0" smtClean="0"/>
              <a:t>}</a:t>
            </a:r>
          </a:p>
          <a:p>
            <a:r>
              <a:rPr lang="en-US" sz="2800" dirty="0" smtClean="0">
                <a:latin typeface="+mj-lt"/>
              </a:rPr>
              <a:t>3.</a:t>
            </a:r>
            <a:r>
              <a:rPr lang="en-US" sz="2800" dirty="0"/>
              <a:t> </a:t>
            </a:r>
            <a:r>
              <a:rPr lang="en-US" sz="2800" dirty="0" err="1"/>
              <a:t>npm</a:t>
            </a:r>
            <a:r>
              <a:rPr lang="en-US" sz="2800" dirty="0"/>
              <a:t> run test</a:t>
            </a:r>
            <a:endParaRPr lang="uk-UA" sz="2800" dirty="0">
              <a:latin typeface="+mj-lt"/>
            </a:endParaRPr>
          </a:p>
        </p:txBody>
      </p:sp>
      <p:pic>
        <p:nvPicPr>
          <p:cNvPr id="7170" name="Picture 2" descr="https://miro.medium.com/max/1626/1*jOsEKB1MPNjWog4sZPvfEQ.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233" y="4248112"/>
            <a:ext cx="5186081" cy="230917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5682017" y="4494760"/>
            <a:ext cx="4488925" cy="1815882"/>
          </a:xfrm>
          <a:prstGeom prst="rect">
            <a:avLst/>
          </a:prstGeom>
        </p:spPr>
        <p:txBody>
          <a:bodyPr wrap="square">
            <a:spAutoFit/>
          </a:bodyPr>
          <a:lstStyle/>
          <a:p>
            <a:r>
              <a:rPr lang="uk-UA" sz="2800" dirty="0" err="1"/>
              <a:t>So</a:t>
            </a:r>
            <a:r>
              <a:rPr lang="uk-UA" sz="2800" dirty="0"/>
              <a:t>, Istanbul.js </a:t>
            </a:r>
            <a:r>
              <a:rPr lang="uk-UA" sz="2800" dirty="0" err="1"/>
              <a:t>is</a:t>
            </a:r>
            <a:r>
              <a:rPr lang="uk-UA" sz="2800" dirty="0"/>
              <a:t> </a:t>
            </a:r>
            <a:r>
              <a:rPr lang="uk-UA" sz="2800" dirty="0" err="1"/>
              <a:t>essential</a:t>
            </a:r>
            <a:r>
              <a:rPr lang="uk-UA" sz="2800" dirty="0"/>
              <a:t> </a:t>
            </a:r>
            <a:r>
              <a:rPr lang="uk-UA" sz="2800" dirty="0" err="1"/>
              <a:t>tool</a:t>
            </a:r>
            <a:r>
              <a:rPr lang="uk-UA" sz="2800" dirty="0"/>
              <a:t> </a:t>
            </a:r>
            <a:r>
              <a:rPr lang="uk-UA" sz="2800" dirty="0" err="1"/>
              <a:t>to</a:t>
            </a:r>
            <a:r>
              <a:rPr lang="uk-UA" sz="2800" dirty="0"/>
              <a:t> </a:t>
            </a:r>
            <a:r>
              <a:rPr lang="uk-UA" sz="2800" dirty="0" err="1"/>
              <a:t>work</a:t>
            </a:r>
            <a:r>
              <a:rPr lang="uk-UA" sz="2800" dirty="0"/>
              <a:t> </a:t>
            </a:r>
            <a:r>
              <a:rPr lang="uk-UA" sz="2800" dirty="0" err="1"/>
              <a:t>in</a:t>
            </a:r>
            <a:r>
              <a:rPr lang="uk-UA" sz="2800" dirty="0"/>
              <a:t> </a:t>
            </a:r>
            <a:r>
              <a:rPr lang="uk-UA" sz="2800" dirty="0" err="1"/>
              <a:t>tandem</a:t>
            </a:r>
            <a:r>
              <a:rPr lang="uk-UA" sz="2800" dirty="0"/>
              <a:t> </a:t>
            </a:r>
            <a:r>
              <a:rPr lang="uk-UA" sz="2800" dirty="0" err="1"/>
              <a:t>with</a:t>
            </a:r>
            <a:r>
              <a:rPr lang="uk-UA" sz="2800" dirty="0"/>
              <a:t> </a:t>
            </a:r>
            <a:r>
              <a:rPr lang="uk-UA" sz="2800" dirty="0" err="1"/>
              <a:t>mocha</a:t>
            </a:r>
            <a:r>
              <a:rPr lang="uk-UA" sz="2800" dirty="0"/>
              <a:t> </a:t>
            </a:r>
            <a:r>
              <a:rPr lang="uk-UA" sz="2800" dirty="0" err="1"/>
              <a:t>to</a:t>
            </a:r>
            <a:r>
              <a:rPr lang="uk-UA" sz="2800" dirty="0"/>
              <a:t> </a:t>
            </a:r>
            <a:r>
              <a:rPr lang="uk-UA" sz="2800" dirty="0" err="1"/>
              <a:t>give</a:t>
            </a:r>
            <a:r>
              <a:rPr lang="uk-UA" sz="2800" dirty="0"/>
              <a:t> </a:t>
            </a:r>
            <a:r>
              <a:rPr lang="uk-UA" sz="2800" dirty="0" err="1"/>
              <a:t>us</a:t>
            </a:r>
            <a:r>
              <a:rPr lang="uk-UA" sz="2800" dirty="0"/>
              <a:t> </a:t>
            </a:r>
            <a:r>
              <a:rPr lang="uk-UA" sz="2800" dirty="0" err="1"/>
              <a:t>more</a:t>
            </a:r>
            <a:r>
              <a:rPr lang="uk-UA" sz="2800" dirty="0"/>
              <a:t> </a:t>
            </a:r>
            <a:r>
              <a:rPr lang="uk-UA" sz="2800" dirty="0" err="1"/>
              <a:t>insight</a:t>
            </a:r>
            <a:r>
              <a:rPr lang="uk-UA" sz="2800" dirty="0"/>
              <a:t> </a:t>
            </a:r>
            <a:r>
              <a:rPr lang="uk-UA" sz="2800" dirty="0" err="1"/>
              <a:t>about</a:t>
            </a:r>
            <a:r>
              <a:rPr lang="uk-UA" sz="2800" dirty="0"/>
              <a:t> </a:t>
            </a:r>
            <a:r>
              <a:rPr lang="uk-UA" sz="2800" dirty="0" err="1"/>
              <a:t>the</a:t>
            </a:r>
            <a:r>
              <a:rPr lang="uk-UA" sz="2800" dirty="0"/>
              <a:t> </a:t>
            </a:r>
            <a:r>
              <a:rPr lang="uk-UA" sz="2800" dirty="0" err="1"/>
              <a:t>tests</a:t>
            </a:r>
            <a:r>
              <a:rPr lang="uk-UA" sz="2800" dirty="0"/>
              <a:t> </a:t>
            </a:r>
            <a:r>
              <a:rPr lang="uk-UA" sz="2800" dirty="0" err="1"/>
              <a:t>and</a:t>
            </a:r>
            <a:r>
              <a:rPr lang="uk-UA" sz="2800" dirty="0"/>
              <a:t> </a:t>
            </a:r>
            <a:r>
              <a:rPr lang="uk-UA" sz="2800" dirty="0" err="1"/>
              <a:t>code</a:t>
            </a:r>
            <a:r>
              <a:rPr lang="uk-UA" sz="2800" dirty="0"/>
              <a:t> </a:t>
            </a:r>
            <a:r>
              <a:rPr lang="uk-UA" sz="2800" dirty="0" err="1"/>
              <a:t>we</a:t>
            </a:r>
            <a:r>
              <a:rPr lang="uk-UA" sz="2800" dirty="0"/>
              <a:t> </a:t>
            </a:r>
            <a:r>
              <a:rPr lang="uk-UA" sz="2800" dirty="0" err="1"/>
              <a:t>write</a:t>
            </a:r>
            <a:r>
              <a:rPr lang="uk-UA" sz="2800" dirty="0"/>
              <a:t>.</a:t>
            </a:r>
          </a:p>
        </p:txBody>
      </p:sp>
    </p:spTree>
    <p:extLst>
      <p:ext uri="{BB962C8B-B14F-4D97-AF65-F5344CB8AC3E}">
        <p14:creationId xmlns:p14="http://schemas.microsoft.com/office/powerpoint/2010/main" val="19520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6" name="Прямоугольник 5"/>
          <p:cNvSpPr/>
          <p:nvPr/>
        </p:nvSpPr>
        <p:spPr>
          <a:xfrm>
            <a:off x="3262565" y="59863"/>
            <a:ext cx="5927969" cy="1323439"/>
          </a:xfrm>
          <a:prstGeom prst="rect">
            <a:avLst/>
          </a:prstGeom>
        </p:spPr>
        <p:txBody>
          <a:bodyPr wrap="none">
            <a:spAutoFit/>
          </a:bodyPr>
          <a:lstStyle/>
          <a:p>
            <a:r>
              <a:rPr lang="en-US" sz="4000" dirty="0" smtClean="0"/>
              <a:t>TDD</a:t>
            </a:r>
            <a:r>
              <a:rPr lang="en-US" sz="4000" b="1" dirty="0"/>
              <a:t> (Test Driven Development)</a:t>
            </a:r>
          </a:p>
          <a:p>
            <a:endParaRPr lang="en-US" sz="4000" dirty="0"/>
          </a:p>
        </p:txBody>
      </p:sp>
      <p:sp>
        <p:nvSpPr>
          <p:cNvPr id="3" name="Прямоугольник 2"/>
          <p:cNvSpPr/>
          <p:nvPr/>
        </p:nvSpPr>
        <p:spPr>
          <a:xfrm>
            <a:off x="137324" y="1019037"/>
            <a:ext cx="11241206" cy="830997"/>
          </a:xfrm>
          <a:prstGeom prst="rect">
            <a:avLst/>
          </a:prstGeom>
        </p:spPr>
        <p:txBody>
          <a:bodyPr wrap="square">
            <a:spAutoFit/>
          </a:bodyPr>
          <a:lstStyle/>
          <a:p>
            <a:r>
              <a:rPr lang="en-US" sz="2400" dirty="0">
                <a:solidFill>
                  <a:schemeClr val="tx2"/>
                </a:solidFill>
                <a:latin typeface="+mj-lt"/>
              </a:rPr>
              <a:t>TDD (Test Driven Development) is one of the software development methods. The concept is that you write a test before you implement a function.</a:t>
            </a:r>
            <a:endParaRPr lang="uk-UA" sz="2400" dirty="0">
              <a:solidFill>
                <a:schemeClr val="tx2"/>
              </a:solidFill>
              <a:latin typeface="+mj-lt"/>
            </a:endParaRPr>
          </a:p>
        </p:txBody>
      </p:sp>
      <p:pic>
        <p:nvPicPr>
          <p:cNvPr id="8196" name="Picture 4" descr="https://miro.medium.com/max/688/1*ffQ-5RvwrBs5Rj3Cjb4K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76" y="2284814"/>
            <a:ext cx="4622854" cy="2205299"/>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4972334" y="2284814"/>
            <a:ext cx="6096000" cy="2554545"/>
          </a:xfrm>
          <a:prstGeom prst="rect">
            <a:avLst/>
          </a:prstGeom>
        </p:spPr>
        <p:txBody>
          <a:bodyPr>
            <a:spAutoFit/>
          </a:bodyPr>
          <a:lstStyle/>
          <a:p>
            <a:r>
              <a:rPr lang="uk-UA" sz="2000" dirty="0" err="1">
                <a:latin typeface="+mj-lt"/>
              </a:rPr>
              <a:t>The</a:t>
            </a:r>
            <a:r>
              <a:rPr lang="uk-UA" sz="2000" dirty="0">
                <a:latin typeface="+mj-lt"/>
              </a:rPr>
              <a:t> </a:t>
            </a:r>
            <a:r>
              <a:rPr lang="uk-UA" sz="2000" dirty="0" err="1">
                <a:latin typeface="+mj-lt"/>
              </a:rPr>
              <a:t>steps</a:t>
            </a:r>
            <a:r>
              <a:rPr lang="uk-UA" sz="2000" dirty="0">
                <a:latin typeface="+mj-lt"/>
              </a:rPr>
              <a:t> </a:t>
            </a:r>
            <a:r>
              <a:rPr lang="uk-UA" sz="2000" dirty="0" err="1">
                <a:latin typeface="+mj-lt"/>
              </a:rPr>
              <a:t>of</a:t>
            </a:r>
            <a:r>
              <a:rPr lang="uk-UA" sz="2000" dirty="0">
                <a:latin typeface="+mj-lt"/>
              </a:rPr>
              <a:t> TDD </a:t>
            </a:r>
            <a:r>
              <a:rPr lang="uk-UA" sz="2000" dirty="0" err="1">
                <a:latin typeface="+mj-lt"/>
              </a:rPr>
              <a:t>are</a:t>
            </a:r>
            <a:r>
              <a:rPr lang="uk-UA" sz="2000" dirty="0">
                <a:latin typeface="+mj-lt"/>
              </a:rPr>
              <a:t> </a:t>
            </a:r>
            <a:r>
              <a:rPr lang="uk-UA" sz="2000" dirty="0" err="1">
                <a:latin typeface="+mj-lt"/>
              </a:rPr>
              <a:t>as</a:t>
            </a:r>
            <a:r>
              <a:rPr lang="uk-UA" sz="2000" dirty="0">
                <a:latin typeface="+mj-lt"/>
              </a:rPr>
              <a:t> </a:t>
            </a:r>
            <a:r>
              <a:rPr lang="uk-UA" sz="2000" dirty="0" err="1" smtClean="0">
                <a:latin typeface="+mj-lt"/>
              </a:rPr>
              <a:t>follows</a:t>
            </a:r>
            <a:r>
              <a:rPr lang="en-US" sz="2000" dirty="0" smtClean="0">
                <a:latin typeface="+mj-lt"/>
              </a:rPr>
              <a:t>:</a:t>
            </a:r>
            <a:endParaRPr lang="uk-UA" sz="2000" dirty="0">
              <a:latin typeface="+mj-lt"/>
            </a:endParaRPr>
          </a:p>
          <a:p>
            <a:pPr marL="342900" indent="-342900">
              <a:buFont typeface="+mj-lt"/>
              <a:buAutoNum type="arabicPeriod"/>
            </a:pPr>
            <a:r>
              <a:rPr lang="uk-UA" sz="2000" dirty="0" err="1">
                <a:latin typeface="+mj-lt"/>
              </a:rPr>
              <a:t>Write</a:t>
            </a:r>
            <a:r>
              <a:rPr lang="uk-UA" sz="2000" dirty="0">
                <a:latin typeface="+mj-lt"/>
              </a:rPr>
              <a:t> </a:t>
            </a:r>
            <a:r>
              <a:rPr lang="uk-UA" sz="2000" dirty="0" err="1">
                <a:latin typeface="+mj-lt"/>
              </a:rPr>
              <a:t>failing</a:t>
            </a:r>
            <a:r>
              <a:rPr lang="uk-UA" sz="2000" dirty="0">
                <a:latin typeface="+mj-lt"/>
              </a:rPr>
              <a:t> </a:t>
            </a:r>
            <a:r>
              <a:rPr lang="uk-UA" sz="2000" dirty="0" err="1">
                <a:latin typeface="+mj-lt"/>
              </a:rPr>
              <a:t>test</a:t>
            </a:r>
            <a:r>
              <a:rPr lang="uk-UA" sz="2000" dirty="0">
                <a:latin typeface="+mj-lt"/>
              </a:rPr>
              <a:t>: </a:t>
            </a:r>
            <a:r>
              <a:rPr lang="uk-UA" sz="2000" dirty="0" err="1">
                <a:latin typeface="+mj-lt"/>
              </a:rPr>
              <a:t>write</a:t>
            </a:r>
            <a:r>
              <a:rPr lang="uk-UA" sz="2000" dirty="0">
                <a:latin typeface="+mj-lt"/>
              </a:rPr>
              <a:t> </a:t>
            </a:r>
            <a:r>
              <a:rPr lang="uk-UA" sz="2000" dirty="0" err="1">
                <a:latin typeface="+mj-lt"/>
              </a:rPr>
              <a:t>tests</a:t>
            </a:r>
            <a:r>
              <a:rPr lang="uk-UA" sz="2000" dirty="0">
                <a:latin typeface="+mj-lt"/>
              </a:rPr>
              <a:t> </a:t>
            </a:r>
            <a:r>
              <a:rPr lang="uk-UA" sz="2000" dirty="0" err="1">
                <a:latin typeface="+mj-lt"/>
              </a:rPr>
              <a:t>according</a:t>
            </a:r>
            <a:r>
              <a:rPr lang="uk-UA" sz="2000" dirty="0">
                <a:latin typeface="+mj-lt"/>
              </a:rPr>
              <a:t> </a:t>
            </a:r>
            <a:r>
              <a:rPr lang="uk-UA" sz="2000" dirty="0" err="1">
                <a:latin typeface="+mj-lt"/>
              </a:rPr>
              <a:t>to</a:t>
            </a:r>
            <a:r>
              <a:rPr lang="uk-UA" sz="2000" dirty="0">
                <a:latin typeface="+mj-lt"/>
              </a:rPr>
              <a:t> </a:t>
            </a:r>
            <a:r>
              <a:rPr lang="uk-UA" sz="2000" dirty="0" err="1">
                <a:latin typeface="+mj-lt"/>
              </a:rPr>
              <a:t>the</a:t>
            </a:r>
            <a:r>
              <a:rPr lang="uk-UA" sz="2000" dirty="0">
                <a:latin typeface="+mj-lt"/>
              </a:rPr>
              <a:t> </a:t>
            </a:r>
            <a:r>
              <a:rPr lang="uk-UA" sz="2000" dirty="0" err="1">
                <a:latin typeface="+mj-lt"/>
              </a:rPr>
              <a:t>logic</a:t>
            </a:r>
            <a:r>
              <a:rPr lang="uk-UA" sz="2000" dirty="0">
                <a:latin typeface="+mj-lt"/>
              </a:rPr>
              <a:t> </a:t>
            </a:r>
            <a:r>
              <a:rPr lang="uk-UA" sz="2000" dirty="0" err="1">
                <a:latin typeface="+mj-lt"/>
              </a:rPr>
              <a:t>of</a:t>
            </a:r>
            <a:r>
              <a:rPr lang="uk-UA" sz="2000" dirty="0">
                <a:latin typeface="+mj-lt"/>
              </a:rPr>
              <a:t> </a:t>
            </a:r>
            <a:r>
              <a:rPr lang="uk-UA" sz="2000" dirty="0" err="1">
                <a:latin typeface="+mj-lt"/>
              </a:rPr>
              <a:t>the</a:t>
            </a:r>
            <a:r>
              <a:rPr lang="uk-UA" sz="2000" dirty="0">
                <a:latin typeface="+mj-lt"/>
              </a:rPr>
              <a:t> </a:t>
            </a:r>
            <a:r>
              <a:rPr lang="uk-UA" sz="2000" dirty="0" err="1">
                <a:latin typeface="+mj-lt"/>
              </a:rPr>
              <a:t>function</a:t>
            </a:r>
            <a:r>
              <a:rPr lang="uk-UA" sz="2000" dirty="0">
                <a:latin typeface="+mj-lt"/>
              </a:rPr>
              <a:t>.</a:t>
            </a:r>
          </a:p>
          <a:p>
            <a:pPr marL="342900" indent="-342900">
              <a:buFont typeface="+mj-lt"/>
              <a:buAutoNum type="arabicPeriod"/>
            </a:pPr>
            <a:r>
              <a:rPr lang="uk-UA" sz="2000" dirty="0" err="1">
                <a:latin typeface="+mj-lt"/>
              </a:rPr>
              <a:t>Make</a:t>
            </a:r>
            <a:r>
              <a:rPr lang="uk-UA" sz="2000" dirty="0">
                <a:latin typeface="+mj-lt"/>
              </a:rPr>
              <a:t> </a:t>
            </a:r>
            <a:r>
              <a:rPr lang="uk-UA" sz="2000" dirty="0" err="1">
                <a:latin typeface="+mj-lt"/>
              </a:rPr>
              <a:t>the</a:t>
            </a:r>
            <a:r>
              <a:rPr lang="uk-UA" sz="2000" dirty="0">
                <a:latin typeface="+mj-lt"/>
              </a:rPr>
              <a:t> </a:t>
            </a:r>
            <a:r>
              <a:rPr lang="uk-UA" sz="2000" dirty="0" err="1">
                <a:latin typeface="+mj-lt"/>
              </a:rPr>
              <a:t>test</a:t>
            </a:r>
            <a:r>
              <a:rPr lang="uk-UA" sz="2000" dirty="0">
                <a:latin typeface="+mj-lt"/>
              </a:rPr>
              <a:t> </a:t>
            </a:r>
            <a:r>
              <a:rPr lang="uk-UA" sz="2000" dirty="0" err="1">
                <a:latin typeface="+mj-lt"/>
              </a:rPr>
              <a:t>pass</a:t>
            </a:r>
            <a:r>
              <a:rPr lang="uk-UA" sz="2000" dirty="0">
                <a:latin typeface="+mj-lt"/>
              </a:rPr>
              <a:t>: </a:t>
            </a:r>
            <a:r>
              <a:rPr lang="uk-UA" sz="2000" dirty="0" err="1">
                <a:latin typeface="+mj-lt"/>
              </a:rPr>
              <a:t>write</a:t>
            </a:r>
            <a:r>
              <a:rPr lang="uk-UA" sz="2000" dirty="0">
                <a:latin typeface="+mj-lt"/>
              </a:rPr>
              <a:t> </a:t>
            </a:r>
            <a:r>
              <a:rPr lang="uk-UA" sz="2000" dirty="0" err="1">
                <a:latin typeface="+mj-lt"/>
              </a:rPr>
              <a:t>code</a:t>
            </a:r>
            <a:r>
              <a:rPr lang="uk-UA" sz="2000" dirty="0">
                <a:latin typeface="+mj-lt"/>
              </a:rPr>
              <a:t> </a:t>
            </a:r>
            <a:r>
              <a:rPr lang="uk-UA" sz="2000" dirty="0" err="1">
                <a:latin typeface="+mj-lt"/>
              </a:rPr>
              <a:t>to</a:t>
            </a:r>
            <a:r>
              <a:rPr lang="uk-UA" sz="2000" dirty="0">
                <a:latin typeface="+mj-lt"/>
              </a:rPr>
              <a:t> </a:t>
            </a:r>
            <a:r>
              <a:rPr lang="uk-UA" sz="2000" dirty="0" err="1">
                <a:latin typeface="+mj-lt"/>
              </a:rPr>
              <a:t>make</a:t>
            </a:r>
            <a:r>
              <a:rPr lang="uk-UA" sz="2000" dirty="0">
                <a:latin typeface="+mj-lt"/>
              </a:rPr>
              <a:t> </a:t>
            </a:r>
            <a:r>
              <a:rPr lang="uk-UA" sz="2000" dirty="0" err="1">
                <a:latin typeface="+mj-lt"/>
              </a:rPr>
              <a:t>the</a:t>
            </a:r>
            <a:r>
              <a:rPr lang="uk-UA" sz="2000" dirty="0">
                <a:latin typeface="+mj-lt"/>
              </a:rPr>
              <a:t> </a:t>
            </a:r>
            <a:r>
              <a:rPr lang="uk-UA" sz="2000" dirty="0" err="1">
                <a:latin typeface="+mj-lt"/>
              </a:rPr>
              <a:t>test</a:t>
            </a:r>
            <a:r>
              <a:rPr lang="uk-UA" sz="2000" dirty="0">
                <a:latin typeface="+mj-lt"/>
              </a:rPr>
              <a:t> </a:t>
            </a:r>
            <a:r>
              <a:rPr lang="uk-UA" sz="2000" dirty="0" err="1">
                <a:latin typeface="+mj-lt"/>
              </a:rPr>
              <a:t>pass</a:t>
            </a:r>
            <a:r>
              <a:rPr lang="uk-UA" sz="2000" dirty="0">
                <a:latin typeface="+mj-lt"/>
              </a:rPr>
              <a:t> </a:t>
            </a:r>
            <a:r>
              <a:rPr lang="uk-UA" sz="2000" dirty="0" err="1">
                <a:latin typeface="+mj-lt"/>
              </a:rPr>
              <a:t>and</a:t>
            </a:r>
            <a:r>
              <a:rPr lang="uk-UA" sz="2000" dirty="0">
                <a:latin typeface="+mj-lt"/>
              </a:rPr>
              <a:t> </a:t>
            </a:r>
            <a:r>
              <a:rPr lang="uk-UA" sz="2000" dirty="0" err="1">
                <a:latin typeface="+mj-lt"/>
              </a:rPr>
              <a:t>confirm</a:t>
            </a:r>
            <a:r>
              <a:rPr lang="uk-UA" sz="2000" dirty="0">
                <a:latin typeface="+mj-lt"/>
              </a:rPr>
              <a:t> </a:t>
            </a:r>
            <a:r>
              <a:rPr lang="uk-UA" sz="2000" dirty="0" err="1">
                <a:latin typeface="+mj-lt"/>
              </a:rPr>
              <a:t>it</a:t>
            </a:r>
            <a:r>
              <a:rPr lang="uk-UA" sz="2000" dirty="0">
                <a:latin typeface="+mj-lt"/>
              </a:rPr>
              <a:t> </a:t>
            </a:r>
            <a:r>
              <a:rPr lang="uk-UA" sz="2000" dirty="0" err="1">
                <a:latin typeface="+mj-lt"/>
              </a:rPr>
              <a:t>passes</a:t>
            </a:r>
            <a:r>
              <a:rPr lang="uk-UA" sz="2000" dirty="0">
                <a:latin typeface="+mj-lt"/>
              </a:rPr>
              <a:t> </a:t>
            </a:r>
            <a:r>
              <a:rPr lang="uk-UA" sz="2000" dirty="0" err="1">
                <a:latin typeface="+mj-lt"/>
              </a:rPr>
              <a:t>all</a:t>
            </a:r>
            <a:r>
              <a:rPr lang="uk-UA" sz="2000" dirty="0">
                <a:latin typeface="+mj-lt"/>
              </a:rPr>
              <a:t> </a:t>
            </a:r>
            <a:r>
              <a:rPr lang="uk-UA" sz="2000" dirty="0" err="1">
                <a:latin typeface="+mj-lt"/>
              </a:rPr>
              <a:t>the</a:t>
            </a:r>
            <a:r>
              <a:rPr lang="uk-UA" sz="2000" dirty="0">
                <a:latin typeface="+mj-lt"/>
              </a:rPr>
              <a:t> </a:t>
            </a:r>
            <a:r>
              <a:rPr lang="uk-UA" sz="2000" dirty="0" err="1">
                <a:latin typeface="+mj-lt"/>
              </a:rPr>
              <a:t>other</a:t>
            </a:r>
            <a:r>
              <a:rPr lang="uk-UA" sz="2000" dirty="0">
                <a:latin typeface="+mj-lt"/>
              </a:rPr>
              <a:t> </a:t>
            </a:r>
            <a:r>
              <a:rPr lang="uk-UA" sz="2000" dirty="0" err="1">
                <a:latin typeface="+mj-lt"/>
              </a:rPr>
              <a:t>tests</a:t>
            </a:r>
            <a:r>
              <a:rPr lang="uk-UA" sz="2000" dirty="0">
                <a:latin typeface="+mj-lt"/>
              </a:rPr>
              <a:t>.</a:t>
            </a:r>
          </a:p>
          <a:p>
            <a:pPr marL="342900" indent="-342900">
              <a:buFont typeface="+mj-lt"/>
              <a:buAutoNum type="arabicPeriod"/>
            </a:pPr>
            <a:r>
              <a:rPr lang="uk-UA" sz="2000" dirty="0" err="1">
                <a:latin typeface="+mj-lt"/>
              </a:rPr>
              <a:t>Refactor</a:t>
            </a:r>
            <a:r>
              <a:rPr lang="uk-UA" sz="2000" dirty="0">
                <a:latin typeface="+mj-lt"/>
              </a:rPr>
              <a:t> </a:t>
            </a:r>
            <a:r>
              <a:rPr lang="uk-UA" sz="2000" dirty="0" err="1">
                <a:latin typeface="+mj-lt"/>
              </a:rPr>
              <a:t>the</a:t>
            </a:r>
            <a:r>
              <a:rPr lang="uk-UA" sz="2000" dirty="0">
                <a:latin typeface="+mj-lt"/>
              </a:rPr>
              <a:t> </a:t>
            </a:r>
            <a:r>
              <a:rPr lang="uk-UA" sz="2000" dirty="0" err="1">
                <a:latin typeface="+mj-lt"/>
              </a:rPr>
              <a:t>implementation</a:t>
            </a:r>
            <a:r>
              <a:rPr lang="uk-UA" sz="2000" dirty="0">
                <a:latin typeface="+mj-lt"/>
              </a:rPr>
              <a:t>: </a:t>
            </a:r>
            <a:r>
              <a:rPr lang="uk-UA" sz="2000" dirty="0" err="1">
                <a:latin typeface="+mj-lt"/>
              </a:rPr>
              <a:t>update</a:t>
            </a:r>
            <a:r>
              <a:rPr lang="uk-UA" sz="2000" dirty="0">
                <a:latin typeface="+mj-lt"/>
              </a:rPr>
              <a:t> </a:t>
            </a:r>
            <a:r>
              <a:rPr lang="uk-UA" sz="2000" dirty="0" err="1">
                <a:latin typeface="+mj-lt"/>
              </a:rPr>
              <a:t>and</a:t>
            </a:r>
            <a:r>
              <a:rPr lang="uk-UA" sz="2000" dirty="0">
                <a:latin typeface="+mj-lt"/>
              </a:rPr>
              <a:t> </a:t>
            </a:r>
            <a:r>
              <a:rPr lang="uk-UA" sz="2000" dirty="0" err="1">
                <a:latin typeface="+mj-lt"/>
              </a:rPr>
              <a:t>rewrite</a:t>
            </a:r>
            <a:r>
              <a:rPr lang="uk-UA" sz="2000" dirty="0">
                <a:latin typeface="+mj-lt"/>
              </a:rPr>
              <a:t> </a:t>
            </a:r>
            <a:r>
              <a:rPr lang="uk-UA" sz="2000" dirty="0" err="1">
                <a:latin typeface="+mj-lt"/>
              </a:rPr>
              <a:t>the</a:t>
            </a:r>
            <a:r>
              <a:rPr lang="uk-UA" sz="2000" dirty="0">
                <a:latin typeface="+mj-lt"/>
              </a:rPr>
              <a:t> </a:t>
            </a:r>
            <a:r>
              <a:rPr lang="uk-UA" sz="2000" dirty="0" err="1">
                <a:latin typeface="+mj-lt"/>
              </a:rPr>
              <a:t>code</a:t>
            </a:r>
            <a:r>
              <a:rPr lang="uk-UA" sz="2000" dirty="0">
                <a:latin typeface="+mj-lt"/>
              </a:rPr>
              <a:t> </a:t>
            </a:r>
            <a:r>
              <a:rPr lang="uk-UA" sz="2000" dirty="0" err="1">
                <a:latin typeface="+mj-lt"/>
              </a:rPr>
              <a:t>to</a:t>
            </a:r>
            <a:r>
              <a:rPr lang="uk-UA" sz="2000" dirty="0">
                <a:latin typeface="+mj-lt"/>
              </a:rPr>
              <a:t> </a:t>
            </a:r>
            <a:r>
              <a:rPr lang="uk-UA" sz="2000" dirty="0" err="1">
                <a:latin typeface="+mj-lt"/>
              </a:rPr>
              <a:t>increase</a:t>
            </a:r>
            <a:r>
              <a:rPr lang="uk-UA" sz="2000" dirty="0">
                <a:latin typeface="+mj-lt"/>
              </a:rPr>
              <a:t> </a:t>
            </a:r>
            <a:r>
              <a:rPr lang="uk-UA" sz="2000" dirty="0" err="1">
                <a:latin typeface="+mj-lt"/>
              </a:rPr>
              <a:t>the</a:t>
            </a:r>
            <a:r>
              <a:rPr lang="uk-UA" sz="2000" dirty="0">
                <a:latin typeface="+mj-lt"/>
              </a:rPr>
              <a:t> </a:t>
            </a:r>
            <a:r>
              <a:rPr lang="uk-UA" sz="2000" dirty="0" err="1">
                <a:latin typeface="+mj-lt"/>
              </a:rPr>
              <a:t>quality</a:t>
            </a:r>
            <a:r>
              <a:rPr lang="uk-UA" sz="2000" dirty="0">
                <a:latin typeface="+mj-lt"/>
              </a:rPr>
              <a:t> </a:t>
            </a:r>
            <a:r>
              <a:rPr lang="uk-UA" sz="2000" dirty="0" err="1">
                <a:latin typeface="+mj-lt"/>
              </a:rPr>
              <a:t>of</a:t>
            </a:r>
            <a:r>
              <a:rPr lang="uk-UA" sz="2000" dirty="0">
                <a:latin typeface="+mj-lt"/>
              </a:rPr>
              <a:t> </a:t>
            </a:r>
            <a:r>
              <a:rPr lang="uk-UA" sz="2000" dirty="0" err="1">
                <a:latin typeface="+mj-lt"/>
              </a:rPr>
              <a:t>the</a:t>
            </a:r>
            <a:r>
              <a:rPr lang="uk-UA" sz="2000" dirty="0">
                <a:latin typeface="+mj-lt"/>
              </a:rPr>
              <a:t> </a:t>
            </a:r>
            <a:r>
              <a:rPr lang="uk-UA" sz="2000" dirty="0" err="1">
                <a:latin typeface="+mj-lt"/>
              </a:rPr>
              <a:t>product</a:t>
            </a:r>
            <a:r>
              <a:rPr lang="uk-UA" sz="2000" dirty="0">
                <a:latin typeface="+mj-lt"/>
              </a:rPr>
              <a:t>. </a:t>
            </a:r>
            <a:r>
              <a:rPr lang="uk-UA" sz="2000" dirty="0" err="1">
                <a:latin typeface="+mj-lt"/>
              </a:rPr>
              <a:t>Also</a:t>
            </a:r>
            <a:r>
              <a:rPr lang="uk-UA" sz="2000" dirty="0">
                <a:latin typeface="+mj-lt"/>
              </a:rPr>
              <a:t>, </a:t>
            </a:r>
            <a:r>
              <a:rPr lang="uk-UA" sz="2000" dirty="0" err="1">
                <a:latin typeface="+mj-lt"/>
              </a:rPr>
              <a:t>make</a:t>
            </a:r>
            <a:r>
              <a:rPr lang="uk-UA" sz="2000" dirty="0">
                <a:latin typeface="+mj-lt"/>
              </a:rPr>
              <a:t> </a:t>
            </a:r>
            <a:r>
              <a:rPr lang="uk-UA" sz="2000" dirty="0" err="1">
                <a:latin typeface="+mj-lt"/>
              </a:rPr>
              <a:t>sure</a:t>
            </a:r>
            <a:r>
              <a:rPr lang="uk-UA" sz="2000" dirty="0">
                <a:latin typeface="+mj-lt"/>
              </a:rPr>
              <a:t> </a:t>
            </a:r>
            <a:r>
              <a:rPr lang="uk-UA" sz="2000" dirty="0" err="1">
                <a:latin typeface="+mj-lt"/>
              </a:rPr>
              <a:t>it</a:t>
            </a:r>
            <a:r>
              <a:rPr lang="uk-UA" sz="2000" dirty="0">
                <a:latin typeface="+mj-lt"/>
              </a:rPr>
              <a:t> </a:t>
            </a:r>
            <a:r>
              <a:rPr lang="uk-UA" sz="2000" dirty="0" err="1">
                <a:latin typeface="+mj-lt"/>
              </a:rPr>
              <a:t>passes</a:t>
            </a:r>
            <a:r>
              <a:rPr lang="uk-UA" sz="2000" dirty="0">
                <a:latin typeface="+mj-lt"/>
              </a:rPr>
              <a:t> </a:t>
            </a:r>
            <a:r>
              <a:rPr lang="uk-UA" sz="2000" dirty="0" err="1">
                <a:latin typeface="+mj-lt"/>
              </a:rPr>
              <a:t>the</a:t>
            </a:r>
            <a:r>
              <a:rPr lang="uk-UA" sz="2000" dirty="0">
                <a:latin typeface="+mj-lt"/>
              </a:rPr>
              <a:t> </a:t>
            </a:r>
            <a:r>
              <a:rPr lang="uk-UA" sz="2000" dirty="0" err="1">
                <a:latin typeface="+mj-lt"/>
              </a:rPr>
              <a:t>new</a:t>
            </a:r>
            <a:r>
              <a:rPr lang="uk-UA" sz="2000" dirty="0">
                <a:latin typeface="+mj-lt"/>
              </a:rPr>
              <a:t> </a:t>
            </a:r>
            <a:r>
              <a:rPr lang="uk-UA" sz="2000" dirty="0" err="1">
                <a:latin typeface="+mj-lt"/>
              </a:rPr>
              <a:t>test</a:t>
            </a:r>
            <a:r>
              <a:rPr lang="uk-UA" sz="2000" dirty="0">
                <a:latin typeface="+mj-lt"/>
              </a:rPr>
              <a:t> </a:t>
            </a:r>
            <a:r>
              <a:rPr lang="uk-UA" sz="2000" dirty="0" err="1">
                <a:latin typeface="+mj-lt"/>
              </a:rPr>
              <a:t>and</a:t>
            </a:r>
            <a:r>
              <a:rPr lang="uk-UA" sz="2000" dirty="0">
                <a:latin typeface="+mj-lt"/>
              </a:rPr>
              <a:t> </a:t>
            </a:r>
            <a:r>
              <a:rPr lang="uk-UA" sz="2000" dirty="0" err="1">
                <a:latin typeface="+mj-lt"/>
              </a:rPr>
              <a:t>passed</a:t>
            </a:r>
            <a:r>
              <a:rPr lang="uk-UA" sz="2000" dirty="0">
                <a:latin typeface="+mj-lt"/>
              </a:rPr>
              <a:t> </a:t>
            </a:r>
            <a:r>
              <a:rPr lang="uk-UA" sz="2000" dirty="0" err="1">
                <a:latin typeface="+mj-lt"/>
              </a:rPr>
              <a:t>tests</a:t>
            </a:r>
            <a:r>
              <a:rPr lang="uk-UA" sz="2000" dirty="0">
                <a:latin typeface="+mj-lt"/>
              </a:rPr>
              <a:t>.</a:t>
            </a:r>
          </a:p>
        </p:txBody>
      </p:sp>
      <p:sp>
        <p:nvSpPr>
          <p:cNvPr id="5" name="Прямоугольник 4"/>
          <p:cNvSpPr/>
          <p:nvPr/>
        </p:nvSpPr>
        <p:spPr>
          <a:xfrm>
            <a:off x="137324" y="5449287"/>
            <a:ext cx="9187412" cy="1015663"/>
          </a:xfrm>
          <a:prstGeom prst="rect">
            <a:avLst/>
          </a:prstGeom>
        </p:spPr>
        <p:txBody>
          <a:bodyPr wrap="square">
            <a:spAutoFit/>
          </a:bodyPr>
          <a:lstStyle/>
          <a:p>
            <a:r>
              <a:rPr lang="en-US" sz="2000" dirty="0">
                <a:solidFill>
                  <a:schemeClr val="tx2"/>
                </a:solidFill>
                <a:latin typeface="+mj-lt"/>
              </a:rPr>
              <a:t>Thanks to TDD, you can immediately confirm test coverage. TDD also forces us to subdivide the function and decide what expected result is for each section. That helps us to understand more about the function before you implement.</a:t>
            </a:r>
            <a:endParaRPr lang="uk-UA" sz="2000" dirty="0">
              <a:solidFill>
                <a:schemeClr val="tx2"/>
              </a:solidFill>
              <a:latin typeface="+mj-lt"/>
            </a:endParaRPr>
          </a:p>
        </p:txBody>
      </p:sp>
    </p:spTree>
    <p:extLst>
      <p:ext uri="{BB962C8B-B14F-4D97-AF65-F5344CB8AC3E}">
        <p14:creationId xmlns:p14="http://schemas.microsoft.com/office/powerpoint/2010/main" val="268601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6" name="Прямоугольник 5"/>
          <p:cNvSpPr/>
          <p:nvPr/>
        </p:nvSpPr>
        <p:spPr>
          <a:xfrm>
            <a:off x="3312362" y="678554"/>
            <a:ext cx="5573577" cy="584775"/>
          </a:xfrm>
          <a:prstGeom prst="rect">
            <a:avLst/>
          </a:prstGeom>
        </p:spPr>
        <p:txBody>
          <a:bodyPr wrap="none">
            <a:spAutoFit/>
          </a:bodyPr>
          <a:lstStyle/>
          <a:p>
            <a:r>
              <a:rPr lang="en-US" sz="3200" dirty="0">
                <a:latin typeface="+mj-lt"/>
              </a:rPr>
              <a:t>BDD (Behavior Driven Development)</a:t>
            </a:r>
            <a:endParaRPr lang="en-US" sz="3200" b="0" dirty="0">
              <a:effectLst/>
              <a:latin typeface="+mj-lt"/>
            </a:endParaRPr>
          </a:p>
        </p:txBody>
      </p:sp>
      <p:sp>
        <p:nvSpPr>
          <p:cNvPr id="2" name="Прямоугольник 1"/>
          <p:cNvSpPr/>
          <p:nvPr/>
        </p:nvSpPr>
        <p:spPr>
          <a:xfrm>
            <a:off x="395784" y="1826483"/>
            <a:ext cx="11600597" cy="1938992"/>
          </a:xfrm>
          <a:prstGeom prst="rect">
            <a:avLst/>
          </a:prstGeom>
        </p:spPr>
        <p:txBody>
          <a:bodyPr wrap="square">
            <a:spAutoFit/>
          </a:bodyPr>
          <a:lstStyle/>
          <a:p>
            <a:r>
              <a:rPr lang="en-US" sz="2400" dirty="0">
                <a:solidFill>
                  <a:schemeClr val="tx2"/>
                </a:solidFill>
                <a:latin typeface="medium-content-serif-font"/>
              </a:rPr>
              <a:t>BDD is another software development method. That designs tests and expresses behavior (required specification). In BDD, the test is thought as the first customer of the products and requires some specifications in words of a human. That is why testing frameworks provide us functions which allow us to write as you write a sentence.</a:t>
            </a:r>
            <a:endParaRPr lang="uk-UA" sz="2400" dirty="0">
              <a:solidFill>
                <a:schemeClr val="tx2"/>
              </a:solidFill>
            </a:endParaRPr>
          </a:p>
        </p:txBody>
      </p:sp>
    </p:spTree>
    <p:extLst>
      <p:ext uri="{BB962C8B-B14F-4D97-AF65-F5344CB8AC3E}">
        <p14:creationId xmlns:p14="http://schemas.microsoft.com/office/powerpoint/2010/main" val="176679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5" name="Прямоугольник 4"/>
          <p:cNvSpPr/>
          <p:nvPr/>
        </p:nvSpPr>
        <p:spPr>
          <a:xfrm>
            <a:off x="5373883" y="0"/>
            <a:ext cx="1170257" cy="646331"/>
          </a:xfrm>
          <a:prstGeom prst="rect">
            <a:avLst/>
          </a:prstGeom>
        </p:spPr>
        <p:txBody>
          <a:bodyPr wrap="none">
            <a:spAutoFit/>
          </a:bodyPr>
          <a:lstStyle/>
          <a:p>
            <a:r>
              <a:rPr lang="en-US" sz="3600" dirty="0" smtClean="0"/>
              <a:t>Test it</a:t>
            </a:r>
            <a:endParaRPr lang="uk-UA" sz="3600" dirty="0"/>
          </a:p>
        </p:txBody>
      </p:sp>
      <p:sp>
        <p:nvSpPr>
          <p:cNvPr id="6" name="Прямоугольник 5"/>
          <p:cNvSpPr/>
          <p:nvPr/>
        </p:nvSpPr>
        <p:spPr>
          <a:xfrm>
            <a:off x="322990" y="617388"/>
            <a:ext cx="6096000" cy="2585323"/>
          </a:xfrm>
          <a:prstGeom prst="rect">
            <a:avLst/>
          </a:prstGeom>
        </p:spPr>
        <p:txBody>
          <a:bodyPr>
            <a:spAutoFit/>
          </a:bodyPr>
          <a:lstStyle/>
          <a:p>
            <a:r>
              <a:rPr lang="uk-UA" dirty="0" err="1" smtClean="0"/>
              <a:t>Suppose</a:t>
            </a:r>
            <a:r>
              <a:rPr lang="uk-UA" dirty="0" smtClean="0"/>
              <a:t> </a:t>
            </a:r>
            <a:r>
              <a:rPr lang="uk-UA" dirty="0" err="1" smtClean="0"/>
              <a:t>that</a:t>
            </a:r>
            <a:r>
              <a:rPr lang="uk-UA" dirty="0" smtClean="0"/>
              <a:t> </a:t>
            </a:r>
            <a:r>
              <a:rPr lang="uk-UA" dirty="0" err="1" smtClean="0"/>
              <a:t>there</a:t>
            </a:r>
            <a:r>
              <a:rPr lang="uk-UA" dirty="0" smtClean="0"/>
              <a:t> </a:t>
            </a:r>
            <a:r>
              <a:rPr lang="uk-UA" dirty="0" err="1" smtClean="0"/>
              <a:t>is</a:t>
            </a:r>
            <a:r>
              <a:rPr lang="uk-UA" dirty="0" smtClean="0"/>
              <a:t> a </a:t>
            </a:r>
            <a:r>
              <a:rPr lang="uk-UA" dirty="0" err="1" smtClean="0"/>
              <a:t>module</a:t>
            </a:r>
            <a:r>
              <a:rPr lang="uk-UA" dirty="0" smtClean="0"/>
              <a:t> </a:t>
            </a:r>
            <a:r>
              <a:rPr lang="uk-UA" dirty="0" err="1" smtClean="0"/>
              <a:t>called</a:t>
            </a:r>
            <a:r>
              <a:rPr lang="uk-UA" dirty="0" smtClean="0"/>
              <a:t> </a:t>
            </a:r>
            <a:r>
              <a:rPr lang="uk-UA" dirty="0" err="1" smtClean="0"/>
              <a:t>Calculator</a:t>
            </a:r>
            <a:r>
              <a:rPr lang="uk-UA" dirty="0" smtClean="0"/>
              <a:t> </a:t>
            </a:r>
            <a:r>
              <a:rPr lang="uk-UA" dirty="0" err="1" smtClean="0"/>
              <a:t>and</a:t>
            </a:r>
            <a:r>
              <a:rPr lang="uk-UA" dirty="0" smtClean="0"/>
              <a:t> </a:t>
            </a:r>
            <a:r>
              <a:rPr lang="uk-UA" dirty="0" err="1" smtClean="0"/>
              <a:t>it</a:t>
            </a:r>
            <a:r>
              <a:rPr lang="uk-UA" dirty="0" smtClean="0"/>
              <a:t> </a:t>
            </a:r>
            <a:r>
              <a:rPr lang="uk-UA" dirty="0" err="1" smtClean="0"/>
              <a:t>has</a:t>
            </a:r>
            <a:r>
              <a:rPr lang="uk-UA" dirty="0" smtClean="0"/>
              <a:t> </a:t>
            </a:r>
            <a:r>
              <a:rPr lang="uk-UA" dirty="0" err="1" smtClean="0"/>
              <a:t>add</a:t>
            </a:r>
            <a:r>
              <a:rPr lang="uk-UA" dirty="0" smtClean="0"/>
              <a:t> </a:t>
            </a:r>
            <a:r>
              <a:rPr lang="uk-UA" dirty="0" err="1" smtClean="0"/>
              <a:t>function</a:t>
            </a:r>
            <a:r>
              <a:rPr lang="uk-UA" dirty="0" smtClean="0"/>
              <a:t> </a:t>
            </a:r>
            <a:r>
              <a:rPr lang="uk-UA" dirty="0" err="1" smtClean="0"/>
              <a:t>as</a:t>
            </a:r>
            <a:r>
              <a:rPr lang="uk-UA" dirty="0" smtClean="0"/>
              <a:t> a </a:t>
            </a:r>
            <a:r>
              <a:rPr lang="uk-UA" dirty="0" err="1" smtClean="0"/>
              <a:t>part</a:t>
            </a:r>
            <a:r>
              <a:rPr lang="uk-UA" dirty="0" smtClean="0"/>
              <a:t> </a:t>
            </a:r>
            <a:r>
              <a:rPr lang="uk-UA" dirty="0" err="1" smtClean="0"/>
              <a:t>of</a:t>
            </a:r>
            <a:r>
              <a:rPr lang="uk-UA" dirty="0" smtClean="0"/>
              <a:t> </a:t>
            </a:r>
            <a:r>
              <a:rPr lang="uk-UA" dirty="0" err="1" smtClean="0"/>
              <a:t>it</a:t>
            </a:r>
            <a:r>
              <a:rPr lang="uk-UA" dirty="0" smtClean="0"/>
              <a:t>.</a:t>
            </a:r>
            <a:endParaRPr lang="en-US" dirty="0" smtClean="0"/>
          </a:p>
          <a:p>
            <a:endParaRPr lang="en-US" dirty="0" smtClean="0"/>
          </a:p>
          <a:p>
            <a:r>
              <a:rPr lang="en-US" dirty="0" err="1" smtClean="0"/>
              <a:t>const</a:t>
            </a:r>
            <a:r>
              <a:rPr lang="en-US" dirty="0" smtClean="0"/>
              <a:t> </a:t>
            </a:r>
            <a:r>
              <a:rPr lang="en-US" dirty="0"/>
              <a:t>add = (x, y) =&gt; {</a:t>
            </a:r>
          </a:p>
          <a:p>
            <a:r>
              <a:rPr lang="en-US" dirty="0"/>
              <a:t>  return x + y;</a:t>
            </a:r>
          </a:p>
          <a:p>
            <a:r>
              <a:rPr lang="en-US" dirty="0" smtClean="0"/>
              <a:t>}</a:t>
            </a:r>
          </a:p>
          <a:p>
            <a:endParaRPr lang="en-US" dirty="0"/>
          </a:p>
          <a:p>
            <a:endParaRPr lang="en-US" dirty="0" smtClean="0"/>
          </a:p>
          <a:p>
            <a:r>
              <a:rPr lang="en-US" dirty="0" smtClean="0"/>
              <a:t>If it is failed:</a:t>
            </a:r>
            <a:endParaRPr lang="uk-UA" dirty="0"/>
          </a:p>
        </p:txBody>
      </p:sp>
      <p:pic>
        <p:nvPicPr>
          <p:cNvPr id="7" name="Рисунок 6"/>
          <p:cNvPicPr>
            <a:picLocks noChangeAspect="1"/>
          </p:cNvPicPr>
          <p:nvPr/>
        </p:nvPicPr>
        <p:blipFill>
          <a:blip r:embed="rId2"/>
          <a:stretch>
            <a:fillRect/>
          </a:stretch>
        </p:blipFill>
        <p:spPr>
          <a:xfrm>
            <a:off x="4090884" y="1334329"/>
            <a:ext cx="6353175" cy="2124075"/>
          </a:xfrm>
          <a:prstGeom prst="rect">
            <a:avLst/>
          </a:prstGeom>
        </p:spPr>
      </p:pic>
      <p:pic>
        <p:nvPicPr>
          <p:cNvPr id="10242" name="Picture 2" descr="https://miro.medium.com/max/646/1*ku5vQWSxafrY_kaNfaDJ1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932" y="3216573"/>
            <a:ext cx="2997058" cy="2625906"/>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894155" y="3706731"/>
            <a:ext cx="1346844" cy="369332"/>
          </a:xfrm>
          <a:prstGeom prst="rect">
            <a:avLst/>
          </a:prstGeom>
        </p:spPr>
        <p:txBody>
          <a:bodyPr wrap="none">
            <a:spAutoFit/>
          </a:bodyPr>
          <a:lstStyle/>
          <a:p>
            <a:r>
              <a:rPr lang="en-US" dirty="0" smtClean="0"/>
              <a:t>If it is passed:</a:t>
            </a:r>
            <a:endParaRPr lang="uk-UA" dirty="0"/>
          </a:p>
        </p:txBody>
      </p:sp>
      <p:pic>
        <p:nvPicPr>
          <p:cNvPr id="10246" name="Picture 6" descr="https://miro.medium.com/max/480/1*BEcluABfY2xHml7gzTaR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7861" y="3785727"/>
            <a:ext cx="3503087" cy="1868313"/>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3730388" y="5842479"/>
            <a:ext cx="6096000" cy="923330"/>
          </a:xfrm>
          <a:prstGeom prst="rect">
            <a:avLst/>
          </a:prstGeom>
        </p:spPr>
        <p:txBody>
          <a:bodyPr>
            <a:spAutoFit/>
          </a:bodyPr>
          <a:lstStyle/>
          <a:p>
            <a:r>
              <a:rPr lang="en-US" dirty="0">
                <a:solidFill>
                  <a:schemeClr val="tx2"/>
                </a:solidFill>
                <a:latin typeface="medium-content-serif-font"/>
              </a:rPr>
              <a:t>Like above BDD structurally displays the result of the test. That helps us to find which module/function is failed immediately.</a:t>
            </a:r>
            <a:endParaRPr lang="uk-UA" dirty="0">
              <a:solidFill>
                <a:schemeClr val="tx2"/>
              </a:solidFill>
            </a:endParaRPr>
          </a:p>
        </p:txBody>
      </p:sp>
    </p:spTree>
    <p:extLst>
      <p:ext uri="{BB962C8B-B14F-4D97-AF65-F5344CB8AC3E}">
        <p14:creationId xmlns:p14="http://schemas.microsoft.com/office/powerpoint/2010/main" val="253475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272955" y="1051930"/>
            <a:ext cx="11546005" cy="3046988"/>
          </a:xfrm>
          <a:prstGeom prst="rect">
            <a:avLst/>
          </a:prstGeom>
        </p:spPr>
        <p:txBody>
          <a:bodyPr wrap="square">
            <a:spAutoFit/>
          </a:bodyPr>
          <a:lstStyle/>
          <a:p>
            <a:r>
              <a:rPr lang="en-US" sz="3200" dirty="0"/>
              <a:t>TDD and BDD is very useful method. It makes your product more manageable and increase the its quality. And also there are a lot of support tools</a:t>
            </a:r>
            <a:r>
              <a:rPr lang="en-US" sz="3200" dirty="0" smtClean="0"/>
              <a:t>. </a:t>
            </a:r>
            <a:r>
              <a:rPr lang="en-US" sz="3200" dirty="0"/>
              <a:t>The key </a:t>
            </a:r>
            <a:r>
              <a:rPr lang="en-US" sz="3200" b="1" dirty="0"/>
              <a:t>difference</a:t>
            </a:r>
            <a:r>
              <a:rPr lang="en-US" sz="3200" dirty="0"/>
              <a:t> is the scope. </a:t>
            </a:r>
            <a:r>
              <a:rPr lang="en-US" sz="3200" b="1" dirty="0"/>
              <a:t>TDD</a:t>
            </a:r>
            <a:r>
              <a:rPr lang="en-US" sz="3200" dirty="0"/>
              <a:t> is a development practice while </a:t>
            </a:r>
            <a:r>
              <a:rPr lang="en-US" sz="3200" b="1" dirty="0"/>
              <a:t>BDD</a:t>
            </a:r>
            <a:r>
              <a:rPr lang="en-US" sz="3200" dirty="0"/>
              <a:t> is a team methodology. In </a:t>
            </a:r>
            <a:r>
              <a:rPr lang="en-US" sz="3200" b="1" dirty="0"/>
              <a:t>TDD</a:t>
            </a:r>
            <a:r>
              <a:rPr lang="en-US" sz="3200" dirty="0"/>
              <a:t>, the developers write the tests while in </a:t>
            </a:r>
            <a:r>
              <a:rPr lang="en-US" sz="3200" b="1" dirty="0"/>
              <a:t>BDD</a:t>
            </a:r>
            <a:r>
              <a:rPr lang="en-US" sz="3200" dirty="0"/>
              <a:t> the automated specifications are created by users or testers (with developers wiring them to the code under test.)</a:t>
            </a:r>
            <a:endParaRPr lang="uk-UA" sz="3200" dirty="0">
              <a:latin typeface="+mj-lt"/>
            </a:endParaRPr>
          </a:p>
        </p:txBody>
      </p:sp>
      <p:sp>
        <p:nvSpPr>
          <p:cNvPr id="4" name="Прямоугольник 3"/>
          <p:cNvSpPr/>
          <p:nvPr/>
        </p:nvSpPr>
        <p:spPr>
          <a:xfrm>
            <a:off x="4330146" y="405599"/>
            <a:ext cx="2552815" cy="646331"/>
          </a:xfrm>
          <a:prstGeom prst="rect">
            <a:avLst/>
          </a:prstGeom>
        </p:spPr>
        <p:txBody>
          <a:bodyPr wrap="none">
            <a:spAutoFit/>
          </a:bodyPr>
          <a:lstStyle/>
          <a:p>
            <a:r>
              <a:rPr lang="en-US" sz="3600" b="1" dirty="0" smtClean="0">
                <a:latin typeface="Lato"/>
              </a:rPr>
              <a:t>SUMMARY</a:t>
            </a:r>
            <a:endParaRPr lang="uk-UA" sz="3600" dirty="0"/>
          </a:p>
        </p:txBody>
      </p:sp>
    </p:spTree>
    <p:extLst>
      <p:ext uri="{BB962C8B-B14F-4D97-AF65-F5344CB8AC3E}">
        <p14:creationId xmlns:p14="http://schemas.microsoft.com/office/powerpoint/2010/main" val="4100833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1392071" y="901804"/>
            <a:ext cx="11546005" cy="6494085"/>
          </a:xfrm>
          <a:prstGeom prst="rect">
            <a:avLst/>
          </a:prstGeom>
        </p:spPr>
        <p:txBody>
          <a:bodyPr wrap="square">
            <a:spAutoFit/>
          </a:bodyPr>
          <a:lstStyle/>
          <a:p>
            <a:r>
              <a:rPr lang="en-US" sz="3200" dirty="0" err="1" smtClean="0"/>
              <a:t>Jsdom</a:t>
            </a:r>
            <a:endParaRPr lang="uk-UA" sz="3200" dirty="0" smtClean="0"/>
          </a:p>
          <a:p>
            <a:r>
              <a:rPr lang="en-US" sz="3200" dirty="0" smtClean="0"/>
              <a:t>Karma</a:t>
            </a:r>
            <a:endParaRPr lang="en-US" sz="3200" dirty="0"/>
          </a:p>
          <a:p>
            <a:r>
              <a:rPr lang="en-US" sz="3200" dirty="0" smtClean="0"/>
              <a:t>Unexpected</a:t>
            </a:r>
            <a:endParaRPr lang="en-US" sz="3200" dirty="0"/>
          </a:p>
          <a:p>
            <a:r>
              <a:rPr lang="en-US" sz="3200" dirty="0"/>
              <a:t>Sinon.JS</a:t>
            </a:r>
          </a:p>
          <a:p>
            <a:r>
              <a:rPr lang="en-US" sz="3200" dirty="0"/>
              <a:t>Testdouble.js</a:t>
            </a:r>
          </a:p>
          <a:p>
            <a:r>
              <a:rPr lang="en-US" sz="3200" dirty="0"/>
              <a:t>Wallaby</a:t>
            </a:r>
          </a:p>
          <a:p>
            <a:r>
              <a:rPr lang="en-US" sz="3200" dirty="0"/>
              <a:t>Cucumber</a:t>
            </a:r>
          </a:p>
          <a:p>
            <a:r>
              <a:rPr lang="en-US" sz="3200" dirty="0"/>
              <a:t>Jest</a:t>
            </a:r>
          </a:p>
          <a:p>
            <a:r>
              <a:rPr lang="en-US" sz="3200" dirty="0" smtClean="0"/>
              <a:t>Ava</a:t>
            </a:r>
            <a:endParaRPr lang="uk-UA" sz="3200" dirty="0" smtClean="0"/>
          </a:p>
          <a:p>
            <a:r>
              <a:rPr lang="en-US" sz="3200" dirty="0"/>
              <a:t>Cypress</a:t>
            </a:r>
          </a:p>
          <a:p>
            <a:r>
              <a:rPr lang="en-US" sz="3200" dirty="0"/>
              <a:t>Puppeteer</a:t>
            </a:r>
          </a:p>
          <a:p>
            <a:endParaRPr lang="en-US" sz="3200" dirty="0"/>
          </a:p>
          <a:p>
            <a:endParaRPr lang="en-US" sz="3200" dirty="0"/>
          </a:p>
        </p:txBody>
      </p:sp>
      <p:sp>
        <p:nvSpPr>
          <p:cNvPr id="4" name="Прямоугольник 3"/>
          <p:cNvSpPr/>
          <p:nvPr/>
        </p:nvSpPr>
        <p:spPr>
          <a:xfrm>
            <a:off x="2583232" y="180410"/>
            <a:ext cx="7007046" cy="646331"/>
          </a:xfrm>
          <a:prstGeom prst="rect">
            <a:avLst/>
          </a:prstGeom>
        </p:spPr>
        <p:txBody>
          <a:bodyPr wrap="none">
            <a:spAutoFit/>
          </a:bodyPr>
          <a:lstStyle/>
          <a:p>
            <a:r>
              <a:rPr lang="en-US" sz="3600" b="1" dirty="0" smtClean="0">
                <a:latin typeface="Lato"/>
              </a:rPr>
              <a:t>Other test libraries/frameworks</a:t>
            </a:r>
            <a:endParaRPr lang="uk-UA" sz="3600" dirty="0"/>
          </a:p>
        </p:txBody>
      </p:sp>
      <p:sp>
        <p:nvSpPr>
          <p:cNvPr id="2" name="Прямоугольник 1"/>
          <p:cNvSpPr/>
          <p:nvPr/>
        </p:nvSpPr>
        <p:spPr>
          <a:xfrm>
            <a:off x="6709776" y="901804"/>
            <a:ext cx="6096000" cy="6001643"/>
          </a:xfrm>
          <a:prstGeom prst="rect">
            <a:avLst/>
          </a:prstGeom>
        </p:spPr>
        <p:txBody>
          <a:bodyPr>
            <a:spAutoFit/>
          </a:bodyPr>
          <a:lstStyle/>
          <a:p>
            <a:r>
              <a:rPr lang="en-US" sz="3200" dirty="0"/>
              <a:t>Tape</a:t>
            </a:r>
          </a:p>
          <a:p>
            <a:r>
              <a:rPr lang="en-US" sz="3200" dirty="0"/>
              <a:t>Selenium</a:t>
            </a:r>
          </a:p>
          <a:p>
            <a:r>
              <a:rPr lang="en-US" sz="3200" dirty="0" err="1"/>
              <a:t>Appium</a:t>
            </a:r>
            <a:endParaRPr lang="en-US" sz="3200" dirty="0"/>
          </a:p>
          <a:p>
            <a:r>
              <a:rPr lang="en-US" sz="3200" dirty="0"/>
              <a:t>Protractor</a:t>
            </a:r>
          </a:p>
          <a:p>
            <a:r>
              <a:rPr lang="en-US" sz="3200" dirty="0" err="1"/>
              <a:t>WebdriverIO</a:t>
            </a:r>
            <a:endParaRPr lang="en-US" sz="3200" dirty="0"/>
          </a:p>
          <a:p>
            <a:r>
              <a:rPr lang="en-US" sz="3200" dirty="0" err="1" smtClean="0"/>
              <a:t>Nightwatch</a:t>
            </a:r>
            <a:endParaRPr lang="uk-UA" sz="3200" dirty="0" smtClean="0"/>
          </a:p>
          <a:p>
            <a:r>
              <a:rPr lang="en-US" sz="3200" dirty="0" err="1"/>
              <a:t>TestCafe</a:t>
            </a:r>
            <a:endParaRPr lang="en-US" sz="3200" dirty="0"/>
          </a:p>
          <a:p>
            <a:r>
              <a:rPr lang="en-US" sz="3200" dirty="0" err="1" smtClean="0"/>
              <a:t>PhantomJS</a:t>
            </a:r>
            <a:endParaRPr lang="en-US" sz="3200" dirty="0"/>
          </a:p>
          <a:p>
            <a:r>
              <a:rPr lang="en-US" sz="3200" dirty="0"/>
              <a:t>Nightmare</a:t>
            </a:r>
          </a:p>
          <a:p>
            <a:r>
              <a:rPr lang="en-US" sz="3200" dirty="0"/>
              <a:t>Casper</a:t>
            </a:r>
          </a:p>
          <a:p>
            <a:r>
              <a:rPr lang="en-US" sz="3200" dirty="0" err="1"/>
              <a:t>CodeceptJS</a:t>
            </a:r>
            <a:endParaRPr lang="en-US" sz="3200" dirty="0"/>
          </a:p>
          <a:p>
            <a:endParaRPr lang="en-US" sz="3200" dirty="0"/>
          </a:p>
        </p:txBody>
      </p:sp>
    </p:spTree>
    <p:extLst>
      <p:ext uri="{BB962C8B-B14F-4D97-AF65-F5344CB8AC3E}">
        <p14:creationId xmlns:p14="http://schemas.microsoft.com/office/powerpoint/2010/main" val="70506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45000">
              <a:schemeClr val="tx1"/>
            </a:gs>
            <a:gs pos="18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2670674" y="454184"/>
            <a:ext cx="7039383" cy="769441"/>
          </a:xfrm>
          <a:prstGeom prst="rect">
            <a:avLst/>
          </a:prstGeom>
        </p:spPr>
        <p:txBody>
          <a:bodyPr wrap="square">
            <a:spAutoFit/>
          </a:bodyPr>
          <a:lstStyle/>
          <a:p>
            <a:pPr algn="ctr"/>
            <a:r>
              <a:rPr lang="en-US" sz="4400" dirty="0">
                <a:solidFill>
                  <a:schemeClr val="bg2"/>
                </a:solidFill>
                <a:latin typeface="Proxima Nova Extrabold"/>
                <a:ea typeface="Proxima Nova Extrabold"/>
                <a:cs typeface="Proxima Nova Extrabold"/>
                <a:sym typeface="Proxima Nova Extrabold"/>
              </a:rPr>
              <a:t>REFERENCES</a:t>
            </a:r>
            <a:endParaRPr lang="en-US" sz="4400" b="1" dirty="0">
              <a:solidFill>
                <a:schemeClr val="bg2"/>
              </a:solidFill>
              <a:latin typeface="+mj-lt"/>
            </a:endParaRPr>
          </a:p>
        </p:txBody>
      </p:sp>
      <p:sp>
        <p:nvSpPr>
          <p:cNvPr id="5" name="Прямоугольник 4"/>
          <p:cNvSpPr/>
          <p:nvPr/>
        </p:nvSpPr>
        <p:spPr>
          <a:xfrm>
            <a:off x="232228" y="1320951"/>
            <a:ext cx="8490858" cy="2862322"/>
          </a:xfrm>
          <a:prstGeom prst="rect">
            <a:avLst/>
          </a:prstGeom>
        </p:spPr>
        <p:txBody>
          <a:bodyPr wrap="square">
            <a:spAutoFit/>
          </a:bodyPr>
          <a:lstStyle/>
          <a:p>
            <a:r>
              <a:rPr lang="en-US" sz="2000" dirty="0">
                <a:hlinkClick r:id="rId2"/>
              </a:rPr>
              <a:t>https://designmodo.com/test-javascript-unit</a:t>
            </a:r>
            <a:r>
              <a:rPr lang="en-US" sz="2000" dirty="0" smtClean="0">
                <a:hlinkClick r:id="rId2"/>
              </a:rPr>
              <a:t>/</a:t>
            </a:r>
            <a:endParaRPr lang="en-US" sz="2000" dirty="0" smtClean="0"/>
          </a:p>
          <a:p>
            <a:endParaRPr lang="en-US" sz="2000" dirty="0" smtClean="0"/>
          </a:p>
          <a:p>
            <a:r>
              <a:rPr lang="en-US" sz="2000" dirty="0">
                <a:hlinkClick r:id="rId3"/>
              </a:rPr>
              <a:t>https://howtodoinjava.com/javascript/jasmine-unit-testing-tutorial</a:t>
            </a:r>
            <a:r>
              <a:rPr lang="en-US" sz="2000" dirty="0" smtClean="0">
                <a:hlinkClick r:id="rId3"/>
              </a:rPr>
              <a:t>/</a:t>
            </a:r>
            <a:endParaRPr lang="en-US" sz="2000" dirty="0" smtClean="0"/>
          </a:p>
          <a:p>
            <a:endParaRPr lang="en-US" sz="2000" dirty="0" smtClean="0"/>
          </a:p>
          <a:p>
            <a:r>
              <a:rPr lang="en-US" sz="2000" dirty="0">
                <a:hlinkClick r:id="rId4"/>
              </a:rPr>
              <a:t>https://</a:t>
            </a:r>
            <a:r>
              <a:rPr lang="en-US" sz="2000" dirty="0" smtClean="0">
                <a:hlinkClick r:id="rId4"/>
              </a:rPr>
              <a:t>www.tutorialspoint.com/jasminejs/jasminejs_building_blocks_of_test.htm</a:t>
            </a:r>
            <a:endParaRPr lang="en-US" sz="2000" dirty="0" smtClean="0"/>
          </a:p>
          <a:p>
            <a:endParaRPr lang="en-US" sz="2000" dirty="0" smtClean="0"/>
          </a:p>
          <a:p>
            <a:r>
              <a:rPr lang="en-US" sz="2000" dirty="0">
                <a:hlinkClick r:id="rId5"/>
              </a:rPr>
              <a:t>https://habr.com/ru/company/ruvds/blog/349452</a:t>
            </a:r>
            <a:r>
              <a:rPr lang="en-US" sz="2000" dirty="0" smtClean="0">
                <a:hlinkClick r:id="rId5"/>
              </a:rPr>
              <a:t>/</a:t>
            </a:r>
            <a:endParaRPr lang="en-US" sz="2000" dirty="0" smtClean="0"/>
          </a:p>
          <a:p>
            <a:endParaRPr lang="en-US" sz="2000" dirty="0" smtClean="0"/>
          </a:p>
          <a:p>
            <a:r>
              <a:rPr lang="en-US" sz="2000" dirty="0">
                <a:hlinkClick r:id="rId6"/>
              </a:rPr>
              <a:t>https://github.com/dwyl/learn-istanbul</a:t>
            </a:r>
            <a:endParaRPr lang="en-US" sz="2000" dirty="0">
              <a:solidFill>
                <a:schemeClr val="accent6">
                  <a:lumMod val="40000"/>
                  <a:lumOff val="60000"/>
                </a:schemeClr>
              </a:solidFill>
            </a:endParaRPr>
          </a:p>
        </p:txBody>
      </p:sp>
    </p:spTree>
    <p:extLst>
      <p:ext uri="{BB962C8B-B14F-4D97-AF65-F5344CB8AC3E}">
        <p14:creationId xmlns:p14="http://schemas.microsoft.com/office/powerpoint/2010/main" val="61703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2" name="Прямоугольник 1"/>
          <p:cNvSpPr/>
          <p:nvPr/>
        </p:nvSpPr>
        <p:spPr>
          <a:xfrm>
            <a:off x="188962" y="1773363"/>
            <a:ext cx="11759821" cy="3970318"/>
          </a:xfrm>
          <a:prstGeom prst="rect">
            <a:avLst/>
          </a:prstGeom>
        </p:spPr>
        <p:txBody>
          <a:bodyPr wrap="square">
            <a:spAutoFit/>
          </a:bodyPr>
          <a:lstStyle/>
          <a:p>
            <a:r>
              <a:rPr lang="en-US" sz="3600" dirty="0"/>
              <a:t>A unit test runs some code over a segment of your program checking the input and output. These tests allow developers to check individual areas of a program to see where(and why) errors occur.</a:t>
            </a:r>
          </a:p>
          <a:p>
            <a:r>
              <a:rPr lang="en-US" sz="3600" dirty="0"/>
              <a:t>This comes with an inherent understanding of what you’re trying to test for and how the code should function. Checking for bugs and errors can only be useful when you know exactly what you’re looking for.</a:t>
            </a:r>
          </a:p>
        </p:txBody>
      </p:sp>
      <p:sp>
        <p:nvSpPr>
          <p:cNvPr id="4" name="TextBox 3"/>
          <p:cNvSpPr txBox="1"/>
          <p:nvPr/>
        </p:nvSpPr>
        <p:spPr>
          <a:xfrm>
            <a:off x="3540412" y="290770"/>
            <a:ext cx="4822987" cy="769441"/>
          </a:xfrm>
          <a:prstGeom prst="rect">
            <a:avLst/>
          </a:prstGeom>
          <a:noFill/>
        </p:spPr>
        <p:txBody>
          <a:bodyPr wrap="none" rtlCol="0">
            <a:spAutoFit/>
          </a:bodyPr>
          <a:lstStyle/>
          <a:p>
            <a:r>
              <a:rPr lang="en-US" sz="4400" dirty="0" smtClean="0">
                <a:latin typeface="+mj-lt"/>
              </a:rPr>
              <a:t>WHAT IS UNIT TESTING</a:t>
            </a:r>
            <a:endParaRPr lang="uk-UA" sz="4400" dirty="0">
              <a:latin typeface="+mj-lt"/>
            </a:endParaRPr>
          </a:p>
        </p:txBody>
      </p:sp>
    </p:spTree>
    <p:extLst>
      <p:ext uri="{BB962C8B-B14F-4D97-AF65-F5344CB8AC3E}">
        <p14:creationId xmlns:p14="http://schemas.microsoft.com/office/powerpoint/2010/main" val="75953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4" name="Прямоугольник 3"/>
          <p:cNvSpPr/>
          <p:nvPr/>
        </p:nvSpPr>
        <p:spPr>
          <a:xfrm>
            <a:off x="450376" y="525903"/>
            <a:ext cx="10959152" cy="6494085"/>
          </a:xfrm>
          <a:prstGeom prst="rect">
            <a:avLst/>
          </a:prstGeom>
        </p:spPr>
        <p:txBody>
          <a:bodyPr wrap="square">
            <a:spAutoFit/>
          </a:bodyPr>
          <a:lstStyle/>
          <a:p>
            <a:r>
              <a:rPr lang="en-US" sz="3200" dirty="0"/>
              <a:t>There’s no need to unit test for HTML/CSS because they’re not function-based languages. JavaScript is true scripting and with new resources like Node.js and </a:t>
            </a:r>
            <a:r>
              <a:rPr lang="en-US" sz="3200" dirty="0">
                <a:solidFill>
                  <a:schemeClr val="tx2"/>
                </a:solidFill>
              </a:rPr>
              <a:t>TypeScript</a:t>
            </a:r>
            <a:r>
              <a:rPr lang="en-US" sz="3200" dirty="0"/>
              <a:t> it’s becoming much more powerful.</a:t>
            </a:r>
          </a:p>
          <a:p>
            <a:r>
              <a:rPr lang="en-US" sz="3200" dirty="0"/>
              <a:t>Simple JS unit testing will take a function, monitor output and return its behavior</a:t>
            </a:r>
            <a:r>
              <a:rPr lang="en-US" sz="3200" dirty="0" smtClean="0"/>
              <a:t>.</a:t>
            </a:r>
          </a:p>
          <a:p>
            <a:endParaRPr lang="en-US" sz="3200" dirty="0"/>
          </a:p>
          <a:p>
            <a:r>
              <a:rPr lang="en-US" sz="3200" dirty="0"/>
              <a:t>Not every JS project will need a unit test. But many developers prefer to be safe rather than sorry, and it’s always good to double-check work.</a:t>
            </a:r>
          </a:p>
          <a:p>
            <a:r>
              <a:rPr lang="en-US" sz="3200" dirty="0"/>
              <a:t>Every unit test is made to check against </a:t>
            </a:r>
            <a:r>
              <a:rPr lang="en-US" sz="3200" b="1" dirty="0"/>
              <a:t>an individual unit</a:t>
            </a:r>
            <a:r>
              <a:rPr lang="en-US" sz="3200" dirty="0"/>
              <a:t> in JavaScript, which typically breaks down to a function or library. The goal is to check every aspect of the function to make sure it all works properly for all cases.</a:t>
            </a:r>
          </a:p>
          <a:p>
            <a:endParaRPr lang="en-US" sz="3200" dirty="0"/>
          </a:p>
        </p:txBody>
      </p:sp>
    </p:spTree>
    <p:extLst>
      <p:ext uri="{BB962C8B-B14F-4D97-AF65-F5344CB8AC3E}">
        <p14:creationId xmlns:p14="http://schemas.microsoft.com/office/powerpoint/2010/main" val="22814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6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5054221" y="397642"/>
            <a:ext cx="2320119" cy="494012"/>
          </a:xfrm>
          <a:prstGeom prst="rect">
            <a:avLst/>
          </a:prstGeom>
        </p:spPr>
        <p:txBody>
          <a:bodyPr/>
          <a:lstStyle/>
          <a:p>
            <a:r>
              <a:rPr lang="en-US" sz="4800" dirty="0" smtClean="0"/>
              <a:t>JASMINE</a:t>
            </a:r>
            <a:br>
              <a:rPr lang="en-US" sz="4800" dirty="0" smtClean="0"/>
            </a:br>
            <a:endParaRPr lang="en-US" sz="4800" b="1" dirty="0"/>
          </a:p>
        </p:txBody>
      </p:sp>
      <p:sp>
        <p:nvSpPr>
          <p:cNvPr id="5" name="Прямоугольник 4"/>
          <p:cNvSpPr/>
          <p:nvPr/>
        </p:nvSpPr>
        <p:spPr>
          <a:xfrm>
            <a:off x="291152" y="2323747"/>
            <a:ext cx="12037325" cy="2246769"/>
          </a:xfrm>
          <a:prstGeom prst="rect">
            <a:avLst/>
          </a:prstGeom>
        </p:spPr>
        <p:txBody>
          <a:bodyPr wrap="square">
            <a:spAutoFit/>
          </a:bodyPr>
          <a:lstStyle/>
          <a:p>
            <a:pPr marL="571500" indent="-571500">
              <a:buFont typeface="Wingdings" panose="05000000000000000000" pitchFamily="2" charset="2"/>
              <a:buChar char="Ø"/>
            </a:pPr>
            <a:r>
              <a:rPr lang="en-US" sz="2800" dirty="0"/>
              <a:t>Jasmine does not depend on any other JavaScript framework.</a:t>
            </a:r>
          </a:p>
          <a:p>
            <a:pPr marL="571500" indent="-571500">
              <a:buFont typeface="Wingdings" panose="05000000000000000000" pitchFamily="2" charset="2"/>
              <a:buChar char="Ø"/>
            </a:pPr>
            <a:r>
              <a:rPr lang="en-US" sz="2800" dirty="0"/>
              <a:t>Jasmine does not require any DOM.</a:t>
            </a:r>
          </a:p>
          <a:p>
            <a:pPr marL="571500" indent="-571500">
              <a:buFont typeface="Wingdings" panose="05000000000000000000" pitchFamily="2" charset="2"/>
              <a:buChar char="Ø"/>
            </a:pPr>
            <a:r>
              <a:rPr lang="en-US" sz="2800" dirty="0"/>
              <a:t>All the syntax used in Jasmine framework is clean and obvious</a:t>
            </a:r>
            <a:r>
              <a:rPr lang="en-US" sz="2800" dirty="0" smtClean="0"/>
              <a:t>.</a:t>
            </a:r>
            <a:endParaRPr lang="uk-UA" sz="2800" dirty="0" smtClean="0"/>
          </a:p>
          <a:p>
            <a:pPr marL="571500" indent="-571500">
              <a:buFont typeface="Wingdings" panose="05000000000000000000" pitchFamily="2" charset="2"/>
              <a:buChar char="Ø"/>
            </a:pPr>
            <a:r>
              <a:rPr lang="en-US" sz="2800" dirty="0" smtClean="0"/>
              <a:t> Jasmine </a:t>
            </a:r>
            <a:r>
              <a:rPr lang="en-US" sz="2800" dirty="0"/>
              <a:t>is an open-source framework and easily available in different versions like stand-alone, ruby gem, Node.js, etc.</a:t>
            </a:r>
          </a:p>
        </p:txBody>
      </p:sp>
      <p:sp>
        <p:nvSpPr>
          <p:cNvPr id="6" name="Прямоугольник 5"/>
          <p:cNvSpPr/>
          <p:nvPr/>
        </p:nvSpPr>
        <p:spPr>
          <a:xfrm>
            <a:off x="1580864" y="1226041"/>
            <a:ext cx="9860508" cy="584775"/>
          </a:xfrm>
          <a:prstGeom prst="rect">
            <a:avLst/>
          </a:prstGeom>
        </p:spPr>
        <p:txBody>
          <a:bodyPr wrap="square">
            <a:spAutoFit/>
          </a:bodyPr>
          <a:lstStyle/>
          <a:p>
            <a:r>
              <a:rPr lang="en-US" sz="3200" dirty="0"/>
              <a:t>Jasmine is </a:t>
            </a:r>
            <a:r>
              <a:rPr lang="en-US" sz="3200" dirty="0" smtClean="0"/>
              <a:t>a BDD framework (Behavior-Driven Development)</a:t>
            </a:r>
            <a:endParaRPr lang="uk-UA" sz="3200" dirty="0">
              <a:latin typeface="+mj-lt"/>
            </a:endParaRPr>
          </a:p>
        </p:txBody>
      </p:sp>
    </p:spTree>
    <p:extLst>
      <p:ext uri="{BB962C8B-B14F-4D97-AF65-F5344CB8AC3E}">
        <p14:creationId xmlns:p14="http://schemas.microsoft.com/office/powerpoint/2010/main" val="243093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6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3" name="Текст 2"/>
          <p:cNvSpPr>
            <a:spLocks noGrp="1"/>
          </p:cNvSpPr>
          <p:nvPr>
            <p:ph type="body" sz="quarter" idx="4294967295"/>
          </p:nvPr>
        </p:nvSpPr>
        <p:spPr>
          <a:xfrm>
            <a:off x="3170480" y="475492"/>
            <a:ext cx="5837041" cy="561738"/>
          </a:xfrm>
          <a:prstGeom prst="rect">
            <a:avLst/>
          </a:prstGeom>
        </p:spPr>
        <p:txBody>
          <a:bodyPr/>
          <a:lstStyle/>
          <a:p>
            <a:pPr marL="0" indent="0" algn="ctr">
              <a:buNone/>
            </a:pPr>
            <a:r>
              <a:rPr lang="en-US" sz="4800" dirty="0" smtClean="0"/>
              <a:t>Install Jasmine</a:t>
            </a:r>
            <a:endParaRPr lang="uk-UA" sz="4000" dirty="0">
              <a:latin typeface="+mj-lt"/>
            </a:endParaRPr>
          </a:p>
        </p:txBody>
      </p:sp>
      <p:sp>
        <p:nvSpPr>
          <p:cNvPr id="2" name="Прямоугольник 1"/>
          <p:cNvSpPr/>
          <p:nvPr/>
        </p:nvSpPr>
        <p:spPr>
          <a:xfrm>
            <a:off x="313898" y="1442830"/>
            <a:ext cx="10645254" cy="2985433"/>
          </a:xfrm>
          <a:prstGeom prst="rect">
            <a:avLst/>
          </a:prstGeom>
        </p:spPr>
        <p:txBody>
          <a:bodyPr wrap="square">
            <a:spAutoFit/>
          </a:bodyPr>
          <a:lstStyle/>
          <a:p>
            <a:pPr marL="514350" indent="-514350">
              <a:buFont typeface="+mj-lt"/>
              <a:buAutoNum type="arabicPeriod"/>
            </a:pPr>
            <a:r>
              <a:rPr lang="en-US" sz="3200" dirty="0">
                <a:latin typeface="+mj-lt"/>
              </a:rPr>
              <a:t>D</a:t>
            </a:r>
            <a:r>
              <a:rPr lang="en-US" sz="3200" dirty="0" smtClean="0">
                <a:latin typeface="+mj-lt"/>
              </a:rPr>
              <a:t>ownload </a:t>
            </a:r>
            <a:r>
              <a:rPr lang="en-US" sz="3200" dirty="0">
                <a:latin typeface="+mj-lt"/>
              </a:rPr>
              <a:t>is the standalone library files from the official website</a:t>
            </a:r>
            <a:r>
              <a:rPr lang="en-US" sz="2800" dirty="0">
                <a:latin typeface="+mj-lt"/>
              </a:rPr>
              <a:t> </a:t>
            </a:r>
            <a:r>
              <a:rPr lang="en-US" sz="2800" dirty="0" smtClean="0">
                <a:solidFill>
                  <a:srgbClr val="313131"/>
                </a:solidFill>
                <a:latin typeface="+mj-lt"/>
                <a:hlinkClick r:id="rId2"/>
              </a:rPr>
              <a:t> https</a:t>
            </a:r>
            <a:r>
              <a:rPr lang="en-US" sz="2800" dirty="0">
                <a:solidFill>
                  <a:srgbClr val="313131"/>
                </a:solidFill>
                <a:latin typeface="+mj-lt"/>
                <a:hlinkClick r:id="rId2"/>
              </a:rPr>
              <a:t>://jasmine.github.io</a:t>
            </a:r>
            <a:r>
              <a:rPr lang="en-US" sz="2800" dirty="0" smtClean="0">
                <a:solidFill>
                  <a:srgbClr val="313131"/>
                </a:solidFill>
                <a:latin typeface="+mj-lt"/>
                <a:hlinkClick r:id="rId2"/>
              </a:rPr>
              <a:t>/</a:t>
            </a:r>
            <a:endParaRPr lang="en-US" sz="2800" dirty="0" smtClean="0">
              <a:solidFill>
                <a:schemeClr val="tx2"/>
              </a:solidFill>
              <a:latin typeface="+mj-lt"/>
            </a:endParaRPr>
          </a:p>
          <a:p>
            <a:pPr marL="514350" indent="-514350">
              <a:buFont typeface="+mj-lt"/>
              <a:buAutoNum type="arabicPeriod"/>
            </a:pPr>
            <a:endParaRPr lang="en-US" sz="2800" dirty="0" smtClean="0">
              <a:solidFill>
                <a:srgbClr val="313131"/>
              </a:solidFill>
              <a:latin typeface="+mj-lt"/>
            </a:endParaRPr>
          </a:p>
          <a:p>
            <a:pPr marL="514350" indent="-514350">
              <a:buFont typeface="+mj-lt"/>
              <a:buAutoNum type="arabicPeriod"/>
            </a:pPr>
            <a:r>
              <a:rPr lang="en-US" sz="3200" dirty="0" smtClean="0">
                <a:solidFill>
                  <a:schemeClr val="tx2"/>
                </a:solidFill>
                <a:latin typeface="+mj-lt"/>
              </a:rPr>
              <a:t>Unzip downloaded file into your project folder.</a:t>
            </a:r>
          </a:p>
          <a:p>
            <a:pPr marL="514350" indent="-514350">
              <a:buFont typeface="+mj-lt"/>
              <a:buAutoNum type="arabicPeriod"/>
            </a:pPr>
            <a:endParaRPr lang="en-US" sz="3200" dirty="0" smtClean="0">
              <a:solidFill>
                <a:schemeClr val="tx2"/>
              </a:solidFill>
              <a:latin typeface="+mj-lt"/>
            </a:endParaRPr>
          </a:p>
          <a:p>
            <a:pPr marL="514350" indent="-514350">
              <a:buFont typeface="+mj-lt"/>
              <a:buAutoNum type="arabicPeriod"/>
            </a:pPr>
            <a:endParaRPr lang="uk-UA" sz="3200" dirty="0">
              <a:solidFill>
                <a:schemeClr val="tx2"/>
              </a:solidFill>
              <a:latin typeface="+mj-lt"/>
            </a:endParaRPr>
          </a:p>
        </p:txBody>
      </p:sp>
      <p:pic>
        <p:nvPicPr>
          <p:cNvPr id="7" name="Рисунок 6"/>
          <p:cNvPicPr>
            <a:picLocks noChangeAspect="1"/>
          </p:cNvPicPr>
          <p:nvPr/>
        </p:nvPicPr>
        <p:blipFill>
          <a:blip r:embed="rId3"/>
          <a:stretch>
            <a:fillRect/>
          </a:stretch>
        </p:blipFill>
        <p:spPr>
          <a:xfrm>
            <a:off x="425071" y="4428263"/>
            <a:ext cx="8848530" cy="1158353"/>
          </a:xfrm>
          <a:prstGeom prst="rect">
            <a:avLst/>
          </a:prstGeom>
        </p:spPr>
      </p:pic>
    </p:spTree>
    <p:extLst>
      <p:ext uri="{BB962C8B-B14F-4D97-AF65-F5344CB8AC3E}">
        <p14:creationId xmlns:p14="http://schemas.microsoft.com/office/powerpoint/2010/main" val="214247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900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85799" y="180834"/>
            <a:ext cx="10820400" cy="685800"/>
          </a:xfrm>
        </p:spPr>
        <p:txBody>
          <a:bodyPr/>
          <a:lstStyle/>
          <a:p>
            <a:pPr algn="ctr"/>
            <a:r>
              <a:rPr lang="en-US" dirty="0"/>
              <a:t>Related languages </a:t>
            </a:r>
            <a:endParaRPr lang="uk-UA" dirty="0"/>
          </a:p>
        </p:txBody>
      </p:sp>
      <p:sp>
        <p:nvSpPr>
          <p:cNvPr id="2" name="Текст 1"/>
          <p:cNvSpPr>
            <a:spLocks noGrp="1"/>
          </p:cNvSpPr>
          <p:nvPr>
            <p:ph type="body" sz="quarter" idx="13"/>
          </p:nvPr>
        </p:nvSpPr>
        <p:spPr>
          <a:xfrm>
            <a:off x="163774" y="1061114"/>
            <a:ext cx="8980226" cy="3701955"/>
          </a:xfrm>
        </p:spPr>
        <p:txBody>
          <a:bodyPr/>
          <a:lstStyle/>
          <a:p>
            <a:r>
              <a:rPr lang="en-US" sz="3600" dirty="0" smtClean="0">
                <a:latin typeface="+mj-lt"/>
              </a:rPr>
              <a:t>Create simple function in </a:t>
            </a:r>
            <a:r>
              <a:rPr lang="en-US" sz="3600" dirty="0" err="1" smtClean="0">
                <a:latin typeface="+mj-lt"/>
              </a:rPr>
              <a:t>Js</a:t>
            </a:r>
            <a:r>
              <a:rPr lang="en-US" sz="3600" dirty="0" smtClean="0">
                <a:latin typeface="+mj-lt"/>
              </a:rPr>
              <a:t> file</a:t>
            </a:r>
            <a:endParaRPr lang="uk-UA" sz="3600" dirty="0">
              <a:latin typeface="+mj-lt"/>
            </a:endParaRPr>
          </a:p>
        </p:txBody>
      </p:sp>
      <p:pic>
        <p:nvPicPr>
          <p:cNvPr id="5" name="Рисунок 4"/>
          <p:cNvPicPr>
            <a:picLocks noChangeAspect="1"/>
          </p:cNvPicPr>
          <p:nvPr/>
        </p:nvPicPr>
        <p:blipFill>
          <a:blip r:embed="rId2"/>
          <a:stretch>
            <a:fillRect/>
          </a:stretch>
        </p:blipFill>
        <p:spPr>
          <a:xfrm>
            <a:off x="163774" y="1691859"/>
            <a:ext cx="7428221" cy="2167505"/>
          </a:xfrm>
          <a:prstGeom prst="rect">
            <a:avLst/>
          </a:prstGeom>
        </p:spPr>
      </p:pic>
      <p:pic>
        <p:nvPicPr>
          <p:cNvPr id="3" name="Рисунок 2"/>
          <p:cNvPicPr>
            <a:picLocks noChangeAspect="1"/>
          </p:cNvPicPr>
          <p:nvPr/>
        </p:nvPicPr>
        <p:blipFill>
          <a:blip r:embed="rId3"/>
          <a:stretch>
            <a:fillRect/>
          </a:stretch>
        </p:blipFill>
        <p:spPr>
          <a:xfrm>
            <a:off x="3647363" y="4116439"/>
            <a:ext cx="6191250" cy="2590800"/>
          </a:xfrm>
          <a:prstGeom prst="rect">
            <a:avLst/>
          </a:prstGeom>
        </p:spPr>
      </p:pic>
      <p:sp>
        <p:nvSpPr>
          <p:cNvPr id="7" name="Прямоугольник 6"/>
          <p:cNvSpPr/>
          <p:nvPr/>
        </p:nvSpPr>
        <p:spPr>
          <a:xfrm>
            <a:off x="165416" y="4429941"/>
            <a:ext cx="3301115" cy="1200329"/>
          </a:xfrm>
          <a:prstGeom prst="rect">
            <a:avLst/>
          </a:prstGeom>
        </p:spPr>
        <p:txBody>
          <a:bodyPr wrap="square">
            <a:spAutoFit/>
          </a:bodyPr>
          <a:lstStyle/>
          <a:p>
            <a:r>
              <a:rPr lang="en-US" sz="2400" dirty="0" smtClean="0"/>
              <a:t>Test your function in other </a:t>
            </a:r>
            <a:r>
              <a:rPr lang="en-US" sz="2400" dirty="0" err="1" smtClean="0"/>
              <a:t>Js</a:t>
            </a:r>
            <a:r>
              <a:rPr lang="en-US" sz="2400" dirty="0" smtClean="0"/>
              <a:t> file using Jasmine test functions</a:t>
            </a:r>
            <a:endParaRPr lang="uk-UA" sz="2400" dirty="0"/>
          </a:p>
        </p:txBody>
      </p:sp>
    </p:spTree>
    <p:extLst>
      <p:ext uri="{BB962C8B-B14F-4D97-AF65-F5344CB8AC3E}">
        <p14:creationId xmlns:p14="http://schemas.microsoft.com/office/powerpoint/2010/main" val="80157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900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3865728" y="313465"/>
            <a:ext cx="6260910" cy="685800"/>
          </a:xfrm>
        </p:spPr>
        <p:txBody>
          <a:bodyPr/>
          <a:lstStyle/>
          <a:p>
            <a:r>
              <a:rPr lang="en-US" dirty="0" smtClean="0"/>
              <a:t>Run your application</a:t>
            </a:r>
            <a:endParaRPr lang="uk-UA" dirty="0"/>
          </a:p>
        </p:txBody>
      </p:sp>
      <p:pic>
        <p:nvPicPr>
          <p:cNvPr id="2" name="Рисунок 1"/>
          <p:cNvPicPr>
            <a:picLocks noChangeAspect="1"/>
          </p:cNvPicPr>
          <p:nvPr/>
        </p:nvPicPr>
        <p:blipFill>
          <a:blip r:embed="rId2"/>
          <a:stretch>
            <a:fillRect/>
          </a:stretch>
        </p:blipFill>
        <p:spPr>
          <a:xfrm>
            <a:off x="1427044" y="1482631"/>
            <a:ext cx="9463869" cy="3881886"/>
          </a:xfrm>
          <a:prstGeom prst="rect">
            <a:avLst/>
          </a:prstGeom>
        </p:spPr>
      </p:pic>
    </p:spTree>
    <p:extLst>
      <p:ext uri="{BB962C8B-B14F-4D97-AF65-F5344CB8AC3E}">
        <p14:creationId xmlns:p14="http://schemas.microsoft.com/office/powerpoint/2010/main" val="1702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900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24033" y="494732"/>
            <a:ext cx="10820400" cy="685800"/>
          </a:xfrm>
        </p:spPr>
        <p:txBody>
          <a:bodyPr/>
          <a:lstStyle/>
          <a:p>
            <a:r>
              <a:rPr lang="en-US" b="1" dirty="0"/>
              <a:t>Understand the failure case</a:t>
            </a:r>
            <a:endParaRPr lang="uk-UA" dirty="0"/>
          </a:p>
        </p:txBody>
      </p:sp>
      <p:pic>
        <p:nvPicPr>
          <p:cNvPr id="3" name="Рисунок 2"/>
          <p:cNvPicPr>
            <a:picLocks noChangeAspect="1"/>
          </p:cNvPicPr>
          <p:nvPr/>
        </p:nvPicPr>
        <p:blipFill>
          <a:blip r:embed="rId2"/>
          <a:stretch>
            <a:fillRect/>
          </a:stretch>
        </p:blipFill>
        <p:spPr>
          <a:xfrm>
            <a:off x="337141" y="1427327"/>
            <a:ext cx="8601561" cy="1670713"/>
          </a:xfrm>
          <a:prstGeom prst="rect">
            <a:avLst/>
          </a:prstGeom>
        </p:spPr>
      </p:pic>
      <p:pic>
        <p:nvPicPr>
          <p:cNvPr id="5" name="Рисунок 4"/>
          <p:cNvPicPr>
            <a:picLocks noChangeAspect="1"/>
          </p:cNvPicPr>
          <p:nvPr/>
        </p:nvPicPr>
        <p:blipFill>
          <a:blip r:embed="rId3"/>
          <a:stretch>
            <a:fillRect/>
          </a:stretch>
        </p:blipFill>
        <p:spPr>
          <a:xfrm>
            <a:off x="337141" y="3344835"/>
            <a:ext cx="8601561" cy="2854828"/>
          </a:xfrm>
          <a:prstGeom prst="rect">
            <a:avLst/>
          </a:prstGeom>
        </p:spPr>
      </p:pic>
    </p:spTree>
    <p:extLst>
      <p:ext uri="{BB962C8B-B14F-4D97-AF65-F5344CB8AC3E}">
        <p14:creationId xmlns:p14="http://schemas.microsoft.com/office/powerpoint/2010/main" val="279605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infopath/2007/PartnerControls"/>
    <ds:schemaRef ds:uri="835f28f2-30f1-4728-84d2-86d96e143488"/>
    <ds:schemaRef ds:uri="341e6018-ac0a-4dfb-8409-db9e0d25502e"/>
    <ds:schemaRef ds:uri="http://www.w3.org/XML/1998/namespac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3422</TotalTime>
  <Words>1502</Words>
  <Application>Microsoft Office PowerPoint</Application>
  <PresentationFormat>Широкоэкранный</PresentationFormat>
  <Paragraphs>147</Paragraphs>
  <Slides>29</Slides>
  <Notes>3</Notes>
  <HiddenSlides>0</HiddenSlides>
  <MMClips>0</MMClips>
  <ScaleCrop>false</ScaleCrop>
  <HeadingPairs>
    <vt:vector size="6" baseType="variant">
      <vt:variant>
        <vt:lpstr>Использованные шрифты</vt:lpstr>
      </vt:variant>
      <vt:variant>
        <vt:i4>13</vt:i4>
      </vt:variant>
      <vt:variant>
        <vt:lpstr>Тема</vt:lpstr>
      </vt:variant>
      <vt:variant>
        <vt:i4>3</vt:i4>
      </vt:variant>
      <vt:variant>
        <vt:lpstr>Заголовки слайдов</vt:lpstr>
      </vt:variant>
      <vt:variant>
        <vt:i4>29</vt:i4>
      </vt:variant>
    </vt:vector>
  </HeadingPairs>
  <TitlesOfParts>
    <vt:vector size="45" baseType="lpstr">
      <vt:lpstr>-apple-system</vt:lpstr>
      <vt:lpstr>Arial</vt:lpstr>
      <vt:lpstr>Calibri</vt:lpstr>
      <vt:lpstr>font</vt:lpstr>
      <vt:lpstr>Lato</vt:lpstr>
      <vt:lpstr>medium-content-serif-font</vt:lpstr>
      <vt:lpstr>Merriweather</vt:lpstr>
      <vt:lpstr>Open Sans</vt:lpstr>
      <vt:lpstr>Open Sans Regular</vt:lpstr>
      <vt:lpstr>Proxima Nova Black</vt:lpstr>
      <vt:lpstr>Proxima Nova Extrabold</vt:lpstr>
      <vt:lpstr>proxima-nova</vt:lpstr>
      <vt:lpstr>Wingdings</vt:lpstr>
      <vt:lpstr>1_GRADIENT THEME</vt:lpstr>
      <vt:lpstr>2_GRADIENT THEME</vt:lpstr>
      <vt:lpstr>2_DARK THEME</vt:lpstr>
      <vt:lpstr>JavaScript Unit Testing</vt:lpstr>
      <vt:lpstr>Agenda</vt:lpstr>
      <vt:lpstr>Презентация PowerPoint</vt:lpstr>
      <vt:lpstr>Презентация PowerPoint</vt:lpstr>
      <vt:lpstr>JASMINE </vt:lpstr>
      <vt:lpstr>Презентация PowerPoint</vt:lpstr>
      <vt:lpstr>Related languages </vt:lpstr>
      <vt:lpstr>Run your application</vt:lpstr>
      <vt:lpstr>Understand the failure case</vt:lpstr>
      <vt:lpstr>Phases of BDD framework</vt:lpstr>
      <vt:lpstr>Phases of BDD framework  example 2</vt:lpstr>
      <vt:lpstr> Building blocks of test by Jasmine</vt:lpstr>
      <vt:lpstr>Презентация PowerPoint</vt:lpstr>
      <vt:lpstr>beforeEach() afterEach()</vt:lpstr>
      <vt:lpstr>Jasmine Matchers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Василь Дзюба</cp:lastModifiedBy>
  <cp:revision>82</cp:revision>
  <dcterms:created xsi:type="dcterms:W3CDTF">2018-11-02T13:55:27Z</dcterms:created>
  <dcterms:modified xsi:type="dcterms:W3CDTF">2020-06-09T22:44:54Z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