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1"/>
  </p:notesMasterIdLst>
  <p:sldIdLst>
    <p:sldId id="1224" r:id="rId7"/>
    <p:sldId id="1258" r:id="rId8"/>
    <p:sldId id="1225" r:id="rId9"/>
    <p:sldId id="1259" r:id="rId10"/>
    <p:sldId id="1240" r:id="rId11"/>
    <p:sldId id="1253" r:id="rId12"/>
    <p:sldId id="1239" r:id="rId13"/>
    <p:sldId id="1228" r:id="rId14"/>
    <p:sldId id="1226" r:id="rId15"/>
    <p:sldId id="1227" r:id="rId16"/>
    <p:sldId id="1254" r:id="rId17"/>
    <p:sldId id="1229" r:id="rId18"/>
    <p:sldId id="1242" r:id="rId19"/>
    <p:sldId id="1243" r:id="rId20"/>
    <p:sldId id="1244" r:id="rId21"/>
    <p:sldId id="1245" r:id="rId22"/>
    <p:sldId id="1255" r:id="rId23"/>
    <p:sldId id="1256" r:id="rId24"/>
    <p:sldId id="1247" r:id="rId25"/>
    <p:sldId id="1246" r:id="rId26"/>
    <p:sldId id="1257" r:id="rId27"/>
    <p:sldId id="1248" r:id="rId28"/>
    <p:sldId id="1252" r:id="rId29"/>
    <p:sldId id="1206"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58"/>
            <p14:sldId id="1225"/>
            <p14:sldId id="1259"/>
            <p14:sldId id="1240"/>
            <p14:sldId id="1253"/>
            <p14:sldId id="1239"/>
            <p14:sldId id="1228"/>
            <p14:sldId id="1226"/>
            <p14:sldId id="1227"/>
            <p14:sldId id="1254"/>
            <p14:sldId id="1229"/>
            <p14:sldId id="1242"/>
            <p14:sldId id="1243"/>
            <p14:sldId id="1244"/>
            <p14:sldId id="1245"/>
            <p14:sldId id="1255"/>
            <p14:sldId id="1256"/>
            <p14:sldId id="1247"/>
            <p14:sldId id="1246"/>
            <p14:sldId id="1257"/>
            <p14:sldId id="1248"/>
            <p14:sldId id="125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26"/>
    <a:srgbClr val="E3602B"/>
    <a:srgbClr val="E93BDD"/>
    <a:srgbClr val="8F2585"/>
    <a:srgbClr val="BA124A"/>
    <a:srgbClr val="F49EEE"/>
    <a:srgbClr val="42D109"/>
    <a:srgbClr val="159B3B"/>
    <a:srgbClr val="0F45B1"/>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12/04/2020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nodejs.org/en/docs/guides/blocking-vs-non-blocking/" TargetMode="External"/><Relationship Id="rId2" Type="http://schemas.openxmlformats.org/officeDocument/2006/relationships/hyperlink" Target="https://nodejs.dev/the-nodejs-event-loop"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blog.logrocket.com/the-perfect-architecture-flow-for-your-next-node-js-projec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nodejs.org/en/download/"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rgbClr val="002060"/>
            </a:gs>
            <a:gs pos="90000">
              <a:srgbClr val="F26D26"/>
            </a:gs>
          </a:gsLst>
          <a:lin ang="10800000" scaled="0"/>
          <a:tileRect/>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Vasyl</a:t>
            </a:r>
            <a:r>
              <a:rPr lang="en-US" dirty="0" smtClean="0"/>
              <a:t> </a:t>
            </a:r>
            <a:r>
              <a:rPr lang="en-US" dirty="0" err="1" smtClean="0"/>
              <a:t>Dziuba</a:t>
            </a:r>
            <a:endParaRPr lang="en-US" dirty="0" smtClean="0"/>
          </a:p>
          <a:p>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685800" y="545910"/>
            <a:ext cx="10763108" cy="6216554"/>
          </a:xfrm>
          <a:prstGeom prst="rect">
            <a:avLst/>
          </a:prstGeom>
        </p:spPr>
        <p:txBody>
          <a:bodyPr/>
          <a:lstStyle/>
          <a:p>
            <a:pPr lvl="0"/>
            <a:r>
              <a:rPr lang="en-US" sz="14500" dirty="0" smtClean="0"/>
              <a:t>NODE JS</a:t>
            </a:r>
            <a:br>
              <a:rPr lang="en-US" sz="14500" dirty="0" smtClean="0"/>
            </a:br>
            <a:r>
              <a:rPr lang="en-US" sz="14500" dirty="0" smtClean="0"/>
              <a:t>INTRODUCTION</a:t>
            </a:r>
            <a:endParaRPr lang="en-US" sz="14500" dirty="0"/>
          </a:p>
        </p:txBody>
      </p:sp>
    </p:spTree>
    <p:extLst>
      <p:ext uri="{BB962C8B-B14F-4D97-AF65-F5344CB8AC3E}">
        <p14:creationId xmlns:p14="http://schemas.microsoft.com/office/powerpoint/2010/main" val="40011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a:t>Synchronous</a:t>
            </a:r>
            <a:r>
              <a:rPr lang="en-US" spc="-125" dirty="0"/>
              <a:t> </a:t>
            </a:r>
            <a:r>
              <a:rPr lang="en-US" dirty="0"/>
              <a:t>Example</a:t>
            </a:r>
            <a:endParaRPr lang="uk-UA" dirty="0"/>
          </a:p>
        </p:txBody>
      </p:sp>
      <p:sp>
        <p:nvSpPr>
          <p:cNvPr id="2" name="Текст 1"/>
          <p:cNvSpPr>
            <a:spLocks noGrp="1"/>
          </p:cNvSpPr>
          <p:nvPr>
            <p:ph type="body" sz="quarter" idx="13"/>
          </p:nvPr>
        </p:nvSpPr>
        <p:spPr/>
        <p:txBody>
          <a:bodyPr/>
          <a:lstStyle/>
          <a:p>
            <a:endParaRPr lang="uk-UA"/>
          </a:p>
        </p:txBody>
      </p:sp>
      <p:sp>
        <p:nvSpPr>
          <p:cNvPr id="7" name="object 5"/>
          <p:cNvSpPr/>
          <p:nvPr/>
        </p:nvSpPr>
        <p:spPr>
          <a:xfrm>
            <a:off x="304800" y="1251203"/>
            <a:ext cx="11151108" cy="458419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54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809621" y="264785"/>
            <a:ext cx="10860260" cy="1131291"/>
          </a:xfrm>
        </p:spPr>
        <p:txBody>
          <a:bodyPr/>
          <a:lstStyle/>
          <a:p>
            <a:pPr algn="ctr"/>
            <a:r>
              <a:rPr lang="en-US" dirty="0" smtClean="0"/>
              <a:t>Asynchronous</a:t>
            </a:r>
            <a:r>
              <a:rPr lang="en-US" spc="-125" dirty="0" smtClean="0"/>
              <a:t> </a:t>
            </a:r>
            <a:r>
              <a:rPr lang="en-US" dirty="0"/>
              <a:t>Example</a:t>
            </a:r>
            <a:endParaRPr lang="uk-UA" dirty="0"/>
          </a:p>
        </p:txBody>
      </p:sp>
      <p:sp>
        <p:nvSpPr>
          <p:cNvPr id="2" name="Текст 1"/>
          <p:cNvSpPr>
            <a:spLocks noGrp="1"/>
          </p:cNvSpPr>
          <p:nvPr>
            <p:ph type="body" sz="quarter" idx="13"/>
          </p:nvPr>
        </p:nvSpPr>
        <p:spPr/>
        <p:txBody>
          <a:bodyPr/>
          <a:lstStyle/>
          <a:p>
            <a:endParaRPr lang="uk-UA"/>
          </a:p>
        </p:txBody>
      </p:sp>
      <p:sp>
        <p:nvSpPr>
          <p:cNvPr id="6" name="object 5"/>
          <p:cNvSpPr/>
          <p:nvPr/>
        </p:nvSpPr>
        <p:spPr>
          <a:xfrm>
            <a:off x="685800" y="1224887"/>
            <a:ext cx="10968397" cy="498484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6706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678658" y="-464024"/>
            <a:ext cx="7502572" cy="1746913"/>
          </a:xfrm>
        </p:spPr>
        <p:txBody>
          <a:bodyPr/>
          <a:lstStyle/>
          <a:p>
            <a:r>
              <a:rPr lang="en-US" sz="4000" b="1" dirty="0"/>
              <a:t>The importance of good architecture</a:t>
            </a:r>
          </a:p>
        </p:txBody>
      </p:sp>
      <p:sp>
        <p:nvSpPr>
          <p:cNvPr id="3" name="Прямоугольник 2"/>
          <p:cNvSpPr/>
          <p:nvPr/>
        </p:nvSpPr>
        <p:spPr>
          <a:xfrm>
            <a:off x="191069" y="861031"/>
            <a:ext cx="10604310" cy="5262979"/>
          </a:xfrm>
          <a:prstGeom prst="rect">
            <a:avLst/>
          </a:prstGeom>
        </p:spPr>
        <p:txBody>
          <a:bodyPr wrap="square">
            <a:spAutoFit/>
          </a:bodyPr>
          <a:lstStyle/>
          <a:p>
            <a:r>
              <a:rPr lang="en-US" sz="2800" dirty="0">
                <a:latin typeface="+mj-lt"/>
              </a:rPr>
              <a:t>Having a good starting point when it comes to our project architecture is vital for the life of the project itself and how you will be able to tackle changing needs in the future. A bad, messy project architecture often leads to</a:t>
            </a:r>
            <a:r>
              <a:rPr lang="en-US" sz="2800" dirty="0" smtClean="0">
                <a:latin typeface="+mj-lt"/>
              </a:rPr>
              <a:t>:</a:t>
            </a:r>
          </a:p>
          <a:p>
            <a:endParaRPr lang="en-US" sz="2800" dirty="0">
              <a:latin typeface="+mj-lt"/>
            </a:endParaRPr>
          </a:p>
          <a:p>
            <a:pPr marL="457200" indent="-457200">
              <a:buFont typeface="Wingdings" panose="05000000000000000000" pitchFamily="2" charset="2"/>
              <a:buChar char="ü"/>
            </a:pPr>
            <a:r>
              <a:rPr lang="en-US" sz="2800" b="1" dirty="0">
                <a:latin typeface="+mj-lt"/>
              </a:rPr>
              <a:t>Unreadable and messy code</a:t>
            </a:r>
            <a:r>
              <a:rPr lang="en-US" sz="2800" dirty="0">
                <a:latin typeface="+mj-lt"/>
              </a:rPr>
              <a:t>, making the development process longer and the product itself harder to </a:t>
            </a:r>
            <a:r>
              <a:rPr lang="en-US" sz="2800" dirty="0" smtClean="0">
                <a:latin typeface="+mj-lt"/>
              </a:rPr>
              <a:t>test</a:t>
            </a:r>
          </a:p>
          <a:p>
            <a:pPr marL="457200" indent="-457200">
              <a:buFont typeface="Wingdings" panose="05000000000000000000" pitchFamily="2" charset="2"/>
              <a:buChar char="ü"/>
            </a:pPr>
            <a:endParaRPr lang="en-US" sz="2800" dirty="0">
              <a:latin typeface="+mj-lt"/>
            </a:endParaRPr>
          </a:p>
          <a:p>
            <a:pPr marL="457200" indent="-457200">
              <a:buFont typeface="Wingdings" panose="05000000000000000000" pitchFamily="2" charset="2"/>
              <a:buChar char="ü"/>
            </a:pPr>
            <a:r>
              <a:rPr lang="en-US" sz="2800" b="1" dirty="0">
                <a:latin typeface="+mj-lt"/>
              </a:rPr>
              <a:t>Useless repetition</a:t>
            </a:r>
            <a:r>
              <a:rPr lang="en-US" sz="2800" dirty="0">
                <a:latin typeface="+mj-lt"/>
              </a:rPr>
              <a:t>, making code harder to maintain and </a:t>
            </a:r>
            <a:r>
              <a:rPr lang="en-US" sz="2800" dirty="0" smtClean="0">
                <a:latin typeface="+mj-lt"/>
              </a:rPr>
              <a:t>manage</a:t>
            </a:r>
          </a:p>
          <a:p>
            <a:pPr marL="457200" indent="-457200">
              <a:buFont typeface="Wingdings" panose="05000000000000000000" pitchFamily="2" charset="2"/>
              <a:buChar char="ü"/>
            </a:pPr>
            <a:endParaRPr lang="en-US" sz="2800" dirty="0">
              <a:latin typeface="+mj-lt"/>
            </a:endParaRPr>
          </a:p>
          <a:p>
            <a:pPr marL="457200" indent="-457200">
              <a:buFont typeface="Wingdings" panose="05000000000000000000" pitchFamily="2" charset="2"/>
              <a:buChar char="ü"/>
            </a:pPr>
            <a:r>
              <a:rPr lang="en-US" sz="2800" b="1" dirty="0">
                <a:latin typeface="+mj-lt"/>
              </a:rPr>
              <a:t>Difficulty</a:t>
            </a:r>
            <a:r>
              <a:rPr lang="en-US" sz="2800" dirty="0">
                <a:latin typeface="+mj-lt"/>
              </a:rPr>
              <a:t> </a:t>
            </a:r>
            <a:r>
              <a:rPr lang="en-US" sz="2800" b="1" dirty="0">
                <a:latin typeface="+mj-lt"/>
              </a:rPr>
              <a:t>implementing new features</a:t>
            </a:r>
            <a:r>
              <a:rPr lang="en-US" sz="2800" dirty="0">
                <a:latin typeface="+mj-lt"/>
              </a:rPr>
              <a:t>. Since the structure can become a total mess, adding a new feature without messing up existing code can become a real problem</a:t>
            </a:r>
            <a:endParaRPr lang="en-US" sz="2800" b="0" i="0" dirty="0">
              <a:effectLst/>
              <a:latin typeface="+mj-lt"/>
            </a:endParaRPr>
          </a:p>
        </p:txBody>
      </p:sp>
    </p:spTree>
    <p:extLst>
      <p:ext uri="{BB962C8B-B14F-4D97-AF65-F5344CB8AC3E}">
        <p14:creationId xmlns:p14="http://schemas.microsoft.com/office/powerpoint/2010/main" val="79695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10" name="Прямоугольник 9"/>
          <p:cNvSpPr/>
          <p:nvPr/>
        </p:nvSpPr>
        <p:spPr>
          <a:xfrm>
            <a:off x="4428158" y="190698"/>
            <a:ext cx="7295269" cy="707886"/>
          </a:xfrm>
          <a:prstGeom prst="rect">
            <a:avLst/>
          </a:prstGeom>
        </p:spPr>
        <p:txBody>
          <a:bodyPr wrap="square">
            <a:spAutoFit/>
          </a:bodyPr>
          <a:lstStyle/>
          <a:p>
            <a:r>
              <a:rPr lang="en-US" sz="4000" b="1" dirty="0">
                <a:latin typeface="+mj-lt"/>
              </a:rPr>
              <a:t>H</a:t>
            </a:r>
            <a:r>
              <a:rPr lang="en-US" sz="4000" b="1" dirty="0" smtClean="0">
                <a:latin typeface="+mj-lt"/>
              </a:rPr>
              <a:t>ow </a:t>
            </a:r>
            <a:r>
              <a:rPr lang="en-US" sz="4000" b="1" dirty="0">
                <a:latin typeface="+mj-lt"/>
              </a:rPr>
              <a:t>to prevent it</a:t>
            </a:r>
            <a:endParaRPr lang="en-US" sz="4000" dirty="0">
              <a:latin typeface="+mj-lt"/>
            </a:endParaRPr>
          </a:p>
        </p:txBody>
      </p:sp>
      <p:sp>
        <p:nvSpPr>
          <p:cNvPr id="2" name="Прямоугольник 1"/>
          <p:cNvSpPr/>
          <p:nvPr/>
        </p:nvSpPr>
        <p:spPr>
          <a:xfrm>
            <a:off x="136478" y="1241947"/>
            <a:ext cx="11054686" cy="5509200"/>
          </a:xfrm>
          <a:prstGeom prst="rect">
            <a:avLst/>
          </a:prstGeom>
        </p:spPr>
        <p:txBody>
          <a:bodyPr wrap="square">
            <a:spAutoFit/>
          </a:bodyPr>
          <a:lstStyle/>
          <a:p>
            <a:r>
              <a:rPr lang="en-US" sz="3200" dirty="0" smtClean="0">
                <a:latin typeface="+mj-lt"/>
              </a:rPr>
              <a:t>We </a:t>
            </a:r>
            <a:r>
              <a:rPr lang="en-US" sz="3200" dirty="0">
                <a:latin typeface="+mj-lt"/>
              </a:rPr>
              <a:t>can all agree that our project architecture is extremely important, and we can also declare a few points that can help us determine what this architecture must help us do</a:t>
            </a:r>
            <a:r>
              <a:rPr lang="en-US" sz="3200" dirty="0" smtClean="0">
                <a:latin typeface="+mj-lt"/>
              </a:rPr>
              <a:t>:</a:t>
            </a:r>
          </a:p>
          <a:p>
            <a:endParaRPr lang="en-US" sz="3200" dirty="0">
              <a:latin typeface="+mj-lt"/>
            </a:endParaRPr>
          </a:p>
          <a:p>
            <a:pPr marL="457200" indent="-457200">
              <a:buFont typeface="Wingdings" panose="05000000000000000000" pitchFamily="2" charset="2"/>
              <a:buChar char="ü"/>
            </a:pPr>
            <a:r>
              <a:rPr lang="en-US" sz="3200" dirty="0">
                <a:latin typeface="+mj-lt"/>
              </a:rPr>
              <a:t>Achieve clean and readable </a:t>
            </a:r>
            <a:r>
              <a:rPr lang="en-US" sz="3200" dirty="0" smtClean="0">
                <a:latin typeface="+mj-lt"/>
              </a:rPr>
              <a:t>code</a:t>
            </a:r>
          </a:p>
          <a:p>
            <a:pPr marL="457200" indent="-457200">
              <a:buFont typeface="Wingdings" panose="05000000000000000000" pitchFamily="2" charset="2"/>
              <a:buChar char="ü"/>
            </a:pPr>
            <a:endParaRPr lang="en-US" sz="3200" dirty="0">
              <a:latin typeface="+mj-lt"/>
            </a:endParaRPr>
          </a:p>
          <a:p>
            <a:pPr marL="457200" indent="-457200">
              <a:buFont typeface="Wingdings" panose="05000000000000000000" pitchFamily="2" charset="2"/>
              <a:buChar char="ü"/>
            </a:pPr>
            <a:r>
              <a:rPr lang="en-US" sz="3200" dirty="0">
                <a:latin typeface="+mj-lt"/>
              </a:rPr>
              <a:t>Achieve reusable pieces of code across our </a:t>
            </a:r>
            <a:r>
              <a:rPr lang="en-US" sz="3200" dirty="0" smtClean="0">
                <a:latin typeface="+mj-lt"/>
              </a:rPr>
              <a:t>application</a:t>
            </a:r>
          </a:p>
          <a:p>
            <a:pPr marL="457200" indent="-457200">
              <a:buFont typeface="Wingdings" panose="05000000000000000000" pitchFamily="2" charset="2"/>
              <a:buChar char="ü"/>
            </a:pPr>
            <a:endParaRPr lang="en-US" sz="3200" dirty="0">
              <a:latin typeface="+mj-lt"/>
            </a:endParaRPr>
          </a:p>
          <a:p>
            <a:pPr marL="457200" indent="-457200">
              <a:buFont typeface="Wingdings" panose="05000000000000000000" pitchFamily="2" charset="2"/>
              <a:buChar char="ü"/>
            </a:pPr>
            <a:r>
              <a:rPr lang="en-US" sz="3200" dirty="0">
                <a:latin typeface="+mj-lt"/>
              </a:rPr>
              <a:t>Help us to avoid </a:t>
            </a:r>
            <a:r>
              <a:rPr lang="en-US" sz="3200" dirty="0" smtClean="0">
                <a:latin typeface="+mj-lt"/>
              </a:rPr>
              <a:t>repetitions</a:t>
            </a:r>
          </a:p>
          <a:p>
            <a:pPr marL="457200" indent="-457200">
              <a:buFont typeface="Wingdings" panose="05000000000000000000" pitchFamily="2" charset="2"/>
              <a:buChar char="ü"/>
            </a:pPr>
            <a:endParaRPr lang="en-US" sz="3200" dirty="0">
              <a:latin typeface="+mj-lt"/>
            </a:endParaRPr>
          </a:p>
          <a:p>
            <a:pPr marL="457200" indent="-457200">
              <a:buFont typeface="Wingdings" panose="05000000000000000000" pitchFamily="2" charset="2"/>
              <a:buChar char="ü"/>
            </a:pPr>
            <a:r>
              <a:rPr lang="en-US" sz="3200" dirty="0">
                <a:latin typeface="+mj-lt"/>
              </a:rPr>
              <a:t>Make life easier when adding a new feature into our application</a:t>
            </a:r>
            <a:endParaRPr lang="en-US" sz="3200" b="0" i="0" dirty="0">
              <a:effectLst/>
              <a:latin typeface="+mj-lt"/>
            </a:endParaRPr>
          </a:p>
        </p:txBody>
      </p:sp>
    </p:spTree>
    <p:extLst>
      <p:ext uri="{BB962C8B-B14F-4D97-AF65-F5344CB8AC3E}">
        <p14:creationId xmlns:p14="http://schemas.microsoft.com/office/powerpoint/2010/main" val="412817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5" name="Прямоугольник 4"/>
          <p:cNvSpPr/>
          <p:nvPr/>
        </p:nvSpPr>
        <p:spPr>
          <a:xfrm>
            <a:off x="4447345" y="290562"/>
            <a:ext cx="3953198" cy="707886"/>
          </a:xfrm>
          <a:prstGeom prst="rect">
            <a:avLst/>
          </a:prstGeom>
        </p:spPr>
        <p:txBody>
          <a:bodyPr wrap="none">
            <a:spAutoFit/>
          </a:bodyPr>
          <a:lstStyle/>
          <a:p>
            <a:r>
              <a:rPr lang="en-US" sz="4000" dirty="0">
                <a:latin typeface="+mj-lt"/>
              </a:rPr>
              <a:t>Node.js Event Loop  </a:t>
            </a:r>
          </a:p>
        </p:txBody>
      </p:sp>
      <p:sp>
        <p:nvSpPr>
          <p:cNvPr id="3" name="Прямоугольник 2"/>
          <p:cNvSpPr/>
          <p:nvPr/>
        </p:nvSpPr>
        <p:spPr>
          <a:xfrm>
            <a:off x="209266" y="1241652"/>
            <a:ext cx="11009193" cy="4401205"/>
          </a:xfrm>
          <a:prstGeom prst="rect">
            <a:avLst/>
          </a:prstGeom>
        </p:spPr>
        <p:txBody>
          <a:bodyPr wrap="square">
            <a:spAutoFit/>
          </a:bodyPr>
          <a:lstStyle/>
          <a:p>
            <a:r>
              <a:rPr lang="en-US" sz="2800" dirty="0" smtClean="0">
                <a:latin typeface="+mj-lt"/>
              </a:rPr>
              <a:t>The </a:t>
            </a:r>
            <a:r>
              <a:rPr lang="en-US" sz="2800" b="1" dirty="0" smtClean="0">
                <a:latin typeface="+mj-lt"/>
              </a:rPr>
              <a:t>Event Loop</a:t>
            </a:r>
            <a:r>
              <a:rPr lang="en-US" sz="2800" dirty="0" smtClean="0">
                <a:latin typeface="+mj-lt"/>
              </a:rPr>
              <a:t> is one </a:t>
            </a:r>
            <a:r>
              <a:rPr lang="en-US" sz="2800" dirty="0">
                <a:latin typeface="+mj-lt"/>
              </a:rPr>
              <a:t>of the most important aspects to understand about Node.js.</a:t>
            </a:r>
          </a:p>
          <a:p>
            <a:pPr marL="457200" indent="-457200">
              <a:buFont typeface="Wingdings" panose="05000000000000000000" pitchFamily="2" charset="2"/>
              <a:buChar char="Ø"/>
            </a:pPr>
            <a:r>
              <a:rPr lang="en-US" sz="2800" dirty="0">
                <a:latin typeface="+mj-lt"/>
              </a:rPr>
              <a:t>Why is this so important? Because it explains how Node.js can be asynchronous and have non-blocking I/O, and so it explains basically the "killer app" of Node.js, the thing that made it this successful</a:t>
            </a:r>
            <a:r>
              <a:rPr lang="en-US" sz="2800" dirty="0" smtClean="0">
                <a:latin typeface="+mj-lt"/>
              </a:rPr>
              <a:t>.</a:t>
            </a:r>
          </a:p>
          <a:p>
            <a:pPr marL="457200" indent="-457200">
              <a:buFont typeface="Wingdings" panose="05000000000000000000" pitchFamily="2" charset="2"/>
              <a:buChar char="Ø"/>
            </a:pPr>
            <a:r>
              <a:rPr lang="en-US" sz="2800" dirty="0"/>
              <a:t>The Node.js JavaScript code runs on a single thread. There is just one thing happening at a time</a:t>
            </a:r>
            <a:r>
              <a:rPr lang="en-US" sz="2800" dirty="0" smtClean="0"/>
              <a:t>.</a:t>
            </a:r>
          </a:p>
          <a:p>
            <a:pPr marL="457200" indent="-457200">
              <a:buFont typeface="Wingdings" panose="05000000000000000000" pitchFamily="2" charset="2"/>
              <a:buChar char="Ø"/>
            </a:pPr>
            <a:r>
              <a:rPr lang="en-US" sz="2800" dirty="0" smtClean="0"/>
              <a:t> </a:t>
            </a:r>
            <a:r>
              <a:rPr lang="en-US" sz="2800" dirty="0"/>
              <a:t>J</a:t>
            </a:r>
            <a:r>
              <a:rPr lang="en-US" sz="2800" dirty="0" smtClean="0"/>
              <a:t>ust pay </a:t>
            </a:r>
            <a:r>
              <a:rPr lang="en-US" sz="2800" dirty="0"/>
              <a:t>attention to how you write your code and avoid anything that could block the thread, like synchronous network calls or infinite loops</a:t>
            </a:r>
            <a:r>
              <a:rPr lang="en-US" sz="2800" dirty="0" smtClean="0"/>
              <a:t>.</a:t>
            </a:r>
          </a:p>
          <a:p>
            <a:pPr marL="457200" indent="-457200">
              <a:buFont typeface="Wingdings" panose="05000000000000000000" pitchFamily="2" charset="2"/>
              <a:buChar char="Ø"/>
            </a:pPr>
            <a:r>
              <a:rPr lang="en-US" sz="2800" dirty="0"/>
              <a:t>You mainly need to be concerned that </a:t>
            </a:r>
            <a:r>
              <a:rPr lang="en-US" sz="2800" i="1" dirty="0"/>
              <a:t>your code</a:t>
            </a:r>
            <a:r>
              <a:rPr lang="en-US" sz="2800" dirty="0"/>
              <a:t> will run on a single event loop, and write code with this thing in mind to avoid blocking it.</a:t>
            </a:r>
            <a:endParaRPr lang="en-US" sz="2800" b="0" i="0" dirty="0">
              <a:effectLst/>
              <a:latin typeface="+mj-lt"/>
            </a:endParaRPr>
          </a:p>
        </p:txBody>
      </p:sp>
    </p:spTree>
    <p:extLst>
      <p:ext uri="{BB962C8B-B14F-4D97-AF65-F5344CB8AC3E}">
        <p14:creationId xmlns:p14="http://schemas.microsoft.com/office/powerpoint/2010/main" val="22515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432997" y="-204716"/>
            <a:ext cx="7679993" cy="750628"/>
          </a:xfrm>
        </p:spPr>
        <p:txBody>
          <a:bodyPr/>
          <a:lstStyle/>
          <a:p>
            <a:pPr algn="ctr"/>
            <a:r>
              <a:rPr lang="en-US" sz="3600" b="1" dirty="0" smtClean="0"/>
              <a:t>Summary</a:t>
            </a:r>
            <a:endParaRPr lang="en-US" sz="3600" b="1" dirty="0"/>
          </a:p>
        </p:txBody>
      </p:sp>
      <p:pic>
        <p:nvPicPr>
          <p:cNvPr id="3076" name="Picture 4" descr="Promesas que se perderÃ¡n en estas cuatro pare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64871" cy="705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5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3265510" y="-95534"/>
            <a:ext cx="7679993" cy="750628"/>
          </a:xfrm>
        </p:spPr>
        <p:txBody>
          <a:bodyPr/>
          <a:lstStyle/>
          <a:p>
            <a:r>
              <a:rPr lang="en-US" sz="4000" b="1" dirty="0"/>
              <a:t> </a:t>
            </a:r>
            <a:r>
              <a:rPr lang="en-US" sz="4000" b="1" dirty="0" smtClean="0"/>
              <a:t>      Blocking </a:t>
            </a:r>
            <a:r>
              <a:rPr lang="en-US" sz="4000" b="1" dirty="0"/>
              <a:t>I/O in JavaScript</a:t>
            </a:r>
          </a:p>
        </p:txBody>
      </p:sp>
      <p:sp>
        <p:nvSpPr>
          <p:cNvPr id="3" name="Прямоугольник 2"/>
          <p:cNvSpPr/>
          <p:nvPr/>
        </p:nvSpPr>
        <p:spPr>
          <a:xfrm>
            <a:off x="482220" y="1436764"/>
            <a:ext cx="11268501" cy="523220"/>
          </a:xfrm>
          <a:prstGeom prst="rect">
            <a:avLst/>
          </a:prstGeom>
        </p:spPr>
        <p:txBody>
          <a:bodyPr wrap="square">
            <a:spAutoFit/>
          </a:bodyPr>
          <a:lstStyle/>
          <a:p>
            <a:endParaRPr lang="uk-UA" sz="2800" dirty="0">
              <a:latin typeface="+mj-lt"/>
            </a:endParaRPr>
          </a:p>
        </p:txBody>
      </p:sp>
      <p:sp>
        <p:nvSpPr>
          <p:cNvPr id="2" name="Прямоугольник 1"/>
          <p:cNvSpPr/>
          <p:nvPr/>
        </p:nvSpPr>
        <p:spPr>
          <a:xfrm>
            <a:off x="482220" y="1498319"/>
            <a:ext cx="10927308" cy="954107"/>
          </a:xfrm>
          <a:prstGeom prst="rect">
            <a:avLst/>
          </a:prstGeom>
        </p:spPr>
        <p:txBody>
          <a:bodyPr wrap="square">
            <a:spAutoFit/>
          </a:bodyPr>
          <a:lstStyle/>
          <a:p>
            <a:r>
              <a:rPr lang="en-US" sz="2800" dirty="0">
                <a:latin typeface="+mj-lt"/>
              </a:rPr>
              <a:t>When a thread invokes a read() or write() operation, that thread is blocked until there is some data to read, or the data is fully written.</a:t>
            </a:r>
            <a:endParaRPr lang="uk-UA" sz="2800" dirty="0">
              <a:latin typeface="+mj-lt"/>
            </a:endParaRPr>
          </a:p>
        </p:txBody>
      </p:sp>
      <p:sp>
        <p:nvSpPr>
          <p:cNvPr id="5" name="Прямоугольник 4"/>
          <p:cNvSpPr/>
          <p:nvPr/>
        </p:nvSpPr>
        <p:spPr>
          <a:xfrm>
            <a:off x="482220" y="2627783"/>
            <a:ext cx="10541476" cy="1384995"/>
          </a:xfrm>
          <a:prstGeom prst="rect">
            <a:avLst/>
          </a:prstGeom>
        </p:spPr>
        <p:txBody>
          <a:bodyPr wrap="square">
            <a:spAutoFit/>
          </a:bodyPr>
          <a:lstStyle/>
          <a:p>
            <a:r>
              <a:rPr lang="en-US" sz="2800" dirty="0">
                <a:latin typeface="+mj-lt"/>
              </a:rPr>
              <a:t>The thread can do nothing else in the meantime. Some operations, e.g. reading a file, used to be single threaded operations, and the operation had to be completed before another could be executed.</a:t>
            </a:r>
            <a:endParaRPr lang="uk-UA" sz="2800" dirty="0">
              <a:latin typeface="+mj-lt"/>
            </a:endParaRPr>
          </a:p>
        </p:txBody>
      </p:sp>
      <p:pic>
        <p:nvPicPr>
          <p:cNvPr id="5122" name="Picture 2" descr="What kind of jobs make programmers feel bored? What jobs mak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92" y="4188135"/>
            <a:ext cx="4741177" cy="2669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59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861483" y="-237194"/>
            <a:ext cx="7679993" cy="750628"/>
          </a:xfrm>
        </p:spPr>
        <p:txBody>
          <a:bodyPr/>
          <a:lstStyle/>
          <a:p>
            <a:r>
              <a:rPr lang="en-US" sz="4000" b="1" dirty="0"/>
              <a:t> </a:t>
            </a:r>
            <a:r>
              <a:rPr lang="en-US" sz="4000" b="1" dirty="0" smtClean="0"/>
              <a:t>      Non-Blocking </a:t>
            </a:r>
            <a:r>
              <a:rPr lang="en-US" sz="4000" b="1" dirty="0"/>
              <a:t>I/O in JavaScript</a:t>
            </a:r>
          </a:p>
        </p:txBody>
      </p:sp>
      <p:sp>
        <p:nvSpPr>
          <p:cNvPr id="3" name="Прямоугольник 2"/>
          <p:cNvSpPr/>
          <p:nvPr/>
        </p:nvSpPr>
        <p:spPr>
          <a:xfrm>
            <a:off x="482220" y="1436764"/>
            <a:ext cx="11268501" cy="523220"/>
          </a:xfrm>
          <a:prstGeom prst="rect">
            <a:avLst/>
          </a:prstGeom>
        </p:spPr>
        <p:txBody>
          <a:bodyPr wrap="square">
            <a:spAutoFit/>
          </a:bodyPr>
          <a:lstStyle/>
          <a:p>
            <a:endParaRPr lang="uk-UA" sz="2800" dirty="0">
              <a:latin typeface="+mj-lt"/>
            </a:endParaRPr>
          </a:p>
        </p:txBody>
      </p:sp>
      <p:sp>
        <p:nvSpPr>
          <p:cNvPr id="2" name="Прямоугольник 1"/>
          <p:cNvSpPr/>
          <p:nvPr/>
        </p:nvSpPr>
        <p:spPr>
          <a:xfrm>
            <a:off x="0" y="1088892"/>
            <a:ext cx="10927308" cy="1384995"/>
          </a:xfrm>
          <a:prstGeom prst="rect">
            <a:avLst/>
          </a:prstGeom>
        </p:spPr>
        <p:txBody>
          <a:bodyPr wrap="square">
            <a:spAutoFit/>
          </a:bodyPr>
          <a:lstStyle/>
          <a:p>
            <a:r>
              <a:rPr lang="en-US" sz="2800" dirty="0"/>
              <a:t>Non-Blocking I/O enables a thread to request reading data from a channel, or in the case of front-end technologies from "the Event Loop," gets what is currently available, or nothing at all if no data is available.</a:t>
            </a:r>
            <a:endParaRPr lang="uk-UA" sz="2800" dirty="0">
              <a:latin typeface="+mj-lt"/>
            </a:endParaRPr>
          </a:p>
        </p:txBody>
      </p:sp>
      <p:sp>
        <p:nvSpPr>
          <p:cNvPr id="5" name="Прямоугольник 4"/>
          <p:cNvSpPr/>
          <p:nvPr/>
        </p:nvSpPr>
        <p:spPr>
          <a:xfrm>
            <a:off x="0" y="2578363"/>
            <a:ext cx="10541476" cy="1384995"/>
          </a:xfrm>
          <a:prstGeom prst="rect">
            <a:avLst/>
          </a:prstGeom>
        </p:spPr>
        <p:txBody>
          <a:bodyPr wrap="square">
            <a:spAutoFit/>
          </a:bodyPr>
          <a:lstStyle/>
          <a:p>
            <a:r>
              <a:rPr lang="en-US" sz="2800" dirty="0"/>
              <a:t>Rather than remain blocked until data becomes available for reading, the thread can go on with something else. Revolutionary: speeding up processing time and read/write time quite dramatically, with improved error </a:t>
            </a:r>
            <a:r>
              <a:rPr lang="en-US" sz="2800" dirty="0" smtClean="0"/>
              <a:t>handling.</a:t>
            </a:r>
            <a:endParaRPr lang="uk-UA" sz="2800" dirty="0">
              <a:latin typeface="+mj-lt"/>
            </a:endParaRPr>
          </a:p>
        </p:txBody>
      </p:sp>
      <p:sp>
        <p:nvSpPr>
          <p:cNvPr id="6" name="Прямоугольник 5"/>
          <p:cNvSpPr/>
          <p:nvPr/>
        </p:nvSpPr>
        <p:spPr>
          <a:xfrm>
            <a:off x="0" y="4067834"/>
            <a:ext cx="10377701" cy="2246769"/>
          </a:xfrm>
          <a:prstGeom prst="rect">
            <a:avLst/>
          </a:prstGeom>
        </p:spPr>
        <p:txBody>
          <a:bodyPr wrap="square">
            <a:spAutoFit/>
          </a:bodyPr>
          <a:lstStyle/>
          <a:p>
            <a:r>
              <a:rPr lang="en-US" sz="2800" dirty="0">
                <a:latin typeface="+mj-lt"/>
              </a:rPr>
              <a:t>That is, a single thread can now manage multiple requests of input and output. Blocking methods execute synchronously (at once — the full process from start to finish) and non-blocking methods execute asynchronously — sending and receiving "call-backs" as tokens to and from where their operations are performed.</a:t>
            </a:r>
            <a:endParaRPr lang="uk-UA" sz="2800" dirty="0">
              <a:latin typeface="+mj-lt"/>
            </a:endParaRPr>
          </a:p>
        </p:txBody>
      </p:sp>
    </p:spTree>
    <p:extLst>
      <p:ext uri="{BB962C8B-B14F-4D97-AF65-F5344CB8AC3E}">
        <p14:creationId xmlns:p14="http://schemas.microsoft.com/office/powerpoint/2010/main" val="106238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705952" y="-122829"/>
            <a:ext cx="7679993" cy="750628"/>
          </a:xfrm>
        </p:spPr>
        <p:txBody>
          <a:bodyPr/>
          <a:lstStyle/>
          <a:p>
            <a:r>
              <a:rPr lang="en-US" sz="4000" b="1" dirty="0" smtClean="0"/>
              <a:t>Synchronous/Asynchronous </a:t>
            </a:r>
            <a:r>
              <a:rPr lang="en-US" sz="4000" dirty="0"/>
              <a:t> file read</a:t>
            </a:r>
            <a:endParaRPr lang="en-US" sz="4000" b="1" dirty="0"/>
          </a:p>
        </p:txBody>
      </p:sp>
      <p:sp>
        <p:nvSpPr>
          <p:cNvPr id="3" name="Прямоугольник 2"/>
          <p:cNvSpPr/>
          <p:nvPr/>
        </p:nvSpPr>
        <p:spPr>
          <a:xfrm>
            <a:off x="482220" y="1436764"/>
            <a:ext cx="11268501" cy="523220"/>
          </a:xfrm>
          <a:prstGeom prst="rect">
            <a:avLst/>
          </a:prstGeom>
        </p:spPr>
        <p:txBody>
          <a:bodyPr wrap="square">
            <a:spAutoFit/>
          </a:bodyPr>
          <a:lstStyle/>
          <a:p>
            <a:endParaRPr lang="uk-UA" sz="2800" dirty="0">
              <a:latin typeface="+mj-lt"/>
            </a:endParaRPr>
          </a:p>
        </p:txBody>
      </p:sp>
      <p:sp>
        <p:nvSpPr>
          <p:cNvPr id="2" name="Прямоугольник 1"/>
          <p:cNvSpPr/>
          <p:nvPr/>
        </p:nvSpPr>
        <p:spPr>
          <a:xfrm>
            <a:off x="482220" y="1498319"/>
            <a:ext cx="10927308" cy="523220"/>
          </a:xfrm>
          <a:prstGeom prst="rect">
            <a:avLst/>
          </a:prstGeom>
        </p:spPr>
        <p:txBody>
          <a:bodyPr wrap="square">
            <a:spAutoFit/>
          </a:bodyPr>
          <a:lstStyle/>
          <a:p>
            <a:r>
              <a:rPr lang="en-US" sz="2800" dirty="0"/>
              <a:t>Using the File System module as an example, this is a </a:t>
            </a:r>
            <a:r>
              <a:rPr lang="en-US" sz="2800" b="1" dirty="0"/>
              <a:t>synchronous</a:t>
            </a:r>
            <a:r>
              <a:rPr lang="en-US" sz="2800" dirty="0"/>
              <a:t> file read</a:t>
            </a:r>
            <a:endParaRPr lang="uk-UA" sz="2800" dirty="0">
              <a:latin typeface="+mj-lt"/>
            </a:endParaRPr>
          </a:p>
        </p:txBody>
      </p:sp>
      <p:sp>
        <p:nvSpPr>
          <p:cNvPr id="5" name="Прямоугольник 4"/>
          <p:cNvSpPr/>
          <p:nvPr/>
        </p:nvSpPr>
        <p:spPr>
          <a:xfrm>
            <a:off x="482220" y="2627783"/>
            <a:ext cx="10541476" cy="523220"/>
          </a:xfrm>
          <a:prstGeom prst="rect">
            <a:avLst/>
          </a:prstGeom>
        </p:spPr>
        <p:txBody>
          <a:bodyPr wrap="square">
            <a:spAutoFit/>
          </a:bodyPr>
          <a:lstStyle/>
          <a:p>
            <a:endParaRPr lang="uk-UA" sz="2800" dirty="0">
              <a:latin typeface="+mj-lt"/>
            </a:endParaRPr>
          </a:p>
        </p:txBody>
      </p:sp>
      <p:pic>
        <p:nvPicPr>
          <p:cNvPr id="6" name="Рисунок 5"/>
          <p:cNvPicPr>
            <a:picLocks noChangeAspect="1"/>
          </p:cNvPicPr>
          <p:nvPr/>
        </p:nvPicPr>
        <p:blipFill>
          <a:blip r:embed="rId2"/>
          <a:stretch>
            <a:fillRect/>
          </a:stretch>
        </p:blipFill>
        <p:spPr>
          <a:xfrm>
            <a:off x="-226153" y="2021539"/>
            <a:ext cx="12685246" cy="1747317"/>
          </a:xfrm>
          <a:prstGeom prst="rect">
            <a:avLst/>
          </a:prstGeom>
        </p:spPr>
      </p:pic>
      <p:sp>
        <p:nvSpPr>
          <p:cNvPr id="7" name="Прямоугольник 6"/>
          <p:cNvSpPr/>
          <p:nvPr/>
        </p:nvSpPr>
        <p:spPr>
          <a:xfrm>
            <a:off x="2705952" y="3851880"/>
            <a:ext cx="6623288" cy="523220"/>
          </a:xfrm>
          <a:prstGeom prst="rect">
            <a:avLst/>
          </a:prstGeom>
        </p:spPr>
        <p:txBody>
          <a:bodyPr wrap="none">
            <a:spAutoFit/>
          </a:bodyPr>
          <a:lstStyle/>
          <a:p>
            <a:r>
              <a:rPr lang="en-US" sz="2800" dirty="0">
                <a:latin typeface="+mj-lt"/>
              </a:rPr>
              <a:t>And here is an equivalent </a:t>
            </a:r>
            <a:r>
              <a:rPr lang="en-US" sz="2800" b="1" dirty="0">
                <a:latin typeface="+mj-lt"/>
              </a:rPr>
              <a:t>asynchronous</a:t>
            </a:r>
            <a:r>
              <a:rPr lang="en-US" sz="2800" dirty="0">
                <a:latin typeface="+mj-lt"/>
              </a:rPr>
              <a:t> example:</a:t>
            </a:r>
            <a:endParaRPr lang="uk-UA" sz="2800" dirty="0">
              <a:latin typeface="+mj-lt"/>
            </a:endParaRPr>
          </a:p>
        </p:txBody>
      </p:sp>
      <p:pic>
        <p:nvPicPr>
          <p:cNvPr id="8" name="Рисунок 7"/>
          <p:cNvPicPr>
            <a:picLocks noChangeAspect="1"/>
          </p:cNvPicPr>
          <p:nvPr/>
        </p:nvPicPr>
        <p:blipFill>
          <a:blip r:embed="rId3"/>
          <a:stretch>
            <a:fillRect/>
          </a:stretch>
        </p:blipFill>
        <p:spPr>
          <a:xfrm>
            <a:off x="0" y="4458125"/>
            <a:ext cx="12191999" cy="2098702"/>
          </a:xfrm>
          <a:prstGeom prst="rect">
            <a:avLst/>
          </a:prstGeom>
        </p:spPr>
      </p:pic>
    </p:spTree>
    <p:extLst>
      <p:ext uri="{BB962C8B-B14F-4D97-AF65-F5344CB8AC3E}">
        <p14:creationId xmlns:p14="http://schemas.microsoft.com/office/powerpoint/2010/main" val="413187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250208" y="1490155"/>
            <a:ext cx="8484359" cy="1262489"/>
          </a:xfrm>
          <a:prstGeom prst="rect">
            <a:avLst/>
          </a:prstGeom>
        </p:spPr>
      </p:pic>
      <p:pic>
        <p:nvPicPr>
          <p:cNvPr id="8194" name="Picture 2" descr="Arrow Icons - Free Download, PNG and 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8347" y="4419336"/>
            <a:ext cx="673291" cy="673291"/>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93561" y="3001358"/>
            <a:ext cx="6482865" cy="584775"/>
          </a:xfrm>
          <a:prstGeom prst="rect">
            <a:avLst/>
          </a:prstGeom>
        </p:spPr>
        <p:txBody>
          <a:bodyPr wrap="none">
            <a:spAutoFit/>
          </a:bodyPr>
          <a:lstStyle/>
          <a:p>
            <a:r>
              <a:rPr lang="en-US" sz="3200" dirty="0">
                <a:latin typeface="+mj-lt"/>
              </a:rPr>
              <a:t>Destructuring lets us streamline this code:</a:t>
            </a:r>
            <a:endParaRPr lang="uk-UA" sz="3200" dirty="0">
              <a:latin typeface="+mj-lt"/>
            </a:endParaRPr>
          </a:p>
        </p:txBody>
      </p:sp>
      <p:pic>
        <p:nvPicPr>
          <p:cNvPr id="8" name="Рисунок 7"/>
          <p:cNvPicPr>
            <a:picLocks noChangeAspect="1"/>
          </p:cNvPicPr>
          <p:nvPr/>
        </p:nvPicPr>
        <p:blipFill>
          <a:blip r:embed="rId4"/>
          <a:stretch>
            <a:fillRect/>
          </a:stretch>
        </p:blipFill>
        <p:spPr>
          <a:xfrm>
            <a:off x="250208" y="3785275"/>
            <a:ext cx="8484359" cy="684167"/>
          </a:xfrm>
          <a:prstGeom prst="rect">
            <a:avLst/>
          </a:prstGeom>
        </p:spPr>
      </p:pic>
      <p:sp>
        <p:nvSpPr>
          <p:cNvPr id="9" name="Прямоугольник 8"/>
          <p:cNvSpPr/>
          <p:nvPr/>
        </p:nvSpPr>
        <p:spPr>
          <a:xfrm>
            <a:off x="3500959" y="4613801"/>
            <a:ext cx="1723549" cy="369332"/>
          </a:xfrm>
          <a:prstGeom prst="rect">
            <a:avLst/>
          </a:prstGeom>
        </p:spPr>
        <p:txBody>
          <a:bodyPr wrap="none">
            <a:spAutoFit/>
          </a:bodyPr>
          <a:lstStyle/>
          <a:p>
            <a:r>
              <a:rPr lang="en-US" dirty="0">
                <a:latin typeface="medium-content-serif-font"/>
              </a:rPr>
              <a:t>is equivalent to</a:t>
            </a:r>
            <a:endParaRPr lang="uk-UA" dirty="0"/>
          </a:p>
        </p:txBody>
      </p:sp>
      <p:pic>
        <p:nvPicPr>
          <p:cNvPr id="10" name="Рисунок 9"/>
          <p:cNvPicPr>
            <a:picLocks noChangeAspect="1"/>
          </p:cNvPicPr>
          <p:nvPr/>
        </p:nvPicPr>
        <p:blipFill>
          <a:blip r:embed="rId5"/>
          <a:stretch>
            <a:fillRect/>
          </a:stretch>
        </p:blipFill>
        <p:spPr>
          <a:xfrm>
            <a:off x="249451" y="5127492"/>
            <a:ext cx="8485116" cy="1115473"/>
          </a:xfrm>
          <a:prstGeom prst="rect">
            <a:avLst/>
          </a:prstGeom>
        </p:spPr>
      </p:pic>
      <p:sp>
        <p:nvSpPr>
          <p:cNvPr id="11" name="object 2"/>
          <p:cNvSpPr/>
          <p:nvPr/>
        </p:nvSpPr>
        <p:spPr>
          <a:xfrm>
            <a:off x="0" y="0"/>
            <a:ext cx="12189460" cy="6858000"/>
          </a:xfrm>
          <a:custGeom>
            <a:avLst/>
            <a:gdLst/>
            <a:ahLst/>
            <a:cxnLst/>
            <a:rect l="l" t="t" r="r" b="b"/>
            <a:pathLst>
              <a:path w="12189460" h="6216650">
                <a:moveTo>
                  <a:pt x="0" y="6216396"/>
                </a:moveTo>
                <a:lnTo>
                  <a:pt x="12188952" y="6216396"/>
                </a:lnTo>
                <a:lnTo>
                  <a:pt x="12188952" y="0"/>
                </a:lnTo>
                <a:lnTo>
                  <a:pt x="0" y="0"/>
                </a:lnTo>
                <a:lnTo>
                  <a:pt x="0" y="6216396"/>
                </a:lnTo>
                <a:close/>
              </a:path>
            </a:pathLst>
          </a:custGeom>
          <a:solidFill>
            <a:srgbClr val="FFFFFF"/>
          </a:solidFill>
        </p:spPr>
        <p:txBody>
          <a:bodyPr wrap="square" lIns="0" tIns="0" rIns="0" bIns="0" rtlCol="0"/>
          <a:lstStyle/>
          <a:p>
            <a:endParaRPr/>
          </a:p>
        </p:txBody>
      </p:sp>
      <p:sp>
        <p:nvSpPr>
          <p:cNvPr id="12" name="object 4"/>
          <p:cNvSpPr txBox="1">
            <a:spLocks noGrp="1"/>
          </p:cNvSpPr>
          <p:nvPr>
            <p:ph type="title"/>
          </p:nvPr>
        </p:nvSpPr>
        <p:spPr>
          <a:xfrm>
            <a:off x="400913" y="315849"/>
            <a:ext cx="4404360"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404040"/>
                </a:solidFill>
              </a:rPr>
              <a:t>Where </a:t>
            </a:r>
            <a:r>
              <a:rPr sz="3200" dirty="0">
                <a:solidFill>
                  <a:srgbClr val="404040"/>
                </a:solidFill>
              </a:rPr>
              <a:t>to Use</a:t>
            </a:r>
            <a:r>
              <a:rPr sz="3200" spc="-110" dirty="0">
                <a:solidFill>
                  <a:srgbClr val="404040"/>
                </a:solidFill>
              </a:rPr>
              <a:t> </a:t>
            </a:r>
            <a:r>
              <a:rPr sz="3200" dirty="0">
                <a:solidFill>
                  <a:srgbClr val="404040"/>
                </a:solidFill>
              </a:rPr>
              <a:t>Node.JS?</a:t>
            </a:r>
            <a:endParaRPr sz="3200" dirty="0"/>
          </a:p>
        </p:txBody>
      </p:sp>
      <p:sp>
        <p:nvSpPr>
          <p:cNvPr id="13" name="object 5"/>
          <p:cNvSpPr txBox="1"/>
          <p:nvPr/>
        </p:nvSpPr>
        <p:spPr>
          <a:xfrm>
            <a:off x="383540" y="1296415"/>
            <a:ext cx="3149600" cy="3098284"/>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spc="-15" dirty="0">
                <a:solidFill>
                  <a:schemeClr val="bg1"/>
                </a:solidFill>
                <a:latin typeface="Calibri"/>
                <a:cs typeface="Calibri"/>
              </a:rPr>
              <a:t>Few </a:t>
            </a:r>
            <a:r>
              <a:rPr sz="1800" spc="-5" dirty="0">
                <a:solidFill>
                  <a:schemeClr val="bg1"/>
                </a:solidFill>
                <a:latin typeface="Calibri"/>
                <a:cs typeface="Calibri"/>
              </a:rPr>
              <a:t>CPU</a:t>
            </a:r>
            <a:r>
              <a:rPr sz="1800" spc="10" dirty="0">
                <a:solidFill>
                  <a:schemeClr val="bg1"/>
                </a:solidFill>
                <a:latin typeface="Calibri"/>
                <a:cs typeface="Calibri"/>
              </a:rPr>
              <a:t> </a:t>
            </a:r>
            <a:r>
              <a:rPr sz="1800" spc="-10" dirty="0">
                <a:solidFill>
                  <a:schemeClr val="bg1"/>
                </a:solidFill>
                <a:latin typeface="Calibri"/>
                <a:cs typeface="Calibri"/>
              </a:rPr>
              <a:t>Cycles</a:t>
            </a:r>
            <a:endParaRPr sz="1800" dirty="0">
              <a:solidFill>
                <a:schemeClr val="bg1"/>
              </a:solidFill>
              <a:latin typeface="Calibri"/>
              <a:cs typeface="Calibri"/>
            </a:endParaRPr>
          </a:p>
          <a:p>
            <a:pPr>
              <a:lnSpc>
                <a:spcPct val="100000"/>
              </a:lnSpc>
              <a:spcBef>
                <a:spcPts val="30"/>
              </a:spcBef>
              <a:buFont typeface="Arial"/>
              <a:buChar char="•"/>
            </a:pPr>
            <a:endParaRPr sz="1850" dirty="0">
              <a:solidFill>
                <a:schemeClr val="bg1"/>
              </a:solidFill>
              <a:latin typeface="Times New Roman"/>
              <a:cs typeface="Times New Roman"/>
            </a:endParaRPr>
          </a:p>
          <a:p>
            <a:pPr marL="299085" indent="-287020">
              <a:lnSpc>
                <a:spcPct val="100000"/>
              </a:lnSpc>
              <a:buFont typeface="Arial"/>
              <a:buChar char="•"/>
              <a:tabLst>
                <a:tab pos="299085" algn="l"/>
                <a:tab pos="299720" algn="l"/>
              </a:tabLst>
            </a:pPr>
            <a:r>
              <a:rPr sz="1800" dirty="0">
                <a:solidFill>
                  <a:schemeClr val="bg1"/>
                </a:solidFill>
                <a:latin typeface="Calibri"/>
                <a:cs typeface="Calibri"/>
              </a:rPr>
              <a:t>I/O</a:t>
            </a:r>
            <a:r>
              <a:rPr sz="1800" spc="-5" dirty="0">
                <a:solidFill>
                  <a:schemeClr val="bg1"/>
                </a:solidFill>
                <a:latin typeface="Calibri"/>
                <a:cs typeface="Calibri"/>
              </a:rPr>
              <a:t> </a:t>
            </a:r>
            <a:r>
              <a:rPr sz="1800" spc="-10" dirty="0">
                <a:solidFill>
                  <a:schemeClr val="bg1"/>
                </a:solidFill>
                <a:latin typeface="Calibri"/>
                <a:cs typeface="Calibri"/>
              </a:rPr>
              <a:t>Operations</a:t>
            </a:r>
            <a:endParaRPr sz="1800" dirty="0">
              <a:solidFill>
                <a:schemeClr val="bg1"/>
              </a:solidFill>
              <a:latin typeface="Calibri"/>
              <a:cs typeface="Calibri"/>
            </a:endParaRPr>
          </a:p>
          <a:p>
            <a:pPr>
              <a:lnSpc>
                <a:spcPct val="100000"/>
              </a:lnSpc>
              <a:spcBef>
                <a:spcPts val="35"/>
              </a:spcBef>
              <a:buFont typeface="Arial"/>
              <a:buChar char="•"/>
            </a:pPr>
            <a:endParaRPr sz="1850" dirty="0">
              <a:solidFill>
                <a:schemeClr val="bg1"/>
              </a:solidFill>
              <a:latin typeface="Times New Roman"/>
              <a:cs typeface="Times New Roman"/>
            </a:endParaRPr>
          </a:p>
          <a:p>
            <a:pPr marL="299085" indent="-287020">
              <a:lnSpc>
                <a:spcPct val="100000"/>
              </a:lnSpc>
              <a:buFont typeface="Arial"/>
              <a:buChar char="•"/>
              <a:tabLst>
                <a:tab pos="299085" algn="l"/>
                <a:tab pos="299720" algn="l"/>
              </a:tabLst>
            </a:pPr>
            <a:r>
              <a:rPr sz="1800" spc="-5" dirty="0">
                <a:solidFill>
                  <a:schemeClr val="bg1"/>
                </a:solidFill>
                <a:latin typeface="Calibri"/>
                <a:cs typeface="Calibri"/>
              </a:rPr>
              <a:t>Chat/</a:t>
            </a:r>
            <a:r>
              <a:rPr sz="1800" dirty="0">
                <a:solidFill>
                  <a:schemeClr val="bg1"/>
                </a:solidFill>
                <a:latin typeface="Calibri"/>
                <a:cs typeface="Calibri"/>
              </a:rPr>
              <a:t> messaging</a:t>
            </a:r>
          </a:p>
          <a:p>
            <a:pPr>
              <a:lnSpc>
                <a:spcPct val="100000"/>
              </a:lnSpc>
              <a:spcBef>
                <a:spcPts val="35"/>
              </a:spcBef>
              <a:buFont typeface="Arial"/>
              <a:buChar char="•"/>
            </a:pPr>
            <a:endParaRPr sz="1850" dirty="0" smtClean="0">
              <a:solidFill>
                <a:schemeClr val="bg1"/>
              </a:solidFill>
              <a:latin typeface="Times New Roman"/>
              <a:cs typeface="Times New Roman"/>
            </a:endParaRPr>
          </a:p>
          <a:p>
            <a:pPr marL="299085" indent="-287020">
              <a:lnSpc>
                <a:spcPct val="100000"/>
              </a:lnSpc>
              <a:buFont typeface="Arial"/>
              <a:buChar char="•"/>
              <a:tabLst>
                <a:tab pos="299085" algn="l"/>
                <a:tab pos="299720" algn="l"/>
              </a:tabLst>
            </a:pPr>
            <a:r>
              <a:rPr sz="1800" spc="-15" dirty="0" smtClean="0">
                <a:solidFill>
                  <a:schemeClr val="bg1"/>
                </a:solidFill>
                <a:latin typeface="Calibri"/>
                <a:cs typeface="Calibri"/>
              </a:rPr>
              <a:t>Real </a:t>
            </a:r>
            <a:r>
              <a:rPr sz="1800" dirty="0">
                <a:solidFill>
                  <a:schemeClr val="bg1"/>
                </a:solidFill>
                <a:latin typeface="Calibri"/>
                <a:cs typeface="Calibri"/>
              </a:rPr>
              <a:t>– </a:t>
            </a:r>
            <a:r>
              <a:rPr sz="1800" spc="-5" dirty="0">
                <a:solidFill>
                  <a:schemeClr val="bg1"/>
                </a:solidFill>
                <a:latin typeface="Calibri"/>
                <a:cs typeface="Calibri"/>
              </a:rPr>
              <a:t>Time</a:t>
            </a:r>
            <a:r>
              <a:rPr sz="1800" spc="35" dirty="0">
                <a:solidFill>
                  <a:schemeClr val="bg1"/>
                </a:solidFill>
                <a:latin typeface="Calibri"/>
                <a:cs typeface="Calibri"/>
              </a:rPr>
              <a:t> </a:t>
            </a:r>
            <a:r>
              <a:rPr sz="1800" spc="-10" dirty="0">
                <a:solidFill>
                  <a:schemeClr val="bg1"/>
                </a:solidFill>
                <a:latin typeface="Calibri"/>
                <a:cs typeface="Calibri"/>
              </a:rPr>
              <a:t>Applications</a:t>
            </a:r>
            <a:endParaRPr sz="1800" dirty="0">
              <a:solidFill>
                <a:schemeClr val="bg1"/>
              </a:solidFill>
              <a:latin typeface="Calibri"/>
              <a:cs typeface="Calibri"/>
            </a:endParaRPr>
          </a:p>
          <a:p>
            <a:pPr>
              <a:lnSpc>
                <a:spcPct val="100000"/>
              </a:lnSpc>
              <a:spcBef>
                <a:spcPts val="30"/>
              </a:spcBef>
              <a:buFont typeface="Arial"/>
              <a:buChar char="•"/>
            </a:pPr>
            <a:endParaRPr sz="1850" dirty="0">
              <a:solidFill>
                <a:schemeClr val="bg1"/>
              </a:solidFill>
              <a:latin typeface="Times New Roman"/>
              <a:cs typeface="Times New Roman"/>
            </a:endParaRPr>
          </a:p>
          <a:p>
            <a:pPr marL="299085" indent="-287020">
              <a:lnSpc>
                <a:spcPct val="100000"/>
              </a:lnSpc>
              <a:buFont typeface="Arial"/>
              <a:buChar char="•"/>
              <a:tabLst>
                <a:tab pos="299085" algn="l"/>
                <a:tab pos="299720" algn="l"/>
              </a:tabLst>
            </a:pPr>
            <a:r>
              <a:rPr sz="1800" spc="-10" dirty="0">
                <a:solidFill>
                  <a:schemeClr val="bg1"/>
                </a:solidFill>
                <a:latin typeface="Calibri"/>
                <a:cs typeface="Calibri"/>
              </a:rPr>
              <a:t>Communication</a:t>
            </a:r>
            <a:r>
              <a:rPr sz="1800" spc="15" dirty="0">
                <a:solidFill>
                  <a:schemeClr val="bg1"/>
                </a:solidFill>
                <a:latin typeface="Calibri"/>
                <a:cs typeface="Calibri"/>
              </a:rPr>
              <a:t> </a:t>
            </a:r>
            <a:r>
              <a:rPr sz="1800" spc="-10" dirty="0">
                <a:solidFill>
                  <a:schemeClr val="bg1"/>
                </a:solidFill>
                <a:latin typeface="Calibri"/>
                <a:cs typeface="Calibri"/>
              </a:rPr>
              <a:t>Hubs</a:t>
            </a:r>
            <a:endParaRPr sz="1800" dirty="0">
              <a:solidFill>
                <a:schemeClr val="bg1"/>
              </a:solidFill>
              <a:latin typeface="Calibri"/>
              <a:cs typeface="Calibri"/>
            </a:endParaRPr>
          </a:p>
          <a:p>
            <a:pPr>
              <a:lnSpc>
                <a:spcPct val="100000"/>
              </a:lnSpc>
              <a:spcBef>
                <a:spcPts val="35"/>
              </a:spcBef>
              <a:buFont typeface="Arial"/>
              <a:buChar char="•"/>
            </a:pPr>
            <a:endParaRPr sz="1850" dirty="0">
              <a:solidFill>
                <a:schemeClr val="bg1"/>
              </a:solidFill>
              <a:latin typeface="Times New Roman"/>
              <a:cs typeface="Times New Roman"/>
            </a:endParaRPr>
          </a:p>
          <a:p>
            <a:pPr marL="299085" indent="-287020">
              <a:lnSpc>
                <a:spcPct val="100000"/>
              </a:lnSpc>
              <a:buFont typeface="Arial"/>
              <a:buChar char="•"/>
              <a:tabLst>
                <a:tab pos="299085" algn="l"/>
                <a:tab pos="299720" algn="l"/>
              </a:tabLst>
            </a:pPr>
            <a:r>
              <a:rPr sz="1800" spc="-5" dirty="0">
                <a:solidFill>
                  <a:schemeClr val="bg1"/>
                </a:solidFill>
                <a:latin typeface="Calibri"/>
                <a:cs typeface="Calibri"/>
              </a:rPr>
              <a:t>High </a:t>
            </a:r>
            <a:r>
              <a:rPr sz="1800" spc="-10" dirty="0">
                <a:solidFill>
                  <a:schemeClr val="bg1"/>
                </a:solidFill>
                <a:latin typeface="Calibri"/>
                <a:cs typeface="Calibri"/>
              </a:rPr>
              <a:t>Concurrency</a:t>
            </a:r>
            <a:r>
              <a:rPr sz="1800" spc="55" dirty="0">
                <a:solidFill>
                  <a:schemeClr val="bg1"/>
                </a:solidFill>
                <a:latin typeface="Calibri"/>
                <a:cs typeface="Calibri"/>
              </a:rPr>
              <a:t> </a:t>
            </a:r>
            <a:r>
              <a:rPr sz="1800" spc="-10" dirty="0">
                <a:solidFill>
                  <a:schemeClr val="bg1"/>
                </a:solidFill>
                <a:latin typeface="Calibri"/>
                <a:cs typeface="Calibri"/>
              </a:rPr>
              <a:t>Applications</a:t>
            </a:r>
            <a:endParaRPr sz="1800" dirty="0">
              <a:solidFill>
                <a:schemeClr val="bg1"/>
              </a:solidFill>
              <a:latin typeface="Calibri"/>
              <a:cs typeface="Calibri"/>
            </a:endParaRPr>
          </a:p>
        </p:txBody>
      </p:sp>
      <p:sp>
        <p:nvSpPr>
          <p:cNvPr id="14" name="object 6"/>
          <p:cNvSpPr/>
          <p:nvPr/>
        </p:nvSpPr>
        <p:spPr>
          <a:xfrm>
            <a:off x="4698491" y="1278636"/>
            <a:ext cx="7024115" cy="4236720"/>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20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140495" y="4119132"/>
            <a:ext cx="7516104" cy="516853"/>
          </a:xfrm>
        </p:spPr>
        <p:txBody>
          <a:bodyPr/>
          <a:lstStyle/>
          <a:p>
            <a:pPr algn="ctr"/>
            <a:r>
              <a:rPr lang="en-US" dirty="0"/>
              <a:t>Agenda</a:t>
            </a:r>
            <a:endParaRPr lang="uk-UA" dirty="0"/>
          </a:p>
        </p:txBody>
      </p:sp>
      <p:sp>
        <p:nvSpPr>
          <p:cNvPr id="2" name="Прямоугольник 1"/>
          <p:cNvSpPr/>
          <p:nvPr/>
        </p:nvSpPr>
        <p:spPr>
          <a:xfrm>
            <a:off x="332095" y="2014752"/>
            <a:ext cx="6096000" cy="2862322"/>
          </a:xfrm>
          <a:prstGeom prst="rect">
            <a:avLst/>
          </a:prstGeom>
        </p:spPr>
        <p:txBody>
          <a:bodyPr>
            <a:spAutoFit/>
          </a:bodyPr>
          <a:lstStyle/>
          <a:p>
            <a:pPr marL="342900" indent="-342900">
              <a:buFont typeface="Wingdings" panose="05000000000000000000" pitchFamily="2" charset="2"/>
              <a:buChar char="ü"/>
            </a:pPr>
            <a:r>
              <a:rPr lang="en-US" sz="3600" dirty="0">
                <a:solidFill>
                  <a:schemeClr val="bg1"/>
                </a:solidFill>
              </a:rPr>
              <a:t>Why </a:t>
            </a:r>
            <a:r>
              <a:rPr lang="en-US" sz="3600" dirty="0" err="1">
                <a:solidFill>
                  <a:schemeClr val="bg1"/>
                </a:solidFill>
              </a:rPr>
              <a:t>Node.jS</a:t>
            </a:r>
            <a:r>
              <a:rPr lang="en-US" sz="3600" dirty="0">
                <a:solidFill>
                  <a:schemeClr val="bg1"/>
                </a:solidFill>
              </a:rPr>
              <a:t>? </a:t>
            </a:r>
            <a:endParaRPr lang="en-US" sz="3600" dirty="0" smtClean="0">
              <a:solidFill>
                <a:schemeClr val="bg1"/>
              </a:solidFill>
            </a:endParaRPr>
          </a:p>
          <a:p>
            <a:pPr marL="342900" indent="-342900">
              <a:buFont typeface="Wingdings" panose="05000000000000000000" pitchFamily="2" charset="2"/>
              <a:buChar char="ü"/>
            </a:pPr>
            <a:r>
              <a:rPr lang="en-US" sz="3600" dirty="0" smtClean="0">
                <a:solidFill>
                  <a:schemeClr val="bg1"/>
                </a:solidFill>
              </a:rPr>
              <a:t> </a:t>
            </a:r>
            <a:r>
              <a:rPr lang="en-US" sz="3600" dirty="0">
                <a:solidFill>
                  <a:schemeClr val="bg1"/>
                </a:solidFill>
              </a:rPr>
              <a:t>What is Node.js? </a:t>
            </a:r>
            <a:endParaRPr lang="en-US" sz="3600" dirty="0" smtClean="0">
              <a:solidFill>
                <a:schemeClr val="bg1"/>
              </a:solidFill>
            </a:endParaRPr>
          </a:p>
          <a:p>
            <a:pPr marL="342900" indent="-342900">
              <a:buFont typeface="Wingdings" panose="05000000000000000000" pitchFamily="2" charset="2"/>
              <a:buChar char="ü"/>
            </a:pPr>
            <a:r>
              <a:rPr lang="en-US" sz="3600" dirty="0" smtClean="0">
                <a:solidFill>
                  <a:schemeClr val="bg1"/>
                </a:solidFill>
              </a:rPr>
              <a:t>Architecture </a:t>
            </a:r>
            <a:r>
              <a:rPr lang="en-US" sz="3600" dirty="0">
                <a:solidFill>
                  <a:schemeClr val="bg1"/>
                </a:solidFill>
              </a:rPr>
              <a:t>of Node.js </a:t>
            </a:r>
            <a:endParaRPr lang="en-US" sz="3600" dirty="0" smtClean="0">
              <a:solidFill>
                <a:schemeClr val="bg1"/>
              </a:solidFill>
            </a:endParaRPr>
          </a:p>
          <a:p>
            <a:pPr marL="342900" indent="-342900">
              <a:buFont typeface="Wingdings" panose="05000000000000000000" pitchFamily="2" charset="2"/>
              <a:buChar char="ü"/>
            </a:pPr>
            <a:r>
              <a:rPr lang="en-US" sz="3600" dirty="0" smtClean="0">
                <a:solidFill>
                  <a:schemeClr val="bg1"/>
                </a:solidFill>
              </a:rPr>
              <a:t>Node.js </a:t>
            </a:r>
            <a:r>
              <a:rPr lang="en-US" sz="3600" dirty="0">
                <a:solidFill>
                  <a:schemeClr val="bg1"/>
                </a:solidFill>
              </a:rPr>
              <a:t>Event Loop </a:t>
            </a:r>
            <a:r>
              <a:rPr lang="en-US" sz="3600" dirty="0" smtClean="0">
                <a:solidFill>
                  <a:schemeClr val="bg1"/>
                </a:solidFill>
              </a:rPr>
              <a:t> </a:t>
            </a:r>
          </a:p>
          <a:p>
            <a:pPr marL="342900" indent="-342900">
              <a:buFont typeface="Wingdings" panose="05000000000000000000" pitchFamily="2" charset="2"/>
              <a:buChar char="ü"/>
            </a:pPr>
            <a:r>
              <a:rPr lang="en-US" sz="3600" dirty="0" smtClean="0">
                <a:solidFill>
                  <a:schemeClr val="bg1"/>
                </a:solidFill>
              </a:rPr>
              <a:t>Where </a:t>
            </a:r>
            <a:r>
              <a:rPr lang="en-US" sz="3600" dirty="0">
                <a:solidFill>
                  <a:schemeClr val="bg1"/>
                </a:solidFill>
              </a:rPr>
              <a:t>to use Node </a:t>
            </a:r>
            <a:r>
              <a:rPr lang="en-US" sz="3600" dirty="0" smtClean="0">
                <a:solidFill>
                  <a:schemeClr val="bg1"/>
                </a:solidFill>
              </a:rPr>
              <a:t>JS</a:t>
            </a:r>
            <a:r>
              <a:rPr lang="uk-UA" sz="3600" dirty="0" smtClean="0">
                <a:solidFill>
                  <a:schemeClr val="bg1"/>
                </a:solidFill>
              </a:rPr>
              <a:t>?</a:t>
            </a:r>
            <a:endParaRPr lang="uk-UA" sz="3600" dirty="0">
              <a:solidFill>
                <a:schemeClr val="bg1"/>
              </a:solidFill>
            </a:endParaRPr>
          </a:p>
        </p:txBody>
      </p:sp>
      <p:pic>
        <p:nvPicPr>
          <p:cNvPr id="1028" name="Picture 4" descr="Ð¤Ð°Ð¹Ð»:Node.js logo.svg â ÐÐ¸ÐºÐ¸Ð¿ÐµÐ´Ð¸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340" y="2185650"/>
            <a:ext cx="5742814" cy="35102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82609" y="427247"/>
            <a:ext cx="2115772" cy="923330"/>
          </a:xfrm>
          <a:prstGeom prst="rect">
            <a:avLst/>
          </a:prstGeom>
          <a:noFill/>
        </p:spPr>
        <p:txBody>
          <a:bodyPr wrap="none" rtlCol="0">
            <a:spAutoFit/>
          </a:bodyPr>
          <a:lstStyle/>
          <a:p>
            <a:r>
              <a:rPr lang="en-US" sz="5400" dirty="0" smtClean="0">
                <a:latin typeface="+mj-lt"/>
              </a:rPr>
              <a:t>Agenda</a:t>
            </a:r>
            <a:endParaRPr lang="uk-UA" sz="5400" dirty="0">
              <a:latin typeface="+mj-lt"/>
            </a:endParaRPr>
          </a:p>
        </p:txBody>
      </p:sp>
    </p:spTree>
    <p:extLst>
      <p:ext uri="{BB962C8B-B14F-4D97-AF65-F5344CB8AC3E}">
        <p14:creationId xmlns:p14="http://schemas.microsoft.com/office/powerpoint/2010/main" val="266831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31415F-B9DB-4820-AEA0-7D4B3738F685}"/>
              </a:ext>
            </a:extLst>
          </p:cNvPr>
          <p:cNvSpPr>
            <a:spLocks noGrp="1"/>
          </p:cNvSpPr>
          <p:nvPr>
            <p:ph type="title"/>
          </p:nvPr>
        </p:nvSpPr>
        <p:spPr>
          <a:xfrm>
            <a:off x="2432997" y="-204716"/>
            <a:ext cx="7679993" cy="750628"/>
          </a:xfrm>
        </p:spPr>
        <p:txBody>
          <a:bodyPr/>
          <a:lstStyle/>
          <a:p>
            <a:pPr algn="ctr"/>
            <a:r>
              <a:rPr lang="en-US" sz="4000" dirty="0" smtClean="0"/>
              <a:t>Benefits</a:t>
            </a:r>
            <a:endParaRPr lang="en-US" sz="4000" b="1" dirty="0"/>
          </a:p>
        </p:txBody>
      </p:sp>
      <p:sp>
        <p:nvSpPr>
          <p:cNvPr id="3" name="Прямоугольник 2"/>
          <p:cNvSpPr/>
          <p:nvPr/>
        </p:nvSpPr>
        <p:spPr>
          <a:xfrm>
            <a:off x="482220" y="1436764"/>
            <a:ext cx="11268501" cy="3970318"/>
          </a:xfrm>
          <a:prstGeom prst="rect">
            <a:avLst/>
          </a:prstGeom>
        </p:spPr>
        <p:txBody>
          <a:bodyPr wrap="square">
            <a:spAutoFit/>
          </a:bodyPr>
          <a:lstStyle/>
          <a:p>
            <a:r>
              <a:rPr lang="en-US" sz="2800" dirty="0"/>
              <a:t>Multi-Platform (Linux, Mac, Windows)</a:t>
            </a:r>
          </a:p>
          <a:p>
            <a:r>
              <a:rPr lang="en-US" sz="2800" dirty="0"/>
              <a:t/>
            </a:r>
            <a:br>
              <a:rPr lang="en-US" sz="2800" dirty="0"/>
            </a:br>
            <a:r>
              <a:rPr lang="en-US" sz="2800" dirty="0"/>
              <a:t>One development language JS on client and server side</a:t>
            </a:r>
          </a:p>
          <a:p>
            <a:r>
              <a:rPr lang="en-US" sz="2800" dirty="0"/>
              <a:t/>
            </a:r>
            <a:br>
              <a:rPr lang="en-US" sz="2800" dirty="0"/>
            </a:br>
            <a:r>
              <a:rPr lang="en-US" sz="2800" dirty="0"/>
              <a:t>Open source technology</a:t>
            </a:r>
          </a:p>
          <a:p>
            <a:r>
              <a:rPr lang="en-US" sz="2800" dirty="0"/>
              <a:t/>
            </a:r>
            <a:br>
              <a:rPr lang="en-US" sz="2800" dirty="0"/>
            </a:br>
            <a:r>
              <a:rPr lang="en-US" sz="2800" dirty="0"/>
              <a:t>Many NPM packages </a:t>
            </a:r>
            <a:r>
              <a:rPr lang="en-US" sz="2800" dirty="0" smtClean="0"/>
              <a:t>available </a:t>
            </a:r>
            <a:r>
              <a:rPr lang="en-US" sz="2800" dirty="0"/>
              <a:t>on npmjs.org</a:t>
            </a:r>
          </a:p>
          <a:p>
            <a:r>
              <a:rPr lang="en-US" sz="2800" dirty="0"/>
              <a:t/>
            </a:r>
            <a:br>
              <a:rPr lang="en-US" sz="2800" dirty="0"/>
            </a:br>
            <a:r>
              <a:rPr lang="en-US" sz="2800" dirty="0"/>
              <a:t>Short learning curve (Event loop theory, JavaScript, Evented programming)</a:t>
            </a:r>
          </a:p>
        </p:txBody>
      </p:sp>
    </p:spTree>
    <p:extLst>
      <p:ext uri="{BB962C8B-B14F-4D97-AF65-F5344CB8AC3E}">
        <p14:creationId xmlns:p14="http://schemas.microsoft.com/office/powerpoint/2010/main" val="176679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15" name="object 2"/>
          <p:cNvSpPr/>
          <p:nvPr/>
        </p:nvSpPr>
        <p:spPr>
          <a:xfrm>
            <a:off x="0" y="0"/>
            <a:ext cx="12189460" cy="6858000"/>
          </a:xfrm>
          <a:custGeom>
            <a:avLst/>
            <a:gdLst/>
            <a:ahLst/>
            <a:cxnLst/>
            <a:rect l="l" t="t" r="r" b="b"/>
            <a:pathLst>
              <a:path w="12189460" h="6216650">
                <a:moveTo>
                  <a:pt x="0" y="6216396"/>
                </a:moveTo>
                <a:lnTo>
                  <a:pt x="12188952" y="6216396"/>
                </a:lnTo>
                <a:lnTo>
                  <a:pt x="12188952" y="0"/>
                </a:lnTo>
                <a:lnTo>
                  <a:pt x="0" y="0"/>
                </a:lnTo>
                <a:lnTo>
                  <a:pt x="0" y="6216396"/>
                </a:lnTo>
                <a:close/>
              </a:path>
            </a:pathLst>
          </a:custGeom>
          <a:solidFill>
            <a:srgbClr val="FFFFFF"/>
          </a:solidFill>
        </p:spPr>
        <p:txBody>
          <a:bodyPr wrap="square" lIns="0" tIns="0" rIns="0" bIns="0" rtlCol="0"/>
          <a:lstStyle/>
          <a:p>
            <a:endParaRPr/>
          </a:p>
        </p:txBody>
      </p:sp>
      <p:sp>
        <p:nvSpPr>
          <p:cNvPr id="16" name="object 4"/>
          <p:cNvSpPr txBox="1">
            <a:spLocks/>
          </p:cNvSpPr>
          <p:nvPr/>
        </p:nvSpPr>
        <p:spPr>
          <a:xfrm>
            <a:off x="400913" y="315849"/>
            <a:ext cx="6165215" cy="513715"/>
          </a:xfrm>
          <a:prstGeom prst="rect">
            <a:avLst/>
          </a:prstGeom>
        </p:spPr>
        <p:txBody>
          <a:bodyPr vert="horz" wrap="square" lIns="0" tIns="12700" rIns="0" bIns="0" rtlCol="0" anchor="t">
            <a:spAutoFit/>
          </a:bodyPr>
          <a:lstStyle>
            <a:lvl1pPr algn="l" defTabSz="914400" rtl="0" eaLnBrk="1" latinLnBrk="0" hangingPunct="1">
              <a:lnSpc>
                <a:spcPts val="11000"/>
              </a:lnSpc>
              <a:spcBef>
                <a:spcPct val="0"/>
              </a:spcBef>
              <a:buNone/>
              <a:defRPr sz="12500" kern="1200">
                <a:solidFill>
                  <a:schemeClr val="tx1"/>
                </a:solidFill>
                <a:latin typeface="Proxima Nova Black" panose="02000506030000020004" pitchFamily="50" charset="0"/>
                <a:ea typeface="+mj-ea"/>
                <a:cs typeface="+mj-cs"/>
              </a:defRPr>
            </a:lvl1pPr>
          </a:lstStyle>
          <a:p>
            <a:pPr marL="12700" fontAlgn="auto">
              <a:lnSpc>
                <a:spcPct val="100000"/>
              </a:lnSpc>
              <a:spcBef>
                <a:spcPts val="100"/>
              </a:spcBef>
              <a:spcAft>
                <a:spcPts val="0"/>
              </a:spcAft>
            </a:pPr>
            <a:r>
              <a:rPr lang="en-US" sz="3200" spc="-5" smtClean="0">
                <a:solidFill>
                  <a:srgbClr val="404040"/>
                </a:solidFill>
              </a:rPr>
              <a:t>Where </a:t>
            </a:r>
            <a:r>
              <a:rPr lang="en-US" sz="3200" spc="-95" smtClean="0">
                <a:solidFill>
                  <a:srgbClr val="404040"/>
                </a:solidFill>
              </a:rPr>
              <a:t>You </a:t>
            </a:r>
            <a:r>
              <a:rPr lang="en-US" sz="3200" spc="-5" smtClean="0">
                <a:solidFill>
                  <a:srgbClr val="404040"/>
                </a:solidFill>
              </a:rPr>
              <a:t>Cannot </a:t>
            </a:r>
            <a:r>
              <a:rPr lang="en-US" sz="3200" smtClean="0">
                <a:solidFill>
                  <a:srgbClr val="404040"/>
                </a:solidFill>
              </a:rPr>
              <a:t>Use</a:t>
            </a:r>
            <a:r>
              <a:rPr lang="en-US" sz="3200" spc="-65" smtClean="0">
                <a:solidFill>
                  <a:srgbClr val="404040"/>
                </a:solidFill>
              </a:rPr>
              <a:t> </a:t>
            </a:r>
            <a:r>
              <a:rPr lang="en-US" sz="3200" smtClean="0">
                <a:solidFill>
                  <a:srgbClr val="404040"/>
                </a:solidFill>
              </a:rPr>
              <a:t>Node.JS?</a:t>
            </a:r>
            <a:endParaRPr lang="en-US" sz="3200" dirty="0"/>
          </a:p>
        </p:txBody>
      </p:sp>
      <p:sp>
        <p:nvSpPr>
          <p:cNvPr id="17" name="object 5"/>
          <p:cNvSpPr txBox="1"/>
          <p:nvPr/>
        </p:nvSpPr>
        <p:spPr>
          <a:xfrm>
            <a:off x="383540" y="1296415"/>
            <a:ext cx="4102100" cy="848360"/>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spc="-5" dirty="0">
                <a:solidFill>
                  <a:schemeClr val="bg1"/>
                </a:solidFill>
                <a:latin typeface="Calibri"/>
                <a:cs typeface="Calibri"/>
              </a:rPr>
              <a:t>Heavy </a:t>
            </a:r>
            <a:r>
              <a:rPr sz="1800" spc="-10" dirty="0">
                <a:solidFill>
                  <a:schemeClr val="bg1"/>
                </a:solidFill>
                <a:latin typeface="Calibri"/>
                <a:cs typeface="Calibri"/>
              </a:rPr>
              <a:t>Computation</a:t>
            </a:r>
            <a:endParaRPr sz="1800" dirty="0">
              <a:solidFill>
                <a:schemeClr val="bg1"/>
              </a:solidFill>
              <a:latin typeface="Calibri"/>
              <a:cs typeface="Calibri"/>
            </a:endParaRPr>
          </a:p>
          <a:p>
            <a:pPr>
              <a:lnSpc>
                <a:spcPct val="100000"/>
              </a:lnSpc>
              <a:spcBef>
                <a:spcPts val="30"/>
              </a:spcBef>
              <a:buFont typeface="Arial"/>
              <a:buChar char="•"/>
            </a:pPr>
            <a:endParaRPr sz="1850" dirty="0">
              <a:solidFill>
                <a:schemeClr val="bg1"/>
              </a:solidFill>
              <a:latin typeface="Times New Roman"/>
              <a:cs typeface="Times New Roman"/>
            </a:endParaRPr>
          </a:p>
          <a:p>
            <a:pPr marL="299085" indent="-287020">
              <a:lnSpc>
                <a:spcPct val="100000"/>
              </a:lnSpc>
              <a:buFont typeface="Arial"/>
              <a:buChar char="•"/>
              <a:tabLst>
                <a:tab pos="299085" algn="l"/>
                <a:tab pos="299720" algn="l"/>
              </a:tabLst>
            </a:pPr>
            <a:r>
              <a:rPr sz="1800" spc="-10" dirty="0">
                <a:solidFill>
                  <a:schemeClr val="bg1"/>
                </a:solidFill>
                <a:latin typeface="Calibri"/>
                <a:cs typeface="Calibri"/>
              </a:rPr>
              <a:t>Large </a:t>
            </a:r>
            <a:r>
              <a:rPr sz="1800" dirty="0">
                <a:solidFill>
                  <a:schemeClr val="bg1"/>
                </a:solidFill>
                <a:latin typeface="Calibri"/>
                <a:cs typeface="Calibri"/>
              </a:rPr>
              <a:t>and </a:t>
            </a:r>
            <a:r>
              <a:rPr sz="1800" spc="-10" dirty="0">
                <a:solidFill>
                  <a:schemeClr val="bg1"/>
                </a:solidFill>
                <a:latin typeface="Calibri"/>
                <a:cs typeface="Calibri"/>
              </a:rPr>
              <a:t>Complicated </a:t>
            </a:r>
            <a:r>
              <a:rPr sz="1800" spc="-25" dirty="0">
                <a:solidFill>
                  <a:schemeClr val="bg1"/>
                </a:solidFill>
                <a:latin typeface="Calibri"/>
                <a:cs typeface="Calibri"/>
              </a:rPr>
              <a:t>Web</a:t>
            </a:r>
            <a:r>
              <a:rPr sz="1800" spc="20" dirty="0">
                <a:solidFill>
                  <a:schemeClr val="bg1"/>
                </a:solidFill>
                <a:latin typeface="Calibri"/>
                <a:cs typeface="Calibri"/>
              </a:rPr>
              <a:t> </a:t>
            </a:r>
            <a:r>
              <a:rPr sz="1800" spc="-10" dirty="0">
                <a:solidFill>
                  <a:schemeClr val="bg1"/>
                </a:solidFill>
                <a:latin typeface="Calibri"/>
                <a:cs typeface="Calibri"/>
              </a:rPr>
              <a:t>Applications</a:t>
            </a:r>
            <a:endParaRPr sz="1800" dirty="0">
              <a:solidFill>
                <a:schemeClr val="bg1"/>
              </a:solidFill>
              <a:latin typeface="Calibri"/>
              <a:cs typeface="Calibri"/>
            </a:endParaRPr>
          </a:p>
        </p:txBody>
      </p:sp>
      <p:sp>
        <p:nvSpPr>
          <p:cNvPr id="18" name="object 6"/>
          <p:cNvSpPr/>
          <p:nvPr/>
        </p:nvSpPr>
        <p:spPr>
          <a:xfrm>
            <a:off x="5803391" y="1574291"/>
            <a:ext cx="5885688" cy="344271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3475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8F2585"/>
            </a:gs>
            <a:gs pos="7000">
              <a:srgbClr val="E93BDD"/>
            </a:gs>
            <a:gs pos="81000">
              <a:srgbClr val="F26D26"/>
            </a:gs>
          </a:gsLst>
          <a:lin ang="10800000" scaled="0"/>
        </a:gradFill>
        <a:effectLst/>
      </p:bgPr>
    </p:bg>
    <p:spTree>
      <p:nvGrpSpPr>
        <p:cNvPr id="1" name=""/>
        <p:cNvGrpSpPr/>
        <p:nvPr/>
      </p:nvGrpSpPr>
      <p:grpSpPr>
        <a:xfrm>
          <a:off x="0" y="0"/>
          <a:ext cx="0" cy="0"/>
          <a:chOff x="0" y="0"/>
          <a:chExt cx="0" cy="0"/>
        </a:xfrm>
      </p:grpSpPr>
      <p:sp>
        <p:nvSpPr>
          <p:cNvPr id="8" name="object 2"/>
          <p:cNvSpPr/>
          <p:nvPr/>
        </p:nvSpPr>
        <p:spPr>
          <a:xfrm>
            <a:off x="2540" y="0"/>
            <a:ext cx="12189460" cy="6858000"/>
          </a:xfrm>
          <a:custGeom>
            <a:avLst/>
            <a:gdLst/>
            <a:ahLst/>
            <a:cxnLst/>
            <a:rect l="l" t="t" r="r" b="b"/>
            <a:pathLst>
              <a:path w="12189460" h="6216650">
                <a:moveTo>
                  <a:pt x="0" y="6216396"/>
                </a:moveTo>
                <a:lnTo>
                  <a:pt x="12188952" y="6216396"/>
                </a:lnTo>
                <a:lnTo>
                  <a:pt x="12188952" y="0"/>
                </a:lnTo>
                <a:lnTo>
                  <a:pt x="0" y="0"/>
                </a:lnTo>
                <a:lnTo>
                  <a:pt x="0" y="6216396"/>
                </a:lnTo>
                <a:close/>
              </a:path>
            </a:pathLst>
          </a:custGeom>
          <a:solidFill>
            <a:srgbClr val="FFFFFF"/>
          </a:solidFill>
        </p:spPr>
        <p:txBody>
          <a:bodyPr wrap="square" lIns="0" tIns="0" rIns="0" bIns="0" rtlCol="0"/>
          <a:lstStyle/>
          <a:p>
            <a:endParaRPr/>
          </a:p>
        </p:txBody>
      </p:sp>
      <p:sp>
        <p:nvSpPr>
          <p:cNvPr id="9" name="object 4"/>
          <p:cNvSpPr txBox="1">
            <a:spLocks noGrp="1"/>
          </p:cNvSpPr>
          <p:nvPr>
            <p:ph type="title"/>
          </p:nvPr>
        </p:nvSpPr>
        <p:spPr>
          <a:xfrm>
            <a:off x="403453" y="315849"/>
            <a:ext cx="372999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404040"/>
                </a:solidFill>
              </a:rPr>
              <a:t>Who Uses</a:t>
            </a:r>
            <a:r>
              <a:rPr sz="3200" spc="-105" dirty="0">
                <a:solidFill>
                  <a:srgbClr val="404040"/>
                </a:solidFill>
              </a:rPr>
              <a:t> </a:t>
            </a:r>
            <a:r>
              <a:rPr sz="3200" dirty="0">
                <a:solidFill>
                  <a:srgbClr val="404040"/>
                </a:solidFill>
              </a:rPr>
              <a:t>Node.Js?</a:t>
            </a:r>
            <a:endParaRPr sz="3200"/>
          </a:p>
        </p:txBody>
      </p:sp>
      <p:sp>
        <p:nvSpPr>
          <p:cNvPr id="10" name="object 5"/>
          <p:cNvSpPr/>
          <p:nvPr/>
        </p:nvSpPr>
        <p:spPr>
          <a:xfrm>
            <a:off x="1003031" y="1144133"/>
            <a:ext cx="9342120" cy="539929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0083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45000">
              <a:schemeClr val="tx1"/>
            </a:gs>
            <a:gs pos="18000">
              <a:srgbClr val="F26D26"/>
            </a:gs>
          </a:gsLst>
          <a:lin ang="10800000" scaled="0"/>
        </a:gradFill>
        <a:effectLst/>
      </p:bgPr>
    </p:bg>
    <p:spTree>
      <p:nvGrpSpPr>
        <p:cNvPr id="1" name=""/>
        <p:cNvGrpSpPr/>
        <p:nvPr/>
      </p:nvGrpSpPr>
      <p:grpSpPr>
        <a:xfrm>
          <a:off x="0" y="0"/>
          <a:ext cx="0" cy="0"/>
          <a:chOff x="0" y="0"/>
          <a:chExt cx="0" cy="0"/>
        </a:xfrm>
      </p:grpSpPr>
      <p:sp>
        <p:nvSpPr>
          <p:cNvPr id="3" name="Прямоугольник 2"/>
          <p:cNvSpPr/>
          <p:nvPr/>
        </p:nvSpPr>
        <p:spPr>
          <a:xfrm>
            <a:off x="2670674" y="454184"/>
            <a:ext cx="7039383" cy="769441"/>
          </a:xfrm>
          <a:prstGeom prst="rect">
            <a:avLst/>
          </a:prstGeom>
        </p:spPr>
        <p:txBody>
          <a:bodyPr wrap="square">
            <a:spAutoFit/>
          </a:bodyPr>
          <a:lstStyle/>
          <a:p>
            <a:pPr algn="ctr"/>
            <a:r>
              <a:rPr lang="en-US" sz="4400" dirty="0">
                <a:solidFill>
                  <a:schemeClr val="bg2"/>
                </a:solidFill>
                <a:latin typeface="Proxima Nova Extrabold"/>
                <a:ea typeface="Proxima Nova Extrabold"/>
                <a:cs typeface="Proxima Nova Extrabold"/>
                <a:sym typeface="Proxima Nova Extrabold"/>
              </a:rPr>
              <a:t>REFERENCES</a:t>
            </a:r>
            <a:endParaRPr lang="en-US" sz="4400" b="1" dirty="0">
              <a:solidFill>
                <a:schemeClr val="bg2"/>
              </a:solidFill>
              <a:latin typeface="+mj-lt"/>
            </a:endParaRPr>
          </a:p>
        </p:txBody>
      </p:sp>
      <p:sp>
        <p:nvSpPr>
          <p:cNvPr id="5" name="Прямоугольник 4"/>
          <p:cNvSpPr/>
          <p:nvPr/>
        </p:nvSpPr>
        <p:spPr>
          <a:xfrm>
            <a:off x="232228" y="1320951"/>
            <a:ext cx="8490858" cy="3108543"/>
          </a:xfrm>
          <a:prstGeom prst="rect">
            <a:avLst/>
          </a:prstGeom>
        </p:spPr>
        <p:txBody>
          <a:bodyPr wrap="square">
            <a:spAutoFit/>
          </a:bodyPr>
          <a:lstStyle/>
          <a:p>
            <a:r>
              <a:rPr lang="en-US" sz="2800" dirty="0">
                <a:hlinkClick r:id="rId2"/>
              </a:rPr>
              <a:t>https://nodejs.dev/the-nodejs-event-loop</a:t>
            </a:r>
            <a:endParaRPr lang="en-US" sz="2800" dirty="0"/>
          </a:p>
          <a:p>
            <a:endParaRPr lang="en-US" sz="2800" dirty="0"/>
          </a:p>
          <a:p>
            <a:r>
              <a:rPr lang="en-US" sz="2800" dirty="0">
                <a:hlinkClick r:id="rId3"/>
              </a:rPr>
              <a:t>https://nodejs.org/en/docs/guides/blocking-vs-non-blocking/</a:t>
            </a:r>
            <a:endParaRPr lang="en-US" sz="2800" dirty="0"/>
          </a:p>
          <a:p>
            <a:endParaRPr lang="en-US" sz="2800" dirty="0">
              <a:solidFill>
                <a:schemeClr val="accent6">
                  <a:lumMod val="40000"/>
                  <a:lumOff val="60000"/>
                </a:schemeClr>
              </a:solidFill>
            </a:endParaRPr>
          </a:p>
          <a:p>
            <a:r>
              <a:rPr lang="en-US" sz="2800" dirty="0">
                <a:hlinkClick r:id="rId4"/>
              </a:rPr>
              <a:t>https://blog.logrocket.com/the-perfect-architecture-flow-for-your-next-node-js-project/</a:t>
            </a:r>
            <a:endParaRPr lang="uk-UA" sz="2800" dirty="0">
              <a:solidFill>
                <a:schemeClr val="accent6">
                  <a:lumMod val="40000"/>
                  <a:lumOff val="60000"/>
                </a:schemeClr>
              </a:solidFill>
            </a:endParaRPr>
          </a:p>
        </p:txBody>
      </p:sp>
      <p:pic>
        <p:nvPicPr>
          <p:cNvPr id="13316" name="Picture 4" descr="Ð¤Ð°Ð¹Ð»:React-icon.svg â ÐÑÐºÑÐ¿ÐµÐ´Ñ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799" y="257899"/>
            <a:ext cx="1503543" cy="106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3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140495" y="4119132"/>
            <a:ext cx="7516104" cy="516853"/>
          </a:xfrm>
        </p:spPr>
        <p:txBody>
          <a:bodyPr/>
          <a:lstStyle/>
          <a:p>
            <a:pPr algn="ctr"/>
            <a:r>
              <a:rPr lang="en-US" dirty="0"/>
              <a:t>Agenda</a:t>
            </a:r>
            <a:endParaRPr lang="uk-UA" dirty="0"/>
          </a:p>
        </p:txBody>
      </p:sp>
      <p:sp>
        <p:nvSpPr>
          <p:cNvPr id="2" name="Прямоугольник 1"/>
          <p:cNvSpPr/>
          <p:nvPr/>
        </p:nvSpPr>
        <p:spPr>
          <a:xfrm>
            <a:off x="332094" y="2014752"/>
            <a:ext cx="11759821" cy="1200329"/>
          </a:xfrm>
          <a:prstGeom prst="rect">
            <a:avLst/>
          </a:prstGeom>
        </p:spPr>
        <p:txBody>
          <a:bodyPr wrap="square">
            <a:spAutoFit/>
          </a:bodyPr>
          <a:lstStyle/>
          <a:p>
            <a:pPr marL="342900" indent="-342900">
              <a:buFont typeface="Wingdings" panose="05000000000000000000" pitchFamily="2" charset="2"/>
              <a:buChar char="ü"/>
            </a:pPr>
            <a:r>
              <a:rPr lang="en-US" sz="2400" dirty="0">
                <a:solidFill>
                  <a:schemeClr val="bg1"/>
                </a:solidFill>
              </a:rPr>
              <a:t>navigate to </a:t>
            </a:r>
            <a:r>
              <a:rPr lang="en-US" sz="2400" dirty="0">
                <a:solidFill>
                  <a:schemeClr val="bg1"/>
                </a:solidFill>
                <a:hlinkClick r:id="rId2"/>
              </a:rPr>
              <a:t>https://nodejs.org/en/download/</a:t>
            </a:r>
            <a:r>
              <a:rPr lang="en-US" sz="2400" dirty="0">
                <a:solidFill>
                  <a:schemeClr val="bg1"/>
                </a:solidFill>
              </a:rPr>
              <a:t>. Click the </a:t>
            </a:r>
            <a:r>
              <a:rPr lang="en-US" sz="2400" b="1" dirty="0">
                <a:solidFill>
                  <a:schemeClr val="bg1"/>
                </a:solidFill>
              </a:rPr>
              <a:t>Windows Installer</a:t>
            </a:r>
            <a:r>
              <a:rPr lang="en-US" sz="2400" dirty="0">
                <a:solidFill>
                  <a:schemeClr val="bg1"/>
                </a:solidFill>
              </a:rPr>
              <a:t> button to download the latest default version. </a:t>
            </a:r>
            <a:r>
              <a:rPr lang="en-US" sz="2400" dirty="0" smtClean="0">
                <a:solidFill>
                  <a:schemeClr val="bg1"/>
                </a:solidFill>
              </a:rPr>
              <a:t>The </a:t>
            </a:r>
            <a:r>
              <a:rPr lang="en-US" sz="2400" dirty="0">
                <a:solidFill>
                  <a:schemeClr val="bg1"/>
                </a:solidFill>
              </a:rPr>
              <a:t>Node.js installer includes the NPM package manager</a:t>
            </a:r>
            <a:r>
              <a:rPr lang="en-US" sz="2400" dirty="0" smtClean="0">
                <a:solidFill>
                  <a:schemeClr val="bg1"/>
                </a:solidFill>
              </a:rPr>
              <a:t>.</a:t>
            </a:r>
          </a:p>
          <a:p>
            <a:pPr marL="342900" indent="-342900">
              <a:buFont typeface="Wingdings" panose="05000000000000000000" pitchFamily="2" charset="2"/>
              <a:buChar char="ü"/>
            </a:pPr>
            <a:r>
              <a:rPr lang="en-US" sz="2400" dirty="0" smtClean="0">
                <a:solidFill>
                  <a:schemeClr val="bg1"/>
                </a:solidFill>
              </a:rPr>
              <a:t>Verify Installation:</a:t>
            </a:r>
            <a:endParaRPr lang="uk-UA" sz="2400" dirty="0">
              <a:solidFill>
                <a:schemeClr val="bg1"/>
              </a:solidFill>
            </a:endParaRPr>
          </a:p>
        </p:txBody>
      </p:sp>
      <p:sp>
        <p:nvSpPr>
          <p:cNvPr id="4" name="TextBox 3"/>
          <p:cNvSpPr txBox="1"/>
          <p:nvPr/>
        </p:nvSpPr>
        <p:spPr>
          <a:xfrm>
            <a:off x="5082609" y="427247"/>
            <a:ext cx="3074240" cy="923330"/>
          </a:xfrm>
          <a:prstGeom prst="rect">
            <a:avLst/>
          </a:prstGeom>
          <a:noFill/>
        </p:spPr>
        <p:txBody>
          <a:bodyPr wrap="none" rtlCol="0">
            <a:spAutoFit/>
          </a:bodyPr>
          <a:lstStyle/>
          <a:p>
            <a:r>
              <a:rPr lang="en-US" sz="5400" dirty="0" smtClean="0">
                <a:latin typeface="+mj-lt"/>
              </a:rPr>
              <a:t>Installation</a:t>
            </a:r>
            <a:endParaRPr lang="uk-UA" sz="5400" dirty="0">
              <a:latin typeface="+mj-lt"/>
            </a:endParaRPr>
          </a:p>
        </p:txBody>
      </p:sp>
      <p:pic>
        <p:nvPicPr>
          <p:cNvPr id="1033" name="Picture 9" descr="Testing Node JS and NPM on Windows using CM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667" y="3445360"/>
            <a:ext cx="8232204" cy="176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53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9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140495" y="4119132"/>
            <a:ext cx="7516104" cy="516853"/>
          </a:xfrm>
        </p:spPr>
        <p:txBody>
          <a:bodyPr/>
          <a:lstStyle/>
          <a:p>
            <a:pPr algn="ctr"/>
            <a:r>
              <a:rPr lang="en-US" dirty="0"/>
              <a:t>Agenda</a:t>
            </a:r>
            <a:endParaRPr lang="uk-UA" dirty="0"/>
          </a:p>
        </p:txBody>
      </p:sp>
      <p:sp>
        <p:nvSpPr>
          <p:cNvPr id="3" name="Прямоугольник 2"/>
          <p:cNvSpPr/>
          <p:nvPr/>
        </p:nvSpPr>
        <p:spPr>
          <a:xfrm>
            <a:off x="2524835" y="769753"/>
            <a:ext cx="7492621" cy="5139869"/>
          </a:xfrm>
          <a:prstGeom prst="rect">
            <a:avLst/>
          </a:prstGeom>
        </p:spPr>
        <p:txBody>
          <a:bodyPr wrap="square">
            <a:spAutoFit/>
          </a:bodyPr>
          <a:lstStyle/>
          <a:p>
            <a:pPr algn="ctr"/>
            <a:r>
              <a:rPr lang="en-US" sz="4000" b="1" cap="all" dirty="0">
                <a:latin typeface="+mj-lt"/>
              </a:rPr>
              <a:t>NPM</a:t>
            </a:r>
          </a:p>
          <a:p>
            <a:pPr algn="ctr"/>
            <a:r>
              <a:rPr lang="en-US" sz="3600" dirty="0">
                <a:solidFill>
                  <a:schemeClr val="bg1"/>
                </a:solidFill>
                <a:latin typeface="+mj-lt"/>
              </a:rPr>
              <a:t/>
            </a:r>
            <a:br>
              <a:rPr lang="en-US" sz="3600" dirty="0">
                <a:solidFill>
                  <a:schemeClr val="bg1"/>
                </a:solidFill>
                <a:latin typeface="+mj-lt"/>
              </a:rPr>
            </a:br>
            <a:r>
              <a:rPr lang="en-US" sz="3600" dirty="0" err="1">
                <a:solidFill>
                  <a:schemeClr val="bg1"/>
                </a:solidFill>
                <a:latin typeface="+mj-lt"/>
              </a:rPr>
              <a:t>npm</a:t>
            </a:r>
            <a:r>
              <a:rPr lang="en-US" sz="3600" dirty="0">
                <a:solidFill>
                  <a:schemeClr val="bg1"/>
                </a:solidFill>
                <a:latin typeface="+mj-lt"/>
              </a:rPr>
              <a:t> is the default package manager for Node.js.</a:t>
            </a:r>
          </a:p>
          <a:p>
            <a:pPr algn="ctr"/>
            <a:r>
              <a:rPr lang="en-US" sz="3600" dirty="0">
                <a:solidFill>
                  <a:schemeClr val="bg1"/>
                </a:solidFill>
                <a:latin typeface="+mj-lt"/>
              </a:rPr>
              <a:t>It manages dependencies for an application.</a:t>
            </a:r>
          </a:p>
          <a:p>
            <a:pPr algn="ctr"/>
            <a:r>
              <a:rPr lang="en-US" sz="3600" dirty="0">
                <a:solidFill>
                  <a:schemeClr val="bg1"/>
                </a:solidFill>
                <a:latin typeface="+mj-lt"/>
              </a:rPr>
              <a:t>It also allows users to install Node.js applications that are available on the </a:t>
            </a:r>
            <a:r>
              <a:rPr lang="en-US" sz="3600" dirty="0" err="1">
                <a:solidFill>
                  <a:schemeClr val="bg1"/>
                </a:solidFill>
                <a:latin typeface="+mj-lt"/>
              </a:rPr>
              <a:t>npm</a:t>
            </a:r>
            <a:r>
              <a:rPr lang="en-US" sz="3600" dirty="0">
                <a:solidFill>
                  <a:schemeClr val="bg1"/>
                </a:solidFill>
                <a:latin typeface="+mj-lt"/>
              </a:rPr>
              <a:t> registry.</a:t>
            </a:r>
            <a:endParaRPr lang="en-US" sz="3600" b="0" i="0" dirty="0">
              <a:solidFill>
                <a:schemeClr val="bg1"/>
              </a:solidFill>
              <a:effectLst/>
              <a:latin typeface="+mj-lt"/>
            </a:endParaRPr>
          </a:p>
        </p:txBody>
      </p:sp>
    </p:spTree>
    <p:extLst>
      <p:ext uri="{BB962C8B-B14F-4D97-AF65-F5344CB8AC3E}">
        <p14:creationId xmlns:p14="http://schemas.microsoft.com/office/powerpoint/2010/main" val="22814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What is a Node.JS?</a:t>
            </a:r>
            <a:endParaRPr lang="en-US" b="1" dirty="0"/>
          </a:p>
        </p:txBody>
      </p:sp>
      <p:sp>
        <p:nvSpPr>
          <p:cNvPr id="3" name="Текст 2"/>
          <p:cNvSpPr>
            <a:spLocks noGrp="1"/>
          </p:cNvSpPr>
          <p:nvPr>
            <p:ph type="body" sz="quarter" idx="10"/>
          </p:nvPr>
        </p:nvSpPr>
        <p:spPr>
          <a:xfrm>
            <a:off x="286503" y="2054025"/>
            <a:ext cx="10820400" cy="3429000"/>
          </a:xfrm>
        </p:spPr>
        <p:txBody>
          <a:bodyPr/>
          <a:lstStyle/>
          <a:p>
            <a:pPr marL="342900" indent="-342900">
              <a:buFont typeface="Wingdings" panose="05000000000000000000" pitchFamily="2" charset="2"/>
              <a:buChar char="ü"/>
            </a:pPr>
            <a:r>
              <a:rPr lang="en-US" sz="3200" dirty="0">
                <a:latin typeface="+mj-lt"/>
              </a:rPr>
              <a:t>What is a Node.JS? 4 </a:t>
            </a:r>
            <a:endParaRPr lang="en-US" sz="3200" dirty="0" smtClean="0">
              <a:latin typeface="+mj-lt"/>
            </a:endParaRPr>
          </a:p>
          <a:p>
            <a:pPr marL="342900" indent="-342900">
              <a:buFont typeface="Wingdings" panose="05000000000000000000" pitchFamily="2" charset="2"/>
              <a:buChar char="ü"/>
            </a:pPr>
            <a:r>
              <a:rPr lang="en-US" sz="3200" dirty="0" smtClean="0">
                <a:latin typeface="+mj-lt"/>
              </a:rPr>
              <a:t> </a:t>
            </a:r>
            <a:r>
              <a:rPr lang="en-US" sz="3200" dirty="0">
                <a:latin typeface="+mj-lt"/>
              </a:rPr>
              <a:t>Server Side JavaScript </a:t>
            </a:r>
          </a:p>
          <a:p>
            <a:pPr marL="342900" indent="-342900">
              <a:buFont typeface="Wingdings" panose="05000000000000000000" pitchFamily="2" charset="2"/>
              <a:buChar char="ü"/>
            </a:pPr>
            <a:r>
              <a:rPr lang="en-US" sz="3200" dirty="0" smtClean="0">
                <a:latin typeface="+mj-lt"/>
              </a:rPr>
              <a:t>Platform </a:t>
            </a:r>
            <a:r>
              <a:rPr lang="en-US" sz="3200" dirty="0">
                <a:latin typeface="+mj-lt"/>
              </a:rPr>
              <a:t>built on Chrome’s JavaScript runtime i.e. V8 script engine </a:t>
            </a:r>
            <a:endParaRPr lang="en-US" sz="3200" dirty="0" smtClean="0">
              <a:latin typeface="+mj-lt"/>
            </a:endParaRPr>
          </a:p>
          <a:p>
            <a:pPr marL="342900" indent="-342900">
              <a:buFont typeface="Wingdings" panose="05000000000000000000" pitchFamily="2" charset="2"/>
              <a:buChar char="ü"/>
            </a:pPr>
            <a:r>
              <a:rPr lang="en-US" sz="3200" dirty="0" smtClean="0">
                <a:latin typeface="+mj-lt"/>
              </a:rPr>
              <a:t> </a:t>
            </a:r>
            <a:r>
              <a:rPr lang="en-US" sz="3200" dirty="0">
                <a:latin typeface="+mj-lt"/>
              </a:rPr>
              <a:t>Lightweight and Efficient </a:t>
            </a:r>
            <a:endParaRPr lang="en-US" sz="3200" dirty="0" smtClean="0">
              <a:latin typeface="+mj-lt"/>
            </a:endParaRPr>
          </a:p>
          <a:p>
            <a:pPr marL="342900" indent="-342900">
              <a:buFont typeface="Wingdings" panose="05000000000000000000" pitchFamily="2" charset="2"/>
              <a:buChar char="ü"/>
            </a:pPr>
            <a:r>
              <a:rPr lang="en-US" sz="3200" dirty="0" smtClean="0">
                <a:latin typeface="+mj-lt"/>
              </a:rPr>
              <a:t> </a:t>
            </a:r>
            <a:r>
              <a:rPr lang="en-US" sz="3200" dirty="0">
                <a:latin typeface="+mj-lt"/>
              </a:rPr>
              <a:t>Event-Driven, works on the Non-Blocking Model </a:t>
            </a:r>
            <a:endParaRPr lang="en-US" sz="3200" dirty="0" smtClean="0">
              <a:latin typeface="+mj-lt"/>
            </a:endParaRPr>
          </a:p>
          <a:p>
            <a:pPr marL="342900" indent="-342900">
              <a:buFont typeface="Wingdings" panose="05000000000000000000" pitchFamily="2" charset="2"/>
              <a:buChar char="ü"/>
            </a:pPr>
            <a:r>
              <a:rPr lang="en-US" sz="3200" dirty="0" smtClean="0">
                <a:latin typeface="+mj-lt"/>
              </a:rPr>
              <a:t> </a:t>
            </a:r>
            <a:r>
              <a:rPr lang="en-US" sz="3200" dirty="0">
                <a:latin typeface="+mj-lt"/>
              </a:rPr>
              <a:t>Can Handle Thousands of Concurrent Connections with Minimal Overhead on a Single Process. </a:t>
            </a:r>
            <a:endParaRPr lang="uk-UA" sz="3200" dirty="0">
              <a:latin typeface="+mj-lt"/>
            </a:endParaRPr>
          </a:p>
        </p:txBody>
      </p:sp>
      <p:pic>
        <p:nvPicPr>
          <p:cNvPr id="2056" name="Picture 8" descr="Node JS Logo transparent PNG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6016" y="488268"/>
            <a:ext cx="2520169" cy="67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3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6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Why Node.JS?</a:t>
            </a:r>
            <a:endParaRPr lang="en-US" b="1" dirty="0"/>
          </a:p>
        </p:txBody>
      </p:sp>
      <p:sp>
        <p:nvSpPr>
          <p:cNvPr id="3" name="Текст 2"/>
          <p:cNvSpPr>
            <a:spLocks noGrp="1"/>
          </p:cNvSpPr>
          <p:nvPr>
            <p:ph type="body" sz="quarter" idx="10"/>
          </p:nvPr>
        </p:nvSpPr>
        <p:spPr>
          <a:xfrm>
            <a:off x="0" y="1740126"/>
            <a:ext cx="10820400" cy="3429000"/>
          </a:xfrm>
        </p:spPr>
        <p:txBody>
          <a:bodyPr/>
          <a:lstStyle/>
          <a:p>
            <a:pPr marL="342900" indent="-342900">
              <a:buFont typeface="Wingdings" panose="05000000000000000000" pitchFamily="2" charset="2"/>
              <a:buChar char="ü"/>
            </a:pPr>
            <a:r>
              <a:rPr lang="en-US" sz="2800" dirty="0">
                <a:latin typeface="+mj-lt"/>
              </a:rPr>
              <a:t>Provide Easy Way to Build Scalable Network </a:t>
            </a:r>
            <a:r>
              <a:rPr lang="en-US" sz="2800" dirty="0" smtClean="0">
                <a:latin typeface="+mj-lt"/>
              </a:rPr>
              <a:t>Programs.</a:t>
            </a:r>
          </a:p>
          <a:p>
            <a:pPr marL="342900" indent="-342900">
              <a:buFont typeface="Wingdings" panose="05000000000000000000" pitchFamily="2" charset="2"/>
              <a:buChar char="ü"/>
            </a:pPr>
            <a:r>
              <a:rPr lang="en-US" sz="2800" dirty="0">
                <a:latin typeface="+mj-lt"/>
              </a:rPr>
              <a:t>A Node.js app is run in a single process, without creating a new thread for every request</a:t>
            </a:r>
            <a:r>
              <a:rPr lang="en-US" sz="2800" dirty="0" smtClean="0">
                <a:latin typeface="+mj-lt"/>
              </a:rPr>
              <a:t>.</a:t>
            </a:r>
          </a:p>
          <a:p>
            <a:pPr marL="342900" indent="-342900">
              <a:buFont typeface="Wingdings" panose="05000000000000000000" pitchFamily="2" charset="2"/>
              <a:buChar char="ü"/>
            </a:pPr>
            <a:r>
              <a:rPr lang="en-US" sz="2800" dirty="0">
                <a:latin typeface="+mj-lt"/>
              </a:rPr>
              <a:t> Node.js provides a set of asynchronous I/O primitives in its standard library that prevent JavaScript code from blocking and generally, libraries in Node.js are written using non-blocking paradigms, making blocking behavior the exception rather than the norm</a:t>
            </a:r>
            <a:r>
              <a:rPr lang="en-US" sz="2800" dirty="0" smtClean="0">
                <a:latin typeface="+mj-lt"/>
              </a:rPr>
              <a:t>.</a:t>
            </a:r>
          </a:p>
          <a:p>
            <a:pPr marL="342900" indent="-342900">
              <a:buFont typeface="Wingdings" panose="05000000000000000000" pitchFamily="2" charset="2"/>
              <a:buChar char="ü"/>
            </a:pPr>
            <a:r>
              <a:rPr lang="en-US" sz="2800" dirty="0">
                <a:latin typeface="+mj-lt"/>
              </a:rPr>
              <a:t>When Node.js needs to perform an I/O operation, like reading from the network, accessing a database or the </a:t>
            </a:r>
            <a:r>
              <a:rPr lang="en-US" sz="2800" dirty="0" err="1">
                <a:latin typeface="+mj-lt"/>
              </a:rPr>
              <a:t>filesystem</a:t>
            </a:r>
            <a:r>
              <a:rPr lang="en-US" sz="2800" dirty="0">
                <a:latin typeface="+mj-lt"/>
              </a:rPr>
              <a:t>, instead of blocking the thread and wasting CPU cycles waiting, Node.js will resume the operations when the response comes back.</a:t>
            </a:r>
            <a:endParaRPr lang="en-US" sz="2800" dirty="0" smtClean="0">
              <a:latin typeface="+mj-lt"/>
            </a:endParaRPr>
          </a:p>
          <a:p>
            <a:pPr marL="342900" indent="-342900">
              <a:buFont typeface="Wingdings" panose="05000000000000000000" pitchFamily="2" charset="2"/>
              <a:buChar char="ü"/>
            </a:pPr>
            <a:endParaRPr lang="en-US" sz="2800" dirty="0" smtClean="0">
              <a:latin typeface="+mj-lt"/>
            </a:endParaRPr>
          </a:p>
          <a:p>
            <a:pPr marL="342900" indent="-342900">
              <a:buFont typeface="Wingdings" panose="05000000000000000000" pitchFamily="2" charset="2"/>
              <a:buChar char="ü"/>
            </a:pPr>
            <a:endParaRPr lang="uk-UA" sz="2800" dirty="0">
              <a:latin typeface="+mj-lt"/>
            </a:endParaRPr>
          </a:p>
        </p:txBody>
      </p:sp>
      <p:pic>
        <p:nvPicPr>
          <p:cNvPr id="2056" name="Picture 8" descr="Node JS Logo transparent PNG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56016" y="488268"/>
            <a:ext cx="2520169" cy="67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47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900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799" y="180834"/>
            <a:ext cx="10820400" cy="685800"/>
          </a:xfrm>
        </p:spPr>
        <p:txBody>
          <a:bodyPr/>
          <a:lstStyle/>
          <a:p>
            <a:pPr algn="ctr"/>
            <a:r>
              <a:rPr lang="en-US" dirty="0"/>
              <a:t>Run JavaScript on Server Side</a:t>
            </a:r>
            <a:endParaRPr lang="en-US" dirty="0"/>
          </a:p>
        </p:txBody>
      </p:sp>
      <p:sp>
        <p:nvSpPr>
          <p:cNvPr id="2" name="Текст 1"/>
          <p:cNvSpPr>
            <a:spLocks noGrp="1"/>
          </p:cNvSpPr>
          <p:nvPr>
            <p:ph type="body" sz="quarter" idx="13"/>
          </p:nvPr>
        </p:nvSpPr>
        <p:spPr>
          <a:xfrm>
            <a:off x="300251" y="1784444"/>
            <a:ext cx="5731741" cy="3701955"/>
          </a:xfrm>
        </p:spPr>
        <p:txBody>
          <a:bodyPr/>
          <a:lstStyle/>
          <a:p>
            <a:pPr marL="12700">
              <a:spcBef>
                <a:spcPts val="100"/>
              </a:spcBef>
            </a:pPr>
            <a:r>
              <a:rPr lang="en-US" sz="2400" spc="-10" dirty="0">
                <a:latin typeface="+mj-lt"/>
                <a:cs typeface="Arial"/>
              </a:rPr>
              <a:t>Allows </a:t>
            </a:r>
            <a:r>
              <a:rPr lang="en-US" sz="2400" dirty="0">
                <a:latin typeface="+mj-lt"/>
                <a:cs typeface="Arial"/>
              </a:rPr>
              <a:t>to </a:t>
            </a:r>
            <a:r>
              <a:rPr lang="en-US" sz="2400" spc="-5" dirty="0">
                <a:latin typeface="+mj-lt"/>
                <a:cs typeface="Arial"/>
              </a:rPr>
              <a:t>run </a:t>
            </a:r>
            <a:r>
              <a:rPr lang="en-US" sz="2400" spc="-5" dirty="0" err="1">
                <a:latin typeface="+mj-lt"/>
                <a:cs typeface="Arial"/>
              </a:rPr>
              <a:t>Javascript</a:t>
            </a:r>
            <a:r>
              <a:rPr lang="en-US" sz="2400" spc="-5" dirty="0">
                <a:latin typeface="+mj-lt"/>
                <a:cs typeface="Arial"/>
              </a:rPr>
              <a:t> code in </a:t>
            </a:r>
            <a:r>
              <a:rPr lang="en-US" sz="2400" dirty="0">
                <a:latin typeface="+mj-lt"/>
                <a:cs typeface="Arial"/>
              </a:rPr>
              <a:t>the</a:t>
            </a:r>
            <a:r>
              <a:rPr lang="en-US" sz="2400" spc="75" dirty="0">
                <a:latin typeface="+mj-lt"/>
                <a:cs typeface="Arial"/>
              </a:rPr>
              <a:t> </a:t>
            </a:r>
            <a:r>
              <a:rPr lang="en-US" sz="2400" spc="-5" dirty="0">
                <a:latin typeface="+mj-lt"/>
                <a:cs typeface="Arial"/>
              </a:rPr>
              <a:t>backend,</a:t>
            </a:r>
            <a:endParaRPr lang="en-US" sz="2400" dirty="0">
              <a:latin typeface="+mj-lt"/>
              <a:cs typeface="Arial"/>
            </a:endParaRPr>
          </a:p>
          <a:p>
            <a:pPr marL="12700"/>
            <a:r>
              <a:rPr lang="en-US" sz="2400" spc="-5" dirty="0">
                <a:latin typeface="+mj-lt"/>
                <a:cs typeface="Arial"/>
              </a:rPr>
              <a:t>outside </a:t>
            </a:r>
            <a:r>
              <a:rPr lang="en-US" sz="2400" dirty="0">
                <a:latin typeface="+mj-lt"/>
                <a:cs typeface="Arial"/>
              </a:rPr>
              <a:t>a </a:t>
            </a:r>
            <a:r>
              <a:rPr lang="en-US" sz="2400" spc="-20" dirty="0">
                <a:latin typeface="+mj-lt"/>
                <a:cs typeface="Arial"/>
              </a:rPr>
              <a:t>browser.</a:t>
            </a:r>
            <a:endParaRPr lang="en-US" sz="2400" dirty="0">
              <a:latin typeface="+mj-lt"/>
              <a:cs typeface="Arial"/>
            </a:endParaRPr>
          </a:p>
          <a:p>
            <a:pPr>
              <a:spcBef>
                <a:spcPts val="35"/>
              </a:spcBef>
            </a:pPr>
            <a:endParaRPr lang="en-US" sz="2400" dirty="0">
              <a:latin typeface="+mj-lt"/>
              <a:cs typeface="Times New Roman"/>
            </a:endParaRPr>
          </a:p>
          <a:p>
            <a:pPr marL="12700"/>
            <a:r>
              <a:rPr lang="en-US" sz="2400" spc="-5" dirty="0">
                <a:latin typeface="+mj-lt"/>
                <a:cs typeface="Arial"/>
              </a:rPr>
              <a:t>Using </a:t>
            </a:r>
            <a:r>
              <a:rPr lang="en-US" sz="2400" spc="-10" dirty="0">
                <a:latin typeface="+mj-lt"/>
                <a:cs typeface="Arial"/>
              </a:rPr>
              <a:t>Google’s </a:t>
            </a:r>
            <a:r>
              <a:rPr lang="en-US" sz="2400" dirty="0">
                <a:latin typeface="+mj-lt"/>
                <a:cs typeface="Arial"/>
              </a:rPr>
              <a:t>V8</a:t>
            </a:r>
            <a:r>
              <a:rPr lang="en-US" sz="2400" spc="25" dirty="0">
                <a:latin typeface="+mj-lt"/>
                <a:cs typeface="Arial"/>
              </a:rPr>
              <a:t> </a:t>
            </a:r>
            <a:r>
              <a:rPr lang="en-US" sz="2400" spc="-5" dirty="0">
                <a:latin typeface="+mj-lt"/>
                <a:cs typeface="Arial"/>
              </a:rPr>
              <a:t>Engine</a:t>
            </a:r>
            <a:endParaRPr lang="en-US" sz="2400" dirty="0">
              <a:latin typeface="+mj-lt"/>
              <a:cs typeface="Arial"/>
            </a:endParaRPr>
          </a:p>
          <a:p>
            <a:pPr>
              <a:spcBef>
                <a:spcPts val="30"/>
              </a:spcBef>
            </a:pPr>
            <a:endParaRPr lang="en-US" sz="2400" dirty="0">
              <a:latin typeface="+mj-lt"/>
              <a:cs typeface="Times New Roman"/>
            </a:endParaRPr>
          </a:p>
          <a:p>
            <a:pPr marL="12700"/>
            <a:r>
              <a:rPr lang="en-US" sz="2400" spc="-5" dirty="0">
                <a:latin typeface="+mj-lt"/>
                <a:cs typeface="Arial"/>
              </a:rPr>
              <a:t>Has Runtime environments and </a:t>
            </a:r>
            <a:r>
              <a:rPr lang="en-US" sz="2400" dirty="0">
                <a:latin typeface="+mj-lt"/>
                <a:cs typeface="Arial"/>
              </a:rPr>
              <a:t>NPM</a:t>
            </a:r>
            <a:r>
              <a:rPr lang="en-US" sz="2400" spc="40" dirty="0">
                <a:latin typeface="+mj-lt"/>
                <a:cs typeface="Arial"/>
              </a:rPr>
              <a:t> </a:t>
            </a:r>
            <a:r>
              <a:rPr lang="en-US" sz="2400" spc="-25" dirty="0">
                <a:latin typeface="+mj-lt"/>
                <a:cs typeface="Arial"/>
              </a:rPr>
              <a:t>library.</a:t>
            </a:r>
            <a:endParaRPr lang="en-US" sz="2400" dirty="0">
              <a:latin typeface="+mj-lt"/>
              <a:cs typeface="Arial"/>
            </a:endParaRPr>
          </a:p>
          <a:p>
            <a:endParaRPr lang="uk-UA" sz="2400" dirty="0">
              <a:latin typeface="+mj-lt"/>
            </a:endParaRPr>
          </a:p>
        </p:txBody>
      </p:sp>
      <p:sp>
        <p:nvSpPr>
          <p:cNvPr id="4" name="Текст 3"/>
          <p:cNvSpPr>
            <a:spLocks noGrp="1"/>
          </p:cNvSpPr>
          <p:nvPr>
            <p:ph type="body" sz="quarter" idx="17"/>
          </p:nvPr>
        </p:nvSpPr>
        <p:spPr/>
        <p:txBody>
          <a:bodyPr/>
          <a:lstStyle/>
          <a:p>
            <a:endParaRPr lang="uk-UA"/>
          </a:p>
        </p:txBody>
      </p:sp>
      <p:sp>
        <p:nvSpPr>
          <p:cNvPr id="12" name="object 5"/>
          <p:cNvSpPr/>
          <p:nvPr/>
        </p:nvSpPr>
        <p:spPr>
          <a:xfrm>
            <a:off x="6191534" y="1136449"/>
            <a:ext cx="5474208" cy="541934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0157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100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85800" y="180834"/>
            <a:ext cx="10820400" cy="685800"/>
          </a:xfrm>
        </p:spPr>
        <p:txBody>
          <a:bodyPr/>
          <a:lstStyle/>
          <a:p>
            <a:pPr algn="ctr"/>
            <a:r>
              <a:rPr lang="en-US" dirty="0" err="1" smtClean="0"/>
              <a:t>NodeJs</a:t>
            </a:r>
            <a:r>
              <a:rPr lang="en-US" dirty="0" smtClean="0"/>
              <a:t> works on</a:t>
            </a:r>
            <a:br>
              <a:rPr lang="en-US" dirty="0" smtClean="0"/>
            </a:br>
            <a:endParaRPr lang="uk-UA" dirty="0"/>
          </a:p>
        </p:txBody>
      </p:sp>
      <p:sp>
        <p:nvSpPr>
          <p:cNvPr id="6" name="object 5"/>
          <p:cNvSpPr>
            <a:spLocks noGrp="1"/>
          </p:cNvSpPr>
          <p:nvPr>
            <p:ph type="body" sz="quarter" idx="10"/>
          </p:nvPr>
        </p:nvSpPr>
        <p:spPr>
          <a:xfrm>
            <a:off x="4317124" y="1143498"/>
            <a:ext cx="7656513" cy="5230813"/>
          </a:xfrm>
          <a:prstGeom prst="rect">
            <a:avLst/>
          </a:prstGeom>
          <a:blipFill>
            <a:blip r:embed="rId2" cstate="print"/>
            <a:stretch>
              <a:fillRect/>
            </a:stretch>
          </a:blipFill>
        </p:spPr>
        <p:txBody>
          <a:bodyPr wrap="square" lIns="0" tIns="0" rIns="0" bIns="0" rtlCol="0"/>
          <a:lstStyle/>
          <a:p>
            <a:endParaRPr lang="uk-UA" dirty="0"/>
          </a:p>
        </p:txBody>
      </p:sp>
      <p:sp>
        <p:nvSpPr>
          <p:cNvPr id="2" name="Прямоугольник 1"/>
          <p:cNvSpPr/>
          <p:nvPr/>
        </p:nvSpPr>
        <p:spPr>
          <a:xfrm>
            <a:off x="155693" y="1903864"/>
            <a:ext cx="3803176" cy="3046988"/>
          </a:xfrm>
          <a:prstGeom prst="rect">
            <a:avLst/>
          </a:prstGeom>
        </p:spPr>
        <p:txBody>
          <a:bodyPr wrap="square">
            <a:spAutoFit/>
          </a:bodyPr>
          <a:lstStyle/>
          <a:p>
            <a:r>
              <a:rPr lang="en-US" sz="3200" dirty="0">
                <a:solidFill>
                  <a:srgbClr val="2D3438"/>
                </a:solidFill>
                <a:latin typeface="+mj-lt"/>
              </a:rPr>
              <a:t>Node.js runs the V8 JavaScript engine, the core of Google Chrome, outside of the browser. This allows Node.js to be very performant.</a:t>
            </a:r>
            <a:endParaRPr lang="uk-UA" sz="3200" dirty="0">
              <a:latin typeface="+mj-lt"/>
            </a:endParaRPr>
          </a:p>
        </p:txBody>
      </p:sp>
    </p:spTree>
    <p:extLst>
      <p:ext uri="{BB962C8B-B14F-4D97-AF65-F5344CB8AC3E}">
        <p14:creationId xmlns:p14="http://schemas.microsoft.com/office/powerpoint/2010/main" val="19430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000">
              <a:srgbClr val="002060"/>
            </a:gs>
            <a:gs pos="100000">
              <a:srgbClr val="F26D26"/>
            </a:gs>
          </a:gsLst>
          <a:lin ang="108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85800" y="399198"/>
            <a:ext cx="10820400" cy="685800"/>
          </a:xfrm>
        </p:spPr>
        <p:txBody>
          <a:bodyPr/>
          <a:lstStyle/>
          <a:p>
            <a:pPr algn="ctr"/>
            <a:r>
              <a:rPr lang="en-US" dirty="0"/>
              <a:t>Synchronous vs</a:t>
            </a:r>
            <a:r>
              <a:rPr lang="en-US" spc="-260" dirty="0"/>
              <a:t> </a:t>
            </a:r>
            <a:r>
              <a:rPr lang="en-US" spc="-5" dirty="0"/>
              <a:t>Asynchronous</a:t>
            </a:r>
            <a:endParaRPr lang="uk-UA" dirty="0"/>
          </a:p>
        </p:txBody>
      </p:sp>
      <p:graphicFrame>
        <p:nvGraphicFramePr>
          <p:cNvPr id="14" name="object 7"/>
          <p:cNvGraphicFramePr>
            <a:graphicFrameLocks noGrp="1"/>
          </p:cNvGraphicFramePr>
          <p:nvPr>
            <p:extLst>
              <p:ext uri="{D42A27DB-BD31-4B8C-83A1-F6EECF244321}">
                <p14:modId xmlns:p14="http://schemas.microsoft.com/office/powerpoint/2010/main" val="3884962244"/>
              </p:ext>
            </p:extLst>
          </p:nvPr>
        </p:nvGraphicFramePr>
        <p:xfrm>
          <a:off x="1208210" y="1371601"/>
          <a:ext cx="9775580" cy="4526417"/>
        </p:xfrm>
        <a:graphic>
          <a:graphicData uri="http://schemas.openxmlformats.org/drawingml/2006/table">
            <a:tbl>
              <a:tblPr firstRow="1" bandRow="1">
                <a:tableStyleId>{2D5ABB26-0587-4C30-8999-92F81FD0307C}</a:tableStyleId>
              </a:tblPr>
              <a:tblGrid>
                <a:gridCol w="4887790">
                  <a:extLst>
                    <a:ext uri="{9D8B030D-6E8A-4147-A177-3AD203B41FA5}">
                      <a16:colId xmlns:a16="http://schemas.microsoft.com/office/drawing/2014/main" val="20000"/>
                    </a:ext>
                  </a:extLst>
                </a:gridCol>
                <a:gridCol w="4887790">
                  <a:extLst>
                    <a:ext uri="{9D8B030D-6E8A-4147-A177-3AD203B41FA5}">
                      <a16:colId xmlns:a16="http://schemas.microsoft.com/office/drawing/2014/main" val="20001"/>
                    </a:ext>
                  </a:extLst>
                </a:gridCol>
              </a:tblGrid>
              <a:tr h="1175620">
                <a:tc gridSpan="2">
                  <a:txBody>
                    <a:bodyPr/>
                    <a:lstStyle/>
                    <a:p>
                      <a:pPr marL="66040" algn="ctr">
                        <a:lnSpc>
                          <a:spcPct val="100000"/>
                        </a:lnSpc>
                        <a:spcBef>
                          <a:spcPts val="300"/>
                        </a:spcBef>
                        <a:tabLst>
                          <a:tab pos="4438650" algn="l"/>
                        </a:tabLst>
                      </a:pPr>
                      <a:r>
                        <a:rPr sz="2100" spc="-5" dirty="0">
                          <a:latin typeface="Arial"/>
                          <a:cs typeface="Arial"/>
                        </a:rPr>
                        <a:t>Synchronous	Asynchronous</a:t>
                      </a:r>
                      <a:endParaRPr sz="2100" dirty="0">
                        <a:latin typeface="Arial"/>
                        <a:cs typeface="Arial"/>
                      </a:endParaRPr>
                    </a:p>
                  </a:txBody>
                  <a:tcPr marL="0" marR="0" marT="38100" marB="0">
                    <a:lnB w="28575">
                      <a:solidFill>
                        <a:srgbClr val="FFFFFF"/>
                      </a:solidFill>
                      <a:prstDash val="solid"/>
                    </a:lnB>
                    <a:solidFill>
                      <a:srgbClr val="C1D72E"/>
                    </a:solidFill>
                  </a:tcPr>
                </a:tc>
                <a:tc hMerge="1">
                  <a:txBody>
                    <a:bodyPr/>
                    <a:lstStyle/>
                    <a:p>
                      <a:endParaRPr/>
                    </a:p>
                  </a:txBody>
                  <a:tcPr marL="0" marR="0" marT="0" marB="0"/>
                </a:tc>
                <a:extLst>
                  <a:ext uri="{0D108BD9-81ED-4DB2-BD59-A6C34878D82A}">
                    <a16:rowId xmlns:a16="http://schemas.microsoft.com/office/drawing/2014/main" val="10000"/>
                  </a:ext>
                </a:extLst>
              </a:tr>
              <a:tr h="2175176">
                <a:tc>
                  <a:txBody>
                    <a:bodyPr/>
                    <a:lstStyle/>
                    <a:p>
                      <a:pPr marL="91440" marR="342265">
                        <a:lnSpc>
                          <a:spcPct val="100000"/>
                        </a:lnSpc>
                        <a:spcBef>
                          <a:spcPts val="300"/>
                        </a:spcBef>
                      </a:pPr>
                      <a:r>
                        <a:rPr sz="2100" spc="-15" dirty="0">
                          <a:latin typeface="Arial"/>
                          <a:cs typeface="Arial"/>
                        </a:rPr>
                        <a:t>Waits </a:t>
                      </a:r>
                      <a:r>
                        <a:rPr sz="2100" dirty="0">
                          <a:latin typeface="Arial"/>
                          <a:cs typeface="Arial"/>
                        </a:rPr>
                        <a:t>for </a:t>
                      </a:r>
                      <a:r>
                        <a:rPr sz="2100" spc="-5" dirty="0">
                          <a:latin typeface="Arial"/>
                          <a:cs typeface="Arial"/>
                        </a:rPr>
                        <a:t>each operation </a:t>
                      </a:r>
                      <a:r>
                        <a:rPr sz="2100" dirty="0">
                          <a:latin typeface="Arial"/>
                          <a:cs typeface="Arial"/>
                        </a:rPr>
                        <a:t>to  </a:t>
                      </a:r>
                      <a:r>
                        <a:rPr sz="2100" spc="-5" dirty="0">
                          <a:latin typeface="Arial"/>
                          <a:cs typeface="Arial"/>
                        </a:rPr>
                        <a:t>complete, </a:t>
                      </a:r>
                      <a:r>
                        <a:rPr sz="2100" dirty="0">
                          <a:latin typeface="Arial"/>
                          <a:cs typeface="Arial"/>
                        </a:rPr>
                        <a:t>after </a:t>
                      </a:r>
                      <a:r>
                        <a:rPr sz="2100" spc="-5" dirty="0">
                          <a:latin typeface="Arial"/>
                          <a:cs typeface="Arial"/>
                        </a:rPr>
                        <a:t>that executes </a:t>
                      </a:r>
                      <a:r>
                        <a:rPr sz="2100" spc="-10" dirty="0">
                          <a:latin typeface="Arial"/>
                          <a:cs typeface="Arial"/>
                        </a:rPr>
                        <a:t>next  </a:t>
                      </a:r>
                      <a:r>
                        <a:rPr sz="2100" spc="-5" dirty="0">
                          <a:latin typeface="Arial"/>
                          <a:cs typeface="Arial"/>
                        </a:rPr>
                        <a:t>operation.</a:t>
                      </a:r>
                      <a:endParaRPr sz="2100">
                        <a:latin typeface="Arial"/>
                        <a:cs typeface="Arial"/>
                      </a:endParaRPr>
                    </a:p>
                  </a:txBody>
                  <a:tcPr marL="0" marR="0" marT="38100" marB="0">
                    <a:lnL w="12700">
                      <a:solidFill>
                        <a:srgbClr val="C1D72E"/>
                      </a:solidFill>
                      <a:prstDash val="solid"/>
                    </a:lnL>
                    <a:lnR w="12700">
                      <a:solidFill>
                        <a:srgbClr val="C1D72E"/>
                      </a:solidFill>
                      <a:prstDash val="solid"/>
                    </a:lnR>
                    <a:lnT w="28575">
                      <a:solidFill>
                        <a:srgbClr val="FFFFFF"/>
                      </a:solidFill>
                      <a:prstDash val="solid"/>
                    </a:lnT>
                    <a:lnB w="12700">
                      <a:solidFill>
                        <a:srgbClr val="C1D72E"/>
                      </a:solidFill>
                      <a:prstDash val="solid"/>
                    </a:lnB>
                    <a:solidFill>
                      <a:srgbClr val="C1D72E">
                        <a:alpha val="39999"/>
                      </a:srgbClr>
                    </a:solidFill>
                  </a:tcPr>
                </a:tc>
                <a:tc>
                  <a:txBody>
                    <a:bodyPr/>
                    <a:lstStyle/>
                    <a:p>
                      <a:pPr marL="92075" marR="239395">
                        <a:lnSpc>
                          <a:spcPct val="100000"/>
                        </a:lnSpc>
                        <a:spcBef>
                          <a:spcPts val="300"/>
                        </a:spcBef>
                      </a:pPr>
                      <a:r>
                        <a:rPr sz="2100" spc="-10" dirty="0">
                          <a:latin typeface="Arial"/>
                          <a:cs typeface="Arial"/>
                        </a:rPr>
                        <a:t>Never </a:t>
                      </a:r>
                      <a:r>
                        <a:rPr sz="2100" spc="-5" dirty="0">
                          <a:latin typeface="Arial"/>
                          <a:cs typeface="Arial"/>
                        </a:rPr>
                        <a:t>waits each operation </a:t>
                      </a:r>
                      <a:r>
                        <a:rPr sz="2100" dirty="0">
                          <a:latin typeface="Arial"/>
                          <a:cs typeface="Arial"/>
                        </a:rPr>
                        <a:t>to  </a:t>
                      </a:r>
                      <a:r>
                        <a:rPr sz="2100" spc="-5" dirty="0">
                          <a:latin typeface="Arial"/>
                          <a:cs typeface="Arial"/>
                        </a:rPr>
                        <a:t>complete, executes all </a:t>
                      </a:r>
                      <a:r>
                        <a:rPr sz="2100" spc="-10" dirty="0">
                          <a:latin typeface="Arial"/>
                          <a:cs typeface="Arial"/>
                        </a:rPr>
                        <a:t>at </a:t>
                      </a:r>
                      <a:r>
                        <a:rPr sz="2100" spc="-5" dirty="0">
                          <a:latin typeface="Arial"/>
                          <a:cs typeface="Arial"/>
                        </a:rPr>
                        <a:t>one </a:t>
                      </a:r>
                      <a:r>
                        <a:rPr sz="2100" dirty="0">
                          <a:latin typeface="Arial"/>
                          <a:cs typeface="Arial"/>
                        </a:rPr>
                        <a:t>time.  </a:t>
                      </a:r>
                      <a:r>
                        <a:rPr sz="2100" spc="-5" dirty="0">
                          <a:latin typeface="Arial"/>
                          <a:cs typeface="Arial"/>
                        </a:rPr>
                        <a:t>Results handled as</a:t>
                      </a:r>
                      <a:r>
                        <a:rPr sz="2100" spc="-30" dirty="0">
                          <a:latin typeface="Arial"/>
                          <a:cs typeface="Arial"/>
                        </a:rPr>
                        <a:t> </a:t>
                      </a:r>
                      <a:r>
                        <a:rPr sz="2100" spc="-5" dirty="0">
                          <a:latin typeface="Arial"/>
                          <a:cs typeface="Arial"/>
                        </a:rPr>
                        <a:t>available.</a:t>
                      </a:r>
                      <a:endParaRPr sz="2100">
                        <a:latin typeface="Arial"/>
                        <a:cs typeface="Arial"/>
                      </a:endParaRPr>
                    </a:p>
                  </a:txBody>
                  <a:tcPr marL="0" marR="0" marT="38100" marB="0">
                    <a:lnL w="12700">
                      <a:solidFill>
                        <a:srgbClr val="C1D72E"/>
                      </a:solidFill>
                      <a:prstDash val="solid"/>
                    </a:lnL>
                    <a:lnR w="12700">
                      <a:solidFill>
                        <a:srgbClr val="C1D72E"/>
                      </a:solidFill>
                      <a:prstDash val="solid"/>
                    </a:lnR>
                    <a:lnT w="28575">
                      <a:solidFill>
                        <a:srgbClr val="FFFFFF"/>
                      </a:solidFill>
                      <a:prstDash val="solid"/>
                    </a:lnT>
                    <a:lnB w="12700">
                      <a:solidFill>
                        <a:srgbClr val="C1D72E"/>
                      </a:solidFill>
                      <a:prstDash val="solid"/>
                    </a:lnB>
                    <a:solidFill>
                      <a:srgbClr val="C1D72E">
                        <a:alpha val="39999"/>
                      </a:srgbClr>
                    </a:solidFill>
                  </a:tcPr>
                </a:tc>
                <a:extLst>
                  <a:ext uri="{0D108BD9-81ED-4DB2-BD59-A6C34878D82A}">
                    <a16:rowId xmlns:a16="http://schemas.microsoft.com/office/drawing/2014/main" val="10001"/>
                  </a:ext>
                </a:extLst>
              </a:tr>
              <a:tr h="1175621">
                <a:tc>
                  <a:txBody>
                    <a:bodyPr/>
                    <a:lstStyle/>
                    <a:p>
                      <a:pPr marL="91440">
                        <a:lnSpc>
                          <a:spcPct val="100000"/>
                        </a:lnSpc>
                        <a:spcBef>
                          <a:spcPts val="305"/>
                        </a:spcBef>
                      </a:pPr>
                      <a:r>
                        <a:rPr sz="2100" dirty="0">
                          <a:latin typeface="Arial"/>
                          <a:cs typeface="Arial"/>
                        </a:rPr>
                        <a:t>Step </a:t>
                      </a:r>
                      <a:r>
                        <a:rPr sz="2100" spc="-5" dirty="0">
                          <a:latin typeface="Arial"/>
                          <a:cs typeface="Arial"/>
                        </a:rPr>
                        <a:t>by </a:t>
                      </a:r>
                      <a:r>
                        <a:rPr sz="2100" dirty="0">
                          <a:latin typeface="Arial"/>
                          <a:cs typeface="Arial"/>
                        </a:rPr>
                        <a:t>Step</a:t>
                      </a:r>
                      <a:r>
                        <a:rPr sz="2100" spc="-35" dirty="0">
                          <a:latin typeface="Arial"/>
                          <a:cs typeface="Arial"/>
                        </a:rPr>
                        <a:t> </a:t>
                      </a:r>
                      <a:r>
                        <a:rPr sz="2100" spc="-5" dirty="0">
                          <a:latin typeface="Arial"/>
                          <a:cs typeface="Arial"/>
                        </a:rPr>
                        <a:t>execution</a:t>
                      </a:r>
                      <a:endParaRPr sz="2100">
                        <a:latin typeface="Arial"/>
                        <a:cs typeface="Arial"/>
                      </a:endParaRPr>
                    </a:p>
                  </a:txBody>
                  <a:tcPr marL="0" marR="0" marT="38735" marB="0">
                    <a:lnL w="12700">
                      <a:solidFill>
                        <a:srgbClr val="C1D72E"/>
                      </a:solidFill>
                      <a:prstDash val="solid"/>
                    </a:lnL>
                    <a:lnR w="12700">
                      <a:solidFill>
                        <a:srgbClr val="C1D72E"/>
                      </a:solidFill>
                      <a:prstDash val="solid"/>
                    </a:lnR>
                    <a:lnT w="12700">
                      <a:solidFill>
                        <a:srgbClr val="C1D72E"/>
                      </a:solidFill>
                      <a:prstDash val="solid"/>
                    </a:lnT>
                    <a:lnB w="12700">
                      <a:solidFill>
                        <a:srgbClr val="C1D72E"/>
                      </a:solidFill>
                      <a:prstDash val="solid"/>
                    </a:lnB>
                  </a:tcPr>
                </a:tc>
                <a:tc>
                  <a:txBody>
                    <a:bodyPr/>
                    <a:lstStyle/>
                    <a:p>
                      <a:pPr marL="92075">
                        <a:lnSpc>
                          <a:spcPct val="100000"/>
                        </a:lnSpc>
                        <a:spcBef>
                          <a:spcPts val="305"/>
                        </a:spcBef>
                      </a:pPr>
                      <a:r>
                        <a:rPr sz="2100" spc="-5" dirty="0">
                          <a:latin typeface="Arial"/>
                          <a:cs typeface="Arial"/>
                        </a:rPr>
                        <a:t>Callbacks used </a:t>
                      </a:r>
                      <a:r>
                        <a:rPr sz="2100" dirty="0">
                          <a:latin typeface="Arial"/>
                          <a:cs typeface="Arial"/>
                        </a:rPr>
                        <a:t>to </a:t>
                      </a:r>
                      <a:r>
                        <a:rPr sz="2100" spc="-5" dirty="0">
                          <a:latin typeface="Arial"/>
                          <a:cs typeface="Arial"/>
                        </a:rPr>
                        <a:t>handle</a:t>
                      </a:r>
                      <a:r>
                        <a:rPr sz="2100" spc="-50" dirty="0">
                          <a:latin typeface="Arial"/>
                          <a:cs typeface="Arial"/>
                        </a:rPr>
                        <a:t> </a:t>
                      </a:r>
                      <a:r>
                        <a:rPr sz="2100" spc="-5" dirty="0">
                          <a:latin typeface="Arial"/>
                          <a:cs typeface="Arial"/>
                        </a:rPr>
                        <a:t>results</a:t>
                      </a:r>
                      <a:endParaRPr sz="2100" dirty="0">
                        <a:latin typeface="Arial"/>
                        <a:cs typeface="Arial"/>
                      </a:endParaRPr>
                    </a:p>
                  </a:txBody>
                  <a:tcPr marL="0" marR="0" marT="38735" marB="0">
                    <a:lnL w="12700">
                      <a:solidFill>
                        <a:srgbClr val="C1D72E"/>
                      </a:solidFill>
                      <a:prstDash val="solid"/>
                    </a:lnL>
                    <a:lnR w="12700">
                      <a:solidFill>
                        <a:srgbClr val="C1D72E"/>
                      </a:solidFill>
                      <a:prstDash val="solid"/>
                    </a:lnR>
                    <a:lnT w="12700">
                      <a:solidFill>
                        <a:srgbClr val="C1D72E"/>
                      </a:solidFill>
                      <a:prstDash val="solid"/>
                    </a:lnT>
                    <a:lnB w="12700">
                      <a:solidFill>
                        <a:srgbClr val="C1D72E"/>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3610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835f28f2-30f1-4728-84d2-86d96e143488"/>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1516</TotalTime>
  <Words>1041</Words>
  <Application>Microsoft Office PowerPoint</Application>
  <PresentationFormat>Широкоэкранный</PresentationFormat>
  <Paragraphs>114</Paragraphs>
  <Slides>24</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3</vt:i4>
      </vt:variant>
      <vt:variant>
        <vt:lpstr>Заголовки слайдов</vt:lpstr>
      </vt:variant>
      <vt:variant>
        <vt:i4>24</vt:i4>
      </vt:variant>
    </vt:vector>
  </HeadingPairs>
  <TitlesOfParts>
    <vt:vector size="36" baseType="lpstr">
      <vt:lpstr>Arial</vt:lpstr>
      <vt:lpstr>Calibri</vt:lpstr>
      <vt:lpstr>medium-content-serif-font</vt:lpstr>
      <vt:lpstr>Open Sans</vt:lpstr>
      <vt:lpstr>Open Sans Regular</vt:lpstr>
      <vt:lpstr>Proxima Nova Black</vt:lpstr>
      <vt:lpstr>Proxima Nova Extrabold</vt:lpstr>
      <vt:lpstr>Times New Roman</vt:lpstr>
      <vt:lpstr>Wingdings</vt:lpstr>
      <vt:lpstr>1_GRADIENT THEME</vt:lpstr>
      <vt:lpstr>2_GRADIENT THEME</vt:lpstr>
      <vt:lpstr>2_DARK THEME</vt:lpstr>
      <vt:lpstr>NODE JS INTRODUCTION</vt:lpstr>
      <vt:lpstr>Agenda</vt:lpstr>
      <vt:lpstr>Agenda</vt:lpstr>
      <vt:lpstr>Agenda</vt:lpstr>
      <vt:lpstr>What is a Node.JS?</vt:lpstr>
      <vt:lpstr>Why Node.JS?</vt:lpstr>
      <vt:lpstr>Run JavaScript on Server Side</vt:lpstr>
      <vt:lpstr>NodeJs works on </vt:lpstr>
      <vt:lpstr>Synchronous vs Asynchronous</vt:lpstr>
      <vt:lpstr>Synchronous Example</vt:lpstr>
      <vt:lpstr>Asynchronous Example</vt:lpstr>
      <vt:lpstr>The importance of good architecture</vt:lpstr>
      <vt:lpstr>Презентация PowerPoint</vt:lpstr>
      <vt:lpstr>Презентация PowerPoint</vt:lpstr>
      <vt:lpstr>Summary</vt:lpstr>
      <vt:lpstr>       Blocking I/O in JavaScript</vt:lpstr>
      <vt:lpstr>       Non-Blocking I/O in JavaScript</vt:lpstr>
      <vt:lpstr>Synchronous/Asynchronous  file read</vt:lpstr>
      <vt:lpstr>Where to Use Node.JS?</vt:lpstr>
      <vt:lpstr>Benefits</vt:lpstr>
      <vt:lpstr>Презентация PowerPoint</vt:lpstr>
      <vt:lpstr>Who Uses Node.Js?</vt:lpstr>
      <vt:lpstr>Презентация PowerPoint</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Василь Дзюба</cp:lastModifiedBy>
  <cp:revision>35</cp:revision>
  <dcterms:created xsi:type="dcterms:W3CDTF">2018-11-02T13:55:27Z</dcterms:created>
  <dcterms:modified xsi:type="dcterms:W3CDTF">2020-04-12T15:28:39Z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