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27"/>
  </p:notesMasterIdLst>
  <p:sldIdLst>
    <p:sldId id="1224" r:id="rId7"/>
    <p:sldId id="1225" r:id="rId8"/>
    <p:sldId id="1240" r:id="rId9"/>
    <p:sldId id="1239" r:id="rId10"/>
    <p:sldId id="1228" r:id="rId11"/>
    <p:sldId id="1226" r:id="rId12"/>
    <p:sldId id="1227" r:id="rId13"/>
    <p:sldId id="1229" r:id="rId14"/>
    <p:sldId id="1242" r:id="rId15"/>
    <p:sldId id="1243" r:id="rId16"/>
    <p:sldId id="1244" r:id="rId17"/>
    <p:sldId id="1245" r:id="rId18"/>
    <p:sldId id="1246" r:id="rId19"/>
    <p:sldId id="1247" r:id="rId20"/>
    <p:sldId id="1248" r:id="rId21"/>
    <p:sldId id="1249" r:id="rId22"/>
    <p:sldId id="1250" r:id="rId23"/>
    <p:sldId id="1251" r:id="rId24"/>
    <p:sldId id="1252" r:id="rId25"/>
    <p:sldId id="1206" r:id="rId2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4"/>
            <p14:sldId id="1225"/>
            <p14:sldId id="1240"/>
            <p14:sldId id="1239"/>
            <p14:sldId id="1228"/>
            <p14:sldId id="1226"/>
            <p14:sldId id="1227"/>
            <p14:sldId id="1229"/>
            <p14:sldId id="1242"/>
            <p14:sldId id="1243"/>
            <p14:sldId id="1244"/>
            <p14:sldId id="1245"/>
            <p14:sldId id="1246"/>
            <p14:sldId id="1247"/>
            <p14:sldId id="1248"/>
            <p14:sldId id="1249"/>
            <p14:sldId id="1250"/>
            <p14:sldId id="1251"/>
            <p14:sldId id="1252"/>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6D26"/>
    <a:srgbClr val="E3602B"/>
    <a:srgbClr val="E93BDD"/>
    <a:srgbClr val="8F2585"/>
    <a:srgbClr val="BA124A"/>
    <a:srgbClr val="F49EEE"/>
    <a:srgbClr val="42D109"/>
    <a:srgbClr val="159B3B"/>
    <a:srgbClr val="0F45B1"/>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78" y="276"/>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05/04/2020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val="31093045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hyperlink" Target="https://wecodetheweb.com/2015/05/25/es6-destructuring/" TargetMode="External"/><Relationship Id="rId2" Type="http://schemas.openxmlformats.org/officeDocument/2006/relationships/hyperlink" Target="https://programmingwithmosh.com/react/react-functional-components/" TargetMode="Externa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hyperlink" Target="https://www.freecodecamp.org/news/the-basics-of-destructuring-props-in-react-a196696f5477/"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rgbClr val="002060"/>
            </a:gs>
            <a:gs pos="90000">
              <a:srgbClr val="F26D26"/>
            </a:gs>
          </a:gsLst>
          <a:lin ang="10800000" scaled="0"/>
          <a:tileRect/>
        </a:gra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6BFCD7C-0C79-467A-9369-0675D4B541D4}"/>
              </a:ext>
            </a:extLst>
          </p:cNvPr>
          <p:cNvSpPr>
            <a:spLocks noGrp="1"/>
          </p:cNvSpPr>
          <p:nvPr>
            <p:ph type="body" sz="quarter" idx="10"/>
          </p:nvPr>
        </p:nvSpPr>
        <p:spPr/>
        <p:txBody>
          <a:bodyPr/>
          <a:lstStyle/>
          <a:p>
            <a:r>
              <a:rPr lang="en-US" dirty="0" smtClean="0"/>
              <a:t>By </a:t>
            </a:r>
            <a:r>
              <a:rPr lang="en-US" dirty="0" err="1" smtClean="0"/>
              <a:t>Vasyl</a:t>
            </a:r>
            <a:r>
              <a:rPr lang="en-US" dirty="0" smtClean="0"/>
              <a:t> </a:t>
            </a:r>
            <a:r>
              <a:rPr lang="en-US" dirty="0" err="1" smtClean="0"/>
              <a:t>Dziuba</a:t>
            </a:r>
            <a:endParaRPr lang="en-US" dirty="0" smtClean="0"/>
          </a:p>
          <a:p>
            <a:endParaRPr lang="uk-UA" dirty="0"/>
          </a:p>
        </p:txBody>
      </p:sp>
      <p:sp>
        <p:nvSpPr>
          <p:cNvPr id="2" name="Title 1">
            <a:extLst>
              <a:ext uri="{FF2B5EF4-FFF2-40B4-BE49-F238E27FC236}">
                <a16:creationId xmlns:a16="http://schemas.microsoft.com/office/drawing/2014/main" id="{3F314A52-F715-4894-9739-384FC3085337}"/>
              </a:ext>
            </a:extLst>
          </p:cNvPr>
          <p:cNvSpPr>
            <a:spLocks noGrp="1"/>
          </p:cNvSpPr>
          <p:nvPr>
            <p:ph type="title"/>
          </p:nvPr>
        </p:nvSpPr>
        <p:spPr>
          <a:xfrm>
            <a:off x="685800" y="545910"/>
            <a:ext cx="10763108" cy="6216554"/>
          </a:xfrm>
          <a:prstGeom prst="rect">
            <a:avLst/>
          </a:prstGeom>
        </p:spPr>
        <p:txBody>
          <a:bodyPr/>
          <a:lstStyle/>
          <a:p>
            <a:pPr lvl="0"/>
            <a:r>
              <a:rPr lang="en-US" dirty="0" smtClean="0"/>
              <a:t>REACT</a:t>
            </a:r>
            <a:br>
              <a:rPr lang="en-US" dirty="0" smtClean="0"/>
            </a:br>
            <a:r>
              <a:rPr lang="en-US" dirty="0" smtClean="0"/>
              <a:t> INTRO</a:t>
            </a:r>
            <a:endParaRPr lang="en-US" dirty="0"/>
          </a:p>
        </p:txBody>
      </p:sp>
    </p:spTree>
    <p:extLst>
      <p:ext uri="{BB962C8B-B14F-4D97-AF65-F5344CB8AC3E}">
        <p14:creationId xmlns:p14="http://schemas.microsoft.com/office/powerpoint/2010/main" val="4001193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8F2585"/>
            </a:gs>
            <a:gs pos="7000">
              <a:srgbClr val="E93BDD"/>
            </a:gs>
            <a:gs pos="81000">
              <a:srgbClr val="F26D26"/>
            </a:gs>
          </a:gsLst>
          <a:lin ang="10800000" scaled="0"/>
        </a:gradFill>
        <a:effectLst/>
      </p:bgPr>
    </p:bg>
    <p:spTree>
      <p:nvGrpSpPr>
        <p:cNvPr id="1" name=""/>
        <p:cNvGrpSpPr/>
        <p:nvPr/>
      </p:nvGrpSpPr>
      <p:grpSpPr>
        <a:xfrm>
          <a:off x="0" y="0"/>
          <a:ext cx="0" cy="0"/>
          <a:chOff x="0" y="0"/>
          <a:chExt cx="0" cy="0"/>
        </a:xfrm>
      </p:grpSpPr>
      <p:sp>
        <p:nvSpPr>
          <p:cNvPr id="2" name="Прямоугольник 1"/>
          <p:cNvSpPr/>
          <p:nvPr/>
        </p:nvSpPr>
        <p:spPr>
          <a:xfrm>
            <a:off x="373038" y="1539247"/>
            <a:ext cx="10845422" cy="1200329"/>
          </a:xfrm>
          <a:prstGeom prst="rect">
            <a:avLst/>
          </a:prstGeom>
        </p:spPr>
        <p:txBody>
          <a:bodyPr wrap="square">
            <a:spAutoFit/>
          </a:bodyPr>
          <a:lstStyle/>
          <a:p>
            <a:r>
              <a:rPr lang="en-US" sz="2400" dirty="0">
                <a:latin typeface="+mj-lt"/>
              </a:rPr>
              <a:t>The general heuristic I use is to always start with a functional component. If you find out you need lifecycle methods or it makes sense to have a small piece component level state, it’s trivial to refactor to a class component. </a:t>
            </a:r>
            <a:endParaRPr lang="uk-UA" sz="2400" dirty="0">
              <a:latin typeface="+mj-lt"/>
            </a:endParaRPr>
          </a:p>
        </p:txBody>
      </p:sp>
      <p:pic>
        <p:nvPicPr>
          <p:cNvPr id="5122" name="Picture 2" descr="React Icons - Free Download, PNG and 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8871" y="2399171"/>
            <a:ext cx="2811440" cy="281144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onvert PNG - Free PNG to JPG conver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7345" y="4161192"/>
            <a:ext cx="2696807" cy="2696808"/>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2672931" y="454335"/>
            <a:ext cx="7393371" cy="523220"/>
          </a:xfrm>
          <a:prstGeom prst="rect">
            <a:avLst/>
          </a:prstGeom>
        </p:spPr>
        <p:txBody>
          <a:bodyPr wrap="none">
            <a:spAutoFit/>
          </a:bodyPr>
          <a:lstStyle/>
          <a:p>
            <a:r>
              <a:rPr lang="en-US" sz="2800" b="1" dirty="0" smtClean="0"/>
              <a:t>When NOT </a:t>
            </a:r>
            <a:r>
              <a:rPr lang="en-US" sz="2800" b="1" dirty="0" smtClean="0">
                <a:latin typeface="+mj-lt"/>
              </a:rPr>
              <a:t>to</a:t>
            </a:r>
            <a:r>
              <a:rPr lang="en-US" sz="2800" b="1" dirty="0" smtClean="0"/>
              <a:t> use Functional Components</a:t>
            </a:r>
            <a:endParaRPr lang="uk-UA" sz="2800" dirty="0"/>
          </a:p>
        </p:txBody>
      </p:sp>
    </p:spTree>
    <p:extLst>
      <p:ext uri="{BB962C8B-B14F-4D97-AF65-F5344CB8AC3E}">
        <p14:creationId xmlns:p14="http://schemas.microsoft.com/office/powerpoint/2010/main" val="22515642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8F2585"/>
            </a:gs>
            <a:gs pos="7000">
              <a:srgbClr val="E93BDD"/>
            </a:gs>
            <a:gs pos="81000">
              <a:srgbClr val="F26D26"/>
            </a:gs>
          </a:gsLst>
          <a:lin ang="10800000" scaled="0"/>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31415F-B9DB-4820-AEA0-7D4B3738F685}"/>
              </a:ext>
            </a:extLst>
          </p:cNvPr>
          <p:cNvSpPr>
            <a:spLocks noGrp="1"/>
          </p:cNvSpPr>
          <p:nvPr>
            <p:ph type="title"/>
          </p:nvPr>
        </p:nvSpPr>
        <p:spPr>
          <a:xfrm>
            <a:off x="2432997" y="-204716"/>
            <a:ext cx="7679993" cy="750628"/>
          </a:xfrm>
        </p:spPr>
        <p:txBody>
          <a:bodyPr/>
          <a:lstStyle/>
          <a:p>
            <a:pPr algn="ctr"/>
            <a:r>
              <a:rPr lang="en-US" sz="3600" b="1" dirty="0" smtClean="0"/>
              <a:t>Summary</a:t>
            </a:r>
            <a:endParaRPr lang="en-US" sz="3600" b="1" dirty="0"/>
          </a:p>
        </p:txBody>
      </p:sp>
      <p:sp>
        <p:nvSpPr>
          <p:cNvPr id="2" name="Прямоугольник 1"/>
          <p:cNvSpPr/>
          <p:nvPr/>
        </p:nvSpPr>
        <p:spPr>
          <a:xfrm>
            <a:off x="359390" y="1170757"/>
            <a:ext cx="10845422" cy="4893647"/>
          </a:xfrm>
          <a:prstGeom prst="rect">
            <a:avLst/>
          </a:prstGeom>
        </p:spPr>
        <p:txBody>
          <a:bodyPr wrap="square">
            <a:spAutoFit/>
          </a:bodyPr>
          <a:lstStyle/>
          <a:p>
            <a:pPr marL="342900" indent="-342900">
              <a:buFont typeface="Wingdings" panose="05000000000000000000" pitchFamily="2" charset="2"/>
              <a:buChar char="Ø"/>
            </a:pPr>
            <a:r>
              <a:rPr lang="en-US" sz="2400" dirty="0"/>
              <a:t>A Functional component is a function that takes props and returns </a:t>
            </a:r>
            <a:r>
              <a:rPr lang="en-US" sz="2400" dirty="0" smtClean="0"/>
              <a:t>JSX</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They do not have state or lifecycle methods</a:t>
            </a:r>
            <a:r>
              <a:rPr lang="en-US" sz="2400" dirty="0" smtClean="0"/>
              <a:t>.</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Functional components are easier to read, debug, and test. They offer performance benefits, decreased coupling, and greater reusability</a:t>
            </a:r>
            <a:r>
              <a:rPr lang="en-US" sz="2400" dirty="0" smtClean="0"/>
              <a:t>.</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They with a few downsides … but </a:t>
            </a:r>
            <a:r>
              <a:rPr lang="en-US" sz="2400" dirty="0" smtClean="0"/>
              <a:t> </a:t>
            </a:r>
            <a:r>
              <a:rPr lang="en-US" sz="2400" dirty="0"/>
              <a:t>the benefits strongly outweigh these. Use them whenever you can</a:t>
            </a:r>
            <a:r>
              <a:rPr lang="en-US" sz="2400" dirty="0" smtClean="0"/>
              <a:t>.</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Functional components are built into React.  You can get started adding them (and refactoring unnecessary class components) to your existing projects right away!</a:t>
            </a:r>
          </a:p>
        </p:txBody>
      </p:sp>
    </p:spTree>
    <p:extLst>
      <p:ext uri="{BB962C8B-B14F-4D97-AF65-F5344CB8AC3E}">
        <p14:creationId xmlns:p14="http://schemas.microsoft.com/office/powerpoint/2010/main" val="12555087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8F2585"/>
            </a:gs>
            <a:gs pos="7000">
              <a:srgbClr val="E93BDD"/>
            </a:gs>
            <a:gs pos="81000">
              <a:srgbClr val="F26D26"/>
            </a:gs>
          </a:gsLst>
          <a:lin ang="10800000" scaled="0"/>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31415F-B9DB-4820-AEA0-7D4B3738F685}"/>
              </a:ext>
            </a:extLst>
          </p:cNvPr>
          <p:cNvSpPr>
            <a:spLocks noGrp="1"/>
          </p:cNvSpPr>
          <p:nvPr>
            <p:ph type="title"/>
          </p:nvPr>
        </p:nvSpPr>
        <p:spPr>
          <a:xfrm>
            <a:off x="2432997" y="-204716"/>
            <a:ext cx="7679993" cy="750628"/>
          </a:xfrm>
        </p:spPr>
        <p:txBody>
          <a:bodyPr/>
          <a:lstStyle/>
          <a:p>
            <a:pPr algn="ctr"/>
            <a:r>
              <a:rPr lang="en-US" sz="4000" dirty="0"/>
              <a:t>Destructuring props</a:t>
            </a:r>
            <a:endParaRPr lang="en-US" sz="4000" b="1" dirty="0"/>
          </a:p>
        </p:txBody>
      </p:sp>
      <p:sp>
        <p:nvSpPr>
          <p:cNvPr id="3" name="Прямоугольник 2"/>
          <p:cNvSpPr/>
          <p:nvPr/>
        </p:nvSpPr>
        <p:spPr>
          <a:xfrm>
            <a:off x="482220" y="1436764"/>
            <a:ext cx="11268501" cy="954107"/>
          </a:xfrm>
          <a:prstGeom prst="rect">
            <a:avLst/>
          </a:prstGeom>
        </p:spPr>
        <p:txBody>
          <a:bodyPr wrap="square">
            <a:spAutoFit/>
          </a:bodyPr>
          <a:lstStyle/>
          <a:p>
            <a:r>
              <a:rPr lang="en-US" sz="2800" dirty="0">
                <a:latin typeface="+mj-lt"/>
              </a:rPr>
              <a:t>Destructuring was introduced in ES6. It’s a JavaScript feature that allows us to extract multiple pieces of data from an array or object and assign them to their own variables.</a:t>
            </a:r>
            <a:endParaRPr lang="uk-UA" sz="2800" dirty="0">
              <a:latin typeface="+mj-lt"/>
            </a:endParaRPr>
          </a:p>
        </p:txBody>
      </p:sp>
      <p:pic>
        <p:nvPicPr>
          <p:cNvPr id="6146" name="Picture 2" descr="ReactJS Tutorial - 12 - Destructuring props and state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8113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5992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8F2585"/>
            </a:gs>
            <a:gs pos="7000">
              <a:srgbClr val="E93BDD"/>
            </a:gs>
            <a:gs pos="81000">
              <a:srgbClr val="F26D26"/>
            </a:gs>
          </a:gsLst>
          <a:lin ang="10800000" scaled="0"/>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31415F-B9DB-4820-AEA0-7D4B3738F685}"/>
              </a:ext>
            </a:extLst>
          </p:cNvPr>
          <p:cNvSpPr>
            <a:spLocks noGrp="1"/>
          </p:cNvSpPr>
          <p:nvPr>
            <p:ph type="title"/>
          </p:nvPr>
        </p:nvSpPr>
        <p:spPr>
          <a:xfrm>
            <a:off x="2432997" y="-204716"/>
            <a:ext cx="7679993" cy="750628"/>
          </a:xfrm>
        </p:spPr>
        <p:txBody>
          <a:bodyPr/>
          <a:lstStyle/>
          <a:p>
            <a:pPr algn="ctr"/>
            <a:r>
              <a:rPr lang="en-US" sz="4000" dirty="0"/>
              <a:t>Destructuring props</a:t>
            </a:r>
            <a:endParaRPr lang="en-US" sz="4000" b="1" dirty="0"/>
          </a:p>
        </p:txBody>
      </p:sp>
      <p:sp>
        <p:nvSpPr>
          <p:cNvPr id="3" name="Прямоугольник 2"/>
          <p:cNvSpPr/>
          <p:nvPr/>
        </p:nvSpPr>
        <p:spPr>
          <a:xfrm>
            <a:off x="482220" y="1436764"/>
            <a:ext cx="11268501" cy="1815882"/>
          </a:xfrm>
          <a:prstGeom prst="rect">
            <a:avLst/>
          </a:prstGeom>
        </p:spPr>
        <p:txBody>
          <a:bodyPr wrap="square">
            <a:spAutoFit/>
          </a:bodyPr>
          <a:lstStyle/>
          <a:p>
            <a:r>
              <a:rPr lang="en-US" sz="2800" dirty="0">
                <a:latin typeface="+mj-lt"/>
              </a:rPr>
              <a:t>Destructuring was introduced in ES6. It’s a JavaScript feature that allows us to extract multiple pieces of data from an array or object and assign them to their own variables</a:t>
            </a:r>
            <a:r>
              <a:rPr lang="en-US" sz="2800" dirty="0" smtClean="0">
                <a:latin typeface="+mj-lt"/>
              </a:rPr>
              <a:t>.</a:t>
            </a:r>
          </a:p>
          <a:p>
            <a:endParaRPr lang="en-US" sz="2800" dirty="0">
              <a:latin typeface="+mj-lt"/>
            </a:endParaRPr>
          </a:p>
          <a:p>
            <a:r>
              <a:rPr lang="en-US" sz="2800" dirty="0"/>
              <a:t>Imagine you have a person object with the following properties:</a:t>
            </a:r>
            <a:endParaRPr lang="uk-UA" sz="2800" dirty="0">
              <a:latin typeface="+mj-lt"/>
            </a:endParaRPr>
          </a:p>
        </p:txBody>
      </p:sp>
      <p:pic>
        <p:nvPicPr>
          <p:cNvPr id="2" name="Рисунок 1"/>
          <p:cNvPicPr>
            <a:picLocks noChangeAspect="1"/>
          </p:cNvPicPr>
          <p:nvPr/>
        </p:nvPicPr>
        <p:blipFill>
          <a:blip r:embed="rId2"/>
          <a:stretch>
            <a:fillRect/>
          </a:stretch>
        </p:blipFill>
        <p:spPr>
          <a:xfrm>
            <a:off x="612849" y="4143498"/>
            <a:ext cx="7556312" cy="1387204"/>
          </a:xfrm>
          <a:prstGeom prst="rect">
            <a:avLst/>
          </a:prstGeom>
        </p:spPr>
      </p:pic>
    </p:spTree>
    <p:extLst>
      <p:ext uri="{BB962C8B-B14F-4D97-AF65-F5344CB8AC3E}">
        <p14:creationId xmlns:p14="http://schemas.microsoft.com/office/powerpoint/2010/main" val="17667943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8F2585"/>
            </a:gs>
            <a:gs pos="7000">
              <a:srgbClr val="E93BDD"/>
            </a:gs>
            <a:gs pos="81000">
              <a:srgbClr val="F26D26"/>
            </a:gs>
          </a:gsLst>
          <a:lin ang="10800000" scaled="0"/>
        </a:gradFill>
        <a:effectLst/>
      </p:bgPr>
    </p:bg>
    <p:spTree>
      <p:nvGrpSpPr>
        <p:cNvPr id="1" name=""/>
        <p:cNvGrpSpPr/>
        <p:nvPr/>
      </p:nvGrpSpPr>
      <p:grpSpPr>
        <a:xfrm>
          <a:off x="0" y="0"/>
          <a:ext cx="0" cy="0"/>
          <a:chOff x="0" y="0"/>
          <a:chExt cx="0" cy="0"/>
        </a:xfrm>
      </p:grpSpPr>
      <p:sp>
        <p:nvSpPr>
          <p:cNvPr id="3" name="Прямоугольник 2"/>
          <p:cNvSpPr/>
          <p:nvPr/>
        </p:nvSpPr>
        <p:spPr>
          <a:xfrm>
            <a:off x="250208" y="699785"/>
            <a:ext cx="11268501" cy="584775"/>
          </a:xfrm>
          <a:prstGeom prst="rect">
            <a:avLst/>
          </a:prstGeom>
        </p:spPr>
        <p:txBody>
          <a:bodyPr wrap="square">
            <a:spAutoFit/>
          </a:bodyPr>
          <a:lstStyle/>
          <a:p>
            <a:r>
              <a:rPr lang="en-US" sz="3200" dirty="0">
                <a:latin typeface="+mj-lt"/>
              </a:rPr>
              <a:t>Before ES6, you had to access each property individually:</a:t>
            </a:r>
            <a:endParaRPr lang="uk-UA" sz="3200" dirty="0">
              <a:latin typeface="+mj-lt"/>
            </a:endParaRPr>
          </a:p>
        </p:txBody>
      </p:sp>
      <p:pic>
        <p:nvPicPr>
          <p:cNvPr id="6" name="Рисунок 5"/>
          <p:cNvPicPr>
            <a:picLocks noChangeAspect="1"/>
          </p:cNvPicPr>
          <p:nvPr/>
        </p:nvPicPr>
        <p:blipFill>
          <a:blip r:embed="rId2"/>
          <a:stretch>
            <a:fillRect/>
          </a:stretch>
        </p:blipFill>
        <p:spPr>
          <a:xfrm>
            <a:off x="250208" y="1490155"/>
            <a:ext cx="8484359" cy="1262489"/>
          </a:xfrm>
          <a:prstGeom prst="rect">
            <a:avLst/>
          </a:prstGeom>
        </p:spPr>
      </p:pic>
      <p:pic>
        <p:nvPicPr>
          <p:cNvPr id="8194" name="Picture 2" descr="Arrow Icons - Free Download, PNG and SV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98347" y="4419336"/>
            <a:ext cx="673291" cy="673291"/>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6"/>
          <p:cNvSpPr/>
          <p:nvPr/>
        </p:nvSpPr>
        <p:spPr>
          <a:xfrm>
            <a:off x="93561" y="3001358"/>
            <a:ext cx="6482865" cy="584775"/>
          </a:xfrm>
          <a:prstGeom prst="rect">
            <a:avLst/>
          </a:prstGeom>
        </p:spPr>
        <p:txBody>
          <a:bodyPr wrap="none">
            <a:spAutoFit/>
          </a:bodyPr>
          <a:lstStyle/>
          <a:p>
            <a:r>
              <a:rPr lang="en-US" sz="3200" dirty="0">
                <a:latin typeface="+mj-lt"/>
              </a:rPr>
              <a:t>Destructuring lets us streamline this code:</a:t>
            </a:r>
            <a:endParaRPr lang="uk-UA" sz="3200" dirty="0">
              <a:latin typeface="+mj-lt"/>
            </a:endParaRPr>
          </a:p>
        </p:txBody>
      </p:sp>
      <p:pic>
        <p:nvPicPr>
          <p:cNvPr id="8" name="Рисунок 7"/>
          <p:cNvPicPr>
            <a:picLocks noChangeAspect="1"/>
          </p:cNvPicPr>
          <p:nvPr/>
        </p:nvPicPr>
        <p:blipFill>
          <a:blip r:embed="rId4"/>
          <a:stretch>
            <a:fillRect/>
          </a:stretch>
        </p:blipFill>
        <p:spPr>
          <a:xfrm>
            <a:off x="250208" y="3785275"/>
            <a:ext cx="8484359" cy="684167"/>
          </a:xfrm>
          <a:prstGeom prst="rect">
            <a:avLst/>
          </a:prstGeom>
        </p:spPr>
      </p:pic>
      <p:sp>
        <p:nvSpPr>
          <p:cNvPr id="9" name="Прямоугольник 8"/>
          <p:cNvSpPr/>
          <p:nvPr/>
        </p:nvSpPr>
        <p:spPr>
          <a:xfrm>
            <a:off x="3500959" y="4613801"/>
            <a:ext cx="1723549" cy="369332"/>
          </a:xfrm>
          <a:prstGeom prst="rect">
            <a:avLst/>
          </a:prstGeom>
        </p:spPr>
        <p:txBody>
          <a:bodyPr wrap="none">
            <a:spAutoFit/>
          </a:bodyPr>
          <a:lstStyle/>
          <a:p>
            <a:r>
              <a:rPr lang="en-US" dirty="0">
                <a:latin typeface="medium-content-serif-font"/>
              </a:rPr>
              <a:t>is equivalent to</a:t>
            </a:r>
            <a:endParaRPr lang="uk-UA" dirty="0"/>
          </a:p>
        </p:txBody>
      </p:sp>
      <p:pic>
        <p:nvPicPr>
          <p:cNvPr id="10" name="Рисунок 9"/>
          <p:cNvPicPr>
            <a:picLocks noChangeAspect="1"/>
          </p:cNvPicPr>
          <p:nvPr/>
        </p:nvPicPr>
        <p:blipFill>
          <a:blip r:embed="rId5"/>
          <a:stretch>
            <a:fillRect/>
          </a:stretch>
        </p:blipFill>
        <p:spPr>
          <a:xfrm>
            <a:off x="249451" y="5127492"/>
            <a:ext cx="8485116" cy="1115473"/>
          </a:xfrm>
          <a:prstGeom prst="rect">
            <a:avLst/>
          </a:prstGeom>
        </p:spPr>
      </p:pic>
    </p:spTree>
    <p:extLst>
      <p:ext uri="{BB962C8B-B14F-4D97-AF65-F5344CB8AC3E}">
        <p14:creationId xmlns:p14="http://schemas.microsoft.com/office/powerpoint/2010/main" val="19520772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8F2585"/>
            </a:gs>
            <a:gs pos="7000">
              <a:srgbClr val="E93BDD"/>
            </a:gs>
            <a:gs pos="81000">
              <a:srgbClr val="F26D26"/>
            </a:gs>
          </a:gsLst>
          <a:lin ang="10800000" scaled="0"/>
        </a:gradFill>
        <a:effectLst/>
      </p:bgPr>
    </p:bg>
    <p:spTree>
      <p:nvGrpSpPr>
        <p:cNvPr id="1" name=""/>
        <p:cNvGrpSpPr/>
        <p:nvPr/>
      </p:nvGrpSpPr>
      <p:grpSpPr>
        <a:xfrm>
          <a:off x="0" y="0"/>
          <a:ext cx="0" cy="0"/>
          <a:chOff x="0" y="0"/>
          <a:chExt cx="0" cy="0"/>
        </a:xfrm>
      </p:grpSpPr>
      <p:sp>
        <p:nvSpPr>
          <p:cNvPr id="3" name="Прямоугольник 2"/>
          <p:cNvSpPr/>
          <p:nvPr/>
        </p:nvSpPr>
        <p:spPr>
          <a:xfrm>
            <a:off x="3061756" y="382775"/>
            <a:ext cx="6985441" cy="707886"/>
          </a:xfrm>
          <a:prstGeom prst="rect">
            <a:avLst/>
          </a:prstGeom>
        </p:spPr>
        <p:txBody>
          <a:bodyPr wrap="square">
            <a:spAutoFit/>
          </a:bodyPr>
          <a:lstStyle/>
          <a:p>
            <a:r>
              <a:rPr lang="en-US" sz="4000" b="1" dirty="0" smtClean="0">
                <a:latin typeface="+mj-lt"/>
              </a:rPr>
              <a:t>Reasons to destructure</a:t>
            </a:r>
            <a:endParaRPr lang="en-US" sz="4000" b="1" dirty="0">
              <a:latin typeface="+mj-lt"/>
            </a:endParaRPr>
          </a:p>
        </p:txBody>
      </p:sp>
      <p:sp>
        <p:nvSpPr>
          <p:cNvPr id="2" name="Прямоугольник 1"/>
          <p:cNvSpPr/>
          <p:nvPr/>
        </p:nvSpPr>
        <p:spPr>
          <a:xfrm>
            <a:off x="405100" y="1767507"/>
            <a:ext cx="5313312" cy="2739211"/>
          </a:xfrm>
          <a:prstGeom prst="rect">
            <a:avLst/>
          </a:prstGeom>
        </p:spPr>
        <p:txBody>
          <a:bodyPr wrap="square">
            <a:spAutoFit/>
          </a:bodyPr>
          <a:lstStyle/>
          <a:p>
            <a:pPr marL="457200" indent="-457200">
              <a:buFont typeface="Wingdings" panose="05000000000000000000" pitchFamily="2" charset="2"/>
              <a:buChar char="ü"/>
            </a:pPr>
            <a:r>
              <a:rPr lang="en-US" sz="2800" b="1" dirty="0">
                <a:latin typeface="+mj-lt"/>
              </a:rPr>
              <a:t>Improves </a:t>
            </a:r>
            <a:r>
              <a:rPr lang="en-US" sz="2800" b="1" dirty="0" smtClean="0">
                <a:latin typeface="+mj-lt"/>
              </a:rPr>
              <a:t>readability</a:t>
            </a:r>
          </a:p>
          <a:p>
            <a:pPr marL="457200" indent="-457200">
              <a:buFont typeface="Wingdings" panose="05000000000000000000" pitchFamily="2" charset="2"/>
              <a:buChar char="ü"/>
            </a:pPr>
            <a:endParaRPr lang="en-US" sz="2400" b="1" i="0" dirty="0">
              <a:effectLst/>
              <a:latin typeface="+mj-lt"/>
            </a:endParaRPr>
          </a:p>
          <a:p>
            <a:pPr marL="342900" indent="-342900">
              <a:buFont typeface="Arial" panose="020B0604020202020204" pitchFamily="34" charset="0"/>
              <a:buChar char="•"/>
            </a:pPr>
            <a:r>
              <a:rPr lang="uk-UA" altLang="uk-UA" sz="2400" dirty="0" err="1">
                <a:latin typeface="+mj-lt"/>
              </a:rPr>
              <a:t>This</a:t>
            </a:r>
            <a:r>
              <a:rPr lang="uk-UA" altLang="uk-UA" sz="2400" dirty="0">
                <a:latin typeface="+mj-lt"/>
              </a:rPr>
              <a:t> </a:t>
            </a:r>
            <a:r>
              <a:rPr lang="uk-UA" altLang="uk-UA" sz="2400" dirty="0" err="1">
                <a:latin typeface="+mj-lt"/>
              </a:rPr>
              <a:t>is</a:t>
            </a:r>
            <a:r>
              <a:rPr lang="uk-UA" altLang="uk-UA" sz="2400" dirty="0">
                <a:latin typeface="+mj-lt"/>
              </a:rPr>
              <a:t> a </a:t>
            </a:r>
            <a:r>
              <a:rPr lang="uk-UA" altLang="uk-UA" sz="2400" dirty="0" err="1">
                <a:latin typeface="+mj-lt"/>
              </a:rPr>
              <a:t>huge</a:t>
            </a:r>
            <a:r>
              <a:rPr lang="uk-UA" altLang="uk-UA" sz="2400" dirty="0">
                <a:latin typeface="+mj-lt"/>
              </a:rPr>
              <a:t> </a:t>
            </a:r>
            <a:r>
              <a:rPr lang="uk-UA" altLang="uk-UA" sz="2400" dirty="0" err="1">
                <a:latin typeface="+mj-lt"/>
              </a:rPr>
              <a:t>upside</a:t>
            </a:r>
            <a:r>
              <a:rPr lang="uk-UA" altLang="uk-UA" sz="2400" dirty="0">
                <a:latin typeface="+mj-lt"/>
              </a:rPr>
              <a:t> </a:t>
            </a:r>
            <a:r>
              <a:rPr lang="uk-UA" altLang="uk-UA" sz="2400" dirty="0" err="1">
                <a:latin typeface="+mj-lt"/>
              </a:rPr>
              <a:t>in</a:t>
            </a:r>
            <a:r>
              <a:rPr lang="uk-UA" altLang="uk-UA" sz="2400" dirty="0">
                <a:latin typeface="+mj-lt"/>
              </a:rPr>
              <a:t> </a:t>
            </a:r>
            <a:r>
              <a:rPr lang="uk-UA" altLang="uk-UA" sz="2400" dirty="0" err="1">
                <a:latin typeface="+mj-lt"/>
              </a:rPr>
              <a:t>React</a:t>
            </a:r>
            <a:r>
              <a:rPr lang="uk-UA" altLang="uk-UA" sz="2400" dirty="0">
                <a:latin typeface="+mj-lt"/>
              </a:rPr>
              <a:t> </a:t>
            </a:r>
            <a:r>
              <a:rPr lang="uk-UA" altLang="uk-UA" sz="2400" dirty="0" err="1">
                <a:latin typeface="+mj-lt"/>
              </a:rPr>
              <a:t>when</a:t>
            </a:r>
            <a:r>
              <a:rPr lang="uk-UA" altLang="uk-UA" sz="2400" dirty="0">
                <a:latin typeface="+mj-lt"/>
              </a:rPr>
              <a:t> </a:t>
            </a:r>
            <a:r>
              <a:rPr lang="uk-UA" altLang="uk-UA" sz="2400" dirty="0" err="1">
                <a:latin typeface="+mj-lt"/>
              </a:rPr>
              <a:t>you’re</a:t>
            </a:r>
            <a:r>
              <a:rPr lang="uk-UA" altLang="uk-UA" sz="2400" dirty="0">
                <a:latin typeface="+mj-lt"/>
              </a:rPr>
              <a:t> </a:t>
            </a:r>
            <a:r>
              <a:rPr lang="uk-UA" altLang="uk-UA" sz="2400" dirty="0" err="1">
                <a:latin typeface="+mj-lt"/>
              </a:rPr>
              <a:t>passing</a:t>
            </a:r>
            <a:r>
              <a:rPr lang="uk-UA" altLang="uk-UA" sz="2400" dirty="0">
                <a:latin typeface="+mj-lt"/>
              </a:rPr>
              <a:t> </a:t>
            </a:r>
            <a:r>
              <a:rPr lang="uk-UA" altLang="uk-UA" sz="2400" dirty="0" err="1">
                <a:latin typeface="+mj-lt"/>
              </a:rPr>
              <a:t>down</a:t>
            </a:r>
            <a:r>
              <a:rPr lang="uk-UA" altLang="uk-UA" sz="2400" dirty="0">
                <a:latin typeface="+mj-lt"/>
              </a:rPr>
              <a:t> </a:t>
            </a:r>
            <a:r>
              <a:rPr lang="uk-UA" altLang="uk-UA" sz="2400" dirty="0" err="1">
                <a:latin typeface="+mj-lt"/>
              </a:rPr>
              <a:t>props</a:t>
            </a:r>
            <a:r>
              <a:rPr lang="uk-UA" altLang="uk-UA" sz="2400" dirty="0">
                <a:latin typeface="+mj-lt"/>
              </a:rPr>
              <a:t>. </a:t>
            </a:r>
            <a:r>
              <a:rPr lang="uk-UA" altLang="uk-UA" sz="2400" dirty="0" err="1">
                <a:latin typeface="+mj-lt"/>
              </a:rPr>
              <a:t>Once</a:t>
            </a:r>
            <a:r>
              <a:rPr lang="uk-UA" altLang="uk-UA" sz="2400" dirty="0">
                <a:latin typeface="+mj-lt"/>
              </a:rPr>
              <a:t> </a:t>
            </a:r>
            <a:r>
              <a:rPr lang="uk-UA" altLang="uk-UA" sz="2400" dirty="0" err="1">
                <a:latin typeface="+mj-lt"/>
              </a:rPr>
              <a:t>you</a:t>
            </a:r>
            <a:r>
              <a:rPr lang="uk-UA" altLang="uk-UA" sz="2400" dirty="0">
                <a:latin typeface="+mj-lt"/>
              </a:rPr>
              <a:t> </a:t>
            </a:r>
            <a:r>
              <a:rPr lang="uk-UA" altLang="uk-UA" sz="2400" dirty="0" err="1">
                <a:latin typeface="+mj-lt"/>
              </a:rPr>
              <a:t>take</a:t>
            </a:r>
            <a:r>
              <a:rPr lang="uk-UA" altLang="uk-UA" sz="2400" dirty="0">
                <a:latin typeface="+mj-lt"/>
              </a:rPr>
              <a:t> </a:t>
            </a:r>
            <a:r>
              <a:rPr lang="uk-UA" altLang="uk-UA" sz="2400" dirty="0" err="1">
                <a:latin typeface="+mj-lt"/>
              </a:rPr>
              <a:t>the</a:t>
            </a:r>
            <a:r>
              <a:rPr lang="uk-UA" altLang="uk-UA" sz="2400" dirty="0">
                <a:latin typeface="+mj-lt"/>
              </a:rPr>
              <a:t> </a:t>
            </a:r>
            <a:r>
              <a:rPr lang="uk-UA" altLang="uk-UA" sz="2400" dirty="0" err="1">
                <a:latin typeface="+mj-lt"/>
              </a:rPr>
              <a:t>time</a:t>
            </a:r>
            <a:r>
              <a:rPr lang="uk-UA" altLang="uk-UA" sz="2400" dirty="0">
                <a:latin typeface="+mj-lt"/>
              </a:rPr>
              <a:t> </a:t>
            </a:r>
            <a:r>
              <a:rPr lang="uk-UA" altLang="uk-UA" sz="2400" dirty="0" err="1">
                <a:latin typeface="+mj-lt"/>
              </a:rPr>
              <a:t>to</a:t>
            </a:r>
            <a:r>
              <a:rPr lang="uk-UA" altLang="uk-UA" sz="2400" dirty="0">
                <a:latin typeface="+mj-lt"/>
              </a:rPr>
              <a:t> </a:t>
            </a:r>
            <a:r>
              <a:rPr lang="uk-UA" altLang="uk-UA" sz="2400" dirty="0" err="1">
                <a:latin typeface="+mj-lt"/>
              </a:rPr>
              <a:t>destructure</a:t>
            </a:r>
            <a:r>
              <a:rPr lang="uk-UA" altLang="uk-UA" sz="2400" dirty="0">
                <a:latin typeface="+mj-lt"/>
              </a:rPr>
              <a:t> </a:t>
            </a:r>
            <a:r>
              <a:rPr lang="uk-UA" altLang="uk-UA" sz="2400" dirty="0" err="1">
                <a:latin typeface="+mj-lt"/>
              </a:rPr>
              <a:t>your</a:t>
            </a:r>
            <a:r>
              <a:rPr lang="uk-UA" altLang="uk-UA" sz="2400" dirty="0">
                <a:latin typeface="+mj-lt"/>
              </a:rPr>
              <a:t> </a:t>
            </a:r>
            <a:r>
              <a:rPr lang="uk-UA" altLang="uk-UA" sz="2400" dirty="0" err="1">
                <a:latin typeface="+mj-lt"/>
              </a:rPr>
              <a:t>props</a:t>
            </a:r>
            <a:r>
              <a:rPr lang="uk-UA" altLang="uk-UA" sz="2400" dirty="0">
                <a:latin typeface="+mj-lt"/>
              </a:rPr>
              <a:t>, </a:t>
            </a:r>
            <a:r>
              <a:rPr lang="uk-UA" altLang="uk-UA" sz="2400" dirty="0" err="1">
                <a:latin typeface="+mj-lt"/>
              </a:rPr>
              <a:t>you</a:t>
            </a:r>
            <a:r>
              <a:rPr lang="uk-UA" altLang="uk-UA" sz="2400" dirty="0">
                <a:latin typeface="+mj-lt"/>
              </a:rPr>
              <a:t> </a:t>
            </a:r>
            <a:r>
              <a:rPr lang="uk-UA" altLang="uk-UA" sz="2400" dirty="0" err="1">
                <a:latin typeface="+mj-lt"/>
              </a:rPr>
              <a:t>can</a:t>
            </a:r>
            <a:r>
              <a:rPr lang="uk-UA" altLang="uk-UA" sz="2400" dirty="0">
                <a:latin typeface="+mj-lt"/>
              </a:rPr>
              <a:t> </a:t>
            </a:r>
            <a:r>
              <a:rPr lang="uk-UA" altLang="uk-UA" sz="2400" dirty="0" err="1">
                <a:latin typeface="+mj-lt"/>
              </a:rPr>
              <a:t>get</a:t>
            </a:r>
            <a:r>
              <a:rPr lang="uk-UA" altLang="uk-UA" sz="2400" dirty="0">
                <a:latin typeface="+mj-lt"/>
              </a:rPr>
              <a:t> </a:t>
            </a:r>
            <a:r>
              <a:rPr lang="uk-UA" altLang="uk-UA" sz="2400" dirty="0" err="1">
                <a:latin typeface="+mj-lt"/>
              </a:rPr>
              <a:t>rid</a:t>
            </a:r>
            <a:r>
              <a:rPr lang="uk-UA" altLang="uk-UA" sz="2400" dirty="0">
                <a:latin typeface="+mj-lt"/>
              </a:rPr>
              <a:t> </a:t>
            </a:r>
            <a:r>
              <a:rPr lang="uk-UA" altLang="uk-UA" sz="2400" dirty="0" err="1">
                <a:latin typeface="+mj-lt"/>
              </a:rPr>
              <a:t>of</a:t>
            </a:r>
            <a:r>
              <a:rPr lang="uk-UA" altLang="uk-UA" sz="2400" dirty="0">
                <a:latin typeface="+mj-lt"/>
              </a:rPr>
              <a:t> </a:t>
            </a:r>
            <a:r>
              <a:rPr lang="uk-UA" altLang="uk-UA" sz="2400" dirty="0" err="1">
                <a:latin typeface="+mj-lt"/>
              </a:rPr>
              <a:t>props</a:t>
            </a:r>
            <a:r>
              <a:rPr lang="uk-UA" altLang="uk-UA" sz="2400" dirty="0">
                <a:latin typeface="+mj-lt"/>
              </a:rPr>
              <a:t> / </a:t>
            </a:r>
            <a:r>
              <a:rPr lang="uk-UA" altLang="uk-UA" sz="2400" dirty="0" err="1">
                <a:latin typeface="+mj-lt"/>
              </a:rPr>
              <a:t>this.props</a:t>
            </a:r>
            <a:r>
              <a:rPr lang="uk-UA" altLang="uk-UA" sz="2400" dirty="0">
                <a:latin typeface="+mj-lt"/>
              </a:rPr>
              <a:t> </a:t>
            </a:r>
            <a:r>
              <a:rPr lang="uk-UA" altLang="uk-UA" sz="2400" dirty="0" err="1">
                <a:latin typeface="+mj-lt"/>
              </a:rPr>
              <a:t>in</a:t>
            </a:r>
            <a:r>
              <a:rPr lang="uk-UA" altLang="uk-UA" sz="2400" dirty="0">
                <a:latin typeface="+mj-lt"/>
              </a:rPr>
              <a:t> </a:t>
            </a:r>
            <a:r>
              <a:rPr lang="uk-UA" altLang="uk-UA" sz="2400" dirty="0" err="1">
                <a:latin typeface="+mj-lt"/>
              </a:rPr>
              <a:t>front</a:t>
            </a:r>
            <a:r>
              <a:rPr lang="uk-UA" altLang="uk-UA" sz="2400" dirty="0">
                <a:latin typeface="+mj-lt"/>
              </a:rPr>
              <a:t> </a:t>
            </a:r>
            <a:r>
              <a:rPr lang="uk-UA" altLang="uk-UA" sz="2400" dirty="0" err="1">
                <a:latin typeface="+mj-lt"/>
              </a:rPr>
              <a:t>of</a:t>
            </a:r>
            <a:r>
              <a:rPr lang="uk-UA" altLang="uk-UA" sz="2400" dirty="0">
                <a:latin typeface="+mj-lt"/>
              </a:rPr>
              <a:t> </a:t>
            </a:r>
            <a:r>
              <a:rPr lang="uk-UA" altLang="uk-UA" sz="2400" dirty="0" err="1">
                <a:latin typeface="+mj-lt"/>
              </a:rPr>
              <a:t>each</a:t>
            </a:r>
            <a:r>
              <a:rPr lang="uk-UA" altLang="uk-UA" sz="2400" dirty="0">
                <a:latin typeface="+mj-lt"/>
              </a:rPr>
              <a:t> </a:t>
            </a:r>
            <a:r>
              <a:rPr lang="uk-UA" altLang="uk-UA" sz="2400" dirty="0" err="1">
                <a:latin typeface="+mj-lt"/>
              </a:rPr>
              <a:t>prop</a:t>
            </a:r>
            <a:r>
              <a:rPr lang="uk-UA" altLang="uk-UA" sz="2400" dirty="0">
                <a:latin typeface="+mj-lt"/>
              </a:rPr>
              <a:t>. </a:t>
            </a:r>
          </a:p>
        </p:txBody>
      </p:sp>
      <p:sp>
        <p:nvSpPr>
          <p:cNvPr id="12" name="Прямоугольник 11"/>
          <p:cNvSpPr/>
          <p:nvPr/>
        </p:nvSpPr>
        <p:spPr>
          <a:xfrm>
            <a:off x="6365201" y="1706214"/>
            <a:ext cx="3355855" cy="523220"/>
          </a:xfrm>
          <a:prstGeom prst="rect">
            <a:avLst/>
          </a:prstGeom>
        </p:spPr>
        <p:txBody>
          <a:bodyPr wrap="none">
            <a:spAutoFit/>
          </a:bodyPr>
          <a:lstStyle/>
          <a:p>
            <a:pPr marL="457200" indent="-457200">
              <a:buFont typeface="Wingdings" panose="05000000000000000000" pitchFamily="2" charset="2"/>
              <a:buChar char="ü"/>
            </a:pPr>
            <a:r>
              <a:rPr lang="en-US" sz="2800" b="1" dirty="0">
                <a:latin typeface="+mj-lt"/>
              </a:rPr>
              <a:t>Shorter lines of code</a:t>
            </a:r>
            <a:endParaRPr lang="en-US" sz="2800" b="1" i="0" dirty="0">
              <a:effectLst/>
              <a:latin typeface="+mj-lt"/>
            </a:endParaRPr>
          </a:p>
        </p:txBody>
      </p:sp>
      <p:sp>
        <p:nvSpPr>
          <p:cNvPr id="13" name="Прямоугольник 12"/>
          <p:cNvSpPr/>
          <p:nvPr/>
        </p:nvSpPr>
        <p:spPr>
          <a:xfrm>
            <a:off x="6430850" y="2521662"/>
            <a:ext cx="4623836" cy="1569660"/>
          </a:xfrm>
          <a:prstGeom prst="rect">
            <a:avLst/>
          </a:prstGeom>
        </p:spPr>
        <p:txBody>
          <a:bodyPr wrap="square">
            <a:spAutoFit/>
          </a:bodyPr>
          <a:lstStyle/>
          <a:p>
            <a:pPr marL="342900" indent="-342900">
              <a:buFont typeface="Arial" panose="020B0604020202020204" pitchFamily="34" charset="0"/>
              <a:buChar char="•"/>
            </a:pPr>
            <a:r>
              <a:rPr lang="en-US" sz="2400" dirty="0">
                <a:latin typeface="+mj-lt"/>
              </a:rPr>
              <a:t>It’s long, clunky, and takes way too many lines of code. With </a:t>
            </a:r>
            <a:r>
              <a:rPr lang="en-US" sz="2400" dirty="0" err="1">
                <a:latin typeface="+mj-lt"/>
              </a:rPr>
              <a:t>destructuring</a:t>
            </a:r>
            <a:r>
              <a:rPr lang="en-US" sz="2400" dirty="0">
                <a:latin typeface="+mj-lt"/>
              </a:rPr>
              <a:t>, your code becomes much more clear.</a:t>
            </a:r>
            <a:endParaRPr lang="uk-UA" sz="2400" dirty="0">
              <a:latin typeface="+mj-lt"/>
            </a:endParaRPr>
          </a:p>
        </p:txBody>
      </p:sp>
      <p:pic>
        <p:nvPicPr>
          <p:cNvPr id="10248" name="Picture 8" descr="React Icon #308737 - Free Icons Libra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4313" y="4383550"/>
            <a:ext cx="2887876" cy="2481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8338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12000">
              <a:schemeClr val="tx1"/>
            </a:gs>
            <a:gs pos="0">
              <a:srgbClr val="E93BDD"/>
            </a:gs>
          </a:gsLst>
          <a:lin ang="10800000" scaled="0"/>
        </a:gradFill>
        <a:effectLst/>
      </p:bgPr>
    </p:bg>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4081159" y="232012"/>
            <a:ext cx="6946231" cy="3298110"/>
          </a:xfrm>
          <a:prstGeom prst="rect">
            <a:avLst/>
          </a:prstGeom>
        </p:spPr>
      </p:pic>
      <p:pic>
        <p:nvPicPr>
          <p:cNvPr id="11266" name="Picture 2" descr="Not So Epic Face - Epic Face Png Transparent PNG - 480x480 - Fre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4081159" cy="2885109"/>
          </a:xfrm>
          <a:prstGeom prst="rect">
            <a:avLst/>
          </a:prstGeom>
          <a:noFill/>
          <a:extLst>
            <a:ext uri="{909E8E84-426E-40DD-AFC4-6F175D3DCCD1}">
              <a14:hiddenFill xmlns:a14="http://schemas.microsoft.com/office/drawing/2010/main">
                <a:solidFill>
                  <a:srgbClr val="FFFFFF"/>
                </a:solidFill>
              </a14:hiddenFill>
            </a:ext>
          </a:extLst>
        </p:spPr>
      </p:pic>
      <p:pic>
        <p:nvPicPr>
          <p:cNvPr id="9" name="Рисунок 8"/>
          <p:cNvPicPr>
            <a:picLocks noChangeAspect="1"/>
          </p:cNvPicPr>
          <p:nvPr/>
        </p:nvPicPr>
        <p:blipFill>
          <a:blip r:embed="rId4"/>
          <a:stretch>
            <a:fillRect/>
          </a:stretch>
        </p:blipFill>
        <p:spPr>
          <a:xfrm>
            <a:off x="5513695" y="3530122"/>
            <a:ext cx="6175716" cy="3336879"/>
          </a:xfrm>
          <a:prstGeom prst="rect">
            <a:avLst/>
          </a:prstGeom>
        </p:spPr>
      </p:pic>
      <p:pic>
        <p:nvPicPr>
          <p:cNvPr id="5" name="Рисунок 4"/>
          <p:cNvPicPr>
            <a:picLocks noChangeAspect="1"/>
          </p:cNvPicPr>
          <p:nvPr/>
        </p:nvPicPr>
        <p:blipFill>
          <a:blip r:embed="rId5"/>
          <a:stretch>
            <a:fillRect/>
          </a:stretch>
        </p:blipFill>
        <p:spPr>
          <a:xfrm>
            <a:off x="-1" y="3525539"/>
            <a:ext cx="5400675" cy="3381375"/>
          </a:xfrm>
          <a:prstGeom prst="rect">
            <a:avLst/>
          </a:prstGeom>
        </p:spPr>
      </p:pic>
    </p:spTree>
    <p:extLst>
      <p:ext uri="{BB962C8B-B14F-4D97-AF65-F5344CB8AC3E}">
        <p14:creationId xmlns:p14="http://schemas.microsoft.com/office/powerpoint/2010/main" val="16666089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7000">
              <a:srgbClr val="E93BDD"/>
            </a:gs>
            <a:gs pos="81000">
              <a:srgbClr val="F26D26"/>
            </a:gs>
          </a:gsLst>
          <a:lin ang="10800000" scaled="0"/>
        </a:gradFill>
        <a:effectLst/>
      </p:bgPr>
    </p:bg>
    <p:spTree>
      <p:nvGrpSpPr>
        <p:cNvPr id="1" name=""/>
        <p:cNvGrpSpPr/>
        <p:nvPr/>
      </p:nvGrpSpPr>
      <p:grpSpPr>
        <a:xfrm>
          <a:off x="0" y="0"/>
          <a:ext cx="0" cy="0"/>
          <a:chOff x="0" y="0"/>
          <a:chExt cx="0" cy="0"/>
        </a:xfrm>
      </p:grpSpPr>
      <p:sp>
        <p:nvSpPr>
          <p:cNvPr id="3" name="Прямоугольник 2"/>
          <p:cNvSpPr/>
          <p:nvPr/>
        </p:nvSpPr>
        <p:spPr>
          <a:xfrm>
            <a:off x="1204686" y="475848"/>
            <a:ext cx="10029371" cy="707886"/>
          </a:xfrm>
          <a:prstGeom prst="rect">
            <a:avLst/>
          </a:prstGeom>
        </p:spPr>
        <p:txBody>
          <a:bodyPr wrap="square">
            <a:spAutoFit/>
          </a:bodyPr>
          <a:lstStyle/>
          <a:p>
            <a:pPr algn="ctr"/>
            <a:r>
              <a:rPr lang="en-US" sz="4000" b="1" dirty="0" smtClean="0">
                <a:latin typeface="+mj-lt"/>
              </a:rPr>
              <a:t>Advantages Of </a:t>
            </a:r>
            <a:r>
              <a:rPr lang="en-US" sz="4000" b="1" dirty="0">
                <a:latin typeface="+mj-lt"/>
              </a:rPr>
              <a:t>U</a:t>
            </a:r>
            <a:r>
              <a:rPr lang="en-US" sz="4000" b="1" dirty="0" smtClean="0">
                <a:latin typeface="+mj-lt"/>
              </a:rPr>
              <a:t>sing  </a:t>
            </a:r>
            <a:r>
              <a:rPr lang="en-US" sz="4000" b="1" dirty="0">
                <a:latin typeface="+mj-lt"/>
              </a:rPr>
              <a:t>D</a:t>
            </a:r>
            <a:r>
              <a:rPr lang="en-US" sz="4000" b="1" dirty="0" smtClean="0">
                <a:latin typeface="+mj-lt"/>
              </a:rPr>
              <a:t>estructuring</a:t>
            </a:r>
            <a:endParaRPr lang="en-US" sz="4000" b="1" dirty="0">
              <a:latin typeface="+mj-lt"/>
            </a:endParaRPr>
          </a:p>
        </p:txBody>
      </p:sp>
      <p:sp>
        <p:nvSpPr>
          <p:cNvPr id="5" name="Прямоугольник 4"/>
          <p:cNvSpPr/>
          <p:nvPr/>
        </p:nvSpPr>
        <p:spPr>
          <a:xfrm>
            <a:off x="232228" y="1522549"/>
            <a:ext cx="8302172" cy="1384995"/>
          </a:xfrm>
          <a:prstGeom prst="rect">
            <a:avLst/>
          </a:prstGeom>
        </p:spPr>
        <p:txBody>
          <a:bodyPr wrap="square">
            <a:spAutoFit/>
          </a:bodyPr>
          <a:lstStyle/>
          <a:p>
            <a:pPr marL="457200" indent="-457200">
              <a:buFont typeface="Wingdings" panose="05000000000000000000" pitchFamily="2" charset="2"/>
              <a:buChar char="ü"/>
            </a:pPr>
            <a:r>
              <a:rPr lang="en-US" sz="2800" dirty="0" smtClean="0">
                <a:latin typeface="+mj-lt"/>
              </a:rPr>
              <a:t>The first one is that your code more readable. If you destructure an object at the top of a function or code block, it is clear to the reader what variables you are going to use.</a:t>
            </a:r>
            <a:endParaRPr lang="uk-UA" sz="2800" dirty="0">
              <a:latin typeface="+mj-lt"/>
            </a:endParaRPr>
          </a:p>
        </p:txBody>
      </p:sp>
      <p:sp>
        <p:nvSpPr>
          <p:cNvPr id="6" name="Прямоугольник 5"/>
          <p:cNvSpPr/>
          <p:nvPr/>
        </p:nvSpPr>
        <p:spPr>
          <a:xfrm>
            <a:off x="232228" y="3585174"/>
            <a:ext cx="8302172" cy="2677656"/>
          </a:xfrm>
          <a:prstGeom prst="rect">
            <a:avLst/>
          </a:prstGeom>
        </p:spPr>
        <p:txBody>
          <a:bodyPr wrap="square">
            <a:spAutoFit/>
          </a:bodyPr>
          <a:lstStyle/>
          <a:p>
            <a:pPr marL="457200" indent="-457200">
              <a:buFont typeface="Wingdings" panose="05000000000000000000" pitchFamily="2" charset="2"/>
              <a:buChar char="ü"/>
            </a:pPr>
            <a:r>
              <a:rPr lang="en-US" sz="2800" dirty="0">
                <a:latin typeface="+mj-lt"/>
              </a:rPr>
              <a:t>The second plus is performance. Destructuring encourages programmers to put object properties in local variables before using them, which can improve application performance. Especially if you are accessing those variables multiple times, maybe in a loop, it is more </a:t>
            </a:r>
            <a:r>
              <a:rPr lang="en-US" sz="2800" dirty="0" err="1">
                <a:latin typeface="+mj-lt"/>
              </a:rPr>
              <a:t>efficiënt</a:t>
            </a:r>
            <a:r>
              <a:rPr lang="en-US" sz="2800" dirty="0">
                <a:latin typeface="+mj-lt"/>
              </a:rPr>
              <a:t> if the variables are locally defined.</a:t>
            </a:r>
            <a:endParaRPr lang="uk-UA" sz="2800" dirty="0">
              <a:latin typeface="+mj-lt"/>
            </a:endParaRPr>
          </a:p>
        </p:txBody>
      </p:sp>
      <p:pic>
        <p:nvPicPr>
          <p:cNvPr id="12292" name="Picture 4" descr="Good png 6 Â» PNG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52113" y="1888475"/>
            <a:ext cx="2917372" cy="3115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3275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7000">
              <a:srgbClr val="E93BDD"/>
            </a:gs>
            <a:gs pos="81000">
              <a:srgbClr val="F26D26"/>
            </a:gs>
          </a:gsLst>
          <a:lin ang="10800000" scaled="0"/>
        </a:gradFill>
        <a:effectLst/>
      </p:bgPr>
    </p:bg>
    <p:spTree>
      <p:nvGrpSpPr>
        <p:cNvPr id="1" name=""/>
        <p:cNvGrpSpPr/>
        <p:nvPr/>
      </p:nvGrpSpPr>
      <p:grpSpPr>
        <a:xfrm>
          <a:off x="0" y="0"/>
          <a:ext cx="0" cy="0"/>
          <a:chOff x="0" y="0"/>
          <a:chExt cx="0" cy="0"/>
        </a:xfrm>
      </p:grpSpPr>
      <p:sp>
        <p:nvSpPr>
          <p:cNvPr id="3" name="Прямоугольник 2"/>
          <p:cNvSpPr/>
          <p:nvPr/>
        </p:nvSpPr>
        <p:spPr>
          <a:xfrm>
            <a:off x="2670674" y="454184"/>
            <a:ext cx="7039383" cy="769441"/>
          </a:xfrm>
          <a:prstGeom prst="rect">
            <a:avLst/>
          </a:prstGeom>
        </p:spPr>
        <p:txBody>
          <a:bodyPr wrap="square">
            <a:spAutoFit/>
          </a:bodyPr>
          <a:lstStyle/>
          <a:p>
            <a:pPr algn="ctr"/>
            <a:r>
              <a:rPr lang="en-US" sz="4400" b="1" dirty="0" smtClean="0">
                <a:latin typeface="+mj-lt"/>
              </a:rPr>
              <a:t>Summary</a:t>
            </a:r>
            <a:endParaRPr lang="en-US" sz="4400" b="1" dirty="0">
              <a:latin typeface="+mj-lt"/>
            </a:endParaRPr>
          </a:p>
        </p:txBody>
      </p:sp>
      <p:sp>
        <p:nvSpPr>
          <p:cNvPr id="5" name="Прямоугольник 4"/>
          <p:cNvSpPr/>
          <p:nvPr/>
        </p:nvSpPr>
        <p:spPr>
          <a:xfrm>
            <a:off x="232228" y="1522549"/>
            <a:ext cx="8302172" cy="2554545"/>
          </a:xfrm>
          <a:prstGeom prst="rect">
            <a:avLst/>
          </a:prstGeom>
        </p:spPr>
        <p:txBody>
          <a:bodyPr wrap="square">
            <a:spAutoFit/>
          </a:bodyPr>
          <a:lstStyle/>
          <a:p>
            <a:r>
              <a:rPr lang="en-US" sz="4000" dirty="0">
                <a:latin typeface="+mj-lt"/>
              </a:rPr>
              <a:t>T</a:t>
            </a:r>
            <a:r>
              <a:rPr lang="en-US" sz="4000" dirty="0" smtClean="0">
                <a:latin typeface="+mj-lt"/>
              </a:rPr>
              <a:t>he </a:t>
            </a:r>
            <a:r>
              <a:rPr lang="en-US" sz="4000" dirty="0">
                <a:latin typeface="+mj-lt"/>
              </a:rPr>
              <a:t>code is more readable and in larger render functions the advantages will become more evident. If you are coding ES6 in your project, try </a:t>
            </a:r>
            <a:r>
              <a:rPr lang="en-US" sz="4000" dirty="0" err="1">
                <a:latin typeface="+mj-lt"/>
              </a:rPr>
              <a:t>destructuring</a:t>
            </a:r>
            <a:r>
              <a:rPr lang="en-US" sz="4000" dirty="0">
                <a:latin typeface="+mj-lt"/>
              </a:rPr>
              <a:t> out!</a:t>
            </a:r>
            <a:endParaRPr lang="uk-UA" sz="4000" dirty="0">
              <a:latin typeface="+mj-lt"/>
            </a:endParaRPr>
          </a:p>
        </p:txBody>
      </p:sp>
      <p:pic>
        <p:nvPicPr>
          <p:cNvPr id="13314" name="Picture 2" descr="Summary Icon Png Notebooks may just be the #6076 - Free Icons and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6717" y="1522549"/>
            <a:ext cx="2957739" cy="2957739"/>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Ð¤Ð°Ð¹Ð»:React-icon.svg â ÐÑÐºÑÐ¿ÐµÐ´ÑÑ"/>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8799" y="257899"/>
            <a:ext cx="1503543" cy="1063052"/>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10 Things to Know About ES6 before Learning React JS - Carlos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8799" y="4818742"/>
            <a:ext cx="6767123" cy="1809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35541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45000">
              <a:schemeClr val="tx1"/>
            </a:gs>
            <a:gs pos="18000">
              <a:srgbClr val="F26D26"/>
            </a:gs>
          </a:gsLst>
          <a:lin ang="10800000" scaled="0"/>
        </a:gradFill>
        <a:effectLst/>
      </p:bgPr>
    </p:bg>
    <p:spTree>
      <p:nvGrpSpPr>
        <p:cNvPr id="1" name=""/>
        <p:cNvGrpSpPr/>
        <p:nvPr/>
      </p:nvGrpSpPr>
      <p:grpSpPr>
        <a:xfrm>
          <a:off x="0" y="0"/>
          <a:ext cx="0" cy="0"/>
          <a:chOff x="0" y="0"/>
          <a:chExt cx="0" cy="0"/>
        </a:xfrm>
      </p:grpSpPr>
      <p:sp>
        <p:nvSpPr>
          <p:cNvPr id="3" name="Прямоугольник 2"/>
          <p:cNvSpPr/>
          <p:nvPr/>
        </p:nvSpPr>
        <p:spPr>
          <a:xfrm>
            <a:off x="2670674" y="454184"/>
            <a:ext cx="7039383" cy="769441"/>
          </a:xfrm>
          <a:prstGeom prst="rect">
            <a:avLst/>
          </a:prstGeom>
        </p:spPr>
        <p:txBody>
          <a:bodyPr wrap="square">
            <a:spAutoFit/>
          </a:bodyPr>
          <a:lstStyle/>
          <a:p>
            <a:pPr algn="ctr"/>
            <a:r>
              <a:rPr lang="en-US" sz="4400" b="1" dirty="0" smtClean="0">
                <a:solidFill>
                  <a:schemeClr val="bg2"/>
                </a:solidFill>
                <a:latin typeface="+mj-lt"/>
              </a:rPr>
              <a:t>Useful Links</a:t>
            </a:r>
            <a:endParaRPr lang="en-US" sz="4400" b="1" dirty="0">
              <a:solidFill>
                <a:schemeClr val="bg2"/>
              </a:solidFill>
              <a:latin typeface="+mj-lt"/>
            </a:endParaRPr>
          </a:p>
        </p:txBody>
      </p:sp>
      <p:sp>
        <p:nvSpPr>
          <p:cNvPr id="5" name="Прямоугольник 4"/>
          <p:cNvSpPr/>
          <p:nvPr/>
        </p:nvSpPr>
        <p:spPr>
          <a:xfrm>
            <a:off x="232228" y="1320951"/>
            <a:ext cx="8490858" cy="3539430"/>
          </a:xfrm>
          <a:prstGeom prst="rect">
            <a:avLst/>
          </a:prstGeom>
        </p:spPr>
        <p:txBody>
          <a:bodyPr wrap="square">
            <a:spAutoFit/>
          </a:bodyPr>
          <a:lstStyle/>
          <a:p>
            <a:r>
              <a:rPr lang="en-US" sz="2800" dirty="0">
                <a:solidFill>
                  <a:schemeClr val="accent6">
                    <a:lumMod val="40000"/>
                    <a:lumOff val="60000"/>
                  </a:schemeClr>
                </a:solidFill>
                <a:hlinkClick r:id="rId2"/>
              </a:rPr>
              <a:t>https://programmingwithmosh.com/react/react-functional-components</a:t>
            </a:r>
            <a:r>
              <a:rPr lang="en-US" sz="2800" dirty="0" smtClean="0">
                <a:solidFill>
                  <a:schemeClr val="accent6">
                    <a:lumMod val="40000"/>
                    <a:lumOff val="60000"/>
                  </a:schemeClr>
                </a:solidFill>
                <a:hlinkClick r:id="rId2"/>
              </a:rPr>
              <a:t>/</a:t>
            </a:r>
            <a:endParaRPr lang="en-US" sz="2800" dirty="0" smtClean="0">
              <a:solidFill>
                <a:schemeClr val="accent6">
                  <a:lumMod val="40000"/>
                  <a:lumOff val="60000"/>
                </a:schemeClr>
              </a:solidFill>
            </a:endParaRPr>
          </a:p>
          <a:p>
            <a:endParaRPr lang="en-US" sz="2800" dirty="0">
              <a:latin typeface="+mj-lt"/>
            </a:endParaRPr>
          </a:p>
          <a:p>
            <a:r>
              <a:rPr lang="en-US" sz="2800" dirty="0">
                <a:hlinkClick r:id="rId3"/>
              </a:rPr>
              <a:t>https://wecodetheweb.com/2015/05/25/es6-destructuring</a:t>
            </a:r>
            <a:r>
              <a:rPr lang="en-US" sz="2800" dirty="0" smtClean="0">
                <a:hlinkClick r:id="rId3"/>
              </a:rPr>
              <a:t>/</a:t>
            </a:r>
            <a:endParaRPr lang="en-US" sz="2800" dirty="0" smtClean="0"/>
          </a:p>
          <a:p>
            <a:endParaRPr lang="en-US" sz="2800" dirty="0" smtClean="0">
              <a:solidFill>
                <a:schemeClr val="accent6">
                  <a:lumMod val="40000"/>
                  <a:lumOff val="60000"/>
                </a:schemeClr>
              </a:solidFill>
            </a:endParaRPr>
          </a:p>
          <a:p>
            <a:r>
              <a:rPr lang="en-US" sz="2800" dirty="0">
                <a:solidFill>
                  <a:schemeClr val="accent6">
                    <a:lumMod val="40000"/>
                    <a:lumOff val="60000"/>
                  </a:schemeClr>
                </a:solidFill>
                <a:hlinkClick r:id="rId4"/>
              </a:rPr>
              <a:t>https://www.freecodecamp.org/news/the-basics-of-destructuring-props-in-react-a196696f5477/</a:t>
            </a:r>
            <a:endParaRPr lang="uk-UA" sz="2800" dirty="0">
              <a:solidFill>
                <a:schemeClr val="accent6">
                  <a:lumMod val="40000"/>
                  <a:lumOff val="60000"/>
                </a:schemeClr>
              </a:solidFill>
              <a:latin typeface="+mj-lt"/>
            </a:endParaRPr>
          </a:p>
        </p:txBody>
      </p:sp>
      <p:pic>
        <p:nvPicPr>
          <p:cNvPr id="13316" name="Picture 4" descr="Ð¤Ð°Ð¹Ð»:React-icon.svg â ÐÑÐºÑÐ¿ÐµÐ´ÑÑ"/>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8799" y="257899"/>
            <a:ext cx="1503543" cy="1063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0307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9000">
              <a:srgbClr val="002060"/>
            </a:gs>
            <a:gs pos="100000">
              <a:srgbClr val="F26D26"/>
            </a:gs>
          </a:gsLst>
          <a:lin ang="10800000" scaled="0"/>
        </a:gra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799" y="97242"/>
            <a:ext cx="10820400" cy="685800"/>
          </a:xfrm>
        </p:spPr>
        <p:txBody>
          <a:bodyPr/>
          <a:lstStyle/>
          <a:p>
            <a:pPr algn="ctr"/>
            <a:r>
              <a:rPr lang="en-US" dirty="0" smtClean="0"/>
              <a:t>In this presentation</a:t>
            </a:r>
            <a:endParaRPr lang="uk-UA" dirty="0"/>
          </a:p>
        </p:txBody>
      </p:sp>
      <p:sp>
        <p:nvSpPr>
          <p:cNvPr id="7" name="Text Placeholder 6">
            <a:extLst>
              <a:ext uri="{FF2B5EF4-FFF2-40B4-BE49-F238E27FC236}">
                <a16:creationId xmlns:a16="http://schemas.microsoft.com/office/drawing/2014/main" id="{B3EDC24C-EE02-4845-99B9-F77A9B3BC1BB}"/>
              </a:ext>
            </a:extLst>
          </p:cNvPr>
          <p:cNvSpPr>
            <a:spLocks noGrp="1"/>
          </p:cNvSpPr>
          <p:nvPr>
            <p:ph type="body" sz="quarter" idx="10"/>
          </p:nvPr>
        </p:nvSpPr>
        <p:spPr>
          <a:xfrm>
            <a:off x="354842" y="2548719"/>
            <a:ext cx="4981915" cy="1575369"/>
          </a:xfrm>
        </p:spPr>
        <p:txBody>
          <a:bodyPr/>
          <a:lstStyle/>
          <a:p>
            <a:pPr marL="342900" indent="-342900">
              <a:buFont typeface="Wingdings" panose="05000000000000000000" pitchFamily="2" charset="2"/>
              <a:buChar char="ü"/>
            </a:pPr>
            <a:endParaRPr lang="uk-UA" sz="3200" dirty="0"/>
          </a:p>
        </p:txBody>
      </p:sp>
      <p:pic>
        <p:nvPicPr>
          <p:cNvPr id="1026" name="Picture 2" descr="React â JavaScript-Ð±Ð¸Ð±Ð»Ð¸Ð¾ÑÐµÐºÐ° Ð´Ð»Ñ ÑÐ¾Ð·Ð´Ð°Ð½Ð¸Ñ Ð¿Ð¾Ð»ÑÐ·Ð¾Ð²Ð°ÑÐµÐ»ÑÑÐºÐ¸Ñ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83042"/>
            <a:ext cx="12192001" cy="6074958"/>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113731" y="1468842"/>
            <a:ext cx="6096000" cy="1754326"/>
          </a:xfrm>
          <a:prstGeom prst="rect">
            <a:avLst/>
          </a:prstGeom>
        </p:spPr>
        <p:txBody>
          <a:bodyPr>
            <a:spAutoFit/>
          </a:bodyPr>
          <a:lstStyle/>
          <a:p>
            <a:pPr marL="342900" indent="-342900">
              <a:buFont typeface="Wingdings" panose="05000000000000000000" pitchFamily="2" charset="2"/>
              <a:buChar char="ü"/>
            </a:pPr>
            <a:r>
              <a:rPr lang="en-US" sz="3600" dirty="0"/>
              <a:t>Introduction to React </a:t>
            </a:r>
          </a:p>
          <a:p>
            <a:pPr marL="342900" indent="-342900">
              <a:buFont typeface="Wingdings" panose="05000000000000000000" pitchFamily="2" charset="2"/>
              <a:buChar char="ü"/>
            </a:pPr>
            <a:r>
              <a:rPr lang="en-US" sz="3600" dirty="0"/>
              <a:t>Function component</a:t>
            </a:r>
          </a:p>
          <a:p>
            <a:pPr marL="342900" indent="-342900">
              <a:buFont typeface="Wingdings" panose="05000000000000000000" pitchFamily="2" charset="2"/>
              <a:buChar char="ü"/>
            </a:pPr>
            <a:r>
              <a:rPr lang="en-US" sz="3600" dirty="0"/>
              <a:t> Destructuring props</a:t>
            </a:r>
            <a:endParaRPr lang="uk-UA" sz="3600" dirty="0"/>
          </a:p>
        </p:txBody>
      </p:sp>
    </p:spTree>
    <p:extLst>
      <p:ext uri="{BB962C8B-B14F-4D97-AF65-F5344CB8AC3E}">
        <p14:creationId xmlns:p14="http://schemas.microsoft.com/office/powerpoint/2010/main" val="759534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36000">
              <a:srgbClr val="002060"/>
            </a:gs>
            <a:gs pos="100000">
              <a:srgbClr val="F26D26"/>
            </a:gs>
          </a:gsLst>
          <a:lin ang="10800000" scaled="0"/>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What is React?</a:t>
            </a:r>
            <a:endParaRPr lang="en-US" b="1" dirty="0"/>
          </a:p>
        </p:txBody>
      </p:sp>
      <p:sp>
        <p:nvSpPr>
          <p:cNvPr id="3" name="Текст 2"/>
          <p:cNvSpPr>
            <a:spLocks noGrp="1"/>
          </p:cNvSpPr>
          <p:nvPr>
            <p:ph type="body" sz="quarter" idx="10"/>
          </p:nvPr>
        </p:nvSpPr>
        <p:spPr>
          <a:xfrm>
            <a:off x="685800" y="2262117"/>
            <a:ext cx="10820400" cy="3429000"/>
          </a:xfrm>
        </p:spPr>
        <p:txBody>
          <a:bodyPr/>
          <a:lstStyle/>
          <a:p>
            <a:r>
              <a:rPr lang="en-US" sz="2800" dirty="0" smtClean="0"/>
              <a:t>React </a:t>
            </a:r>
            <a:r>
              <a:rPr lang="en-US" sz="2800" dirty="0"/>
              <a:t>is a JavaScript </a:t>
            </a:r>
            <a:r>
              <a:rPr lang="en-US" sz="2800" dirty="0" smtClean="0"/>
              <a:t>framework </a:t>
            </a:r>
            <a:r>
              <a:rPr lang="en-US" sz="2800" dirty="0"/>
              <a:t>that aims to simplify the development of visual interfaces.</a:t>
            </a:r>
          </a:p>
          <a:p>
            <a:r>
              <a:rPr lang="en-US" sz="2800" dirty="0"/>
              <a:t>Developed on Facebook and released in 2013, it has become one of the most common code examples in the world, driving Facebook and Instagram, as well as many other companies</a:t>
            </a:r>
            <a:r>
              <a:rPr lang="en-US" sz="2800" dirty="0" smtClean="0"/>
              <a:t>.</a:t>
            </a:r>
          </a:p>
          <a:p>
            <a:r>
              <a:rPr lang="en-US" sz="2800" dirty="0" smtClean="0"/>
              <a:t> </a:t>
            </a:r>
            <a:r>
              <a:rPr lang="en-US" sz="2800" dirty="0"/>
              <a:t>React is used to create one-page web applications, like many other libraries and frameworks that were available before React came out.</a:t>
            </a:r>
          </a:p>
          <a:p>
            <a:endParaRPr lang="uk-UA" dirty="0"/>
          </a:p>
        </p:txBody>
      </p:sp>
      <p:pic>
        <p:nvPicPr>
          <p:cNvPr id="3074" name="Picture 2" descr="Ð¤Ð°Ð¹Ð»:React-icon.svg â ÐÐ¸ÐºÐ¸Ð¿ÐµÐ´Ð¸Ñ"/>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4529" y="248260"/>
            <a:ext cx="1757471" cy="1241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9394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5900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C4182C9D-1897-824D-B491-0F7A8B610D23}"/>
              </a:ext>
            </a:extLst>
          </p:cNvPr>
          <p:cNvSpPr>
            <a:spLocks noGrp="1"/>
          </p:cNvSpPr>
          <p:nvPr>
            <p:ph type="body" sz="quarter" idx="13"/>
          </p:nvPr>
        </p:nvSpPr>
        <p:spPr>
          <a:xfrm>
            <a:off x="221776" y="1293125"/>
            <a:ext cx="3613246" cy="4698242"/>
          </a:xfrm>
        </p:spPr>
        <p:txBody>
          <a:bodyPr/>
          <a:lstStyle/>
          <a:p>
            <a:pPr marL="457200" indent="-457200">
              <a:buFont typeface="Wingdings" panose="05000000000000000000" pitchFamily="2" charset="2"/>
              <a:buChar char="ü"/>
            </a:pPr>
            <a:r>
              <a:rPr lang="en-US" sz="3200" b="1" dirty="0"/>
              <a:t>Not as </a:t>
            </a:r>
            <a:r>
              <a:rPr lang="en-US" sz="3200" b="1" dirty="0" smtClean="0"/>
              <a:t>complicated as </a:t>
            </a:r>
            <a:r>
              <a:rPr lang="en-US" sz="3200" b="1" dirty="0"/>
              <a:t>other alternatives</a:t>
            </a:r>
          </a:p>
          <a:p>
            <a:r>
              <a:rPr lang="en-US" sz="2400" dirty="0"/>
              <a:t>At the time React was announced, Ember.js and Angular 1.x were the main choice, like frameworks. Both of them imposed too many conventions in the code, making porting existing applications completely inconvenient.</a:t>
            </a:r>
            <a:endParaRPr lang="en-US" sz="2400" dirty="0"/>
          </a:p>
        </p:txBody>
      </p:sp>
      <p:sp>
        <p:nvSpPr>
          <p:cNvPr id="13" name="Text Placeholder 12">
            <a:extLst>
              <a:ext uri="{FF2B5EF4-FFF2-40B4-BE49-F238E27FC236}">
                <a16:creationId xmlns:a16="http://schemas.microsoft.com/office/drawing/2014/main" id="{D89F69B0-8928-7C44-AAF4-023C48E652CF}"/>
              </a:ext>
            </a:extLst>
          </p:cNvPr>
          <p:cNvSpPr>
            <a:spLocks noGrp="1"/>
          </p:cNvSpPr>
          <p:nvPr>
            <p:ph type="body" sz="quarter" idx="15"/>
          </p:nvPr>
        </p:nvSpPr>
        <p:spPr>
          <a:xfrm>
            <a:off x="4411069" y="1293125"/>
            <a:ext cx="2796654" cy="4800599"/>
          </a:xfrm>
        </p:spPr>
        <p:txBody>
          <a:bodyPr/>
          <a:lstStyle/>
          <a:p>
            <a:pPr marL="457200" indent="-457200">
              <a:buFont typeface="Wingdings" panose="05000000000000000000" pitchFamily="2" charset="2"/>
              <a:buChar char="ü"/>
            </a:pPr>
            <a:r>
              <a:rPr lang="en-US" sz="3200" b="1" dirty="0"/>
              <a:t>Perfect timing</a:t>
            </a:r>
          </a:p>
          <a:p>
            <a:r>
              <a:rPr lang="en-US" sz="2400" dirty="0"/>
              <a:t>Switching from Angular 1 to 2 was like switching to a completely new framework, so because of this, along with the speed improvements that React promised, it made many developers look forward to trying React.</a:t>
            </a:r>
            <a:endParaRPr lang="en-US" sz="2400" dirty="0"/>
          </a:p>
        </p:txBody>
      </p:sp>
      <p:sp>
        <p:nvSpPr>
          <p:cNvPr id="15" name="Text Placeholder 14">
            <a:extLst>
              <a:ext uri="{FF2B5EF4-FFF2-40B4-BE49-F238E27FC236}">
                <a16:creationId xmlns:a16="http://schemas.microsoft.com/office/drawing/2014/main" id="{3028D1EB-7057-3649-9CA8-4717FC9099AD}"/>
              </a:ext>
            </a:extLst>
          </p:cNvPr>
          <p:cNvSpPr>
            <a:spLocks noGrp="1"/>
          </p:cNvSpPr>
          <p:nvPr>
            <p:ph type="body" sz="quarter" idx="17"/>
          </p:nvPr>
        </p:nvSpPr>
        <p:spPr>
          <a:xfrm>
            <a:off x="8420669" y="1293125"/>
            <a:ext cx="3302758" cy="4575412"/>
          </a:xfrm>
        </p:spPr>
        <p:txBody>
          <a:bodyPr/>
          <a:lstStyle/>
          <a:p>
            <a:pPr marL="457200" indent="-457200">
              <a:buFont typeface="Wingdings" panose="05000000000000000000" pitchFamily="2" charset="2"/>
              <a:buChar char="ü"/>
            </a:pPr>
            <a:r>
              <a:rPr lang="en-US" sz="3200" b="1" dirty="0"/>
              <a:t>Facebook support</a:t>
            </a:r>
          </a:p>
          <a:p>
            <a:r>
              <a:rPr lang="en-US" sz="2400" dirty="0"/>
              <a:t>Support for Facebook certainly benefited the project if it became successful, but this is not a guarantee, as you can see from many unsuccessful open source projects, for the world, both from Facebook and from Google.</a:t>
            </a:r>
            <a:endParaRPr lang="en-US" sz="2400" dirty="0"/>
          </a:p>
        </p:txBody>
      </p:sp>
      <p:sp>
        <p:nvSpPr>
          <p:cNvPr id="10" name="Title 9">
            <a:extLst>
              <a:ext uri="{FF2B5EF4-FFF2-40B4-BE49-F238E27FC236}">
                <a16:creationId xmlns:a16="http://schemas.microsoft.com/office/drawing/2014/main" id="{FE6F92B3-0A64-344F-AACB-4E6E187DC37E}"/>
              </a:ext>
            </a:extLst>
          </p:cNvPr>
          <p:cNvSpPr>
            <a:spLocks noGrp="1"/>
          </p:cNvSpPr>
          <p:nvPr>
            <p:ph type="title"/>
          </p:nvPr>
        </p:nvSpPr>
        <p:spPr>
          <a:xfrm>
            <a:off x="685799" y="180834"/>
            <a:ext cx="10820400" cy="685800"/>
          </a:xfrm>
        </p:spPr>
        <p:txBody>
          <a:bodyPr/>
          <a:lstStyle/>
          <a:p>
            <a:pPr algn="ctr"/>
            <a:r>
              <a:rPr lang="en-US" b="1" dirty="0"/>
              <a:t>Why is React so popular?</a:t>
            </a:r>
            <a:br>
              <a:rPr lang="en-US" b="1" dirty="0"/>
            </a:br>
            <a:endParaRPr lang="en-US" dirty="0"/>
          </a:p>
        </p:txBody>
      </p:sp>
    </p:spTree>
    <p:extLst>
      <p:ext uri="{BB962C8B-B14F-4D97-AF65-F5344CB8AC3E}">
        <p14:creationId xmlns:p14="http://schemas.microsoft.com/office/powerpoint/2010/main" val="8015742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100000">
              <a:srgbClr val="F26D26"/>
            </a:gs>
          </a:gsLst>
          <a:lin ang="10800000" scaled="0"/>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a:xfrm>
            <a:off x="685800" y="180834"/>
            <a:ext cx="10820400" cy="685800"/>
          </a:xfrm>
        </p:spPr>
        <p:txBody>
          <a:bodyPr/>
          <a:lstStyle/>
          <a:p>
            <a:pPr algn="ctr"/>
            <a:r>
              <a:rPr lang="en-US" dirty="0" smtClean="0"/>
              <a:t>Famous React Projects</a:t>
            </a:r>
            <a:endParaRPr lang="uk-UA" dirty="0"/>
          </a:p>
        </p:txBody>
      </p:sp>
      <p:sp>
        <p:nvSpPr>
          <p:cNvPr id="5" name="Text Placeholder 4">
            <a:extLst>
              <a:ext uri="{FF2B5EF4-FFF2-40B4-BE49-F238E27FC236}">
                <a16:creationId xmlns:a16="http://schemas.microsoft.com/office/drawing/2014/main" id="{9C6E0AE2-DB35-40C9-B9A1-25494B29AECD}"/>
              </a:ext>
            </a:extLst>
          </p:cNvPr>
          <p:cNvSpPr>
            <a:spLocks noGrp="1"/>
          </p:cNvSpPr>
          <p:nvPr>
            <p:ph type="body" sz="quarter" idx="10"/>
          </p:nvPr>
        </p:nvSpPr>
        <p:spPr>
          <a:xfrm>
            <a:off x="191069" y="1006521"/>
            <a:ext cx="7656394" cy="5230505"/>
          </a:xfrm>
        </p:spPr>
        <p:txBody>
          <a:bodyPr/>
          <a:lstStyle/>
          <a:p>
            <a:r>
              <a:rPr lang="en-US" sz="2400" b="1" u="sng" dirty="0"/>
              <a:t>Facebook</a:t>
            </a:r>
            <a:r>
              <a:rPr lang="en-US" dirty="0"/>
              <a:t> </a:t>
            </a:r>
            <a:r>
              <a:rPr lang="en-US" dirty="0"/>
              <a:t> </a:t>
            </a:r>
            <a:r>
              <a:rPr lang="en-US" dirty="0" smtClean="0"/>
              <a:t>-  </a:t>
            </a:r>
            <a:r>
              <a:rPr lang="en-US" sz="2400" dirty="0"/>
              <a:t>i</a:t>
            </a:r>
            <a:r>
              <a:rPr lang="en-US" sz="2400" dirty="0" smtClean="0"/>
              <a:t>t </a:t>
            </a:r>
            <a:r>
              <a:rPr lang="en-US" sz="2400" dirty="0"/>
              <a:t>uses React partially, but also in the PC version, and in the mobile application</a:t>
            </a:r>
            <a:r>
              <a:rPr lang="en-US" sz="2400" dirty="0" smtClean="0"/>
              <a:t>.</a:t>
            </a:r>
          </a:p>
          <a:p>
            <a:r>
              <a:rPr lang="en-US" sz="2400" b="1" u="sng" dirty="0" smtClean="0"/>
              <a:t>Instagram</a:t>
            </a:r>
            <a:r>
              <a:rPr lang="en-US" dirty="0"/>
              <a:t> </a:t>
            </a:r>
            <a:r>
              <a:rPr lang="en-US" dirty="0" smtClean="0"/>
              <a:t>- </a:t>
            </a:r>
            <a:r>
              <a:rPr lang="en-US" sz="2400" dirty="0"/>
              <a:t>i</a:t>
            </a:r>
            <a:r>
              <a:rPr lang="en-US" sz="2400" dirty="0" smtClean="0"/>
              <a:t>n </a:t>
            </a:r>
            <a:r>
              <a:rPr lang="en-US" sz="2400" dirty="0"/>
              <a:t>such a popular application, the reaction plays a huge role. Starting with the ability to determine the geolocation and ending with the accuracy of the search functionality, these things are often done on React</a:t>
            </a:r>
            <a:r>
              <a:rPr lang="en-US" sz="2400" dirty="0" smtClean="0"/>
              <a:t>.</a:t>
            </a:r>
          </a:p>
          <a:p>
            <a:r>
              <a:rPr lang="en-US" sz="2400" b="1" u="sng" dirty="0" smtClean="0"/>
              <a:t>The</a:t>
            </a:r>
            <a:r>
              <a:rPr lang="en-US" sz="2400" b="1" dirty="0" smtClean="0"/>
              <a:t> </a:t>
            </a:r>
            <a:r>
              <a:rPr lang="en-US" sz="2400" b="1" u="sng" dirty="0"/>
              <a:t>Netflix</a:t>
            </a:r>
            <a:r>
              <a:rPr lang="en-US" sz="2400" dirty="0"/>
              <a:t> </a:t>
            </a:r>
            <a:r>
              <a:rPr lang="en-US" dirty="0"/>
              <a:t> </a:t>
            </a:r>
            <a:r>
              <a:rPr lang="en-US" dirty="0" smtClean="0"/>
              <a:t>- </a:t>
            </a:r>
            <a:r>
              <a:rPr lang="en-US" sz="2400" dirty="0"/>
              <a:t>m</a:t>
            </a:r>
            <a:r>
              <a:rPr lang="en-US" sz="2400" dirty="0" smtClean="0"/>
              <a:t>ost </a:t>
            </a:r>
            <a:r>
              <a:rPr lang="en-US" sz="2400" dirty="0"/>
              <a:t>actively involved on the Gibbon platform</a:t>
            </a:r>
            <a:r>
              <a:rPr lang="en-US" sz="2400" dirty="0" smtClean="0"/>
              <a:t>.</a:t>
            </a:r>
          </a:p>
          <a:p>
            <a:r>
              <a:rPr lang="en-US" sz="2400" b="1" dirty="0" smtClean="0"/>
              <a:t>Yahoo</a:t>
            </a:r>
            <a:r>
              <a:rPr lang="en-US" sz="2400" b="1" dirty="0"/>
              <a:t>! Mail Address</a:t>
            </a:r>
            <a:r>
              <a:rPr lang="en-US" sz="2400" dirty="0"/>
              <a:t> </a:t>
            </a:r>
            <a:r>
              <a:rPr lang="en-US" sz="2400" dirty="0" smtClean="0"/>
              <a:t>- </a:t>
            </a:r>
            <a:r>
              <a:rPr lang="en-US" sz="2400" dirty="0"/>
              <a:t>t</a:t>
            </a:r>
            <a:r>
              <a:rPr lang="en-US" sz="2400" dirty="0" smtClean="0"/>
              <a:t>hanks </a:t>
            </a:r>
            <a:r>
              <a:rPr lang="en-US" sz="2400" dirty="0"/>
              <a:t>to Facebook, these services have become streamlined in terms of architecture</a:t>
            </a:r>
            <a:r>
              <a:rPr lang="en-US" sz="2400" dirty="0" smtClean="0"/>
              <a:t>.</a:t>
            </a:r>
          </a:p>
          <a:p>
            <a:r>
              <a:rPr lang="en-US" sz="2400" b="1" u="sng" dirty="0" smtClean="0"/>
              <a:t>WhatsApp</a:t>
            </a:r>
            <a:r>
              <a:rPr lang="en-US" dirty="0"/>
              <a:t> - </a:t>
            </a:r>
            <a:r>
              <a:rPr lang="en-US" sz="2400" dirty="0"/>
              <a:t>specialists of this service decided to use React to create user </a:t>
            </a:r>
            <a:r>
              <a:rPr lang="en-US" sz="2400" dirty="0" smtClean="0"/>
              <a:t>interfaces</a:t>
            </a:r>
          </a:p>
          <a:p>
            <a:r>
              <a:rPr lang="en-US" sz="2400" b="1" u="sng" dirty="0" smtClean="0"/>
              <a:t>Dropbox</a:t>
            </a:r>
            <a:r>
              <a:rPr lang="en-US" dirty="0"/>
              <a:t> </a:t>
            </a:r>
            <a:r>
              <a:rPr lang="en-US" dirty="0" smtClean="0"/>
              <a:t> -</a:t>
            </a:r>
            <a:r>
              <a:rPr lang="en-US" dirty="0"/>
              <a:t> In the wake of the popularity of the library, it began to be used for this site.</a:t>
            </a:r>
            <a:endParaRPr lang="uk-UA" dirty="0"/>
          </a:p>
        </p:txBody>
      </p:sp>
      <p:pic>
        <p:nvPicPr>
          <p:cNvPr id="2050" name="Picture 2" descr="Why We Use React JS for Clients' and Our Own Projects | Railsware Blo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5275" y="1160653"/>
            <a:ext cx="3936725" cy="206022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op React Native Blogs, Newsletters, and Online Communities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5275" y="3220873"/>
            <a:ext cx="3936725" cy="3027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0364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5000">
              <a:srgbClr val="002060"/>
            </a:gs>
            <a:gs pos="100000">
              <a:srgbClr val="F26D26"/>
            </a:gs>
          </a:gsLst>
          <a:lin ang="10800000" scaled="0"/>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B3B0FC-3F87-4318-A857-A0F462CAFFEA}"/>
              </a:ext>
            </a:extLst>
          </p:cNvPr>
          <p:cNvSpPr>
            <a:spLocks noGrp="1"/>
          </p:cNvSpPr>
          <p:nvPr>
            <p:ph type="title"/>
          </p:nvPr>
        </p:nvSpPr>
        <p:spPr/>
        <p:txBody>
          <a:bodyPr/>
          <a:lstStyle/>
          <a:p>
            <a:pPr algn="ctr"/>
            <a:r>
              <a:rPr lang="en-US" dirty="0">
                <a:solidFill>
                  <a:schemeClr val="lt1"/>
                </a:solidFill>
                <a:latin typeface="Proxima Nova Extrabold"/>
                <a:ea typeface="Proxima Nova Extrabold"/>
                <a:cs typeface="Proxima Nova Extrabold"/>
                <a:sym typeface="Proxima Nova Extrabold"/>
              </a:rPr>
              <a:t>Core Concept </a:t>
            </a:r>
            <a:br>
              <a:rPr lang="en-US" dirty="0">
                <a:solidFill>
                  <a:schemeClr val="lt1"/>
                </a:solidFill>
                <a:latin typeface="Proxima Nova Extrabold"/>
                <a:ea typeface="Proxima Nova Extrabold"/>
                <a:cs typeface="Proxima Nova Extrabold"/>
                <a:sym typeface="Proxima Nova Extrabold"/>
              </a:rPr>
            </a:br>
            <a:endParaRPr lang="uk-UA" dirty="0"/>
          </a:p>
        </p:txBody>
      </p:sp>
      <p:grpSp>
        <p:nvGrpSpPr>
          <p:cNvPr id="9" name="Google Shape;111;p17"/>
          <p:cNvGrpSpPr/>
          <p:nvPr/>
        </p:nvGrpSpPr>
        <p:grpSpPr>
          <a:xfrm>
            <a:off x="2008943" y="1849808"/>
            <a:ext cx="8174101" cy="4162991"/>
            <a:chOff x="949575" y="2057400"/>
            <a:chExt cx="7790050" cy="3830150"/>
          </a:xfrm>
        </p:grpSpPr>
        <p:sp>
          <p:nvSpPr>
            <p:cNvPr id="10" name="Google Shape;112;p17"/>
            <p:cNvSpPr/>
            <p:nvPr/>
          </p:nvSpPr>
          <p:spPr>
            <a:xfrm>
              <a:off x="949575" y="2057400"/>
              <a:ext cx="2227500" cy="1781700"/>
            </a:xfrm>
            <a:prstGeom prst="rect">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2400" dirty="0"/>
                <a:t>JSX</a:t>
              </a:r>
              <a:endParaRPr sz="2400" dirty="0"/>
            </a:p>
          </p:txBody>
        </p:sp>
        <p:sp>
          <p:nvSpPr>
            <p:cNvPr id="11" name="Google Shape;113;p17"/>
            <p:cNvSpPr/>
            <p:nvPr/>
          </p:nvSpPr>
          <p:spPr>
            <a:xfrm>
              <a:off x="3730838" y="2057400"/>
              <a:ext cx="2227500" cy="1781700"/>
            </a:xfrm>
            <a:prstGeom prst="rect">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2400" dirty="0"/>
                <a:t>Components</a:t>
              </a:r>
              <a:endParaRPr sz="2400" dirty="0"/>
            </a:p>
          </p:txBody>
        </p:sp>
        <p:sp>
          <p:nvSpPr>
            <p:cNvPr id="12" name="Google Shape;114;p17"/>
            <p:cNvSpPr/>
            <p:nvPr/>
          </p:nvSpPr>
          <p:spPr>
            <a:xfrm>
              <a:off x="6512125" y="2057400"/>
              <a:ext cx="2227500" cy="1781700"/>
            </a:xfrm>
            <a:prstGeom prst="rect">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2400" dirty="0"/>
                <a:t>Unidirectional Data Flow</a:t>
              </a:r>
              <a:endParaRPr sz="2400" dirty="0"/>
            </a:p>
          </p:txBody>
        </p:sp>
        <p:sp>
          <p:nvSpPr>
            <p:cNvPr id="13" name="Google Shape;115;p17"/>
            <p:cNvSpPr/>
            <p:nvPr/>
          </p:nvSpPr>
          <p:spPr>
            <a:xfrm>
              <a:off x="3730838" y="4105850"/>
              <a:ext cx="2227500" cy="1781700"/>
            </a:xfrm>
            <a:prstGeom prst="rect">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2400" dirty="0"/>
                <a:t>Virtual DOM</a:t>
              </a:r>
              <a:endParaRPr sz="2400" dirty="0"/>
            </a:p>
          </p:txBody>
        </p:sp>
      </p:grpSp>
    </p:spTree>
    <p:extLst>
      <p:ext uri="{BB962C8B-B14F-4D97-AF65-F5344CB8AC3E}">
        <p14:creationId xmlns:p14="http://schemas.microsoft.com/office/powerpoint/2010/main" val="2736104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A4E5058-9026-462C-B16F-44D90B73FCAD}"/>
              </a:ext>
            </a:extLst>
          </p:cNvPr>
          <p:cNvSpPr>
            <a:spLocks noGrp="1"/>
          </p:cNvSpPr>
          <p:nvPr>
            <p:ph type="body" sz="quarter" idx="13"/>
          </p:nvPr>
        </p:nvSpPr>
        <p:spPr>
          <a:xfrm>
            <a:off x="111543" y="850048"/>
            <a:ext cx="12069170" cy="4111388"/>
          </a:xfrm>
        </p:spPr>
        <p:txBody>
          <a:bodyPr/>
          <a:lstStyle/>
          <a:p>
            <a:r>
              <a:rPr lang="en-US" sz="2400" dirty="0"/>
              <a:t>There are two main types of components in React. </a:t>
            </a:r>
            <a:endParaRPr lang="en-US" sz="2400" dirty="0" smtClean="0"/>
          </a:p>
          <a:p>
            <a:r>
              <a:rPr lang="en-US" sz="2400" b="1" dirty="0" smtClean="0"/>
              <a:t>Class </a:t>
            </a:r>
            <a:r>
              <a:rPr lang="en-US" sz="2400" b="1" dirty="0"/>
              <a:t>Components</a:t>
            </a:r>
            <a:r>
              <a:rPr lang="en-US" sz="2400" dirty="0"/>
              <a:t> and </a:t>
            </a:r>
            <a:r>
              <a:rPr lang="en-US" sz="2400" b="1" dirty="0"/>
              <a:t>Functional Components. </a:t>
            </a:r>
            <a:r>
              <a:rPr lang="en-US" sz="2400" dirty="0"/>
              <a:t>The difference is pretty obvious. Class components are ES6 classes and Functional Components are functions. The only constraint for a functional component is to accept props as an argument and return valid JSX</a:t>
            </a:r>
            <a:r>
              <a:rPr lang="en-US" sz="2400" dirty="0" smtClean="0"/>
              <a:t>.</a:t>
            </a:r>
          </a:p>
          <a:p>
            <a:endParaRPr lang="uk-UA" sz="3200" dirty="0"/>
          </a:p>
        </p:txBody>
      </p:sp>
      <p:sp>
        <p:nvSpPr>
          <p:cNvPr id="8" name="Title 7">
            <a:extLst>
              <a:ext uri="{FF2B5EF4-FFF2-40B4-BE49-F238E27FC236}">
                <a16:creationId xmlns:a16="http://schemas.microsoft.com/office/drawing/2014/main" id="{1C879ED0-FB0F-496C-A28D-E63CA7ACFAFF}"/>
              </a:ext>
            </a:extLst>
          </p:cNvPr>
          <p:cNvSpPr>
            <a:spLocks noGrp="1"/>
          </p:cNvSpPr>
          <p:nvPr>
            <p:ph type="title"/>
          </p:nvPr>
        </p:nvSpPr>
        <p:spPr>
          <a:xfrm>
            <a:off x="809621" y="264785"/>
            <a:ext cx="10860260" cy="1131291"/>
          </a:xfrm>
        </p:spPr>
        <p:txBody>
          <a:bodyPr/>
          <a:lstStyle/>
          <a:p>
            <a:pPr algn="ctr"/>
            <a:r>
              <a:rPr lang="en-US" dirty="0" smtClean="0"/>
              <a:t>What Is Functional Component?</a:t>
            </a:r>
            <a:endParaRPr lang="uk-UA" dirty="0"/>
          </a:p>
        </p:txBody>
      </p:sp>
      <p:pic>
        <p:nvPicPr>
          <p:cNvPr id="3" name="Рисунок 2"/>
          <p:cNvPicPr>
            <a:picLocks noChangeAspect="1"/>
          </p:cNvPicPr>
          <p:nvPr/>
        </p:nvPicPr>
        <p:blipFill>
          <a:blip r:embed="rId2"/>
          <a:stretch>
            <a:fillRect/>
          </a:stretch>
        </p:blipFill>
        <p:spPr>
          <a:xfrm>
            <a:off x="111543" y="2976394"/>
            <a:ext cx="8628641" cy="1509666"/>
          </a:xfrm>
          <a:prstGeom prst="rect">
            <a:avLst/>
          </a:prstGeom>
        </p:spPr>
      </p:pic>
      <p:sp>
        <p:nvSpPr>
          <p:cNvPr id="4" name="Прямоугольник 3"/>
          <p:cNvSpPr/>
          <p:nvPr/>
        </p:nvSpPr>
        <p:spPr>
          <a:xfrm>
            <a:off x="111543" y="4638758"/>
            <a:ext cx="8945658" cy="1569660"/>
          </a:xfrm>
          <a:prstGeom prst="rect">
            <a:avLst/>
          </a:prstGeom>
        </p:spPr>
        <p:txBody>
          <a:bodyPr wrap="square">
            <a:spAutoFit/>
          </a:bodyPr>
          <a:lstStyle/>
          <a:p>
            <a:r>
              <a:rPr lang="en-US" sz="2400" dirty="0">
                <a:latin typeface="+mj-lt"/>
              </a:rPr>
              <a:t>The key thing that makes this type of component different from a class component is the lack of state and lifecycle methods. This is why functional components are also commonly referred to as stateless components.</a:t>
            </a:r>
            <a:endParaRPr lang="uk-UA" sz="2400" dirty="0">
              <a:latin typeface="+mj-lt"/>
            </a:endParaRPr>
          </a:p>
        </p:txBody>
      </p:sp>
    </p:spTree>
    <p:extLst>
      <p:ext uri="{BB962C8B-B14F-4D97-AF65-F5344CB8AC3E}">
        <p14:creationId xmlns:p14="http://schemas.microsoft.com/office/powerpoint/2010/main" val="1754859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8F2585"/>
            </a:gs>
            <a:gs pos="7000">
              <a:srgbClr val="E93BDD"/>
            </a:gs>
            <a:gs pos="81000">
              <a:srgbClr val="F26D26"/>
            </a:gs>
          </a:gsLst>
          <a:lin ang="10800000" scaled="0"/>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31415F-B9DB-4820-AEA0-7D4B3738F685}"/>
              </a:ext>
            </a:extLst>
          </p:cNvPr>
          <p:cNvSpPr>
            <a:spLocks noGrp="1"/>
          </p:cNvSpPr>
          <p:nvPr>
            <p:ph type="title"/>
          </p:nvPr>
        </p:nvSpPr>
        <p:spPr>
          <a:xfrm>
            <a:off x="2678658" y="-354843"/>
            <a:ext cx="10820400" cy="1637732"/>
          </a:xfrm>
        </p:spPr>
        <p:txBody>
          <a:bodyPr/>
          <a:lstStyle/>
          <a:p>
            <a:r>
              <a:rPr lang="en-US" sz="4000" dirty="0" smtClean="0"/>
              <a:t>Simple Example Of Class Component</a:t>
            </a:r>
            <a:endParaRPr lang="uk-UA" sz="4000" dirty="0"/>
          </a:p>
        </p:txBody>
      </p:sp>
      <p:pic>
        <p:nvPicPr>
          <p:cNvPr id="7" name="Рисунок 6"/>
          <p:cNvPicPr>
            <a:picLocks noChangeAspect="1"/>
          </p:cNvPicPr>
          <p:nvPr/>
        </p:nvPicPr>
        <p:blipFill>
          <a:blip r:embed="rId2"/>
          <a:stretch>
            <a:fillRect/>
          </a:stretch>
        </p:blipFill>
        <p:spPr>
          <a:xfrm>
            <a:off x="685800" y="1091821"/>
            <a:ext cx="8595300" cy="2193664"/>
          </a:xfrm>
          <a:prstGeom prst="rect">
            <a:avLst/>
          </a:prstGeom>
        </p:spPr>
      </p:pic>
      <p:sp>
        <p:nvSpPr>
          <p:cNvPr id="8" name="Прямоугольник 7"/>
          <p:cNvSpPr/>
          <p:nvPr/>
        </p:nvSpPr>
        <p:spPr>
          <a:xfrm>
            <a:off x="685799" y="3531820"/>
            <a:ext cx="11283287" cy="1384995"/>
          </a:xfrm>
          <a:prstGeom prst="rect">
            <a:avLst/>
          </a:prstGeom>
        </p:spPr>
        <p:txBody>
          <a:bodyPr wrap="square">
            <a:spAutoFit/>
          </a:bodyPr>
          <a:lstStyle/>
          <a:p>
            <a:r>
              <a:rPr lang="en-US" sz="2800" dirty="0">
                <a:latin typeface="+mj-lt"/>
              </a:rPr>
              <a:t>This snippet is a contradiction to the most basic rule. If you ever have a class component with only a render method – you should always make it a functional component.</a:t>
            </a:r>
            <a:endParaRPr lang="uk-UA" sz="2800" dirty="0">
              <a:latin typeface="+mj-lt"/>
            </a:endParaRPr>
          </a:p>
        </p:txBody>
      </p:sp>
    </p:spTree>
    <p:extLst>
      <p:ext uri="{BB962C8B-B14F-4D97-AF65-F5344CB8AC3E}">
        <p14:creationId xmlns:p14="http://schemas.microsoft.com/office/powerpoint/2010/main" val="7969525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8F2585"/>
            </a:gs>
            <a:gs pos="7000">
              <a:srgbClr val="E93BDD"/>
            </a:gs>
            <a:gs pos="81000">
              <a:srgbClr val="F26D26"/>
            </a:gs>
          </a:gsLst>
          <a:lin ang="10800000" scaled="0"/>
        </a:gradFill>
        <a:effectLst/>
      </p:bgPr>
    </p:bg>
    <p:spTree>
      <p:nvGrpSpPr>
        <p:cNvPr id="1" name=""/>
        <p:cNvGrpSpPr/>
        <p:nvPr/>
      </p:nvGrpSpPr>
      <p:grpSpPr>
        <a:xfrm>
          <a:off x="0" y="0"/>
          <a:ext cx="0" cy="0"/>
          <a:chOff x="0" y="0"/>
          <a:chExt cx="0" cy="0"/>
        </a:xfrm>
      </p:grpSpPr>
      <p:sp>
        <p:nvSpPr>
          <p:cNvPr id="3" name="Прямоугольник 2"/>
          <p:cNvSpPr/>
          <p:nvPr/>
        </p:nvSpPr>
        <p:spPr>
          <a:xfrm>
            <a:off x="6582770" y="1320883"/>
            <a:ext cx="5140657" cy="2308324"/>
          </a:xfrm>
          <a:prstGeom prst="rect">
            <a:avLst/>
          </a:prstGeom>
        </p:spPr>
        <p:txBody>
          <a:bodyPr wrap="square">
            <a:spAutoFit/>
          </a:bodyPr>
          <a:lstStyle/>
          <a:p>
            <a:pPr marL="285750" indent="-285750">
              <a:buFont typeface="Wingdings" panose="05000000000000000000" pitchFamily="2" charset="2"/>
              <a:buChar char="ü"/>
            </a:pPr>
            <a:r>
              <a:rPr lang="en-US" sz="2400" b="1" dirty="0">
                <a:latin typeface="+mj-lt"/>
              </a:rPr>
              <a:t>Functional components are easy to test</a:t>
            </a:r>
          </a:p>
          <a:p>
            <a:pPr marL="285750" indent="-285750">
              <a:buFont typeface="Arial" panose="020B0604020202020204" pitchFamily="34" charset="0"/>
              <a:buChar char="•"/>
            </a:pPr>
            <a:r>
              <a:rPr lang="en-US" sz="2400" dirty="0" smtClean="0">
                <a:latin typeface="+mj-lt"/>
              </a:rPr>
              <a:t>It’s easier to test functional components because you don’t have to worry about hidden state or side effects. For every input (props), functional components have exactly one output.</a:t>
            </a:r>
            <a:endParaRPr lang="en-US" sz="2400" b="0" i="0" dirty="0">
              <a:effectLst/>
              <a:latin typeface="+mj-lt"/>
            </a:endParaRPr>
          </a:p>
        </p:txBody>
      </p:sp>
      <p:sp>
        <p:nvSpPr>
          <p:cNvPr id="6" name="Прямоугольник 5"/>
          <p:cNvSpPr/>
          <p:nvPr/>
        </p:nvSpPr>
        <p:spPr>
          <a:xfrm>
            <a:off x="254246" y="4479662"/>
            <a:ext cx="5819008" cy="1569660"/>
          </a:xfrm>
          <a:prstGeom prst="rect">
            <a:avLst/>
          </a:prstGeom>
        </p:spPr>
        <p:txBody>
          <a:bodyPr wrap="square">
            <a:spAutoFit/>
          </a:bodyPr>
          <a:lstStyle/>
          <a:p>
            <a:pPr marL="285750" indent="-285750">
              <a:buFont typeface="Wingdings" panose="05000000000000000000" pitchFamily="2" charset="2"/>
              <a:buChar char="ü"/>
            </a:pPr>
            <a:r>
              <a:rPr lang="en-US" sz="2400" b="1" dirty="0">
                <a:latin typeface="+mj-lt"/>
              </a:rPr>
              <a:t>Functional components are easy to </a:t>
            </a:r>
            <a:r>
              <a:rPr lang="en-US" sz="2400" b="1" dirty="0" smtClean="0">
                <a:latin typeface="+mj-lt"/>
              </a:rPr>
              <a:t>debug</a:t>
            </a:r>
          </a:p>
          <a:p>
            <a:pPr marL="342900" indent="-342900">
              <a:buFont typeface="Arial" panose="020B0604020202020204" pitchFamily="34" charset="0"/>
              <a:buChar char="•"/>
            </a:pPr>
            <a:r>
              <a:rPr lang="en-US" sz="2400" dirty="0">
                <a:latin typeface="+mj-lt"/>
              </a:rPr>
              <a:t>Functional components depend only on the props they are given to produce an output which in turn makes debugging easier.</a:t>
            </a:r>
            <a:endParaRPr lang="en-US" sz="2400" b="1" dirty="0">
              <a:latin typeface="+mj-lt"/>
            </a:endParaRPr>
          </a:p>
        </p:txBody>
      </p:sp>
      <p:sp>
        <p:nvSpPr>
          <p:cNvPr id="9" name="Прямоугольник 8"/>
          <p:cNvSpPr/>
          <p:nvPr/>
        </p:nvSpPr>
        <p:spPr>
          <a:xfrm>
            <a:off x="254246" y="1372577"/>
            <a:ext cx="5682097" cy="3046988"/>
          </a:xfrm>
          <a:prstGeom prst="rect">
            <a:avLst/>
          </a:prstGeom>
        </p:spPr>
        <p:txBody>
          <a:bodyPr wrap="square">
            <a:spAutoFit/>
          </a:bodyPr>
          <a:lstStyle/>
          <a:p>
            <a:pPr marL="342900" indent="-342900">
              <a:buFont typeface="Wingdings" panose="05000000000000000000" pitchFamily="2" charset="2"/>
              <a:buChar char="ü"/>
            </a:pPr>
            <a:r>
              <a:rPr lang="en-US" sz="2400" b="1" dirty="0">
                <a:latin typeface="+mj-lt"/>
              </a:rPr>
              <a:t>Functional components are easy to reason about</a:t>
            </a:r>
          </a:p>
          <a:p>
            <a:pPr marL="342900" indent="-342900">
              <a:buFont typeface="Arial" panose="020B0604020202020204" pitchFamily="34" charset="0"/>
              <a:buChar char="•"/>
            </a:pPr>
            <a:r>
              <a:rPr lang="en-US" sz="2400" dirty="0" smtClean="0">
                <a:latin typeface="+mj-lt"/>
              </a:rPr>
              <a:t>One of the main benefits of functional components is that they make your code easier to read and understand. If you’re working on a project by yourself, you might not think this is a big deal.</a:t>
            </a:r>
            <a:endParaRPr lang="en-US" sz="2400" dirty="0">
              <a:latin typeface="+mj-lt"/>
            </a:endParaRPr>
          </a:p>
        </p:txBody>
      </p:sp>
      <p:sp>
        <p:nvSpPr>
          <p:cNvPr id="10" name="Прямоугольник 9"/>
          <p:cNvSpPr/>
          <p:nvPr/>
        </p:nvSpPr>
        <p:spPr>
          <a:xfrm>
            <a:off x="2598058" y="177050"/>
            <a:ext cx="7295269" cy="584775"/>
          </a:xfrm>
          <a:prstGeom prst="rect">
            <a:avLst/>
          </a:prstGeom>
        </p:spPr>
        <p:txBody>
          <a:bodyPr wrap="square">
            <a:spAutoFit/>
          </a:bodyPr>
          <a:lstStyle/>
          <a:p>
            <a:r>
              <a:rPr lang="en-US" sz="3200" b="1" dirty="0" smtClean="0">
                <a:latin typeface="+mj-lt"/>
              </a:rPr>
              <a:t>Why to use Functional Component</a:t>
            </a:r>
            <a:endParaRPr lang="en-US" sz="3200" dirty="0">
              <a:latin typeface="+mj-lt"/>
            </a:endParaRPr>
          </a:p>
        </p:txBody>
      </p:sp>
    </p:spTree>
    <p:extLst>
      <p:ext uri="{BB962C8B-B14F-4D97-AF65-F5344CB8AC3E}">
        <p14:creationId xmlns:p14="http://schemas.microsoft.com/office/powerpoint/2010/main" val="412817273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9033E08-7FE9-4F6D-B155-A8777B4A5A57}">
  <ds:schemaRefs>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purl.org/dc/elements/1.1/"/>
    <ds:schemaRef ds:uri="http://schemas.microsoft.com/office/2006/metadata/properties"/>
    <ds:schemaRef ds:uri="835f28f2-30f1-4728-84d2-86d96e143488"/>
    <ds:schemaRef ds:uri="341e6018-ac0a-4dfb-8409-db9e0d25502e"/>
    <ds:schemaRef ds:uri="http://www.w3.org/XML/1998/namespace"/>
    <ds:schemaRef ds:uri="http://purl.org/dc/dcmitype/"/>
  </ds:schemaRefs>
</ds:datastoreItem>
</file>

<file path=customXml/itemProps2.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3.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531</TotalTime>
  <Words>1096</Words>
  <Application>Microsoft Office PowerPoint</Application>
  <PresentationFormat>Широкоэкранный</PresentationFormat>
  <Paragraphs>81</Paragraphs>
  <Slides>20</Slides>
  <Notes>1</Notes>
  <HiddenSlides>0</HiddenSlides>
  <MMClips>0</MMClips>
  <ScaleCrop>false</ScaleCrop>
  <HeadingPairs>
    <vt:vector size="6" baseType="variant">
      <vt:variant>
        <vt:lpstr>Использованные шрифты</vt:lpstr>
      </vt:variant>
      <vt:variant>
        <vt:i4>8</vt:i4>
      </vt:variant>
      <vt:variant>
        <vt:lpstr>Тема</vt:lpstr>
      </vt:variant>
      <vt:variant>
        <vt:i4>3</vt:i4>
      </vt:variant>
      <vt:variant>
        <vt:lpstr>Заголовки слайдов</vt:lpstr>
      </vt:variant>
      <vt:variant>
        <vt:i4>20</vt:i4>
      </vt:variant>
    </vt:vector>
  </HeadingPairs>
  <TitlesOfParts>
    <vt:vector size="31" baseType="lpstr">
      <vt:lpstr>Arial</vt:lpstr>
      <vt:lpstr>Calibri</vt:lpstr>
      <vt:lpstr>medium-content-serif-font</vt:lpstr>
      <vt:lpstr>Open Sans</vt:lpstr>
      <vt:lpstr>Open Sans Regular</vt:lpstr>
      <vt:lpstr>Proxima Nova Black</vt:lpstr>
      <vt:lpstr>Proxima Nova Extrabold</vt:lpstr>
      <vt:lpstr>Wingdings</vt:lpstr>
      <vt:lpstr>1_GRADIENT THEME</vt:lpstr>
      <vt:lpstr>2_GRADIENT THEME</vt:lpstr>
      <vt:lpstr>2_DARK THEME</vt:lpstr>
      <vt:lpstr>REACT  INTRO</vt:lpstr>
      <vt:lpstr>In this presentation</vt:lpstr>
      <vt:lpstr>What is React?</vt:lpstr>
      <vt:lpstr>Why is React so popular? </vt:lpstr>
      <vt:lpstr>Famous React Projects</vt:lpstr>
      <vt:lpstr>Core Concept  </vt:lpstr>
      <vt:lpstr>What Is Functional Component?</vt:lpstr>
      <vt:lpstr>Simple Example Of Class Component</vt:lpstr>
      <vt:lpstr>Презентация PowerPoint</vt:lpstr>
      <vt:lpstr>Презентация PowerPoint</vt:lpstr>
      <vt:lpstr>Summary</vt:lpstr>
      <vt:lpstr>Destructuring props</vt:lpstr>
      <vt:lpstr>Destructuring props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Василь Дзюба</cp:lastModifiedBy>
  <cp:revision>22</cp:revision>
  <dcterms:created xsi:type="dcterms:W3CDTF">2018-11-02T13:55:27Z</dcterms:created>
  <dcterms:modified xsi:type="dcterms:W3CDTF">2020-04-05T20:07:00Z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