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0"/>
  </p:notesMasterIdLst>
  <p:sldIdLst>
    <p:sldId id="1224" r:id="rId7"/>
    <p:sldId id="1258" r:id="rId8"/>
    <p:sldId id="1225" r:id="rId9"/>
    <p:sldId id="1273" r:id="rId10"/>
    <p:sldId id="1259" r:id="rId11"/>
    <p:sldId id="1240" r:id="rId12"/>
    <p:sldId id="1253" r:id="rId13"/>
    <p:sldId id="1267" r:id="rId14"/>
    <p:sldId id="1239" r:id="rId15"/>
    <p:sldId id="1268" r:id="rId16"/>
    <p:sldId id="1264" r:id="rId17"/>
    <p:sldId id="1265" r:id="rId18"/>
    <p:sldId id="1228" r:id="rId19"/>
    <p:sldId id="1226" r:id="rId20"/>
    <p:sldId id="1269" r:id="rId21"/>
    <p:sldId id="1227" r:id="rId22"/>
    <p:sldId id="1254" r:id="rId23"/>
    <p:sldId id="1270" r:id="rId24"/>
    <p:sldId id="1271" r:id="rId25"/>
    <p:sldId id="1274" r:id="rId26"/>
    <p:sldId id="1229" r:id="rId27"/>
    <p:sldId id="1252" r:id="rId28"/>
    <p:sldId id="120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58"/>
            <p14:sldId id="1225"/>
            <p14:sldId id="1273"/>
            <p14:sldId id="1259"/>
            <p14:sldId id="1240"/>
            <p14:sldId id="1253"/>
            <p14:sldId id="1267"/>
            <p14:sldId id="1239"/>
            <p14:sldId id="1268"/>
            <p14:sldId id="1264"/>
            <p14:sldId id="1265"/>
            <p14:sldId id="1228"/>
            <p14:sldId id="1226"/>
            <p14:sldId id="1269"/>
            <p14:sldId id="1227"/>
            <p14:sldId id="1254"/>
            <p14:sldId id="1270"/>
            <p14:sldId id="1271"/>
            <p14:sldId id="1274"/>
            <p14:sldId id="1229"/>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26"/>
    <a:srgbClr val="E3602B"/>
    <a:srgbClr val="E93BDD"/>
    <a:srgbClr val="8F2585"/>
    <a:srgbClr val="BA124A"/>
    <a:srgbClr val="F49EEE"/>
    <a:srgbClr val="42D109"/>
    <a:srgbClr val="159B3B"/>
    <a:srgbClr val="0F45B1"/>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70" d="100"/>
          <a:sy n="70" d="100"/>
        </p:scale>
        <p:origin x="702" y="90"/>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3182716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habr.com/ru/company/docsvision/blog/417097/#4-reflect-api" TargetMode="External"/><Relationship Id="rId2" Type="http://schemas.openxmlformats.org/officeDocument/2006/relationships/hyperlink" Target="https://habr.com/ru/company/tuturu/blog/334546/" TargetMode="External"/><Relationship Id="rId1" Type="http://schemas.openxmlformats.org/officeDocument/2006/relationships/slideLayout" Target="../slideLayouts/slideLayout2.xml"/><Relationship Id="rId5" Type="http://schemas.openxmlformats.org/officeDocument/2006/relationships/hyperlink" Target="https://developer.mozilla.org/ru/docs/Web/JavaScript/Guide/Meta_programming" TargetMode="External"/><Relationship Id="rId4" Type="http://schemas.openxmlformats.org/officeDocument/2006/relationships/hyperlink" Target="https://developer.mozilla.org/uk/docs/Web/JavaScript/Reference/Template_literal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002060"/>
            </a:gs>
            <a:gs pos="90000">
              <a:srgbClr val="F26D26"/>
            </a:gs>
          </a:gsLst>
          <a:lin ang="10800000" scaled="0"/>
          <a:tileRect/>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303662" y="286602"/>
            <a:ext cx="10763108" cy="6216554"/>
          </a:xfrm>
          <a:prstGeom prst="rect">
            <a:avLst/>
          </a:prstGeom>
        </p:spPr>
        <p:txBody>
          <a:bodyPr/>
          <a:lstStyle/>
          <a:p>
            <a:pPr lvl="0"/>
            <a:r>
              <a:rPr lang="en-US" sz="14500" dirty="0" smtClean="0"/>
              <a:t>JavaScript </a:t>
            </a:r>
            <a:r>
              <a:rPr lang="en-US" sz="14500" dirty="0" smtClean="0"/>
              <a:t>Meta</a:t>
            </a:r>
            <a:br>
              <a:rPr lang="en-US" sz="14500" dirty="0" smtClean="0"/>
            </a:br>
            <a:r>
              <a:rPr lang="en-US" sz="14500" dirty="0" smtClean="0"/>
              <a:t>Programming</a:t>
            </a:r>
            <a:endParaRPr lang="en-US" sz="14500" dirty="0"/>
          </a:p>
        </p:txBody>
      </p:sp>
    </p:spTree>
    <p:extLst>
      <p:ext uri="{BB962C8B-B14F-4D97-AF65-F5344CB8AC3E}">
        <p14:creationId xmlns:p14="http://schemas.microsoft.com/office/powerpoint/2010/main" val="40011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r>
              <a:rPr lang="en-US" dirty="0" smtClean="0"/>
              <a:t>PROXY</a:t>
            </a:r>
            <a:endParaRPr lang="uk-UA" dirty="0"/>
          </a:p>
        </p:txBody>
      </p:sp>
      <p:pic>
        <p:nvPicPr>
          <p:cNvPr id="2" name="Рисунок 1"/>
          <p:cNvPicPr>
            <a:picLocks noChangeAspect="1"/>
          </p:cNvPicPr>
          <p:nvPr/>
        </p:nvPicPr>
        <p:blipFill>
          <a:blip r:embed="rId2"/>
          <a:stretch>
            <a:fillRect/>
          </a:stretch>
        </p:blipFill>
        <p:spPr>
          <a:xfrm>
            <a:off x="837208" y="2950194"/>
            <a:ext cx="8214597" cy="3702666"/>
          </a:xfrm>
          <a:prstGeom prst="rect">
            <a:avLst/>
          </a:prstGeom>
        </p:spPr>
      </p:pic>
      <p:sp>
        <p:nvSpPr>
          <p:cNvPr id="4" name="Прямоугольник 3"/>
          <p:cNvSpPr/>
          <p:nvPr/>
        </p:nvSpPr>
        <p:spPr>
          <a:xfrm>
            <a:off x="685799" y="1092806"/>
            <a:ext cx="7747380" cy="1631216"/>
          </a:xfrm>
          <a:prstGeom prst="rect">
            <a:avLst/>
          </a:prstGeom>
        </p:spPr>
        <p:txBody>
          <a:bodyPr wrap="square">
            <a:spAutoFit/>
          </a:bodyPr>
          <a:lstStyle/>
          <a:p>
            <a:r>
              <a:rPr lang="uk-UA" sz="2000" dirty="0"/>
              <a:t>A </a:t>
            </a:r>
            <a:r>
              <a:rPr lang="uk-UA" sz="2000" dirty="0" err="1"/>
              <a:t>proxy</a:t>
            </a:r>
            <a:r>
              <a:rPr lang="uk-UA" sz="2000" dirty="0"/>
              <a:t> </a:t>
            </a:r>
            <a:r>
              <a:rPr lang="uk-UA" sz="2000" dirty="0" err="1"/>
              <a:t>is</a:t>
            </a:r>
            <a:r>
              <a:rPr lang="uk-UA" sz="2000" dirty="0"/>
              <a:t> </a:t>
            </a:r>
            <a:r>
              <a:rPr lang="uk-UA" sz="2000" dirty="0" err="1"/>
              <a:t>created</a:t>
            </a:r>
            <a:r>
              <a:rPr lang="uk-UA" sz="2000" dirty="0"/>
              <a:t> </a:t>
            </a:r>
            <a:r>
              <a:rPr lang="uk-UA" sz="2000" dirty="0" err="1"/>
              <a:t>using</a:t>
            </a:r>
            <a:r>
              <a:rPr lang="uk-UA" sz="2000" dirty="0"/>
              <a:t> a </a:t>
            </a:r>
            <a:r>
              <a:rPr lang="uk-UA" sz="2000" dirty="0" err="1"/>
              <a:t>constructor</a:t>
            </a:r>
            <a:r>
              <a:rPr lang="uk-UA" sz="2000" dirty="0"/>
              <a:t> </a:t>
            </a:r>
            <a:r>
              <a:rPr lang="uk-UA" sz="2000" dirty="0" err="1"/>
              <a:t>new</a:t>
            </a:r>
            <a:r>
              <a:rPr lang="uk-UA" sz="2000" dirty="0"/>
              <a:t> </a:t>
            </a:r>
            <a:r>
              <a:rPr lang="uk-UA" sz="2000" dirty="0" err="1"/>
              <a:t>Proxythat</a:t>
            </a:r>
            <a:r>
              <a:rPr lang="uk-UA" sz="2000" dirty="0"/>
              <a:t> </a:t>
            </a:r>
            <a:r>
              <a:rPr lang="uk-UA" sz="2000" dirty="0" err="1"/>
              <a:t>takes</a:t>
            </a:r>
            <a:r>
              <a:rPr lang="uk-UA" sz="2000" dirty="0"/>
              <a:t> </a:t>
            </a:r>
            <a:r>
              <a:rPr lang="uk-UA" sz="2000" dirty="0" err="1"/>
              <a:t>two</a:t>
            </a:r>
            <a:r>
              <a:rPr lang="uk-UA" sz="2000" dirty="0"/>
              <a:t> </a:t>
            </a:r>
            <a:r>
              <a:rPr lang="uk-UA" sz="2000" dirty="0" err="1"/>
              <a:t>required</a:t>
            </a:r>
            <a:r>
              <a:rPr lang="uk-UA" sz="2000" dirty="0"/>
              <a:t> </a:t>
            </a:r>
            <a:r>
              <a:rPr lang="uk-UA" sz="2000" dirty="0" err="1"/>
              <a:t>arguments</a:t>
            </a:r>
            <a:r>
              <a:rPr lang="uk-UA" sz="2000" dirty="0"/>
              <a:t>: </a:t>
            </a:r>
            <a:r>
              <a:rPr lang="uk-UA" sz="2000" dirty="0" err="1"/>
              <a:t>the</a:t>
            </a:r>
            <a:r>
              <a:rPr lang="uk-UA" sz="2000" dirty="0"/>
              <a:t> </a:t>
            </a:r>
            <a:r>
              <a:rPr lang="uk-UA" sz="2000" dirty="0" err="1"/>
              <a:t>target</a:t>
            </a:r>
            <a:r>
              <a:rPr lang="uk-UA" sz="2000" dirty="0"/>
              <a:t> </a:t>
            </a:r>
            <a:r>
              <a:rPr lang="uk-UA" sz="2000" dirty="0" err="1"/>
              <a:t>object</a:t>
            </a:r>
            <a:r>
              <a:rPr lang="uk-UA" sz="2000" dirty="0"/>
              <a:t> </a:t>
            </a:r>
            <a:r>
              <a:rPr lang="uk-UA" sz="2000" dirty="0" err="1"/>
              <a:t>and</a:t>
            </a:r>
            <a:r>
              <a:rPr lang="uk-UA" sz="2000" dirty="0"/>
              <a:t> </a:t>
            </a:r>
            <a:r>
              <a:rPr lang="uk-UA" sz="2000" dirty="0" err="1"/>
              <a:t>the</a:t>
            </a:r>
            <a:r>
              <a:rPr lang="uk-UA" sz="2000" dirty="0"/>
              <a:t> </a:t>
            </a:r>
            <a:r>
              <a:rPr lang="uk-UA" sz="2000" dirty="0" err="1"/>
              <a:t>handler</a:t>
            </a:r>
            <a:r>
              <a:rPr lang="uk-UA" sz="2000" dirty="0"/>
              <a:t> .</a:t>
            </a:r>
          </a:p>
          <a:p>
            <a:endParaRPr lang="uk-UA" sz="2000" dirty="0"/>
          </a:p>
          <a:p>
            <a:r>
              <a:rPr lang="uk-UA" sz="2000" dirty="0" err="1"/>
              <a:t>The</a:t>
            </a:r>
            <a:r>
              <a:rPr lang="uk-UA" sz="2000" dirty="0"/>
              <a:t> </a:t>
            </a:r>
            <a:r>
              <a:rPr lang="uk-UA" sz="2000" dirty="0" err="1"/>
              <a:t>simplest</a:t>
            </a:r>
            <a:r>
              <a:rPr lang="uk-UA" sz="2000" dirty="0"/>
              <a:t> </a:t>
            </a:r>
            <a:r>
              <a:rPr lang="uk-UA" sz="2000" dirty="0" err="1"/>
              <a:t>example</a:t>
            </a:r>
            <a:r>
              <a:rPr lang="uk-UA" sz="2000" dirty="0"/>
              <a:t> </a:t>
            </a:r>
            <a:r>
              <a:rPr lang="uk-UA" sz="2000" dirty="0" err="1"/>
              <a:t>of</a:t>
            </a:r>
            <a:r>
              <a:rPr lang="uk-UA" sz="2000" dirty="0"/>
              <a:t> a </a:t>
            </a:r>
            <a:r>
              <a:rPr lang="uk-UA" sz="2000" dirty="0" err="1"/>
              <a:t>working</a:t>
            </a:r>
            <a:r>
              <a:rPr lang="uk-UA" sz="2000" dirty="0"/>
              <a:t> Proxy </a:t>
            </a:r>
            <a:r>
              <a:rPr lang="uk-UA" sz="2000" dirty="0" err="1"/>
              <a:t>is</a:t>
            </a:r>
            <a:r>
              <a:rPr lang="uk-UA" sz="2000" dirty="0"/>
              <a:t> </a:t>
            </a:r>
            <a:r>
              <a:rPr lang="uk-UA" sz="2000" dirty="0" err="1"/>
              <a:t>one</a:t>
            </a:r>
            <a:r>
              <a:rPr lang="uk-UA" sz="2000" dirty="0"/>
              <a:t> </a:t>
            </a:r>
            <a:r>
              <a:rPr lang="uk-UA" sz="2000" dirty="0" err="1"/>
              <a:t>with</a:t>
            </a:r>
            <a:r>
              <a:rPr lang="uk-UA" sz="2000" dirty="0"/>
              <a:t> </a:t>
            </a:r>
            <a:r>
              <a:rPr lang="uk-UA" sz="2000" dirty="0" err="1"/>
              <a:t>one</a:t>
            </a:r>
            <a:r>
              <a:rPr lang="uk-UA" sz="2000" dirty="0"/>
              <a:t> </a:t>
            </a:r>
            <a:r>
              <a:rPr lang="uk-UA" sz="2000" dirty="0" err="1"/>
              <a:t>trap</a:t>
            </a:r>
            <a:r>
              <a:rPr lang="uk-UA" sz="2000" dirty="0"/>
              <a:t>, </a:t>
            </a:r>
            <a:r>
              <a:rPr lang="uk-UA" sz="2000" dirty="0" err="1"/>
              <a:t>in</a:t>
            </a:r>
            <a:r>
              <a:rPr lang="uk-UA" sz="2000" dirty="0"/>
              <a:t> </a:t>
            </a:r>
            <a:r>
              <a:rPr lang="uk-UA" sz="2000" dirty="0" err="1"/>
              <a:t>this</a:t>
            </a:r>
            <a:r>
              <a:rPr lang="uk-UA" sz="2000" dirty="0"/>
              <a:t> </a:t>
            </a:r>
            <a:r>
              <a:rPr lang="uk-UA" sz="2000" dirty="0" err="1"/>
              <a:t>case</a:t>
            </a:r>
            <a:r>
              <a:rPr lang="uk-UA" sz="2000" dirty="0"/>
              <a:t> a </a:t>
            </a:r>
            <a:r>
              <a:rPr lang="uk-UA" sz="2000" dirty="0" err="1"/>
              <a:t>trap</a:t>
            </a:r>
            <a:r>
              <a:rPr lang="uk-UA" sz="2000" dirty="0"/>
              <a:t> </a:t>
            </a:r>
            <a:r>
              <a:rPr lang="uk-UA" sz="2000" dirty="0" err="1"/>
              <a:t>getthat</a:t>
            </a:r>
            <a:r>
              <a:rPr lang="uk-UA" sz="2000" dirty="0"/>
              <a:t> </a:t>
            </a:r>
            <a:r>
              <a:rPr lang="uk-UA" sz="2000" dirty="0" err="1"/>
              <a:t>always</a:t>
            </a:r>
            <a:r>
              <a:rPr lang="uk-UA" sz="2000" dirty="0"/>
              <a:t> </a:t>
            </a:r>
            <a:r>
              <a:rPr lang="uk-UA" sz="2000" dirty="0" err="1"/>
              <a:t>returns</a:t>
            </a:r>
            <a:r>
              <a:rPr lang="uk-UA" sz="2000" dirty="0"/>
              <a:t> “42”.</a:t>
            </a:r>
          </a:p>
        </p:txBody>
      </p:sp>
    </p:spTree>
    <p:extLst>
      <p:ext uri="{BB962C8B-B14F-4D97-AF65-F5344CB8AC3E}">
        <p14:creationId xmlns:p14="http://schemas.microsoft.com/office/powerpoint/2010/main" val="278932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234218" y="0"/>
            <a:ext cx="5237328" cy="685800"/>
          </a:xfrm>
        </p:spPr>
        <p:txBody>
          <a:bodyPr/>
          <a:lstStyle/>
          <a:p>
            <a:r>
              <a:rPr lang="en-US" dirty="0" smtClean="0"/>
              <a:t>PROXY METHODS</a:t>
            </a:r>
            <a:endParaRPr lang="uk-UA" dirty="0"/>
          </a:p>
        </p:txBody>
      </p:sp>
      <p:pic>
        <p:nvPicPr>
          <p:cNvPr id="4" name="Рисунок 3"/>
          <p:cNvPicPr>
            <a:picLocks noChangeAspect="1"/>
          </p:cNvPicPr>
          <p:nvPr/>
        </p:nvPicPr>
        <p:blipFill>
          <a:blip r:embed="rId2"/>
          <a:stretch>
            <a:fillRect/>
          </a:stretch>
        </p:blipFill>
        <p:spPr>
          <a:xfrm>
            <a:off x="0" y="1075328"/>
            <a:ext cx="4875012" cy="5782672"/>
          </a:xfrm>
          <a:prstGeom prst="rect">
            <a:avLst/>
          </a:prstGeom>
        </p:spPr>
      </p:pic>
    </p:spTree>
    <p:extLst>
      <p:ext uri="{BB962C8B-B14F-4D97-AF65-F5344CB8AC3E}">
        <p14:creationId xmlns:p14="http://schemas.microsoft.com/office/powerpoint/2010/main" val="1702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59558" y="0"/>
            <a:ext cx="7592191" cy="2744054"/>
          </a:xfrm>
          <a:prstGeom prst="rect">
            <a:avLst/>
          </a:prstGeom>
        </p:spPr>
      </p:pic>
      <p:pic>
        <p:nvPicPr>
          <p:cNvPr id="5" name="Рисунок 4"/>
          <p:cNvPicPr>
            <a:picLocks noChangeAspect="1"/>
          </p:cNvPicPr>
          <p:nvPr/>
        </p:nvPicPr>
        <p:blipFill>
          <a:blip r:embed="rId3"/>
          <a:stretch>
            <a:fillRect/>
          </a:stretch>
        </p:blipFill>
        <p:spPr>
          <a:xfrm>
            <a:off x="4039737" y="2852382"/>
            <a:ext cx="7509664" cy="4005618"/>
          </a:xfrm>
          <a:prstGeom prst="rect">
            <a:avLst/>
          </a:prstGeom>
        </p:spPr>
      </p:pic>
    </p:spTree>
    <p:extLst>
      <p:ext uri="{BB962C8B-B14F-4D97-AF65-F5344CB8AC3E}">
        <p14:creationId xmlns:p14="http://schemas.microsoft.com/office/powerpoint/2010/main" val="27960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25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idx="4294967295"/>
          </p:nvPr>
        </p:nvSpPr>
        <p:spPr>
          <a:xfrm>
            <a:off x="511292" y="1040785"/>
            <a:ext cx="7281579" cy="501413"/>
          </a:xfrm>
          <a:prstGeom prst="rect">
            <a:avLst/>
          </a:prstGeom>
        </p:spPr>
        <p:txBody>
          <a:bodyPr/>
          <a:lstStyle/>
          <a:p>
            <a:r>
              <a:rPr lang="en-US" sz="2800"/>
              <a:t>An object that returns 37 if there is no property with the specified name:</a:t>
            </a:r>
            <a:endParaRPr lang="uk-UA" sz="2800" dirty="0"/>
          </a:p>
        </p:txBody>
      </p:sp>
      <p:pic>
        <p:nvPicPr>
          <p:cNvPr id="2" name="Рисунок 1"/>
          <p:cNvPicPr>
            <a:picLocks noChangeAspect="1"/>
          </p:cNvPicPr>
          <p:nvPr/>
        </p:nvPicPr>
        <p:blipFill>
          <a:blip r:embed="rId3"/>
          <a:stretch>
            <a:fillRect/>
          </a:stretch>
        </p:blipFill>
        <p:spPr>
          <a:xfrm>
            <a:off x="511292" y="2091874"/>
            <a:ext cx="9389660" cy="4158801"/>
          </a:xfrm>
          <a:prstGeom prst="rect">
            <a:avLst/>
          </a:prstGeom>
        </p:spPr>
      </p:pic>
    </p:spTree>
    <p:extLst>
      <p:ext uri="{BB962C8B-B14F-4D97-AF65-F5344CB8AC3E}">
        <p14:creationId xmlns:p14="http://schemas.microsoft.com/office/powerpoint/2010/main" val="19430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Прямоугольник 5"/>
          <p:cNvSpPr/>
          <p:nvPr/>
        </p:nvSpPr>
        <p:spPr>
          <a:xfrm>
            <a:off x="5161436" y="95534"/>
            <a:ext cx="7189789" cy="707886"/>
          </a:xfrm>
          <a:prstGeom prst="rect">
            <a:avLst/>
          </a:prstGeom>
        </p:spPr>
        <p:txBody>
          <a:bodyPr wrap="square">
            <a:spAutoFit/>
          </a:bodyPr>
          <a:lstStyle/>
          <a:p>
            <a:r>
              <a:rPr lang="en-US" sz="4000" b="1" dirty="0"/>
              <a:t>Reflect</a:t>
            </a:r>
            <a:r>
              <a:rPr lang="en-US" sz="4000" dirty="0"/>
              <a:t> </a:t>
            </a:r>
            <a:endParaRPr lang="uk-UA" sz="4000" dirty="0">
              <a:latin typeface="+mj-lt"/>
            </a:endParaRPr>
          </a:p>
        </p:txBody>
      </p:sp>
      <p:sp>
        <p:nvSpPr>
          <p:cNvPr id="3" name="Прямоугольник 2"/>
          <p:cNvSpPr/>
          <p:nvPr/>
        </p:nvSpPr>
        <p:spPr>
          <a:xfrm>
            <a:off x="1503836" y="1492409"/>
            <a:ext cx="9059531" cy="3046988"/>
          </a:xfrm>
          <a:prstGeom prst="rect">
            <a:avLst/>
          </a:prstGeom>
        </p:spPr>
        <p:txBody>
          <a:bodyPr wrap="square">
            <a:spAutoFit/>
          </a:bodyPr>
          <a:lstStyle/>
          <a:p>
            <a:r>
              <a:rPr lang="uk-UA" sz="2400" dirty="0" err="1"/>
              <a:t>Reflect</a:t>
            </a:r>
            <a:r>
              <a:rPr lang="uk-UA" sz="2400" dirty="0"/>
              <a:t> </a:t>
            </a:r>
            <a:r>
              <a:rPr lang="uk-UA" sz="2400" dirty="0" err="1"/>
              <a:t>is</a:t>
            </a:r>
            <a:r>
              <a:rPr lang="uk-UA" sz="2400" dirty="0"/>
              <a:t> a </a:t>
            </a:r>
            <a:r>
              <a:rPr lang="uk-UA" sz="2400" dirty="0" err="1"/>
              <a:t>built-in</a:t>
            </a:r>
            <a:r>
              <a:rPr lang="uk-UA" sz="2400" dirty="0"/>
              <a:t> </a:t>
            </a:r>
            <a:r>
              <a:rPr lang="uk-UA" sz="2400" dirty="0" err="1"/>
              <a:t>object</a:t>
            </a:r>
            <a:r>
              <a:rPr lang="uk-UA" sz="2400" dirty="0"/>
              <a:t> </a:t>
            </a:r>
            <a:r>
              <a:rPr lang="uk-UA" sz="2400" dirty="0" err="1"/>
              <a:t>that</a:t>
            </a:r>
            <a:r>
              <a:rPr lang="uk-UA" sz="2400" dirty="0"/>
              <a:t> </a:t>
            </a:r>
            <a:r>
              <a:rPr lang="uk-UA" sz="2400" dirty="0" err="1"/>
              <a:t>provides</a:t>
            </a:r>
            <a:r>
              <a:rPr lang="uk-UA" sz="2400" dirty="0"/>
              <a:t> </a:t>
            </a:r>
            <a:r>
              <a:rPr lang="uk-UA" sz="2400" dirty="0" err="1"/>
              <a:t>methods</a:t>
            </a:r>
            <a:r>
              <a:rPr lang="uk-UA" sz="2400" dirty="0"/>
              <a:t> </a:t>
            </a:r>
            <a:r>
              <a:rPr lang="uk-UA" sz="2400" dirty="0" err="1"/>
              <a:t>for</a:t>
            </a:r>
            <a:r>
              <a:rPr lang="uk-UA" sz="2400" dirty="0"/>
              <a:t> </a:t>
            </a:r>
            <a:r>
              <a:rPr lang="uk-UA" sz="2400" dirty="0" err="1"/>
              <a:t>intercepting</a:t>
            </a:r>
            <a:r>
              <a:rPr lang="uk-UA" sz="2400" dirty="0"/>
              <a:t> </a:t>
            </a:r>
            <a:r>
              <a:rPr lang="uk-UA" sz="2400" dirty="0" err="1"/>
              <a:t>JavaScript</a:t>
            </a:r>
            <a:r>
              <a:rPr lang="uk-UA" sz="2400" dirty="0"/>
              <a:t> </a:t>
            </a:r>
            <a:r>
              <a:rPr lang="uk-UA" sz="2400" dirty="0" err="1"/>
              <a:t>operations</a:t>
            </a:r>
            <a:r>
              <a:rPr lang="uk-UA" sz="2400" dirty="0"/>
              <a:t>. </a:t>
            </a:r>
            <a:r>
              <a:rPr lang="uk-UA" sz="2400" dirty="0" err="1"/>
              <a:t>These</a:t>
            </a:r>
            <a:r>
              <a:rPr lang="uk-UA" sz="2400" dirty="0"/>
              <a:t> </a:t>
            </a:r>
            <a:r>
              <a:rPr lang="uk-UA" sz="2400" dirty="0" err="1"/>
              <a:t>methods</a:t>
            </a:r>
            <a:r>
              <a:rPr lang="uk-UA" sz="2400" dirty="0"/>
              <a:t> </a:t>
            </a:r>
            <a:r>
              <a:rPr lang="uk-UA" sz="2400" dirty="0" err="1"/>
              <a:t>are</a:t>
            </a:r>
            <a:r>
              <a:rPr lang="uk-UA" sz="2400" dirty="0"/>
              <a:t> </a:t>
            </a:r>
            <a:r>
              <a:rPr lang="uk-UA" sz="2400" dirty="0" err="1"/>
              <a:t>similar</a:t>
            </a:r>
            <a:r>
              <a:rPr lang="uk-UA" sz="2400" dirty="0"/>
              <a:t> </a:t>
            </a:r>
            <a:r>
              <a:rPr lang="uk-UA" sz="2400" dirty="0" err="1"/>
              <a:t>to</a:t>
            </a:r>
            <a:r>
              <a:rPr lang="uk-UA" sz="2400" dirty="0"/>
              <a:t> </a:t>
            </a:r>
            <a:r>
              <a:rPr lang="uk-UA" sz="2400" dirty="0" err="1"/>
              <a:t>proxy</a:t>
            </a:r>
            <a:r>
              <a:rPr lang="uk-UA" sz="2400" dirty="0"/>
              <a:t> </a:t>
            </a:r>
            <a:r>
              <a:rPr lang="uk-UA" sz="2400" dirty="0" err="1"/>
              <a:t>handler`s</a:t>
            </a:r>
            <a:r>
              <a:rPr lang="uk-UA" sz="2400" dirty="0"/>
              <a:t> </a:t>
            </a:r>
            <a:r>
              <a:rPr lang="uk-UA" sz="2400" dirty="0" err="1"/>
              <a:t>methods</a:t>
            </a:r>
            <a:r>
              <a:rPr lang="uk-UA" sz="2400" dirty="0"/>
              <a:t>  . </a:t>
            </a:r>
            <a:r>
              <a:rPr lang="uk-UA" sz="2400" dirty="0" err="1"/>
              <a:t>Reflect</a:t>
            </a:r>
            <a:r>
              <a:rPr lang="uk-UA" sz="2400" dirty="0"/>
              <a:t>- </a:t>
            </a:r>
            <a:r>
              <a:rPr lang="uk-UA" sz="2400" dirty="0" err="1"/>
              <a:t>it</a:t>
            </a:r>
            <a:r>
              <a:rPr lang="uk-UA" sz="2400" dirty="0"/>
              <a:t> </a:t>
            </a:r>
            <a:r>
              <a:rPr lang="uk-UA" sz="2400" dirty="0" err="1"/>
              <a:t>is</a:t>
            </a:r>
            <a:r>
              <a:rPr lang="uk-UA" sz="2400" dirty="0"/>
              <a:t> </a:t>
            </a:r>
            <a:r>
              <a:rPr lang="uk-UA" sz="2400" dirty="0" err="1"/>
              <a:t>not</a:t>
            </a:r>
            <a:r>
              <a:rPr lang="uk-UA" sz="2400" dirty="0"/>
              <a:t> </a:t>
            </a:r>
            <a:r>
              <a:rPr lang="uk-UA" sz="2400" dirty="0" err="1"/>
              <a:t>functional</a:t>
            </a:r>
            <a:r>
              <a:rPr lang="uk-UA" sz="2400" dirty="0"/>
              <a:t>, </a:t>
            </a:r>
            <a:r>
              <a:rPr lang="uk-UA" sz="2400" dirty="0" err="1"/>
              <a:t>but</a:t>
            </a:r>
            <a:r>
              <a:rPr lang="uk-UA" sz="2400" dirty="0"/>
              <a:t> a </a:t>
            </a:r>
            <a:r>
              <a:rPr lang="uk-UA" sz="2400" dirty="0" err="1"/>
              <a:t>simple</a:t>
            </a:r>
            <a:r>
              <a:rPr lang="uk-UA" sz="2400" dirty="0"/>
              <a:t> </a:t>
            </a:r>
            <a:r>
              <a:rPr lang="uk-UA" sz="2400" dirty="0" err="1"/>
              <a:t>object</a:t>
            </a:r>
            <a:r>
              <a:rPr lang="uk-UA" sz="2400" dirty="0"/>
              <a:t>, </a:t>
            </a:r>
            <a:r>
              <a:rPr lang="uk-UA" sz="2400" dirty="0" err="1"/>
              <a:t>it</a:t>
            </a:r>
            <a:r>
              <a:rPr lang="uk-UA" sz="2400" dirty="0"/>
              <a:t> </a:t>
            </a:r>
            <a:r>
              <a:rPr lang="uk-UA" sz="2400" dirty="0" err="1"/>
              <a:t>is</a:t>
            </a:r>
            <a:r>
              <a:rPr lang="uk-UA" sz="2400" dirty="0"/>
              <a:t> </a:t>
            </a:r>
            <a:r>
              <a:rPr lang="uk-UA" sz="2400" dirty="0" err="1"/>
              <a:t>not</a:t>
            </a:r>
            <a:r>
              <a:rPr lang="uk-UA" sz="2400" dirty="0"/>
              <a:t> </a:t>
            </a:r>
            <a:r>
              <a:rPr lang="uk-UA" sz="2400" dirty="0" err="1"/>
              <a:t>designed</a:t>
            </a:r>
            <a:r>
              <a:rPr lang="uk-UA" sz="2400" dirty="0" smtClean="0"/>
              <a:t>.</a:t>
            </a:r>
            <a:endParaRPr lang="en-US" sz="2400" dirty="0" smtClean="0"/>
          </a:p>
          <a:p>
            <a:r>
              <a:rPr lang="en-US" sz="2400" dirty="0"/>
              <a:t>Unlike most global objects, </a:t>
            </a:r>
            <a:r>
              <a:rPr lang="en-US" sz="2400" dirty="0" err="1"/>
              <a:t>Reflectthis</a:t>
            </a:r>
            <a:r>
              <a:rPr lang="en-US" sz="2400" dirty="0"/>
              <a:t> is not a constructor. You cannot use it with </a:t>
            </a:r>
            <a:r>
              <a:rPr lang="en-US" sz="2400" dirty="0" smtClean="0"/>
              <a:t>new operator or </a:t>
            </a:r>
            <a:r>
              <a:rPr lang="en-US" sz="2400" dirty="0"/>
              <a:t>call Reflect</a:t>
            </a:r>
            <a:r>
              <a:rPr lang="en-US" sz="2400" dirty="0" smtClean="0"/>
              <a:t>, as </a:t>
            </a:r>
            <a:r>
              <a:rPr lang="en-US" sz="2400" dirty="0"/>
              <a:t>a function. All properties and methods of the object </a:t>
            </a:r>
            <a:r>
              <a:rPr lang="en-US" sz="2400" dirty="0" err="1"/>
              <a:t>Reflectare</a:t>
            </a:r>
            <a:r>
              <a:rPr lang="en-US" sz="2400" dirty="0"/>
              <a:t> static (the same as for the object Math).</a:t>
            </a:r>
            <a:endParaRPr lang="uk-UA" sz="2400" dirty="0"/>
          </a:p>
        </p:txBody>
      </p:sp>
    </p:spTree>
    <p:extLst>
      <p:ext uri="{BB962C8B-B14F-4D97-AF65-F5344CB8AC3E}">
        <p14:creationId xmlns:p14="http://schemas.microsoft.com/office/powerpoint/2010/main" val="273610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341194" y="650249"/>
            <a:ext cx="11436823" cy="5324535"/>
          </a:xfrm>
          <a:prstGeom prst="rect">
            <a:avLst/>
          </a:prstGeom>
        </p:spPr>
        <p:txBody>
          <a:bodyPr wrap="square">
            <a:spAutoFit/>
          </a:bodyPr>
          <a:lstStyle/>
          <a:p>
            <a:r>
              <a:rPr lang="uk-UA" sz="2000" u="sng" dirty="0" err="1"/>
              <a:t>Reflect.apply</a:t>
            </a:r>
            <a:r>
              <a:rPr lang="uk-UA" sz="2000" u="sng" dirty="0"/>
              <a:t>()</a:t>
            </a:r>
          </a:p>
          <a:p>
            <a:r>
              <a:rPr lang="uk-UA" sz="2000" dirty="0" err="1"/>
              <a:t>Calls</a:t>
            </a:r>
            <a:r>
              <a:rPr lang="uk-UA" sz="2000" dirty="0"/>
              <a:t> </a:t>
            </a:r>
            <a:r>
              <a:rPr lang="uk-UA" sz="2000" dirty="0" err="1"/>
              <a:t>the</a:t>
            </a:r>
            <a:r>
              <a:rPr lang="uk-UA" sz="2000" dirty="0"/>
              <a:t> </a:t>
            </a:r>
            <a:r>
              <a:rPr lang="uk-UA" sz="2000" dirty="0" err="1"/>
              <a:t>objective</a:t>
            </a:r>
            <a:r>
              <a:rPr lang="uk-UA" sz="2000" dirty="0"/>
              <a:t> </a:t>
            </a:r>
            <a:r>
              <a:rPr lang="uk-UA" sz="2000" dirty="0" err="1"/>
              <a:t>function</a:t>
            </a:r>
            <a:r>
              <a:rPr lang="uk-UA" sz="2000" dirty="0"/>
              <a:t> </a:t>
            </a:r>
            <a:r>
              <a:rPr lang="uk-UA" sz="2000" dirty="0" err="1"/>
              <a:t>with</a:t>
            </a:r>
            <a:r>
              <a:rPr lang="uk-UA" sz="2000" dirty="0"/>
              <a:t> </a:t>
            </a:r>
            <a:r>
              <a:rPr lang="uk-UA" sz="2000" dirty="0" err="1"/>
              <a:t>the</a:t>
            </a:r>
            <a:r>
              <a:rPr lang="uk-UA" sz="2000" dirty="0"/>
              <a:t> </a:t>
            </a:r>
            <a:r>
              <a:rPr lang="uk-UA" sz="2000" dirty="0" err="1"/>
              <a:t>arguments</a:t>
            </a:r>
            <a:r>
              <a:rPr lang="uk-UA" sz="2000" dirty="0"/>
              <a:t> </a:t>
            </a:r>
            <a:r>
              <a:rPr lang="uk-UA" sz="2000" dirty="0" err="1"/>
              <a:t>passed</a:t>
            </a:r>
            <a:r>
              <a:rPr lang="uk-UA" sz="2000" dirty="0"/>
              <a:t> </a:t>
            </a:r>
            <a:r>
              <a:rPr lang="uk-UA" sz="2000" dirty="0" err="1"/>
              <a:t>in</a:t>
            </a:r>
            <a:r>
              <a:rPr lang="uk-UA" sz="2000" dirty="0"/>
              <a:t> </a:t>
            </a:r>
            <a:r>
              <a:rPr lang="uk-UA" sz="2000" dirty="0" err="1"/>
              <a:t>the</a:t>
            </a:r>
            <a:r>
              <a:rPr lang="uk-UA" sz="2000" dirty="0"/>
              <a:t> </a:t>
            </a:r>
            <a:r>
              <a:rPr lang="uk-UA" sz="2000" dirty="0" err="1"/>
              <a:t>parameter</a:t>
            </a:r>
            <a:r>
              <a:rPr lang="uk-UA" sz="2000" dirty="0"/>
              <a:t> </a:t>
            </a:r>
            <a:r>
              <a:rPr lang="uk-UA" sz="2000" dirty="0" err="1"/>
              <a:t>args</a:t>
            </a:r>
            <a:r>
              <a:rPr lang="uk-UA" sz="2000" dirty="0"/>
              <a:t>. </a:t>
            </a:r>
            <a:r>
              <a:rPr lang="uk-UA" sz="2000" dirty="0" err="1"/>
              <a:t>See</a:t>
            </a:r>
            <a:r>
              <a:rPr lang="uk-UA" sz="2000" dirty="0"/>
              <a:t> </a:t>
            </a:r>
            <a:r>
              <a:rPr lang="uk-UA" sz="2000" dirty="0" err="1"/>
              <a:t>also</a:t>
            </a:r>
            <a:r>
              <a:rPr lang="uk-UA" sz="2000" dirty="0"/>
              <a:t> </a:t>
            </a:r>
            <a:r>
              <a:rPr lang="uk-UA" sz="2000" dirty="0" err="1"/>
              <a:t>Function.prototype.apply</a:t>
            </a:r>
            <a:r>
              <a:rPr lang="uk-UA" sz="2000" dirty="0" smtClean="0"/>
              <a:t>().</a:t>
            </a:r>
            <a:endParaRPr lang="en-US" sz="2000" dirty="0" smtClean="0"/>
          </a:p>
          <a:p>
            <a:endParaRPr lang="uk-UA" sz="2000" u="sng" dirty="0"/>
          </a:p>
          <a:p>
            <a:r>
              <a:rPr lang="uk-UA" sz="2000" u="sng" dirty="0" err="1"/>
              <a:t>Reflect.construct</a:t>
            </a:r>
            <a:r>
              <a:rPr lang="uk-UA" sz="2000" u="sng" dirty="0"/>
              <a:t>()</a:t>
            </a:r>
          </a:p>
          <a:p>
            <a:r>
              <a:rPr lang="uk-UA" sz="2000" dirty="0"/>
              <a:t> </a:t>
            </a:r>
            <a:r>
              <a:rPr lang="uk-UA" sz="2000" dirty="0" err="1"/>
              <a:t>The</a:t>
            </a:r>
            <a:r>
              <a:rPr lang="uk-UA" sz="2000" dirty="0"/>
              <a:t> </a:t>
            </a:r>
            <a:r>
              <a:rPr lang="uk-UA" sz="2000" dirty="0" err="1"/>
              <a:t>operator</a:t>
            </a:r>
            <a:r>
              <a:rPr lang="uk-UA" sz="2000" dirty="0"/>
              <a:t>  </a:t>
            </a:r>
            <a:r>
              <a:rPr lang="uk-UA" sz="2000" dirty="0" err="1"/>
              <a:t>new</a:t>
            </a:r>
            <a:r>
              <a:rPr lang="uk-UA" sz="2000" dirty="0"/>
              <a:t> </a:t>
            </a:r>
            <a:r>
              <a:rPr lang="uk-UA" sz="2000" dirty="0" err="1"/>
              <a:t>as</a:t>
            </a:r>
            <a:r>
              <a:rPr lang="uk-UA" sz="2000" dirty="0"/>
              <a:t> a </a:t>
            </a:r>
            <a:r>
              <a:rPr lang="uk-UA" sz="2000" dirty="0" err="1"/>
              <a:t>function</a:t>
            </a:r>
            <a:r>
              <a:rPr lang="uk-UA" sz="2000" dirty="0"/>
              <a:t>. </a:t>
            </a:r>
            <a:r>
              <a:rPr lang="uk-UA" sz="2000" dirty="0" err="1"/>
              <a:t>Similarly</a:t>
            </a:r>
            <a:r>
              <a:rPr lang="uk-UA" sz="2000" dirty="0"/>
              <a:t>  </a:t>
            </a:r>
            <a:r>
              <a:rPr lang="uk-UA" sz="2000" dirty="0" err="1"/>
              <a:t>new</a:t>
            </a:r>
            <a:r>
              <a:rPr lang="uk-UA" sz="2000" dirty="0"/>
              <a:t> </a:t>
            </a:r>
            <a:r>
              <a:rPr lang="uk-UA" sz="2000" dirty="0" err="1"/>
              <a:t>target</a:t>
            </a:r>
            <a:r>
              <a:rPr lang="uk-UA" sz="2000" dirty="0"/>
              <a:t>(...</a:t>
            </a:r>
            <a:r>
              <a:rPr lang="uk-UA" sz="2000" dirty="0" err="1"/>
              <a:t>args</a:t>
            </a:r>
            <a:r>
              <a:rPr lang="uk-UA" sz="2000" dirty="0"/>
              <a:t>). </a:t>
            </a:r>
            <a:r>
              <a:rPr lang="uk-UA" sz="2000" dirty="0" err="1"/>
              <a:t>Also</a:t>
            </a:r>
            <a:r>
              <a:rPr lang="uk-UA" sz="2000" dirty="0"/>
              <a:t> </a:t>
            </a:r>
            <a:r>
              <a:rPr lang="uk-UA" sz="2000" dirty="0" err="1"/>
              <a:t>provides</a:t>
            </a:r>
            <a:r>
              <a:rPr lang="uk-UA" sz="2000" dirty="0"/>
              <a:t> </a:t>
            </a:r>
            <a:r>
              <a:rPr lang="uk-UA" sz="2000" dirty="0" err="1"/>
              <a:t>the</a:t>
            </a:r>
            <a:r>
              <a:rPr lang="uk-UA" sz="2000" dirty="0"/>
              <a:t> </a:t>
            </a:r>
            <a:r>
              <a:rPr lang="uk-UA" sz="2000" dirty="0" err="1"/>
              <a:t>ability</a:t>
            </a:r>
            <a:r>
              <a:rPr lang="uk-UA" sz="2000" dirty="0"/>
              <a:t> </a:t>
            </a:r>
            <a:r>
              <a:rPr lang="uk-UA" sz="2000" dirty="0" err="1"/>
              <a:t>to</a:t>
            </a:r>
            <a:r>
              <a:rPr lang="uk-UA" sz="2000" dirty="0"/>
              <a:t> </a:t>
            </a:r>
            <a:r>
              <a:rPr lang="uk-UA" sz="2000" dirty="0" err="1"/>
              <a:t>define</a:t>
            </a:r>
            <a:r>
              <a:rPr lang="uk-UA" sz="2000" dirty="0"/>
              <a:t> </a:t>
            </a:r>
            <a:r>
              <a:rPr lang="uk-UA" sz="2000" dirty="0" err="1"/>
              <a:t>another</a:t>
            </a:r>
            <a:r>
              <a:rPr lang="uk-UA" sz="2000" dirty="0"/>
              <a:t> </a:t>
            </a:r>
            <a:r>
              <a:rPr lang="uk-UA" sz="2000" dirty="0" err="1"/>
              <a:t>prototype</a:t>
            </a:r>
            <a:r>
              <a:rPr lang="uk-UA" sz="2000" dirty="0" smtClean="0"/>
              <a:t>.</a:t>
            </a:r>
            <a:endParaRPr lang="en-US" sz="2000" dirty="0" smtClean="0"/>
          </a:p>
          <a:p>
            <a:endParaRPr lang="uk-UA" sz="2000" dirty="0"/>
          </a:p>
          <a:p>
            <a:r>
              <a:rPr lang="uk-UA" sz="2000" u="sng" dirty="0" err="1"/>
              <a:t>Reflect.defineProperty</a:t>
            </a:r>
            <a:r>
              <a:rPr lang="uk-UA" sz="2000" u="sng" dirty="0"/>
              <a:t>()</a:t>
            </a:r>
          </a:p>
          <a:p>
            <a:r>
              <a:rPr lang="uk-UA" sz="2000" dirty="0" err="1"/>
              <a:t>Looks</a:t>
            </a:r>
            <a:r>
              <a:rPr lang="uk-UA" sz="2000" dirty="0"/>
              <a:t> </a:t>
            </a:r>
            <a:r>
              <a:rPr lang="uk-UA" sz="2000" dirty="0" err="1"/>
              <a:t>like</a:t>
            </a:r>
            <a:r>
              <a:rPr lang="uk-UA" sz="2000" dirty="0"/>
              <a:t> </a:t>
            </a:r>
            <a:r>
              <a:rPr lang="uk-UA" sz="2000" dirty="0" err="1"/>
              <a:t>Object.defineProperty</a:t>
            </a:r>
            <a:r>
              <a:rPr lang="uk-UA" sz="2000" dirty="0"/>
              <a:t>(). </a:t>
            </a:r>
            <a:r>
              <a:rPr lang="uk-UA" sz="2000" dirty="0" err="1"/>
              <a:t>Returns</a:t>
            </a:r>
            <a:r>
              <a:rPr lang="uk-UA" sz="2000" dirty="0"/>
              <a:t>  </a:t>
            </a:r>
            <a:r>
              <a:rPr lang="uk-UA" sz="2000" dirty="0" err="1"/>
              <a:t>Boolean</a:t>
            </a:r>
            <a:r>
              <a:rPr lang="uk-UA" sz="2000" dirty="0" smtClean="0"/>
              <a:t>.</a:t>
            </a:r>
            <a:endParaRPr lang="en-US" sz="2000" dirty="0" smtClean="0"/>
          </a:p>
          <a:p>
            <a:endParaRPr lang="uk-UA" sz="2000" dirty="0"/>
          </a:p>
          <a:p>
            <a:r>
              <a:rPr lang="uk-UA" sz="2000" u="sng" dirty="0" err="1"/>
              <a:t>Reflect.deleteProperty</a:t>
            </a:r>
            <a:r>
              <a:rPr lang="uk-UA" sz="2000" u="sng" dirty="0"/>
              <a:t>()</a:t>
            </a:r>
          </a:p>
          <a:p>
            <a:r>
              <a:rPr lang="uk-UA" sz="2000" dirty="0" err="1"/>
              <a:t>The</a:t>
            </a:r>
            <a:r>
              <a:rPr lang="uk-UA" sz="2000" dirty="0"/>
              <a:t> </a:t>
            </a:r>
            <a:r>
              <a:rPr lang="uk-UA" sz="2000" dirty="0" err="1"/>
              <a:t>operator</a:t>
            </a:r>
            <a:r>
              <a:rPr lang="uk-UA" sz="2000" dirty="0"/>
              <a:t> </a:t>
            </a:r>
            <a:r>
              <a:rPr lang="uk-UA" sz="2000" dirty="0" err="1"/>
              <a:t>delete</a:t>
            </a:r>
            <a:r>
              <a:rPr lang="uk-UA" sz="2000" dirty="0"/>
              <a:t> </a:t>
            </a:r>
            <a:r>
              <a:rPr lang="uk-UA" sz="2000" dirty="0" err="1"/>
              <a:t>as</a:t>
            </a:r>
            <a:r>
              <a:rPr lang="uk-UA" sz="2000" dirty="0"/>
              <a:t> a </a:t>
            </a:r>
            <a:r>
              <a:rPr lang="uk-UA" sz="2000" dirty="0" err="1"/>
              <a:t>function</a:t>
            </a:r>
            <a:r>
              <a:rPr lang="uk-UA" sz="2000" dirty="0"/>
              <a:t>. </a:t>
            </a:r>
            <a:r>
              <a:rPr lang="uk-UA" sz="2000" dirty="0" err="1"/>
              <a:t>Similarly</a:t>
            </a:r>
            <a:r>
              <a:rPr lang="uk-UA" sz="2000" dirty="0"/>
              <a:t> </a:t>
            </a:r>
            <a:r>
              <a:rPr lang="uk-UA" sz="2000" dirty="0" err="1"/>
              <a:t>delete</a:t>
            </a:r>
            <a:r>
              <a:rPr lang="uk-UA" sz="2000" dirty="0"/>
              <a:t> </a:t>
            </a:r>
            <a:r>
              <a:rPr lang="uk-UA" sz="2000" dirty="0" err="1"/>
              <a:t>target</a:t>
            </a:r>
            <a:r>
              <a:rPr lang="uk-UA" sz="2000" dirty="0"/>
              <a:t>[</a:t>
            </a:r>
            <a:r>
              <a:rPr lang="uk-UA" sz="2000" dirty="0" err="1"/>
              <a:t>name</a:t>
            </a:r>
            <a:r>
              <a:rPr lang="uk-UA" sz="2000" dirty="0" smtClean="0"/>
              <a:t>].</a:t>
            </a:r>
            <a:endParaRPr lang="en-US" sz="2000" dirty="0" smtClean="0"/>
          </a:p>
          <a:p>
            <a:endParaRPr lang="uk-UA" sz="2000" dirty="0"/>
          </a:p>
          <a:p>
            <a:r>
              <a:rPr lang="uk-UA" sz="2000" u="sng" dirty="0" err="1"/>
              <a:t>Reflect.enumerate</a:t>
            </a:r>
            <a:r>
              <a:rPr lang="uk-UA" sz="2000" u="sng" dirty="0"/>
              <a:t>()</a:t>
            </a:r>
          </a:p>
          <a:p>
            <a:r>
              <a:rPr lang="uk-UA" sz="2000" dirty="0" err="1"/>
              <a:t>It</a:t>
            </a:r>
            <a:r>
              <a:rPr lang="uk-UA" sz="2000" dirty="0"/>
              <a:t> </a:t>
            </a:r>
            <a:r>
              <a:rPr lang="uk-UA" sz="2000" dirty="0" err="1"/>
              <a:t>looks</a:t>
            </a:r>
            <a:r>
              <a:rPr lang="uk-UA" sz="2000" dirty="0"/>
              <a:t> </a:t>
            </a:r>
            <a:r>
              <a:rPr lang="uk-UA" sz="2000" dirty="0" err="1"/>
              <a:t>like</a:t>
            </a:r>
            <a:r>
              <a:rPr lang="uk-UA" sz="2000" dirty="0"/>
              <a:t> a </a:t>
            </a:r>
            <a:r>
              <a:rPr lang="uk-UA" sz="2000" dirty="0" err="1"/>
              <a:t>loop</a:t>
            </a:r>
            <a:r>
              <a:rPr lang="uk-UA" sz="2000" dirty="0"/>
              <a:t>  </a:t>
            </a:r>
            <a:r>
              <a:rPr lang="uk-UA" sz="2000" dirty="0" err="1"/>
              <a:t>for</a:t>
            </a:r>
            <a:r>
              <a:rPr lang="uk-UA" sz="2000" dirty="0"/>
              <a:t>...</a:t>
            </a:r>
            <a:r>
              <a:rPr lang="uk-UA" sz="2000" dirty="0" err="1"/>
              <a:t>in</a:t>
            </a:r>
            <a:r>
              <a:rPr lang="uk-UA" sz="2000" dirty="0"/>
              <a:t>. </a:t>
            </a:r>
            <a:r>
              <a:rPr lang="uk-UA" sz="2000" dirty="0" err="1"/>
              <a:t>Returns</a:t>
            </a:r>
            <a:r>
              <a:rPr lang="uk-UA" sz="2000" dirty="0"/>
              <a:t> </a:t>
            </a:r>
            <a:r>
              <a:rPr lang="uk-UA" sz="2000" dirty="0" err="1"/>
              <a:t>an</a:t>
            </a:r>
            <a:r>
              <a:rPr lang="uk-UA" sz="2000" dirty="0"/>
              <a:t> </a:t>
            </a:r>
            <a:r>
              <a:rPr lang="uk-UA" sz="2000" dirty="0" err="1"/>
              <a:t>iterator</a:t>
            </a:r>
            <a:r>
              <a:rPr lang="uk-UA" sz="2000" dirty="0"/>
              <a:t> </a:t>
            </a:r>
            <a:r>
              <a:rPr lang="uk-UA" sz="2000" dirty="0" err="1"/>
              <a:t>with</a:t>
            </a:r>
            <a:r>
              <a:rPr lang="uk-UA" sz="2000" dirty="0"/>
              <a:t> </a:t>
            </a:r>
            <a:r>
              <a:rPr lang="uk-UA" sz="2000" dirty="0" err="1"/>
              <a:t>its</a:t>
            </a:r>
            <a:r>
              <a:rPr lang="uk-UA" sz="2000" dirty="0"/>
              <a:t> </a:t>
            </a:r>
            <a:r>
              <a:rPr lang="uk-UA" sz="2000" dirty="0" err="1"/>
              <a:t>own</a:t>
            </a:r>
            <a:r>
              <a:rPr lang="uk-UA" sz="2000" dirty="0"/>
              <a:t> </a:t>
            </a:r>
            <a:r>
              <a:rPr lang="uk-UA" sz="2000" dirty="0" err="1"/>
              <a:t>enumerated</a:t>
            </a:r>
            <a:r>
              <a:rPr lang="uk-UA" sz="2000" dirty="0"/>
              <a:t> </a:t>
            </a:r>
            <a:r>
              <a:rPr lang="uk-UA" sz="2000" dirty="0" err="1"/>
              <a:t>and</a:t>
            </a:r>
            <a:r>
              <a:rPr lang="uk-UA" sz="2000" dirty="0"/>
              <a:t> </a:t>
            </a:r>
            <a:r>
              <a:rPr lang="uk-UA" sz="2000" dirty="0" err="1"/>
              <a:t>inherited</a:t>
            </a:r>
            <a:r>
              <a:rPr lang="uk-UA" sz="2000" dirty="0"/>
              <a:t> </a:t>
            </a:r>
            <a:r>
              <a:rPr lang="uk-UA" sz="2000" dirty="0" err="1"/>
              <a:t>properties</a:t>
            </a:r>
            <a:r>
              <a:rPr lang="uk-UA" sz="2000" dirty="0"/>
              <a:t> </a:t>
            </a:r>
            <a:r>
              <a:rPr lang="uk-UA" sz="2000" dirty="0" err="1"/>
              <a:t>of</a:t>
            </a:r>
            <a:r>
              <a:rPr lang="uk-UA" sz="2000" dirty="0"/>
              <a:t> </a:t>
            </a:r>
            <a:r>
              <a:rPr lang="uk-UA" sz="2000" dirty="0" err="1"/>
              <a:t>the</a:t>
            </a:r>
            <a:r>
              <a:rPr lang="uk-UA" sz="2000" dirty="0"/>
              <a:t> </a:t>
            </a:r>
            <a:r>
              <a:rPr lang="uk-UA" sz="2000" dirty="0" err="1"/>
              <a:t>target</a:t>
            </a:r>
            <a:r>
              <a:rPr lang="uk-UA" sz="2000" dirty="0"/>
              <a:t>.</a:t>
            </a:r>
          </a:p>
        </p:txBody>
      </p:sp>
    </p:spTree>
    <p:extLst>
      <p:ext uri="{BB962C8B-B14F-4D97-AF65-F5344CB8AC3E}">
        <p14:creationId xmlns:p14="http://schemas.microsoft.com/office/powerpoint/2010/main" val="31630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3648" y="294395"/>
            <a:ext cx="5581934" cy="5632311"/>
          </a:xfrm>
          <a:prstGeom prst="rect">
            <a:avLst/>
          </a:prstGeom>
        </p:spPr>
        <p:txBody>
          <a:bodyPr wrap="square">
            <a:spAutoFit/>
          </a:bodyPr>
          <a:lstStyle/>
          <a:p>
            <a:r>
              <a:rPr lang="en-US" sz="2000" dirty="0" err="1">
                <a:latin typeface="+mj-lt"/>
              </a:rPr>
              <a:t>Reflect.get</a:t>
            </a:r>
            <a:r>
              <a:rPr lang="en-US" sz="2000" dirty="0">
                <a:latin typeface="+mj-lt"/>
              </a:rPr>
              <a:t>()</a:t>
            </a:r>
          </a:p>
          <a:p>
            <a:r>
              <a:rPr lang="en-US" sz="2000" dirty="0">
                <a:latin typeface="+mj-lt"/>
              </a:rPr>
              <a:t>A function that returns the value of properties</a:t>
            </a:r>
            <a:r>
              <a:rPr lang="en-US" sz="2000" dirty="0" smtClean="0">
                <a:latin typeface="+mj-lt"/>
              </a:rPr>
              <a:t>.</a:t>
            </a:r>
          </a:p>
          <a:p>
            <a:endParaRPr lang="en-US" sz="2000" dirty="0">
              <a:latin typeface="+mj-lt"/>
            </a:endParaRPr>
          </a:p>
          <a:p>
            <a:r>
              <a:rPr lang="en-US" sz="2000" dirty="0" err="1">
                <a:latin typeface="+mj-lt"/>
              </a:rPr>
              <a:t>Reflect.getOwnPropertyDescriptor</a:t>
            </a:r>
            <a:r>
              <a:rPr lang="en-US" sz="2000" dirty="0">
                <a:latin typeface="+mj-lt"/>
              </a:rPr>
              <a:t>()</a:t>
            </a:r>
          </a:p>
          <a:p>
            <a:r>
              <a:rPr lang="en-US" sz="2000" dirty="0">
                <a:latin typeface="+mj-lt"/>
              </a:rPr>
              <a:t>Similarly </a:t>
            </a:r>
            <a:r>
              <a:rPr lang="en-US" sz="2000" dirty="0" err="1">
                <a:latin typeface="+mj-lt"/>
              </a:rPr>
              <a:t>Object.getOwnPropertyDescriptor</a:t>
            </a:r>
            <a:r>
              <a:rPr lang="en-US" sz="2000" dirty="0">
                <a:latin typeface="+mj-lt"/>
              </a:rPr>
              <a:t>(). Returns the handle of the specified property if present in the object, otherwise undefined</a:t>
            </a:r>
            <a:r>
              <a:rPr lang="en-US" sz="2000" dirty="0" smtClean="0">
                <a:latin typeface="+mj-lt"/>
              </a:rPr>
              <a:t>.</a:t>
            </a:r>
          </a:p>
          <a:p>
            <a:endParaRPr lang="en-US" sz="2000" dirty="0">
              <a:latin typeface="+mj-lt"/>
            </a:endParaRPr>
          </a:p>
          <a:p>
            <a:r>
              <a:rPr lang="en-US" sz="2000" dirty="0" err="1">
                <a:latin typeface="+mj-lt"/>
              </a:rPr>
              <a:t>Reflect.getPrototypeOf</a:t>
            </a:r>
            <a:r>
              <a:rPr lang="en-US" sz="2000" dirty="0">
                <a:latin typeface="+mj-lt"/>
              </a:rPr>
              <a:t>()</a:t>
            </a:r>
          </a:p>
          <a:p>
            <a:r>
              <a:rPr lang="en-US" sz="2000" dirty="0">
                <a:latin typeface="+mj-lt"/>
              </a:rPr>
              <a:t>Similarly  </a:t>
            </a:r>
            <a:r>
              <a:rPr lang="en-US" sz="2000" dirty="0" err="1">
                <a:latin typeface="+mj-lt"/>
              </a:rPr>
              <a:t>Object.getPrototypeOf</a:t>
            </a:r>
            <a:r>
              <a:rPr lang="en-US" sz="2000" dirty="0" smtClean="0">
                <a:latin typeface="+mj-lt"/>
              </a:rPr>
              <a:t>().</a:t>
            </a:r>
          </a:p>
          <a:p>
            <a:endParaRPr lang="en-US" sz="2000" dirty="0">
              <a:latin typeface="+mj-lt"/>
            </a:endParaRPr>
          </a:p>
          <a:p>
            <a:r>
              <a:rPr lang="en-US" sz="2000" dirty="0" err="1">
                <a:latin typeface="+mj-lt"/>
              </a:rPr>
              <a:t>Reflect.has</a:t>
            </a:r>
            <a:r>
              <a:rPr lang="en-US" sz="2000" dirty="0">
                <a:latin typeface="+mj-lt"/>
              </a:rPr>
              <a:t>()</a:t>
            </a:r>
          </a:p>
          <a:p>
            <a:r>
              <a:rPr lang="en-US" sz="2000" dirty="0">
                <a:latin typeface="+mj-lt"/>
              </a:rPr>
              <a:t>The operator  in as a function. Returns a value </a:t>
            </a:r>
            <a:r>
              <a:rPr lang="en-US" sz="2000" dirty="0" err="1">
                <a:latin typeface="+mj-lt"/>
              </a:rPr>
              <a:t>Booleandepending</a:t>
            </a:r>
            <a:r>
              <a:rPr lang="en-US" sz="2000" dirty="0">
                <a:latin typeface="+mj-lt"/>
              </a:rPr>
              <a:t> on the fact of having its own or inherited property</a:t>
            </a:r>
            <a:r>
              <a:rPr lang="en-US" sz="2000" dirty="0" smtClean="0">
                <a:latin typeface="+mj-lt"/>
              </a:rPr>
              <a:t>.</a:t>
            </a:r>
          </a:p>
          <a:p>
            <a:endParaRPr lang="en-US" sz="2000" dirty="0">
              <a:latin typeface="+mj-lt"/>
            </a:endParaRPr>
          </a:p>
          <a:p>
            <a:r>
              <a:rPr lang="en-US" sz="2000" dirty="0" err="1">
                <a:latin typeface="+mj-lt"/>
              </a:rPr>
              <a:t>Reflect.isExtensible</a:t>
            </a:r>
            <a:r>
              <a:rPr lang="en-US" sz="2000" dirty="0">
                <a:latin typeface="+mj-lt"/>
              </a:rPr>
              <a:t>()</a:t>
            </a:r>
          </a:p>
          <a:p>
            <a:r>
              <a:rPr lang="en-US" sz="2000" dirty="0">
                <a:latin typeface="+mj-lt"/>
              </a:rPr>
              <a:t>Similarly  </a:t>
            </a:r>
            <a:r>
              <a:rPr lang="en-US" sz="2000" dirty="0" err="1">
                <a:latin typeface="+mj-lt"/>
              </a:rPr>
              <a:t>Object.isExtensible</a:t>
            </a:r>
            <a:r>
              <a:rPr lang="en-US" sz="2000" dirty="0" smtClean="0">
                <a:latin typeface="+mj-lt"/>
              </a:rPr>
              <a:t>().</a:t>
            </a:r>
          </a:p>
        </p:txBody>
      </p:sp>
      <p:sp>
        <p:nvSpPr>
          <p:cNvPr id="6" name="Прямоугольник 5"/>
          <p:cNvSpPr/>
          <p:nvPr/>
        </p:nvSpPr>
        <p:spPr>
          <a:xfrm>
            <a:off x="5873087" y="151346"/>
            <a:ext cx="6082352" cy="4401205"/>
          </a:xfrm>
          <a:prstGeom prst="rect">
            <a:avLst/>
          </a:prstGeom>
        </p:spPr>
        <p:txBody>
          <a:bodyPr wrap="square">
            <a:spAutoFit/>
          </a:bodyPr>
          <a:lstStyle/>
          <a:p>
            <a:endParaRPr lang="en-US" sz="2000" dirty="0"/>
          </a:p>
          <a:p>
            <a:r>
              <a:rPr lang="en-US" sz="2000" dirty="0" err="1"/>
              <a:t>Reflect.ownKeys</a:t>
            </a:r>
            <a:r>
              <a:rPr lang="en-US" sz="2000" dirty="0"/>
              <a:t>()</a:t>
            </a:r>
          </a:p>
          <a:p>
            <a:r>
              <a:rPr lang="en-US" sz="2000" dirty="0"/>
              <a:t>Returns an array of strings with the names of their own (non-inherited) properties.</a:t>
            </a:r>
          </a:p>
          <a:p>
            <a:endParaRPr lang="en-US" sz="2000" dirty="0"/>
          </a:p>
          <a:p>
            <a:r>
              <a:rPr lang="en-US" sz="2000" dirty="0" err="1"/>
              <a:t>Reflect.preventExtensions</a:t>
            </a:r>
            <a:r>
              <a:rPr lang="en-US" sz="2000" dirty="0"/>
              <a:t>()</a:t>
            </a:r>
          </a:p>
          <a:p>
            <a:r>
              <a:rPr lang="en-US" sz="2000" dirty="0"/>
              <a:t>Similarly </a:t>
            </a:r>
            <a:r>
              <a:rPr lang="en-US" sz="2000" dirty="0" err="1"/>
              <a:t>Object.preventExtensions</a:t>
            </a:r>
            <a:r>
              <a:rPr lang="en-US" sz="2000" dirty="0"/>
              <a:t>(). Returns Boolean</a:t>
            </a:r>
            <a:r>
              <a:rPr lang="en-US" sz="2000" dirty="0" smtClean="0"/>
              <a:t>.</a:t>
            </a:r>
          </a:p>
          <a:p>
            <a:endParaRPr lang="en-US" sz="2000" dirty="0"/>
          </a:p>
          <a:p>
            <a:r>
              <a:rPr lang="en-US" sz="2000" dirty="0" err="1"/>
              <a:t>Reflect.set</a:t>
            </a:r>
            <a:r>
              <a:rPr lang="en-US" sz="2000" dirty="0"/>
              <a:t>()</a:t>
            </a:r>
          </a:p>
          <a:p>
            <a:r>
              <a:rPr lang="en-US" sz="2000" dirty="0"/>
              <a:t>A function that assigns values ​​to properties. Returns </a:t>
            </a:r>
            <a:r>
              <a:rPr lang="en-US" sz="2000" dirty="0" err="1"/>
              <a:t>Booleanvalue</a:t>
            </a:r>
            <a:r>
              <a:rPr lang="en-US" sz="2000" dirty="0"/>
              <a:t>  true on success</a:t>
            </a:r>
            <a:r>
              <a:rPr lang="en-US" sz="2000" dirty="0" smtClean="0"/>
              <a:t>.</a:t>
            </a:r>
          </a:p>
          <a:p>
            <a:endParaRPr lang="en-US" sz="2000" dirty="0"/>
          </a:p>
          <a:p>
            <a:r>
              <a:rPr lang="en-US" sz="2000" dirty="0" err="1"/>
              <a:t>Reflect.setPrototypeOf</a:t>
            </a:r>
            <a:r>
              <a:rPr lang="en-US" sz="2000" dirty="0"/>
              <a:t>()</a:t>
            </a:r>
          </a:p>
          <a:p>
            <a:r>
              <a:rPr lang="en-US" sz="2000" dirty="0"/>
              <a:t>A function that assigns a prototype to a target.</a:t>
            </a:r>
            <a:endParaRPr lang="uk-UA" sz="2000" dirty="0"/>
          </a:p>
        </p:txBody>
      </p:sp>
    </p:spTree>
    <p:extLst>
      <p:ext uri="{BB962C8B-B14F-4D97-AF65-F5344CB8AC3E}">
        <p14:creationId xmlns:p14="http://schemas.microsoft.com/office/powerpoint/2010/main" val="1754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450375" y="155603"/>
            <a:ext cx="10860260" cy="1131291"/>
          </a:xfrm>
        </p:spPr>
        <p:txBody>
          <a:bodyPr/>
          <a:lstStyle/>
          <a:p>
            <a:r>
              <a:rPr lang="en-US" dirty="0"/>
              <a:t>What is the difference between Reflect and Proxy?</a:t>
            </a:r>
          </a:p>
        </p:txBody>
      </p:sp>
      <p:sp>
        <p:nvSpPr>
          <p:cNvPr id="3" name="Прямоугольник 2"/>
          <p:cNvSpPr/>
          <p:nvPr/>
        </p:nvSpPr>
        <p:spPr>
          <a:xfrm>
            <a:off x="450375" y="1443841"/>
            <a:ext cx="11219505" cy="4154984"/>
          </a:xfrm>
          <a:prstGeom prst="rect">
            <a:avLst/>
          </a:prstGeom>
        </p:spPr>
        <p:txBody>
          <a:bodyPr wrap="square">
            <a:spAutoFit/>
          </a:bodyPr>
          <a:lstStyle/>
          <a:p>
            <a:r>
              <a:rPr lang="en-US" sz="2400" b="1" dirty="0">
                <a:latin typeface="-apple-system"/>
              </a:rPr>
              <a:t>Reflect </a:t>
            </a:r>
            <a:r>
              <a:rPr lang="en-US" sz="2400" dirty="0">
                <a:latin typeface="-apple-system"/>
              </a:rPr>
              <a:t> is a set of useful methods for working with objects, half of which are rewritten existing from Object. This was done in order to improve semantics and restore order, since Object is a base class, but it contains a lot of methods that should not be in it. Also, if you create an object with an empty prototype, then your reflection methods disappear (below I will show with an example what this means).</a:t>
            </a:r>
            <a:r>
              <a:rPr lang="en-US" sz="2400" dirty="0"/>
              <a:t/>
            </a:r>
            <a:br>
              <a:rPr lang="en-US" sz="2400" dirty="0"/>
            </a:br>
            <a:r>
              <a:rPr lang="en-US" sz="2400" dirty="0"/>
              <a:t/>
            </a:r>
            <a:br>
              <a:rPr lang="en-US" sz="2400" dirty="0"/>
            </a:br>
            <a:r>
              <a:rPr lang="en-US" sz="2400" b="1" dirty="0">
                <a:latin typeface="-apple-system"/>
              </a:rPr>
              <a:t>Proxy</a:t>
            </a:r>
            <a:r>
              <a:rPr lang="en-US" sz="2400" dirty="0">
                <a:latin typeface="-apple-system"/>
              </a:rPr>
              <a:t> is a class that always creates a new object with handlers installed to intercept access. It allows you to catch any actions with the object and modify them. Reflect is often used to implement various logic. Below with examples, this will be clearly visible.</a:t>
            </a:r>
            <a:endParaRPr lang="uk-UA" sz="2400" dirty="0"/>
          </a:p>
        </p:txBody>
      </p:sp>
    </p:spTree>
    <p:extLst>
      <p:ext uri="{BB962C8B-B14F-4D97-AF65-F5344CB8AC3E}">
        <p14:creationId xmlns:p14="http://schemas.microsoft.com/office/powerpoint/2010/main" val="416706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REFLECT</a:t>
            </a:r>
            <a:endParaRPr lang="en-US" dirty="0"/>
          </a:p>
        </p:txBody>
      </p:sp>
      <p:sp>
        <p:nvSpPr>
          <p:cNvPr id="2" name="Прямоугольник 1"/>
          <p:cNvSpPr/>
          <p:nvPr/>
        </p:nvSpPr>
        <p:spPr>
          <a:xfrm>
            <a:off x="163772" y="1514607"/>
            <a:ext cx="9744502" cy="3046988"/>
          </a:xfrm>
          <a:prstGeom prst="rect">
            <a:avLst/>
          </a:prstGeom>
        </p:spPr>
        <p:txBody>
          <a:bodyPr wrap="square">
            <a:spAutoFit/>
          </a:bodyPr>
          <a:lstStyle/>
          <a:p>
            <a:r>
              <a:rPr lang="en-US" sz="2400" dirty="0">
                <a:latin typeface="-apple-system"/>
              </a:rPr>
              <a:t>Also added a few new methods:</a:t>
            </a:r>
          </a:p>
          <a:p>
            <a:r>
              <a:rPr lang="en-US" sz="2400" dirty="0">
                <a:latin typeface="-apple-system"/>
              </a:rPr>
              <a:t/>
            </a:r>
            <a:br>
              <a:rPr lang="en-US" sz="2400" dirty="0">
                <a:latin typeface="-apple-system"/>
              </a:rPr>
            </a:br>
            <a:r>
              <a:rPr lang="en-US" sz="2400" u="sng" dirty="0" err="1">
                <a:latin typeface="-apple-system"/>
              </a:rPr>
              <a:t>Reflect.construct</a:t>
            </a:r>
            <a:r>
              <a:rPr lang="en-US" sz="2400" dirty="0">
                <a:latin typeface="-apple-system"/>
              </a:rPr>
              <a:t> is a more convenient alternative to </a:t>
            </a:r>
            <a:r>
              <a:rPr lang="en-US" sz="2400" dirty="0" err="1">
                <a:latin typeface="-apple-system"/>
              </a:rPr>
              <a:t>Object.create</a:t>
            </a:r>
            <a:r>
              <a:rPr lang="en-US" sz="2400" dirty="0">
                <a:latin typeface="-apple-system"/>
              </a:rPr>
              <a:t> , which allows not only to create an object with the specified prototype, but also to immediately initialize it</a:t>
            </a:r>
          </a:p>
          <a:p>
            <a:endParaRPr lang="uk-UA" sz="2400" b="0" i="0" dirty="0" smtClean="0">
              <a:effectLst/>
              <a:latin typeface="-apple-system"/>
            </a:endParaRPr>
          </a:p>
          <a:p>
            <a:r>
              <a:rPr lang="en-US" sz="2400" dirty="0" err="1">
                <a:latin typeface="-apple-system"/>
              </a:rPr>
              <a:t>Reflect.ownKeys</a:t>
            </a:r>
            <a:r>
              <a:rPr lang="en-US" sz="2400" dirty="0">
                <a:latin typeface="-apple-system"/>
              </a:rPr>
              <a:t> - returns an array of properties belonging to the specified object (and not to objects in the prototype </a:t>
            </a:r>
            <a:r>
              <a:rPr lang="en-US" sz="2400" dirty="0" smtClean="0">
                <a:latin typeface="-apple-system"/>
              </a:rPr>
              <a:t>chain)</a:t>
            </a:r>
            <a:r>
              <a:rPr lang="uk-UA" sz="2400" dirty="0">
                <a:latin typeface="-apple-system"/>
              </a:rPr>
              <a:t>.</a:t>
            </a:r>
            <a:endParaRPr lang="en-US" sz="2400" b="0" i="0" dirty="0">
              <a:effectLst/>
              <a:latin typeface="-apple-system"/>
            </a:endParaRPr>
          </a:p>
        </p:txBody>
      </p:sp>
    </p:spTree>
    <p:extLst>
      <p:ext uri="{BB962C8B-B14F-4D97-AF65-F5344CB8AC3E}">
        <p14:creationId xmlns:p14="http://schemas.microsoft.com/office/powerpoint/2010/main" val="40440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Tagged Template </a:t>
            </a:r>
            <a:r>
              <a:rPr lang="en-US" dirty="0" err="1" smtClean="0"/>
              <a:t>Litterals</a:t>
            </a:r>
            <a:endParaRPr lang="en-US" dirty="0"/>
          </a:p>
        </p:txBody>
      </p:sp>
      <p:sp>
        <p:nvSpPr>
          <p:cNvPr id="3" name="Прямоугольник 2"/>
          <p:cNvSpPr/>
          <p:nvPr/>
        </p:nvSpPr>
        <p:spPr>
          <a:xfrm>
            <a:off x="327546" y="1232303"/>
            <a:ext cx="9048466" cy="1938992"/>
          </a:xfrm>
          <a:prstGeom prst="rect">
            <a:avLst/>
          </a:prstGeom>
        </p:spPr>
        <p:txBody>
          <a:bodyPr wrap="square">
            <a:spAutoFit/>
          </a:bodyPr>
          <a:lstStyle/>
          <a:p>
            <a:r>
              <a:rPr lang="en-US" sz="2400" dirty="0">
                <a:latin typeface="Arial" panose="020B0604020202020204" pitchFamily="34" charset="0"/>
              </a:rPr>
              <a:t>Pattern literals are string literals that allow the use of built-in expressions. With them, you can use multi-line notation and line interpolation tools.</a:t>
            </a:r>
          </a:p>
          <a:p>
            <a:r>
              <a:rPr lang="en-US" sz="2400" dirty="0">
                <a:latin typeface="Arial" panose="020B0604020202020204" pitchFamily="34" charset="0"/>
              </a:rPr>
              <a:t>In previous versions of the ES2015 specification, they were called "template strings".</a:t>
            </a:r>
            <a:endParaRPr lang="en-US" sz="2400" b="0" i="0" dirty="0">
              <a:effectLst/>
              <a:latin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453858" y="3462622"/>
            <a:ext cx="9314635" cy="2119312"/>
          </a:xfrm>
          <a:prstGeom prst="rect">
            <a:avLst/>
          </a:prstGeom>
        </p:spPr>
      </p:pic>
    </p:spTree>
    <p:extLst>
      <p:ext uri="{BB962C8B-B14F-4D97-AF65-F5344CB8AC3E}">
        <p14:creationId xmlns:p14="http://schemas.microsoft.com/office/powerpoint/2010/main" val="275641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40495" y="4119132"/>
            <a:ext cx="7516104" cy="516853"/>
          </a:xfrm>
        </p:spPr>
        <p:txBody>
          <a:bodyPr/>
          <a:lstStyle/>
          <a:p>
            <a:pPr algn="ctr"/>
            <a:r>
              <a:rPr lang="en-US" dirty="0"/>
              <a:t>Agenda</a:t>
            </a:r>
            <a:endParaRPr lang="uk-UA" dirty="0"/>
          </a:p>
        </p:txBody>
      </p:sp>
      <p:sp>
        <p:nvSpPr>
          <p:cNvPr id="2" name="Прямоугольник 1"/>
          <p:cNvSpPr/>
          <p:nvPr/>
        </p:nvSpPr>
        <p:spPr>
          <a:xfrm>
            <a:off x="700583" y="2001105"/>
            <a:ext cx="9439703" cy="3970318"/>
          </a:xfrm>
          <a:prstGeom prst="rect">
            <a:avLst/>
          </a:prstGeom>
        </p:spPr>
        <p:txBody>
          <a:bodyPr wrap="square">
            <a:spAutoFit/>
          </a:bodyPr>
          <a:lstStyle/>
          <a:p>
            <a:pPr marL="571500" indent="-571500">
              <a:buFont typeface="Wingdings" panose="05000000000000000000" pitchFamily="2" charset="2"/>
              <a:buChar char="ü"/>
            </a:pPr>
            <a:r>
              <a:rPr lang="en-US" sz="3600" dirty="0" smtClean="0">
                <a:solidFill>
                  <a:schemeClr val="bg1"/>
                </a:solidFill>
                <a:latin typeface="+mj-lt"/>
              </a:rPr>
              <a:t>SYMBOLS	</a:t>
            </a:r>
            <a:endParaRPr lang="en-US" sz="3600" dirty="0" smtClean="0">
              <a:solidFill>
                <a:schemeClr val="bg1"/>
              </a:solidFill>
              <a:latin typeface="+mj-lt"/>
            </a:endParaRPr>
          </a:p>
          <a:p>
            <a:pPr marL="571500" indent="-571500">
              <a:buFont typeface="Wingdings" panose="05000000000000000000" pitchFamily="2" charset="2"/>
              <a:buChar char="ü"/>
            </a:pPr>
            <a:endParaRPr lang="en-US" sz="3600" dirty="0" smtClean="0">
              <a:solidFill>
                <a:schemeClr val="bg1"/>
              </a:solidFill>
              <a:latin typeface="+mj-lt"/>
            </a:endParaRPr>
          </a:p>
          <a:p>
            <a:pPr marL="571500" indent="-571500">
              <a:buFont typeface="Wingdings" panose="05000000000000000000" pitchFamily="2" charset="2"/>
              <a:buChar char="ü"/>
            </a:pPr>
            <a:r>
              <a:rPr lang="en-US" sz="3600" dirty="0" smtClean="0">
                <a:solidFill>
                  <a:schemeClr val="bg1"/>
                </a:solidFill>
                <a:latin typeface="+mj-lt"/>
              </a:rPr>
              <a:t>PROXY</a:t>
            </a:r>
            <a:endParaRPr lang="en-US" sz="3600" dirty="0" smtClean="0">
              <a:solidFill>
                <a:schemeClr val="bg1"/>
              </a:solidFill>
              <a:latin typeface="+mj-lt"/>
            </a:endParaRPr>
          </a:p>
          <a:p>
            <a:endParaRPr lang="en-US" sz="3600" dirty="0" smtClean="0">
              <a:solidFill>
                <a:schemeClr val="bg1"/>
              </a:solidFill>
              <a:latin typeface="+mj-lt"/>
            </a:endParaRPr>
          </a:p>
          <a:p>
            <a:pPr marL="342900" indent="-342900">
              <a:buFont typeface="Wingdings" panose="05000000000000000000" pitchFamily="2" charset="2"/>
              <a:buChar char="ü"/>
            </a:pPr>
            <a:r>
              <a:rPr lang="en-US" sz="3600" dirty="0">
                <a:solidFill>
                  <a:schemeClr val="bg1"/>
                </a:solidFill>
                <a:latin typeface="+mj-lt"/>
              </a:rPr>
              <a:t> </a:t>
            </a:r>
            <a:r>
              <a:rPr lang="en-US" sz="3600" dirty="0" smtClean="0">
                <a:solidFill>
                  <a:schemeClr val="bg1"/>
                </a:solidFill>
                <a:latin typeface="+mj-lt"/>
              </a:rPr>
              <a:t> REFLECT</a:t>
            </a:r>
            <a:endParaRPr lang="en-US" sz="3600" dirty="0" smtClean="0">
              <a:solidFill>
                <a:schemeClr val="bg1"/>
              </a:solidFill>
              <a:latin typeface="+mj-lt"/>
            </a:endParaRPr>
          </a:p>
          <a:p>
            <a:pPr marL="342900" indent="-342900">
              <a:buFont typeface="Wingdings" panose="05000000000000000000" pitchFamily="2" charset="2"/>
              <a:buChar char="ü"/>
            </a:pPr>
            <a:endParaRPr lang="en-US" sz="3600" dirty="0" smtClean="0">
              <a:solidFill>
                <a:schemeClr val="bg1"/>
              </a:solidFill>
              <a:latin typeface="+mj-lt"/>
            </a:endParaRPr>
          </a:p>
          <a:p>
            <a:pPr marL="342900" indent="-342900">
              <a:buFont typeface="Wingdings" panose="05000000000000000000" pitchFamily="2" charset="2"/>
              <a:buChar char="ü"/>
            </a:pPr>
            <a:r>
              <a:rPr lang="en-US" sz="3600" dirty="0" smtClean="0">
                <a:solidFill>
                  <a:schemeClr val="bg1"/>
                </a:solidFill>
                <a:latin typeface="+mj-lt"/>
              </a:rPr>
              <a:t>  TAGGED TEMPLATE LITERALS</a:t>
            </a:r>
            <a:endParaRPr lang="en-US" sz="3600" dirty="0" smtClean="0">
              <a:solidFill>
                <a:schemeClr val="bg1"/>
              </a:solidFill>
              <a:latin typeface="+mj-lt"/>
            </a:endParaRPr>
          </a:p>
        </p:txBody>
      </p:sp>
      <p:sp>
        <p:nvSpPr>
          <p:cNvPr id="4" name="TextBox 3"/>
          <p:cNvSpPr txBox="1"/>
          <p:nvPr/>
        </p:nvSpPr>
        <p:spPr>
          <a:xfrm>
            <a:off x="5082609" y="427247"/>
            <a:ext cx="2115772" cy="923330"/>
          </a:xfrm>
          <a:prstGeom prst="rect">
            <a:avLst/>
          </a:prstGeom>
          <a:noFill/>
        </p:spPr>
        <p:txBody>
          <a:bodyPr wrap="none" rtlCol="0">
            <a:spAutoFit/>
          </a:bodyPr>
          <a:lstStyle/>
          <a:p>
            <a:r>
              <a:rPr lang="en-US" sz="5400" dirty="0" smtClean="0">
                <a:latin typeface="+mj-lt"/>
              </a:rPr>
              <a:t>Agenda</a:t>
            </a:r>
            <a:endParaRPr lang="uk-UA" sz="5400" dirty="0">
              <a:latin typeface="+mj-lt"/>
            </a:endParaRPr>
          </a:p>
        </p:txBody>
      </p:sp>
    </p:spTree>
    <p:extLst>
      <p:ext uri="{BB962C8B-B14F-4D97-AF65-F5344CB8AC3E}">
        <p14:creationId xmlns:p14="http://schemas.microsoft.com/office/powerpoint/2010/main" val="266831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Tagged Template </a:t>
            </a:r>
            <a:r>
              <a:rPr lang="en-US" dirty="0" err="1" smtClean="0"/>
              <a:t>Litterals</a:t>
            </a:r>
            <a:endParaRPr lang="en-US" dirty="0"/>
          </a:p>
        </p:txBody>
      </p:sp>
      <p:sp>
        <p:nvSpPr>
          <p:cNvPr id="3" name="Прямоугольник 2"/>
          <p:cNvSpPr/>
          <p:nvPr/>
        </p:nvSpPr>
        <p:spPr>
          <a:xfrm>
            <a:off x="1715518" y="1177712"/>
            <a:ext cx="9048466" cy="4893647"/>
          </a:xfrm>
          <a:prstGeom prst="rect">
            <a:avLst/>
          </a:prstGeom>
        </p:spPr>
        <p:txBody>
          <a:bodyPr wrap="square">
            <a:spAutoFit/>
          </a:bodyPr>
          <a:lstStyle/>
          <a:p>
            <a:r>
              <a:rPr lang="en-US" sz="2400" dirty="0">
                <a:latin typeface="Arial" panose="020B0604020202020204" pitchFamily="34" charset="0"/>
              </a:rPr>
              <a:t>Pattern literals are enclosed in quotation marks (``) ( gravis ) instead of double or single quotation marks.</a:t>
            </a:r>
          </a:p>
          <a:p>
            <a:endParaRPr lang="en-US" sz="2400" dirty="0">
              <a:latin typeface="Arial" panose="020B0604020202020204" pitchFamily="34" charset="0"/>
            </a:endParaRPr>
          </a:p>
          <a:p>
            <a:r>
              <a:rPr lang="en-US" sz="2400" dirty="0">
                <a:latin typeface="Arial" panose="020B0604020202020204" pitchFamily="34" charset="0"/>
              </a:rPr>
              <a:t>Template literals may contain placeholders. They are denoted by a dollar sign and parentheses ( </a:t>
            </a:r>
            <a:r>
              <a:rPr lang="en-US" sz="2400" dirty="0" smtClean="0">
                <a:latin typeface="Arial" panose="020B0604020202020204" pitchFamily="34" charset="0"/>
              </a:rPr>
              <a:t>${expression}). </a:t>
            </a:r>
            <a:r>
              <a:rPr lang="en-US" sz="2400" dirty="0">
                <a:latin typeface="Arial" panose="020B0604020202020204" pitchFamily="34" charset="0"/>
              </a:rPr>
              <a:t>Expressions in placeholders and text between quotation marks (``) are passed to the function.</a:t>
            </a:r>
          </a:p>
          <a:p>
            <a:endParaRPr lang="en-US" sz="2400" dirty="0">
              <a:latin typeface="Arial" panose="020B0604020202020204" pitchFamily="34" charset="0"/>
            </a:endParaRPr>
          </a:p>
          <a:p>
            <a:r>
              <a:rPr lang="en-US" sz="2400" dirty="0">
                <a:latin typeface="Arial" panose="020B0604020202020204" pitchFamily="34" charset="0"/>
              </a:rPr>
              <a:t>A simple function simply combines several parts into a single line. If the template is preceded by an expression </a:t>
            </a:r>
            <a:r>
              <a:rPr lang="en-US" sz="2400" dirty="0" smtClean="0">
                <a:latin typeface="Arial" panose="020B0604020202020204" pitchFamily="34" charset="0"/>
              </a:rPr>
              <a:t>(tag), </a:t>
            </a:r>
            <a:r>
              <a:rPr lang="en-US" sz="2400" dirty="0">
                <a:latin typeface="Arial" panose="020B0604020202020204" pitchFamily="34" charset="0"/>
              </a:rPr>
              <a:t>it is called a tagged template . In this case, the tag expression (usually a function) is called along with the template literal, and you can manipulate it before returning.</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18375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3580048" y="-354843"/>
            <a:ext cx="4931817" cy="955344"/>
          </a:xfrm>
        </p:spPr>
        <p:txBody>
          <a:bodyPr/>
          <a:lstStyle/>
          <a:p>
            <a:r>
              <a:rPr lang="en-US" sz="4000" b="1" dirty="0" smtClean="0"/>
              <a:t>Execution context</a:t>
            </a:r>
            <a:endParaRPr lang="en-US" sz="4000" b="1" dirty="0"/>
          </a:p>
        </p:txBody>
      </p:sp>
      <p:sp>
        <p:nvSpPr>
          <p:cNvPr id="3" name="Прямоугольник 2"/>
          <p:cNvSpPr/>
          <p:nvPr/>
        </p:nvSpPr>
        <p:spPr>
          <a:xfrm>
            <a:off x="354842" y="1009935"/>
            <a:ext cx="8639033" cy="4893647"/>
          </a:xfrm>
          <a:prstGeom prst="rect">
            <a:avLst/>
          </a:prstGeom>
        </p:spPr>
        <p:txBody>
          <a:bodyPr wrap="square">
            <a:spAutoFit/>
          </a:bodyPr>
          <a:lstStyle/>
          <a:p>
            <a:r>
              <a:rPr lang="en-US" sz="2400" u="sng" dirty="0" smtClean="0"/>
              <a:t>Instead of</a:t>
            </a:r>
            <a:r>
              <a:rPr lang="en-US" sz="2400" dirty="0" smtClean="0"/>
              <a:t>: </a:t>
            </a:r>
          </a:p>
          <a:p>
            <a:r>
              <a:rPr lang="uk-UA" sz="2400" dirty="0" smtClean="0"/>
              <a:t>console.log </a:t>
            </a:r>
            <a:r>
              <a:rPr lang="uk-UA" sz="2400" dirty="0"/>
              <a:t>('</a:t>
            </a:r>
            <a:r>
              <a:rPr lang="uk-UA" sz="2400" dirty="0" err="1"/>
              <a:t>text</a:t>
            </a:r>
            <a:r>
              <a:rPr lang="uk-UA" sz="2400" dirty="0"/>
              <a:t> </a:t>
            </a:r>
            <a:r>
              <a:rPr lang="uk-UA" sz="2400" dirty="0" err="1"/>
              <a:t>string</a:t>
            </a:r>
            <a:r>
              <a:rPr lang="uk-UA" sz="2400" dirty="0"/>
              <a:t> 1 \ n' +</a:t>
            </a:r>
          </a:p>
          <a:p>
            <a:r>
              <a:rPr lang="uk-UA" sz="2400" dirty="0"/>
              <a:t>'</a:t>
            </a:r>
            <a:r>
              <a:rPr lang="uk-UA" sz="2400" dirty="0" err="1"/>
              <a:t>text</a:t>
            </a:r>
            <a:r>
              <a:rPr lang="uk-UA" sz="2400" dirty="0"/>
              <a:t> </a:t>
            </a:r>
            <a:r>
              <a:rPr lang="uk-UA" sz="2400" dirty="0" err="1"/>
              <a:t>line</a:t>
            </a:r>
            <a:r>
              <a:rPr lang="uk-UA" sz="2400" dirty="0"/>
              <a:t> 2');</a:t>
            </a:r>
          </a:p>
          <a:p>
            <a:r>
              <a:rPr lang="uk-UA" sz="2400" dirty="0"/>
              <a:t>// "</a:t>
            </a:r>
            <a:r>
              <a:rPr lang="uk-UA" sz="2400" dirty="0" err="1"/>
              <a:t>text</a:t>
            </a:r>
            <a:r>
              <a:rPr lang="uk-UA" sz="2400" dirty="0"/>
              <a:t> </a:t>
            </a:r>
            <a:r>
              <a:rPr lang="uk-UA" sz="2400" dirty="0" err="1"/>
              <a:t>string</a:t>
            </a:r>
            <a:r>
              <a:rPr lang="uk-UA" sz="2400" dirty="0"/>
              <a:t> 1</a:t>
            </a:r>
          </a:p>
          <a:p>
            <a:r>
              <a:rPr lang="uk-UA" sz="2400" dirty="0"/>
              <a:t>// </a:t>
            </a:r>
            <a:r>
              <a:rPr lang="uk-UA" sz="2400" dirty="0" err="1"/>
              <a:t>text</a:t>
            </a:r>
            <a:r>
              <a:rPr lang="uk-UA" sz="2400" dirty="0"/>
              <a:t> </a:t>
            </a:r>
            <a:r>
              <a:rPr lang="uk-UA" sz="2400" dirty="0" err="1"/>
              <a:t>line</a:t>
            </a:r>
            <a:r>
              <a:rPr lang="uk-UA" sz="2400" dirty="0"/>
              <a:t> 2 </a:t>
            </a:r>
            <a:r>
              <a:rPr lang="uk-UA" sz="2400" dirty="0" smtClean="0"/>
              <a:t>“</a:t>
            </a:r>
            <a:endParaRPr lang="en-US" sz="2400" dirty="0" smtClean="0"/>
          </a:p>
          <a:p>
            <a:endParaRPr lang="en-US" sz="2400" dirty="0"/>
          </a:p>
          <a:p>
            <a:endParaRPr lang="en-US" sz="2400" u="sng" dirty="0" smtClean="0"/>
          </a:p>
          <a:p>
            <a:endParaRPr lang="en-US" sz="2400" u="sng" dirty="0"/>
          </a:p>
          <a:p>
            <a:r>
              <a:rPr lang="en-US" sz="2400" u="sng" dirty="0" smtClean="0"/>
              <a:t>Do this:</a:t>
            </a:r>
          </a:p>
          <a:p>
            <a:r>
              <a:rPr lang="en-US" sz="2400" dirty="0"/>
              <a:t>console.log (`text line 1</a:t>
            </a:r>
          </a:p>
          <a:p>
            <a:r>
              <a:rPr lang="en-US" sz="2400" dirty="0"/>
              <a:t>text line 2`);</a:t>
            </a:r>
          </a:p>
          <a:p>
            <a:r>
              <a:rPr lang="en-US" sz="2400" dirty="0"/>
              <a:t>// "text string 1</a:t>
            </a:r>
          </a:p>
          <a:p>
            <a:r>
              <a:rPr lang="en-US" sz="2400" dirty="0"/>
              <a:t>// text line 2 "</a:t>
            </a:r>
            <a:endParaRPr lang="uk-UA" sz="2400" dirty="0"/>
          </a:p>
        </p:txBody>
      </p:sp>
      <p:sp>
        <p:nvSpPr>
          <p:cNvPr id="5" name="Прямоугольник 4"/>
          <p:cNvSpPr/>
          <p:nvPr/>
        </p:nvSpPr>
        <p:spPr>
          <a:xfrm>
            <a:off x="4353636" y="1009935"/>
            <a:ext cx="7838364" cy="3416320"/>
          </a:xfrm>
          <a:prstGeom prst="rect">
            <a:avLst/>
          </a:prstGeom>
        </p:spPr>
        <p:txBody>
          <a:bodyPr wrap="square">
            <a:spAutoFit/>
          </a:bodyPr>
          <a:lstStyle/>
          <a:p>
            <a:r>
              <a:rPr lang="en-US" sz="2400" u="sng" dirty="0"/>
              <a:t>Instead of: </a:t>
            </a:r>
            <a:endParaRPr lang="en-US" sz="2400" u="sng" dirty="0" smtClean="0"/>
          </a:p>
          <a:p>
            <a:r>
              <a:rPr lang="uk-UA" sz="2400" dirty="0" err="1" smtClean="0"/>
              <a:t>let</a:t>
            </a:r>
            <a:r>
              <a:rPr lang="uk-UA" sz="2400" dirty="0" smtClean="0"/>
              <a:t> a = 5;</a:t>
            </a:r>
          </a:p>
          <a:p>
            <a:r>
              <a:rPr lang="uk-UA" sz="2400" dirty="0" err="1" smtClean="0"/>
              <a:t>flight</a:t>
            </a:r>
            <a:r>
              <a:rPr lang="uk-UA" sz="2400" dirty="0" smtClean="0"/>
              <a:t> b = 10;</a:t>
            </a:r>
          </a:p>
          <a:p>
            <a:r>
              <a:rPr lang="uk-UA" sz="2400" dirty="0" smtClean="0"/>
              <a:t>console.log ('</a:t>
            </a:r>
            <a:r>
              <a:rPr lang="uk-UA" sz="2400" dirty="0" err="1" smtClean="0"/>
              <a:t>Fifteen</a:t>
            </a:r>
            <a:r>
              <a:rPr lang="uk-UA" sz="2400" dirty="0" smtClean="0"/>
              <a:t> </a:t>
            </a:r>
            <a:r>
              <a:rPr lang="uk-UA" sz="2400" dirty="0" err="1" smtClean="0"/>
              <a:t>is</a:t>
            </a:r>
            <a:r>
              <a:rPr lang="uk-UA" sz="2400" dirty="0" smtClean="0"/>
              <a:t>' + (a + b) + ', </a:t>
            </a:r>
            <a:r>
              <a:rPr lang="uk-UA" sz="2400" dirty="0" err="1" smtClean="0"/>
              <a:t>and</a:t>
            </a:r>
            <a:r>
              <a:rPr lang="uk-UA" sz="2400" dirty="0" smtClean="0"/>
              <a:t> \ </a:t>
            </a:r>
            <a:r>
              <a:rPr lang="uk-UA" sz="2400" dirty="0" err="1" smtClean="0"/>
              <a:t>nnot</a:t>
            </a:r>
            <a:r>
              <a:rPr lang="uk-UA" sz="2400" dirty="0" smtClean="0"/>
              <a:t>' + (2 * a + b) + '.');</a:t>
            </a:r>
          </a:p>
          <a:p>
            <a:r>
              <a:rPr lang="uk-UA" sz="2400" dirty="0" smtClean="0"/>
              <a:t>// "</a:t>
            </a:r>
            <a:r>
              <a:rPr lang="uk-UA" sz="2400" dirty="0" err="1" smtClean="0"/>
              <a:t>Fifteen</a:t>
            </a:r>
            <a:r>
              <a:rPr lang="uk-UA" sz="2400" dirty="0" smtClean="0"/>
              <a:t> </a:t>
            </a:r>
            <a:r>
              <a:rPr lang="uk-UA" sz="2400" dirty="0" err="1" smtClean="0"/>
              <a:t>is</a:t>
            </a:r>
            <a:r>
              <a:rPr lang="uk-UA" sz="2400" dirty="0" smtClean="0"/>
              <a:t> 15, </a:t>
            </a:r>
            <a:r>
              <a:rPr lang="uk-UA" sz="2400" dirty="0" err="1" smtClean="0"/>
              <a:t>and</a:t>
            </a:r>
            <a:endParaRPr lang="uk-UA" sz="2400" dirty="0" smtClean="0"/>
          </a:p>
          <a:p>
            <a:r>
              <a:rPr lang="uk-UA" sz="2400" dirty="0" smtClean="0"/>
              <a:t>// </a:t>
            </a:r>
            <a:r>
              <a:rPr lang="uk-UA" sz="2400" dirty="0" err="1" smtClean="0"/>
              <a:t>not</a:t>
            </a:r>
            <a:r>
              <a:rPr lang="uk-UA" sz="2400" dirty="0" smtClean="0"/>
              <a:t> 20. “</a:t>
            </a:r>
            <a:endParaRPr lang="en-US" sz="2400" dirty="0" smtClean="0"/>
          </a:p>
          <a:p>
            <a:endParaRPr lang="en-US" sz="2400" dirty="0"/>
          </a:p>
          <a:p>
            <a:endParaRPr lang="en-US" sz="2400" dirty="0" smtClean="0"/>
          </a:p>
          <a:p>
            <a:endParaRPr lang="uk-UA" sz="2400" dirty="0"/>
          </a:p>
        </p:txBody>
      </p:sp>
      <p:sp>
        <p:nvSpPr>
          <p:cNvPr id="6" name="Прямоугольник 5"/>
          <p:cNvSpPr/>
          <p:nvPr/>
        </p:nvSpPr>
        <p:spPr>
          <a:xfrm>
            <a:off x="4360458" y="3826091"/>
            <a:ext cx="7635923" cy="2677656"/>
          </a:xfrm>
          <a:prstGeom prst="rect">
            <a:avLst/>
          </a:prstGeom>
        </p:spPr>
        <p:txBody>
          <a:bodyPr wrap="square">
            <a:spAutoFit/>
          </a:bodyPr>
          <a:lstStyle/>
          <a:p>
            <a:r>
              <a:rPr lang="en-US" sz="2400" u="sng" dirty="0"/>
              <a:t>Do this</a:t>
            </a:r>
            <a:r>
              <a:rPr lang="en-US" sz="2400" u="sng" dirty="0" smtClean="0"/>
              <a:t>:</a:t>
            </a:r>
          </a:p>
          <a:p>
            <a:r>
              <a:rPr lang="uk-UA" sz="2400" dirty="0" err="1" smtClean="0"/>
              <a:t>let</a:t>
            </a:r>
            <a:r>
              <a:rPr lang="uk-UA" sz="2400" dirty="0" smtClean="0"/>
              <a:t> </a:t>
            </a:r>
            <a:r>
              <a:rPr lang="uk-UA" sz="2400" dirty="0"/>
              <a:t>a = 5;</a:t>
            </a:r>
          </a:p>
          <a:p>
            <a:r>
              <a:rPr lang="uk-UA" sz="2400" dirty="0" err="1"/>
              <a:t>flight</a:t>
            </a:r>
            <a:r>
              <a:rPr lang="uk-UA" sz="2400" dirty="0"/>
              <a:t> b = 10;</a:t>
            </a:r>
          </a:p>
          <a:p>
            <a:r>
              <a:rPr lang="uk-UA" sz="2400" dirty="0"/>
              <a:t>console.log (`</a:t>
            </a:r>
            <a:r>
              <a:rPr lang="uk-UA" sz="2400" dirty="0" err="1"/>
              <a:t>Fifteen</a:t>
            </a:r>
            <a:r>
              <a:rPr lang="uk-UA" sz="2400" dirty="0"/>
              <a:t> </a:t>
            </a:r>
            <a:r>
              <a:rPr lang="uk-UA" sz="2400" dirty="0" err="1"/>
              <a:t>is</a:t>
            </a:r>
            <a:r>
              <a:rPr lang="uk-UA" sz="2400" dirty="0"/>
              <a:t> $ {a + b}, </a:t>
            </a:r>
            <a:r>
              <a:rPr lang="uk-UA" sz="2400" dirty="0" err="1"/>
              <a:t>and</a:t>
            </a:r>
            <a:endParaRPr lang="uk-UA" sz="2400" dirty="0"/>
          </a:p>
          <a:p>
            <a:r>
              <a:rPr lang="uk-UA" sz="2400" dirty="0" err="1"/>
              <a:t>not</a:t>
            </a:r>
            <a:r>
              <a:rPr lang="uk-UA" sz="2400" dirty="0"/>
              <a:t> $ {2 * a + b} .`);</a:t>
            </a:r>
          </a:p>
          <a:p>
            <a:r>
              <a:rPr lang="uk-UA" sz="2400" dirty="0"/>
              <a:t>// "</a:t>
            </a:r>
            <a:r>
              <a:rPr lang="uk-UA" sz="2400" dirty="0" err="1"/>
              <a:t>Fifteen</a:t>
            </a:r>
            <a:r>
              <a:rPr lang="uk-UA" sz="2400" dirty="0"/>
              <a:t> </a:t>
            </a:r>
            <a:r>
              <a:rPr lang="uk-UA" sz="2400" dirty="0" err="1"/>
              <a:t>is</a:t>
            </a:r>
            <a:r>
              <a:rPr lang="uk-UA" sz="2400" dirty="0"/>
              <a:t> 15, </a:t>
            </a:r>
            <a:r>
              <a:rPr lang="uk-UA" sz="2400" dirty="0" err="1"/>
              <a:t>and</a:t>
            </a:r>
            <a:endParaRPr lang="uk-UA" sz="2400" dirty="0"/>
          </a:p>
          <a:p>
            <a:r>
              <a:rPr lang="uk-UA" sz="2400" dirty="0"/>
              <a:t>// </a:t>
            </a:r>
            <a:r>
              <a:rPr lang="uk-UA" sz="2400" dirty="0" err="1"/>
              <a:t>not</a:t>
            </a:r>
            <a:r>
              <a:rPr lang="uk-UA" sz="2400" dirty="0"/>
              <a:t> 20. "</a:t>
            </a:r>
          </a:p>
        </p:txBody>
      </p:sp>
      <p:pic>
        <p:nvPicPr>
          <p:cNvPr id="12290" name="Picture 2" descr="Vertical Line PNG HD Image | PNG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893" y="1018317"/>
            <a:ext cx="2476500" cy="5695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45000">
              <a:schemeClr val="tx1"/>
            </a:gs>
            <a:gs pos="18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670674" y="454184"/>
            <a:ext cx="7039383" cy="769441"/>
          </a:xfrm>
          <a:prstGeom prst="rect">
            <a:avLst/>
          </a:prstGeom>
        </p:spPr>
        <p:txBody>
          <a:bodyPr wrap="square">
            <a:spAutoFit/>
          </a:bodyPr>
          <a:lstStyle/>
          <a:p>
            <a:pPr algn="ctr"/>
            <a:r>
              <a:rPr lang="en-US" sz="4400" dirty="0">
                <a:solidFill>
                  <a:schemeClr val="bg2"/>
                </a:solidFill>
                <a:latin typeface="Proxima Nova Extrabold"/>
                <a:ea typeface="Proxima Nova Extrabold"/>
                <a:cs typeface="Proxima Nova Extrabold"/>
                <a:sym typeface="Proxima Nova Extrabold"/>
              </a:rPr>
              <a:t>REFERENCES</a:t>
            </a:r>
            <a:endParaRPr lang="en-US" sz="4400" b="1" dirty="0">
              <a:solidFill>
                <a:schemeClr val="bg2"/>
              </a:solidFill>
              <a:latin typeface="+mj-lt"/>
            </a:endParaRPr>
          </a:p>
        </p:txBody>
      </p:sp>
      <p:sp>
        <p:nvSpPr>
          <p:cNvPr id="5" name="Прямоугольник 4"/>
          <p:cNvSpPr/>
          <p:nvPr/>
        </p:nvSpPr>
        <p:spPr>
          <a:xfrm>
            <a:off x="218581" y="1839566"/>
            <a:ext cx="8490858" cy="2246769"/>
          </a:xfrm>
          <a:prstGeom prst="rect">
            <a:avLst/>
          </a:prstGeom>
        </p:spPr>
        <p:txBody>
          <a:bodyPr wrap="square">
            <a:spAutoFit/>
          </a:bodyPr>
          <a:lstStyle/>
          <a:p>
            <a:r>
              <a:rPr lang="en-US" sz="2000" dirty="0">
                <a:hlinkClick r:id="rId2"/>
              </a:rPr>
              <a:t>https://habr.com/ru/company/tuturu/blog/334546</a:t>
            </a:r>
            <a:r>
              <a:rPr lang="en-US" sz="2000" dirty="0" smtClean="0">
                <a:hlinkClick r:id="rId2"/>
              </a:rPr>
              <a:t>/</a:t>
            </a:r>
            <a:endParaRPr lang="en-US" sz="2000" dirty="0" smtClean="0"/>
          </a:p>
          <a:p>
            <a:endParaRPr lang="en-US" sz="2000" dirty="0" smtClean="0"/>
          </a:p>
          <a:p>
            <a:r>
              <a:rPr lang="en-US" sz="2000" dirty="0">
                <a:hlinkClick r:id="rId3"/>
              </a:rPr>
              <a:t>https://habr.com/ru/company/docsvision/blog/417097/#</a:t>
            </a:r>
            <a:r>
              <a:rPr lang="en-US" sz="2000" dirty="0" smtClean="0">
                <a:hlinkClick r:id="rId3"/>
              </a:rPr>
              <a:t>4-reflect-api</a:t>
            </a:r>
            <a:endParaRPr lang="en-US" sz="2000" dirty="0" smtClean="0"/>
          </a:p>
          <a:p>
            <a:endParaRPr lang="en-US" sz="2000" dirty="0" smtClean="0"/>
          </a:p>
          <a:p>
            <a:r>
              <a:rPr lang="en-US" sz="2000" dirty="0">
                <a:hlinkClick r:id="rId4"/>
              </a:rPr>
              <a:t>https://</a:t>
            </a:r>
            <a:r>
              <a:rPr lang="en-US" sz="2000" dirty="0" smtClean="0">
                <a:hlinkClick r:id="rId4"/>
              </a:rPr>
              <a:t>developer.mozilla.org/uk/docs/Web/JavaScript/Reference/Template_literals</a:t>
            </a:r>
            <a:endParaRPr lang="en-US" sz="2000" dirty="0" smtClean="0"/>
          </a:p>
          <a:p>
            <a:endParaRPr lang="en-US" sz="2000" dirty="0">
              <a:solidFill>
                <a:schemeClr val="accent6">
                  <a:lumMod val="40000"/>
                  <a:lumOff val="60000"/>
                </a:schemeClr>
              </a:solidFill>
            </a:endParaRPr>
          </a:p>
          <a:p>
            <a:r>
              <a:rPr lang="en-US" sz="2000" dirty="0">
                <a:hlinkClick r:id="rId5"/>
              </a:rPr>
              <a:t>https://developer.mozilla.org/ru/docs/Web/JavaScript/Guide/Meta_programming</a:t>
            </a:r>
            <a:endParaRPr lang="en-US" sz="2000" dirty="0">
              <a:solidFill>
                <a:schemeClr val="accent6">
                  <a:lumMod val="40000"/>
                  <a:lumOff val="60000"/>
                </a:schemeClr>
              </a:solidFill>
            </a:endParaRPr>
          </a:p>
        </p:txBody>
      </p:sp>
    </p:spTree>
    <p:extLst>
      <p:ext uri="{BB962C8B-B14F-4D97-AF65-F5344CB8AC3E}">
        <p14:creationId xmlns:p14="http://schemas.microsoft.com/office/powerpoint/2010/main" val="61703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188962" y="1773363"/>
            <a:ext cx="11759821" cy="1815882"/>
          </a:xfrm>
          <a:prstGeom prst="rect">
            <a:avLst/>
          </a:prstGeom>
        </p:spPr>
        <p:txBody>
          <a:bodyPr wrap="square">
            <a:spAutoFit/>
          </a:bodyPr>
          <a:lstStyle/>
          <a:p>
            <a:r>
              <a:rPr lang="en-US" altLang="uk-UA" sz="2800" dirty="0" err="1" smtClean="0">
                <a:latin typeface="medium-content-serif-font"/>
              </a:rPr>
              <a:t>Metaprogrammig</a:t>
            </a:r>
            <a:r>
              <a:rPr lang="en-US" altLang="uk-UA" sz="2800" dirty="0" smtClean="0">
                <a:latin typeface="medium-content-serif-font"/>
              </a:rPr>
              <a:t> is a programming technique in which computer programs have the ability to treat programs as their data. It </a:t>
            </a:r>
            <a:r>
              <a:rPr lang="en-US" altLang="uk-UA" sz="2800" dirty="0" err="1" smtClean="0">
                <a:latin typeface="medium-content-serif-font"/>
              </a:rPr>
              <a:t>meane</a:t>
            </a:r>
            <a:r>
              <a:rPr lang="en-US" altLang="uk-UA" sz="2800" dirty="0" smtClean="0">
                <a:latin typeface="medium-content-serif-font"/>
              </a:rPr>
              <a:t> that a program can be designed to read, generate, </a:t>
            </a:r>
            <a:r>
              <a:rPr lang="en-US" altLang="uk-UA" sz="2800" dirty="0" err="1" smtClean="0">
                <a:latin typeface="medium-content-serif-font"/>
              </a:rPr>
              <a:t>analyse</a:t>
            </a:r>
            <a:r>
              <a:rPr lang="en-US" altLang="uk-UA" sz="2800" dirty="0" smtClean="0">
                <a:latin typeface="medium-content-serif-font"/>
              </a:rPr>
              <a:t> or transform other programs or itself while running.</a:t>
            </a:r>
            <a:endParaRPr lang="uk-UA" altLang="uk-UA" sz="2800" dirty="0">
              <a:latin typeface="Arial" panose="020B0604020202020204" pitchFamily="34" charset="0"/>
            </a:endParaRPr>
          </a:p>
        </p:txBody>
      </p:sp>
      <p:sp>
        <p:nvSpPr>
          <p:cNvPr id="4" name="TextBox 3"/>
          <p:cNvSpPr txBox="1"/>
          <p:nvPr/>
        </p:nvSpPr>
        <p:spPr>
          <a:xfrm>
            <a:off x="2347409" y="184666"/>
            <a:ext cx="7442935" cy="923330"/>
          </a:xfrm>
          <a:prstGeom prst="rect">
            <a:avLst/>
          </a:prstGeom>
          <a:noFill/>
        </p:spPr>
        <p:txBody>
          <a:bodyPr wrap="none" rtlCol="0">
            <a:spAutoFit/>
          </a:bodyPr>
          <a:lstStyle/>
          <a:p>
            <a:pPr algn="ctr"/>
            <a:r>
              <a:rPr lang="en-US" sz="5400" dirty="0" smtClean="0">
                <a:latin typeface="+mj-lt"/>
              </a:rPr>
              <a:t>METAPROGRAMMING</a:t>
            </a:r>
            <a:endParaRPr lang="uk-UA" sz="5400" dirty="0">
              <a:latin typeface="+mj-lt"/>
            </a:endParaRPr>
          </a:p>
        </p:txBody>
      </p:sp>
      <p:sp>
        <p:nvSpPr>
          <p:cNvPr id="6" name="Rectangle 3"/>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53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188962" y="1773363"/>
            <a:ext cx="11759821" cy="2677656"/>
          </a:xfrm>
          <a:prstGeom prst="rect">
            <a:avLst/>
          </a:prstGeom>
        </p:spPr>
        <p:txBody>
          <a:bodyPr wrap="square">
            <a:spAutoFit/>
          </a:bodyPr>
          <a:lstStyle/>
          <a:p>
            <a:r>
              <a:rPr lang="en-US" altLang="uk-UA" sz="2800" dirty="0">
                <a:latin typeface="medium-content-serif-font"/>
              </a:rPr>
              <a:t>The symbol type is a new primitive type of value introduced in ES6 and it is both immutable and unique, which means that, differently from other primitives, a symbol will never be equal another one (just as it happens with objects). This behavior very useful. The Symbol object is a globally available object which acts as a wrapper around the symbol primitive data type</a:t>
            </a:r>
            <a:endParaRPr lang="uk-UA" altLang="uk-UA" sz="2800" dirty="0">
              <a:latin typeface="Arial" panose="020B0604020202020204" pitchFamily="34" charset="0"/>
            </a:endParaRPr>
          </a:p>
        </p:txBody>
      </p:sp>
      <p:sp>
        <p:nvSpPr>
          <p:cNvPr id="4" name="TextBox 3"/>
          <p:cNvSpPr txBox="1"/>
          <p:nvPr/>
        </p:nvSpPr>
        <p:spPr>
          <a:xfrm>
            <a:off x="4887589" y="184666"/>
            <a:ext cx="2362570" cy="923330"/>
          </a:xfrm>
          <a:prstGeom prst="rect">
            <a:avLst/>
          </a:prstGeom>
          <a:noFill/>
        </p:spPr>
        <p:txBody>
          <a:bodyPr wrap="none" rtlCol="0">
            <a:spAutoFit/>
          </a:bodyPr>
          <a:lstStyle/>
          <a:p>
            <a:pPr algn="ctr"/>
            <a:r>
              <a:rPr lang="en-US" sz="5400" dirty="0" smtClean="0">
                <a:latin typeface="+mj-lt"/>
              </a:rPr>
              <a:t>SYMBOL</a:t>
            </a:r>
            <a:endParaRPr lang="uk-UA" sz="5400" dirty="0">
              <a:latin typeface="+mj-lt"/>
            </a:endParaRPr>
          </a:p>
        </p:txBody>
      </p:sp>
      <p:sp>
        <p:nvSpPr>
          <p:cNvPr id="6" name="Rectangle 3"/>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57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4466009" y="129275"/>
            <a:ext cx="3147015" cy="923330"/>
          </a:xfrm>
          <a:prstGeom prst="rect">
            <a:avLst/>
          </a:prstGeom>
        </p:spPr>
        <p:txBody>
          <a:bodyPr wrap="none">
            <a:spAutoFit/>
          </a:bodyPr>
          <a:lstStyle/>
          <a:p>
            <a:r>
              <a:rPr lang="en-US" sz="5400" b="1" dirty="0" smtClean="0">
                <a:latin typeface="medium-content-sans-serif-font"/>
              </a:rPr>
              <a:t>SYMBOL</a:t>
            </a:r>
            <a:endParaRPr lang="en-US" sz="5400" b="1" i="0" dirty="0">
              <a:effectLst/>
              <a:latin typeface="medium-content-sans-serif-font"/>
            </a:endParaRPr>
          </a:p>
        </p:txBody>
      </p:sp>
      <p:pic>
        <p:nvPicPr>
          <p:cNvPr id="3" name="Рисунок 2"/>
          <p:cNvPicPr>
            <a:picLocks noChangeAspect="1"/>
          </p:cNvPicPr>
          <p:nvPr/>
        </p:nvPicPr>
        <p:blipFill>
          <a:blip r:embed="rId2"/>
          <a:stretch>
            <a:fillRect/>
          </a:stretch>
        </p:blipFill>
        <p:spPr>
          <a:xfrm>
            <a:off x="1455540" y="2199991"/>
            <a:ext cx="7467600" cy="4095750"/>
          </a:xfrm>
          <a:prstGeom prst="rect">
            <a:avLst/>
          </a:prstGeom>
        </p:spPr>
      </p:pic>
      <p:sp>
        <p:nvSpPr>
          <p:cNvPr id="5" name="Rectangle 1"/>
          <p:cNvSpPr>
            <a:spLocks noChangeArrowheads="1"/>
          </p:cNvSpPr>
          <p:nvPr/>
        </p:nvSpPr>
        <p:spPr bwMode="auto">
          <a:xfrm>
            <a:off x="186592" y="1276661"/>
            <a:ext cx="68010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uk-UA" dirty="0"/>
              <a:t>To create a new symbol you just need to invoke the Symbol function, if you use the new operator a </a:t>
            </a:r>
            <a:r>
              <a:rPr lang="en-US" altLang="uk-UA" dirty="0" err="1"/>
              <a:t>TypeError</a:t>
            </a:r>
            <a:r>
              <a:rPr lang="en-US" altLang="uk-UA" dirty="0"/>
              <a:t> will be thrown.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14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8" name="Rectangle 1"/>
          <p:cNvSpPr>
            <a:spLocks noGrp="1" noChangeArrowheads="1"/>
          </p:cNvSpPr>
          <p:nvPr>
            <p:ph type="title" idx="4294967295"/>
          </p:nvPr>
        </p:nvSpPr>
        <p:spPr bwMode="auto">
          <a:xfrm>
            <a:off x="832513" y="884097"/>
            <a:ext cx="10140287"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mj-lt"/>
              </a:rPr>
              <a:t>Symbols are often used to identify object properties.</a:t>
            </a:r>
            <a:br>
              <a:rPr lang="en-US" sz="2400" dirty="0">
                <a:latin typeface="+mj-lt"/>
              </a:rPr>
            </a:br>
            <a:r>
              <a:rPr lang="en-US" sz="2400" dirty="0">
                <a:latin typeface="+mj-lt"/>
              </a:rPr>
              <a:t>Often to avoid name clashing between properties, since no symbol is equal to another.</a:t>
            </a:r>
            <a:br>
              <a:rPr lang="en-US" sz="2400" dirty="0">
                <a:latin typeface="+mj-lt"/>
              </a:rPr>
            </a:br>
            <a:r>
              <a:rPr lang="en-US" sz="2400" dirty="0">
                <a:latin typeface="+mj-lt"/>
              </a:rPr>
              <a:t>Or to add properties that the user cannot overwrite, intentionally or without realizing</a:t>
            </a:r>
            <a:r>
              <a:rPr lang="en-US" sz="2400" dirty="0" smtClean="0">
                <a:latin typeface="+mj-lt"/>
              </a:rPr>
              <a:t>.</a:t>
            </a:r>
            <a:br>
              <a:rPr lang="en-US" sz="2400" dirty="0" smtClean="0">
                <a:latin typeface="+mj-lt"/>
              </a:rPr>
            </a:br>
            <a:r>
              <a:rPr lang="en-US" sz="2400" dirty="0">
                <a:latin typeface="+mj-lt"/>
              </a:rPr>
              <a:t/>
            </a:r>
            <a:br>
              <a:rPr lang="en-US" sz="2400" dirty="0">
                <a:latin typeface="+mj-lt"/>
              </a:rPr>
            </a:br>
            <a:r>
              <a:rPr lang="en-US" sz="2400" dirty="0">
                <a:latin typeface="+mj-lt"/>
              </a:rPr>
              <a:t>Symbols are not enumerated, which means that they do not get included in a </a:t>
            </a:r>
            <a:r>
              <a:rPr lang="en-US" sz="2400" dirty="0" err="1">
                <a:latin typeface="+mj-lt"/>
              </a:rPr>
              <a:t>for..of</a:t>
            </a:r>
            <a:r>
              <a:rPr lang="en-US" sz="2400" dirty="0">
                <a:latin typeface="+mj-lt"/>
              </a:rPr>
              <a:t> or </a:t>
            </a:r>
            <a:r>
              <a:rPr lang="en-US" sz="2400" dirty="0" err="1">
                <a:latin typeface="+mj-lt"/>
              </a:rPr>
              <a:t>for..in</a:t>
            </a:r>
            <a:r>
              <a:rPr lang="en-US" sz="2400" dirty="0">
                <a:latin typeface="+mj-lt"/>
              </a:rPr>
              <a:t> loop ran upon an object.</a:t>
            </a:r>
            <a:br>
              <a:rPr lang="en-US" sz="2400" dirty="0">
                <a:latin typeface="+mj-lt"/>
              </a:rPr>
            </a:br>
            <a:r>
              <a:rPr lang="en-US" sz="2400" dirty="0">
                <a:latin typeface="+mj-lt"/>
              </a:rPr>
              <a:t/>
            </a:r>
            <a:br>
              <a:rPr lang="en-US" sz="2400" dirty="0">
                <a:latin typeface="+mj-lt"/>
              </a:rPr>
            </a:br>
            <a:r>
              <a:rPr lang="en-US" sz="2400" dirty="0">
                <a:latin typeface="+mj-lt"/>
              </a:rPr>
              <a:t>Symbols are not part of the </a:t>
            </a:r>
            <a:r>
              <a:rPr lang="en-US" sz="2400" dirty="0" err="1">
                <a:latin typeface="+mj-lt"/>
              </a:rPr>
              <a:t>Object.keys</a:t>
            </a:r>
            <a:r>
              <a:rPr lang="en-US" sz="2400" dirty="0">
                <a:latin typeface="+mj-lt"/>
              </a:rPr>
              <a:t>() or </a:t>
            </a:r>
            <a:r>
              <a:rPr lang="en-US" sz="2400" dirty="0" err="1">
                <a:latin typeface="+mj-lt"/>
              </a:rPr>
              <a:t>Object.getOwnPropertyNames</a:t>
            </a:r>
            <a:r>
              <a:rPr lang="en-US" sz="2400" dirty="0">
                <a:latin typeface="+mj-lt"/>
              </a:rPr>
              <a:t>() result.</a:t>
            </a:r>
            <a:br>
              <a:rPr lang="en-US" sz="2400" dirty="0">
                <a:latin typeface="+mj-lt"/>
              </a:rPr>
            </a:br>
            <a:r>
              <a:rPr lang="en-US" sz="2400" dirty="0">
                <a:latin typeface="+mj-lt"/>
              </a:rPr>
              <a:t/>
            </a:r>
            <a:br>
              <a:rPr lang="en-US" sz="2400" dirty="0">
                <a:latin typeface="+mj-lt"/>
              </a:rPr>
            </a:br>
            <a:r>
              <a:rPr lang="en-US" sz="2400" dirty="0">
                <a:latin typeface="+mj-lt"/>
              </a:rPr>
              <a:t>You can access all the symbols assigned to an object using the </a:t>
            </a:r>
            <a:r>
              <a:rPr lang="en-US" sz="2400" dirty="0" err="1">
                <a:latin typeface="+mj-lt"/>
              </a:rPr>
              <a:t>Object.getOwnPropertySymbols</a:t>
            </a:r>
            <a:r>
              <a:rPr lang="en-US" sz="2400" dirty="0">
                <a:latin typeface="+mj-lt"/>
              </a:rPr>
              <a:t>() method.</a:t>
            </a:r>
            <a:endParaRPr lang="en-US" sz="2400" dirty="0">
              <a:latin typeface="+mj-lt"/>
            </a:endParaRPr>
          </a:p>
        </p:txBody>
      </p:sp>
    </p:spTree>
    <p:extLst>
      <p:ext uri="{BB962C8B-B14F-4D97-AF65-F5344CB8AC3E}">
        <p14:creationId xmlns:p14="http://schemas.microsoft.com/office/powerpoint/2010/main" val="243093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3" name="Текст 2"/>
          <p:cNvSpPr>
            <a:spLocks noGrp="1"/>
          </p:cNvSpPr>
          <p:nvPr>
            <p:ph type="body" sz="quarter" idx="4294967295"/>
          </p:nvPr>
        </p:nvSpPr>
        <p:spPr>
          <a:xfrm>
            <a:off x="236212" y="502787"/>
            <a:ext cx="11514510" cy="5706944"/>
          </a:xfrm>
          <a:prstGeom prst="rect">
            <a:avLst/>
          </a:prstGeom>
        </p:spPr>
        <p:txBody>
          <a:bodyPr/>
          <a:lstStyle/>
          <a:p>
            <a:pPr marL="0" indent="0" algn="ctr">
              <a:buNone/>
            </a:pPr>
            <a:r>
              <a:rPr lang="en-US" sz="4000" dirty="0" smtClean="0">
                <a:latin typeface="+mj-lt"/>
              </a:rPr>
              <a:t>Why to use Symbol():</a:t>
            </a:r>
          </a:p>
          <a:p>
            <a:pPr marL="0" indent="0" algn="ctr">
              <a:buNone/>
            </a:pPr>
            <a:endParaRPr lang="en-US" dirty="0">
              <a:latin typeface="+mj-lt"/>
            </a:endParaRPr>
          </a:p>
          <a:p>
            <a:pPr fontAlgn="base"/>
            <a:r>
              <a:rPr lang="en-US" sz="3600" b="1" dirty="0"/>
              <a:t>Name Clashes:</a:t>
            </a:r>
            <a:r>
              <a:rPr lang="en-US" sz="3600" dirty="0"/>
              <a:t> when you wanted to prevent collisions with keys in </a:t>
            </a:r>
            <a:r>
              <a:rPr lang="en-US" sz="3600" dirty="0" smtClean="0"/>
              <a:t>objects</a:t>
            </a:r>
          </a:p>
          <a:p>
            <a:pPr fontAlgn="base"/>
            <a:r>
              <a:rPr lang="en-US" sz="3600" b="1" dirty="0" smtClean="0"/>
              <a:t>Privacy</a:t>
            </a:r>
            <a:r>
              <a:rPr lang="en-US" sz="3600" b="1" dirty="0"/>
              <a:t>:</a:t>
            </a:r>
            <a:r>
              <a:rPr lang="en-US" sz="3600" dirty="0"/>
              <a:t> when you don’t want your object properties to be </a:t>
            </a:r>
            <a:r>
              <a:rPr lang="en-US" sz="3600" dirty="0" smtClean="0"/>
              <a:t>enumerable</a:t>
            </a:r>
          </a:p>
          <a:p>
            <a:pPr fontAlgn="base"/>
            <a:endParaRPr lang="en-US" sz="3600" dirty="0"/>
          </a:p>
          <a:p>
            <a:pPr fontAlgn="base">
              <a:buFont typeface="Wingdings" panose="05000000000000000000" pitchFamily="2" charset="2"/>
              <a:buChar char="q"/>
            </a:pPr>
            <a:r>
              <a:rPr lang="en-US" sz="3600" dirty="0"/>
              <a:t>Symbols in </a:t>
            </a:r>
            <a:r>
              <a:rPr lang="en-US" sz="3600" dirty="0" err="1"/>
              <a:t>Javascript</a:t>
            </a:r>
            <a:r>
              <a:rPr lang="en-US" sz="3600" dirty="0"/>
              <a:t> can provide access level uniqueness to objects. It's worthwhile for all developer to have a basic understanding of them and their various use-cases.</a:t>
            </a:r>
            <a:endParaRPr lang="en-US" sz="3600" dirty="0"/>
          </a:p>
        </p:txBody>
      </p:sp>
    </p:spTree>
    <p:extLst>
      <p:ext uri="{BB962C8B-B14F-4D97-AF65-F5344CB8AC3E}">
        <p14:creationId xmlns:p14="http://schemas.microsoft.com/office/powerpoint/2010/main" val="214247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Прямоугольник 3"/>
          <p:cNvSpPr/>
          <p:nvPr/>
        </p:nvSpPr>
        <p:spPr>
          <a:xfrm>
            <a:off x="436731" y="1622286"/>
            <a:ext cx="10959152" cy="4031873"/>
          </a:xfrm>
          <a:prstGeom prst="rect">
            <a:avLst/>
          </a:prstGeom>
        </p:spPr>
        <p:txBody>
          <a:bodyPr wrap="square">
            <a:spAutoFit/>
          </a:bodyPr>
          <a:lstStyle/>
          <a:p>
            <a:r>
              <a:rPr lang="en-US" sz="3200" dirty="0">
                <a:latin typeface="+mj-lt"/>
              </a:rPr>
              <a:t>An object </a:t>
            </a:r>
            <a:r>
              <a:rPr lang="en-US" sz="3200" dirty="0" err="1">
                <a:latin typeface="+mj-lt"/>
              </a:rPr>
              <a:t>Proxy"wraps</a:t>
            </a:r>
            <a:r>
              <a:rPr lang="en-US" sz="3200" dirty="0">
                <a:latin typeface="+mj-lt"/>
              </a:rPr>
              <a:t>" around another object and can intercept (and, if desired, independently process) various actions with it, for example, reading / writing properties and others. Further we will call such objects "proxies".</a:t>
            </a:r>
          </a:p>
          <a:p>
            <a:endParaRPr lang="en-US" sz="3200" dirty="0">
              <a:latin typeface="+mj-lt"/>
            </a:endParaRPr>
          </a:p>
          <a:p>
            <a:r>
              <a:rPr lang="en-US" sz="3200" dirty="0">
                <a:latin typeface="+mj-lt"/>
              </a:rPr>
              <a:t>Proxies are used in many libraries and some browser frameworks. In this chapter we will see many cases of using proxies in solving real problems.</a:t>
            </a:r>
            <a:endParaRPr lang="uk-UA" sz="3200" dirty="0">
              <a:latin typeface="+mj-lt"/>
            </a:endParaRPr>
          </a:p>
        </p:txBody>
      </p:sp>
      <p:sp>
        <p:nvSpPr>
          <p:cNvPr id="2" name="Прямоугольник 1"/>
          <p:cNvSpPr/>
          <p:nvPr/>
        </p:nvSpPr>
        <p:spPr>
          <a:xfrm>
            <a:off x="5321560" y="327547"/>
            <a:ext cx="1543243" cy="923330"/>
          </a:xfrm>
          <a:prstGeom prst="rect">
            <a:avLst/>
          </a:prstGeom>
        </p:spPr>
        <p:txBody>
          <a:bodyPr wrap="none">
            <a:spAutoFit/>
          </a:bodyPr>
          <a:lstStyle/>
          <a:p>
            <a:r>
              <a:rPr lang="en-US" sz="5400" b="1" dirty="0" smtClean="0"/>
              <a:t>Proxy</a:t>
            </a:r>
            <a:endParaRPr lang="en-US" sz="5400" b="1" dirty="0"/>
          </a:p>
        </p:txBody>
      </p:sp>
    </p:spTree>
    <p:extLst>
      <p:ext uri="{BB962C8B-B14F-4D97-AF65-F5344CB8AC3E}">
        <p14:creationId xmlns:p14="http://schemas.microsoft.com/office/powerpoint/2010/main" val="248041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r>
              <a:rPr lang="en-US" dirty="0" smtClean="0"/>
              <a:t>PROXY</a:t>
            </a:r>
            <a:endParaRPr lang="uk-UA" dirty="0"/>
          </a:p>
        </p:txBody>
      </p:sp>
      <p:sp>
        <p:nvSpPr>
          <p:cNvPr id="2" name="Прямоугольник 1"/>
          <p:cNvSpPr/>
          <p:nvPr/>
        </p:nvSpPr>
        <p:spPr>
          <a:xfrm>
            <a:off x="441277" y="1005596"/>
            <a:ext cx="11527809" cy="4031873"/>
          </a:xfrm>
          <a:prstGeom prst="rect">
            <a:avLst/>
          </a:prstGeom>
        </p:spPr>
        <p:txBody>
          <a:bodyPr wrap="square">
            <a:spAutoFit/>
          </a:bodyPr>
          <a:lstStyle/>
          <a:p>
            <a:r>
              <a:rPr lang="en-US" sz="3200" dirty="0"/>
              <a:t>Syntax</a:t>
            </a:r>
            <a:r>
              <a:rPr lang="en-US" sz="3200" dirty="0" smtClean="0"/>
              <a:t>:</a:t>
            </a:r>
          </a:p>
          <a:p>
            <a:r>
              <a:rPr lang="en-US" sz="3200" dirty="0"/>
              <a:t>let proxy = new Proxy(target, handler</a:t>
            </a:r>
            <a:r>
              <a:rPr lang="en-US" sz="3200" dirty="0" smtClean="0"/>
              <a:t>);</a:t>
            </a:r>
          </a:p>
          <a:p>
            <a:endParaRPr lang="en-US" sz="3200" dirty="0"/>
          </a:p>
          <a:p>
            <a:r>
              <a:rPr lang="en-US" sz="3200" u="sng" dirty="0"/>
              <a:t>target</a:t>
            </a:r>
            <a:r>
              <a:rPr lang="en-US" sz="3200" dirty="0"/>
              <a:t> - this is the object for which you need to make a proxy, it can be anything, including functions.</a:t>
            </a:r>
          </a:p>
          <a:p>
            <a:r>
              <a:rPr lang="en-US" sz="3200" u="sng" dirty="0"/>
              <a:t>h</a:t>
            </a:r>
            <a:r>
              <a:rPr lang="en-US" sz="3200" u="sng" dirty="0" smtClean="0"/>
              <a:t>andler </a:t>
            </a:r>
            <a:r>
              <a:rPr lang="en-US" sz="3200" dirty="0" smtClean="0"/>
              <a:t>- </a:t>
            </a:r>
            <a:r>
              <a:rPr lang="en-US" sz="3200" dirty="0"/>
              <a:t>proxy configuration: an object with “traps”: methods that intercept various operations, for example, a trap </a:t>
            </a:r>
            <a:r>
              <a:rPr lang="en-US" sz="3200" dirty="0" smtClean="0"/>
              <a:t>get for </a:t>
            </a:r>
            <a:r>
              <a:rPr lang="en-US" sz="3200" dirty="0"/>
              <a:t>reading properties from target, a trap </a:t>
            </a:r>
            <a:r>
              <a:rPr lang="en-US" sz="3200" dirty="0" err="1"/>
              <a:t>setfor</a:t>
            </a:r>
            <a:r>
              <a:rPr lang="en-US" sz="3200" dirty="0"/>
              <a:t> writing properties to </a:t>
            </a:r>
            <a:r>
              <a:rPr lang="en-US" sz="3200" dirty="0" smtClean="0"/>
              <a:t>target and </a:t>
            </a:r>
            <a:r>
              <a:rPr lang="en-US" sz="3200" dirty="0"/>
              <a:t>so on.</a:t>
            </a:r>
            <a:endParaRPr lang="uk-UA" sz="3200" dirty="0"/>
          </a:p>
        </p:txBody>
      </p:sp>
    </p:spTree>
    <p:extLst>
      <p:ext uri="{BB962C8B-B14F-4D97-AF65-F5344CB8AC3E}">
        <p14:creationId xmlns:p14="http://schemas.microsoft.com/office/powerpoint/2010/main" val="80157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835f28f2-30f1-4728-84d2-86d96e143488"/>
    <ds:schemaRef ds:uri="341e6018-ac0a-4dfb-8409-db9e0d25502e"/>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4136</TotalTime>
  <Words>1365</Words>
  <Application>Microsoft Office PowerPoint</Application>
  <PresentationFormat>Широкоэкранный</PresentationFormat>
  <Paragraphs>137</Paragraphs>
  <Slides>23</Slides>
  <Notes>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3</vt:i4>
      </vt:variant>
      <vt:variant>
        <vt:lpstr>Заголовки слайдов</vt:lpstr>
      </vt:variant>
      <vt:variant>
        <vt:i4>23</vt:i4>
      </vt:variant>
    </vt:vector>
  </HeadingPairs>
  <TitlesOfParts>
    <vt:vector size="36" baseType="lpstr">
      <vt:lpstr>-apple-system</vt:lpstr>
      <vt:lpstr>Arial</vt:lpstr>
      <vt:lpstr>Calibri</vt:lpstr>
      <vt:lpstr>medium-content-sans-serif-font</vt:lpstr>
      <vt:lpstr>medium-content-serif-font</vt:lpstr>
      <vt:lpstr>Open Sans</vt:lpstr>
      <vt:lpstr>Open Sans Regular</vt:lpstr>
      <vt:lpstr>Proxima Nova Black</vt:lpstr>
      <vt:lpstr>Proxima Nova Extrabold</vt:lpstr>
      <vt:lpstr>Wingdings</vt:lpstr>
      <vt:lpstr>1_GRADIENT THEME</vt:lpstr>
      <vt:lpstr>2_GRADIENT THEME</vt:lpstr>
      <vt:lpstr>2_DARK THEME</vt:lpstr>
      <vt:lpstr>JavaScript Meta Programming</vt:lpstr>
      <vt:lpstr>Agenda</vt:lpstr>
      <vt:lpstr>Презентация PowerPoint</vt:lpstr>
      <vt:lpstr>Презентация PowerPoint</vt:lpstr>
      <vt:lpstr>Презентация PowerPoint</vt:lpstr>
      <vt:lpstr>Symbols are often used to identify object properties. Often to avoid name clashing between properties, since no symbol is equal to another. Or to add properties that the user cannot overwrite, intentionally or without realizing.  Symbols are not enumerated, which means that they do not get included in a for..of or for..in loop ran upon an object.  Symbols are not part of the Object.keys() or Object.getOwnPropertyNames() result.  You can access all the symbols assigned to an object using the Object.getOwnPropertySymbols() method.</vt:lpstr>
      <vt:lpstr>Презентация PowerPoint</vt:lpstr>
      <vt:lpstr>Презентация PowerPoint</vt:lpstr>
      <vt:lpstr>PROXY</vt:lpstr>
      <vt:lpstr>PROXY</vt:lpstr>
      <vt:lpstr>PROXY METHODS</vt:lpstr>
      <vt:lpstr>Презентация PowerPoint</vt:lpstr>
      <vt:lpstr>An object that returns 37 if there is no property with the specified name:</vt:lpstr>
      <vt:lpstr>Презентация PowerPoint</vt:lpstr>
      <vt:lpstr>Презентация PowerPoint</vt:lpstr>
      <vt:lpstr>Презентация PowerPoint</vt:lpstr>
      <vt:lpstr>What is the difference between Reflect and Proxy?</vt:lpstr>
      <vt:lpstr>REFLECT</vt:lpstr>
      <vt:lpstr>Tagged Template Litterals</vt:lpstr>
      <vt:lpstr>Tagged Template Litterals</vt:lpstr>
      <vt:lpstr>Execution context</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94</cp:revision>
  <dcterms:created xsi:type="dcterms:W3CDTF">2018-11-02T13:55:27Z</dcterms:created>
  <dcterms:modified xsi:type="dcterms:W3CDTF">2020-05-24T22:10:47Z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