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52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1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350" r:id="rId26"/>
    <p:sldId id="35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43" autoAdjust="0"/>
  </p:normalViewPr>
  <p:slideViewPr>
    <p:cSldViewPr snapToGrid="0">
      <p:cViewPr varScale="1">
        <p:scale>
          <a:sx n="52" d="100"/>
          <a:sy n="52" d="100"/>
        </p:scale>
        <p:origin x="120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8989027B-9A64-4D4E-BA1A-387758266B57}"/>
    <pc:docChg chg="modSld">
      <pc:chgData name="Olga Maksimenkova" userId="f2714537069f5c5f" providerId="LiveId" clId="{8989027B-9A64-4D4E-BA1A-387758266B57}" dt="2024-02-14T08:57:26.201" v="26" actId="20577"/>
      <pc:docMkLst>
        <pc:docMk/>
      </pc:docMkLst>
      <pc:sldChg chg="modSp mod">
        <pc:chgData name="Olga Maksimenkova" userId="f2714537069f5c5f" providerId="LiveId" clId="{8989027B-9A64-4D4E-BA1A-387758266B57}" dt="2024-02-14T08:57:26.201" v="26" actId="20577"/>
        <pc:sldMkLst>
          <pc:docMk/>
          <pc:sldMk cId="750531592" sldId="261"/>
        </pc:sldMkLst>
        <pc:spChg chg="mod">
          <ac:chgData name="Olga Maksimenkova" userId="f2714537069f5c5f" providerId="LiveId" clId="{8989027B-9A64-4D4E-BA1A-387758266B57}" dt="2024-02-14T08:57:26.201" v="26" actId="20577"/>
          <ac:spMkLst>
            <pc:docMk/>
            <pc:sldMk cId="750531592" sldId="261"/>
            <ac:spMk id="3" creationId="{E08EF8FB-D072-4A06-8121-C3EDE89AE2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E90A-B0E3-4FC4-AF3A-F8070F9E7965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545F3-F199-4F98-89AA-2C7039B3E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1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0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64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6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30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7E5CE-6912-367D-0557-7E7C5B37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A9D3B-E10F-121A-3476-99E74EA5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9C7F-06DB-A3BD-78BF-D7822A13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A513B-1FA9-A73D-6A7D-96787DEC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Программирование на  С</a:t>
            </a:r>
            <a:r>
              <a:rPr lang="en-US" dirty="0"/>
              <a:t>#</a:t>
            </a:r>
            <a:r>
              <a:rPr lang="ru-RU" dirty="0"/>
              <a:t>, 1 курс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259CC-74DB-FFB4-E80A-8A8C2F3C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888D20A3-4902-A8A7-F90D-5207BCD50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06A2F-3CDE-0434-A654-0998DC38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6EE813-48E7-462A-DF19-5EDE2208D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99DF5A-7061-A9BF-4E52-0C66333C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05B8E-524F-ABEB-B9B4-825D7A78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2F32B-07CE-B2EC-0352-957E80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BDAAA-82CD-FE94-2A0C-FFB3FBEA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31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F430-4FB2-38B5-3D68-A692346B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8D0E82-6EEF-A545-DC20-CBF878F3C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1C876-F1BB-4932-C535-3F2EA9CC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4E548-7877-4B1F-5590-216B34AC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63BE7-DE97-FBBA-B9C9-E77908A0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6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712A61-46F5-0369-21D7-77659E97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D88A69-AF11-D489-3A4C-1608C1B76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ACB7F-F00C-550D-E3EC-FBA5C48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CF3A3-57AC-A480-C09E-0C1EE52D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20BA2-D555-2BA4-3FB9-97F6C699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912231-B0AF-F17F-7C38-03DCCDED7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124" y="45492"/>
            <a:ext cx="1340893" cy="13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 -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9389297-B527-1493-047D-92CB029D1B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919" y="5798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478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Consolas" panose="020B0609020204030204" pitchFamily="49" charset="0"/>
              </a:defRPr>
            </a:lvl1pPr>
            <a:lvl2pPr marL="9144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2pPr>
            <a:lvl3pPr marL="13716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3pPr>
            <a:lvl4pPr marL="17145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4pPr>
            <a:lvl5pPr marL="21717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AD837-F1BF-7765-5F53-F865CD2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4D0C4-FBA3-C9E1-90AA-B906748F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A27FD-AD00-BE92-360B-F5907D3B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1AA6F-F5C7-CF1A-2770-379A4DC5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6A6C2-1DBF-706D-C8A7-C70B7BF3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C4A75925-6394-C65D-84C9-D3F03CA9F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00BD8-196B-1D28-00CF-B9292DA3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35E52-A3FB-1B6A-E812-B696850BF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9BF307-C081-BD7E-9153-9541A998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A8AEE-1D92-CCB6-DE1A-F07F8DB8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3EF1E-07DB-26EA-F092-098D2C1F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4AABA-C146-81F9-2074-9BD73378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21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E3A9B-9BCF-E076-1804-852143B2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5FDD3F-A6D7-7CEA-D39B-66A938D5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76A622-9E53-0F5B-F91C-47B1F808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17E47-0DFD-0AA9-FDA3-002DD553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DB19F7-A7C1-65E9-C86C-D3DECE2D9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D31634-27B2-2543-43E5-1B0E570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957D02-80A2-1C0C-517C-42EB47FB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972FC5-4F33-CF68-D34F-52489BAF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58E2-06C3-4B44-13B7-2AB99A67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12C12B-4522-57E5-3F69-B9D64E29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998AA-01ED-9BFA-9EF1-949BAC47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6045A2-D289-6E8F-6331-AACB4D6E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4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7190F3-D8E0-258C-A2D4-721623EF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2F8DA-15E6-88AE-D3E2-B9CCF60B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85A27F-4806-1804-AB0F-741F7F2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0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0B23D-9B7C-4864-9818-B7372FF7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C2458-EE0A-63EF-B535-8F9A01C4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25345A-9080-BEBE-60AA-5FE7B0F3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E68FB8-84FE-F8DD-D78B-0D5DE89E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5E86D-CA0B-E51A-20D9-6E9B8D6C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97A99-5CF2-A87D-A7EA-75DDBE3A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9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878F0-5EF1-BCEC-275A-5AB69CD5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4E846-ABA5-060A-6904-75A212B3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A74E99-DE7E-316B-7FB5-900FCE5BF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A013-D7F4-4DE7-A5AD-08008C542006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F894-DADA-8658-65A8-97A6B418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3E7EC-ABEC-BDC8-BD28-3161E0823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2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olgamaksimenkova/GenericWhereInterfac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data_structures_algorithms/stack_algorithm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ru-ru/dotnet/csharp/fundamentals/types/generi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C1B5F-5DD4-C128-C5B1-5168040BA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01"/>
            <a:ext cx="9144000" cy="173990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Программирование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/>
              <a:t>Семинар №7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B69F55-A7AB-9911-EDDC-DF34F41A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301"/>
            <a:ext cx="9144000" cy="4838699"/>
          </a:xfrm>
        </p:spPr>
        <p:txBody>
          <a:bodyPr/>
          <a:lstStyle/>
          <a:p>
            <a:r>
              <a:rPr lang="ru-RU" sz="2800" dirty="0"/>
              <a:t>Модуль №3</a:t>
            </a:r>
          </a:p>
          <a:p>
            <a:r>
              <a:rPr lang="ru-RU" dirty="0"/>
              <a:t>Тема:</a:t>
            </a:r>
            <a:endParaRPr lang="en-US" dirty="0"/>
          </a:p>
          <a:p>
            <a:r>
              <a:rPr lang="ru-RU" sz="5400" b="1" dirty="0">
                <a:solidFill>
                  <a:schemeClr val="accent1">
                    <a:lumMod val="75000"/>
                  </a:schemeClr>
                </a:solidFill>
              </a:rPr>
              <a:t>Обобщения</a:t>
            </a:r>
          </a:p>
        </p:txBody>
      </p:sp>
    </p:spTree>
    <p:extLst>
      <p:ext uri="{BB962C8B-B14F-4D97-AF65-F5344CB8AC3E}">
        <p14:creationId xmlns:p14="http://schemas.microsoft.com/office/powerpoint/2010/main" val="84657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7AF2D-C4B5-4E11-B406-D680D498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58" y="1"/>
            <a:ext cx="10966342" cy="12708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Demo 03. </a:t>
            </a:r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Обобщенный Класс с Одним Типизирующим Параметром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E5E18-2F7E-4847-90EB-BA0303743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78" y="1270861"/>
            <a:ext cx="11152322" cy="53779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обобщённый класс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Point&lt;T&gt;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представляющий точку на плоскости. Координаты точки определяются при создании закрыто-сконструированного типа.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классе описать члены:</a:t>
            </a: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Поля – координаты с типом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 без параметров</a:t>
            </a: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 с двумя параметрами, присваивающий значения координатам точки</a:t>
            </a: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Свойства доступа к полям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Перегрузка метода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формирующего строку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где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координаты точки</a:t>
            </a:r>
          </a:p>
          <a:p>
            <a:pPr lvl="1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консольном приложении добавить тестовый код, создающий точки с координатам разных типов и выводящий информацию о точках на экран.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54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216BF-58B9-4D61-A6E4-E5E83B85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592" y="334129"/>
            <a:ext cx="3109993" cy="10607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03.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E9F4A2-640D-498C-927A-AB85E8C9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956" y="123987"/>
            <a:ext cx="10950844" cy="67340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9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900" b="1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en-US" sz="19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900" b="1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9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_x;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 }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 _x, T _y)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._x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_x;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._y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_y;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_x;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X = value;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_y;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Y = value;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$"(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)"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72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D0BFF-EBE0-4064-9920-50D7E5A4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58" y="365125"/>
            <a:ext cx="10966342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03.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Класс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Program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9DF8D-51F9-4C6C-9F1F-AA208942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8" y="1826478"/>
            <a:ext cx="1096634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Point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pointInt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Point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&gt;(10, 25);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$"Int::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Point</a:t>
            </a:r>
            <a:r>
              <a:rPr lang="fr-FR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FR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pointDouble</a:t>
            </a:r>
            <a:r>
              <a:rPr lang="fr-FR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FR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Point&lt;</a:t>
            </a:r>
            <a:r>
              <a:rPr lang="fr-FR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&gt;(3.14, -2.18);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$"Double::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68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6264D-2571-4B73-A3EC-9C3DCCDA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3" y="365125"/>
            <a:ext cx="11198817" cy="7507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04</a:t>
            </a:r>
            <a:r>
              <a:rPr lang="en-US" dirty="0"/>
              <a:t>. </a:t>
            </a:r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Ограничение На Реализующий Интерфейс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3F849-85A4-452C-AAEE-E5859DA6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346"/>
            <a:ext cx="10515600" cy="54476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Доработайте код примера : 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https://replit.com/@olgamaksimenkova/GenericWhereInterface</a:t>
            </a:r>
            <a:endParaRPr lang="ru-RU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9600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типов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собой точку на вещественной плоскости. Точки допускают сравнение между собой по удалённости от начала координат: чем больше расстояние от начала координат, тем больше считается точка. Для вычисления расстояния используется закрытый метод </a:t>
            </a:r>
            <a:r>
              <a:rPr lang="en-U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DistanceToZero</a:t>
            </a: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 Для организации сравнимости точек класс реализует интерфейс </a:t>
            </a:r>
            <a:r>
              <a:rPr lang="en-U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IComparable</a:t>
            </a: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Pair&lt;T&gt;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 - обобщённый тип, представляющий всевозможные упорядоченные пары объектов одного типа </a:t>
            </a: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 Пара всегда упорядочена от меньшего объекта к большему ( </a:t>
            </a:r>
            <a:r>
              <a:rPr lang="ru-RU" sz="9600" i="1" dirty="0">
                <a:latin typeface="Arial" panose="020B0604020202020204" pitchFamily="34" charset="0"/>
                <a:cs typeface="Arial" panose="020B0604020202020204" pitchFamily="34" charset="0"/>
              </a:rPr>
              <a:t>пара </a:t>
            </a:r>
            <a:r>
              <a:rPr lang="en-US" sz="9600" i="1" dirty="0">
                <a:latin typeface="Arial" panose="020B0604020202020204" pitchFamily="34" charset="0"/>
                <a:cs typeface="Arial" panose="020B0604020202020204" pitchFamily="34" charset="0"/>
              </a:rPr>
              <a:t>{obj1; obj2}, obj1 &lt;= obj2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. Чтобы поддерживать упорядоченность пары, на объекты </a:t>
            </a: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 нужно сравнивать, поэтому на </a:t>
            </a: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 наложено ограничение: тип обязательно должен реализовывать интерфейс </a:t>
            </a:r>
            <a:r>
              <a:rPr lang="en-U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IComparable</a:t>
            </a: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&lt;T&gt;</a:t>
            </a:r>
            <a:endParaRPr lang="ru-RU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425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8F142-61BE-471D-A026-AA53794D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136" y="365126"/>
            <a:ext cx="3449664" cy="2858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04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7F0C9-3CE2-49F9-960F-ED82D28B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80" y="182563"/>
            <a:ext cx="11482952" cy="64928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100" b="1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en-US" sz="2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100" b="1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IComparable</a:t>
            </a:r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&lt;Point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Координаты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x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и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Point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(X, Y) = (x, y);</a:t>
            </a:r>
          </a:p>
          <a:p>
            <a:pPr marL="0" indent="0">
              <a:buNone/>
            </a:pPr>
            <a:endParaRPr lang="ru-RU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Метод </a:t>
            </a:r>
            <a:r>
              <a:rPr lang="ru-RU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CompareTo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: сравнение двух точек по удаленности от центра координат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1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100" b="1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CompareTo</a:t>
            </a:r>
            <a:r>
              <a:rPr lang="en-US" sz="2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Point</a:t>
            </a:r>
            <a:r>
              <a:rPr lang="en-US" sz="2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anotherPoint</a:t>
            </a:r>
            <a:r>
              <a:rPr lang="en-US" sz="2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anotherPoint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.DistanceToZero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==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anotherPoint.DistanceToZero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 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.DistanceToZero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anotherPoint.DistanceToZero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-1;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DistanceToZero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Math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.Sqrt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 * X + Y * Y);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$"(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)"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92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ABAAB-C33E-4424-9AA8-F93CB82E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634" y="365126"/>
            <a:ext cx="3434166" cy="6267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04.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B78085-6C7E-43D5-B804-D19706A3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977"/>
            <a:ext cx="10515600" cy="68192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600" b="1" dirty="0">
                <a:solidFill>
                  <a:srgbClr val="2B91AF"/>
                </a:solidFill>
                <a:latin typeface="Cascadia Mono" panose="020B0609020000020004" pitchFamily="49" charset="0"/>
              </a:rPr>
              <a:t>Pair</a:t>
            </a:r>
            <a:r>
              <a:rPr lang="en-US" sz="2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600" b="1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600" b="1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T : </a:t>
            </a:r>
            <a:r>
              <a:rPr lang="en-US" sz="2600" b="1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IComparable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&lt;T</a:t>
            </a:r>
            <a:r>
              <a:rPr lang="en-US" sz="2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ru-RU" sz="2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T _first;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T _second;</a:t>
            </a:r>
          </a:p>
          <a:p>
            <a:pPr marL="0" indent="0">
              <a:buNone/>
            </a:pPr>
            <a:endParaRPr lang="ru-RU" sz="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21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FR" sz="2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100" b="1" dirty="0">
                <a:solidFill>
                  <a:srgbClr val="2B91AF"/>
                </a:solidFill>
                <a:latin typeface="Cascadia Mono" panose="020B0609020000020004" pitchFamily="49" charset="0"/>
              </a:rPr>
              <a:t>Pair</a:t>
            </a:r>
            <a:r>
              <a:rPr lang="fr-FR" sz="2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100" b="1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T</a:t>
            </a:r>
            <a:r>
              <a:rPr lang="fr-FR" sz="2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100" b="1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T</a:t>
            </a:r>
            <a:r>
              <a:rPr lang="fr-FR" sz="21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y)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s-ES" sz="23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2300" b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s-ES" sz="2300" b="1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s-ES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</a:t>
            </a:r>
            <a:r>
              <a:rPr lang="es-ES" sz="2600" b="1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CompareTo</a:t>
            </a:r>
            <a:r>
              <a:rPr lang="es-ES" sz="2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(y)</a:t>
            </a:r>
            <a:r>
              <a:rPr lang="es-E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</a:t>
            </a:r>
            <a:r>
              <a:rPr lang="es-E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  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_first = x;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_second = y;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_first = y;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_second =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{_first}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{_second}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88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320A7-6F2A-4FA8-8E86-69C99153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7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04.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E80240-9139-43A7-B1BA-17A68B62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373"/>
            <a:ext cx="10515600" cy="5695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Point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point1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Point(1, 1);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        Point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point2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Point(2, 2);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        Pair&lt;Point&gt;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Pair&lt;Point&gt;</a:t>
            </a:r>
            <a:r>
              <a:rPr lang="en-US" sz="1800" dirty="0"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point2, point1);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        Pair&lt;Point&gt;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pp2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Pair&lt;Point&gt;</a:t>
            </a:r>
            <a:r>
              <a:rPr lang="en-US" sz="1800" dirty="0"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point1, point2);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(pp);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(pp2);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40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15782-CA28-42FA-A87E-42514D7F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899"/>
            <a:ext cx="10515600" cy="6595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04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ToDo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B16C2-0B0B-4063-927C-D58FD1B52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76" y="991891"/>
            <a:ext cx="11136824" cy="564220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Доработайте код класса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ToDo01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Преобразуйте метод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DistanceToZero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вычисляемое свойство, измените вызовы, где это необходимо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ToDo02.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Перегрузите для точки операции сравнения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&gt;, &lt;, &gt;=, &lt;=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правило сравнения остаётся прежним: расстояние до начала координат. Подумайте, где можно использовать операции сравнения в вашем коде и предложите варианты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ToDo03.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основной программе добавьте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массив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пар точек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Упорядочите его с использованием метода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Array.Sort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 возрастанию расстояние между точками, составляющими пару. Для данной реализации потребуются изменения типов, проведите их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98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E8213-3371-496D-AC42-39791245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8" y="170482"/>
            <a:ext cx="11059332" cy="774916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05.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Обобщенный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0EC9F-8D4E-4E71-8A42-B264FA2D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69" y="945398"/>
            <a:ext cx="10089396" cy="430852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Определить обобщенный класс, реализующий стек, способный оперировать данными любых типов.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Stack Representation">
            <a:extLst>
              <a:ext uri="{FF2B5EF4-FFF2-40B4-BE49-F238E27FC236}">
                <a16:creationId xmlns:a16="http://schemas.microsoft.com/office/drawing/2014/main" id="{C4F5B3D7-AF55-443D-A54C-24D09FC20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28800"/>
            <a:ext cx="47625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96284-EBB5-47F6-9EB5-F83253F6DE19}"/>
              </a:ext>
            </a:extLst>
          </p:cNvPr>
          <p:cNvSpPr txBox="1"/>
          <p:nvPr/>
        </p:nvSpPr>
        <p:spPr>
          <a:xfrm>
            <a:off x="1189495" y="5450937"/>
            <a:ext cx="6098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Рисунок взят из статьи</a:t>
            </a:r>
            <a:r>
              <a:rPr lang="en-US" sz="1800" dirty="0"/>
              <a:t> </a:t>
            </a:r>
            <a:r>
              <a:rPr lang="en-US" sz="1800" i="1" dirty="0"/>
              <a:t>Data Structure – Stack </a:t>
            </a:r>
            <a:r>
              <a:rPr lang="en-US" sz="1800" dirty="0"/>
              <a:t>[</a:t>
            </a:r>
            <a:r>
              <a:rPr lang="ru-RU" sz="1800" dirty="0">
                <a:hlinkClick r:id="rId3"/>
              </a:rPr>
              <a:t>http://www.tutorialspoint.com/data_structures_algorithms/stack_algorithm.htm</a:t>
            </a:r>
            <a:r>
              <a:rPr lang="en-US" sz="1800" dirty="0"/>
              <a:t>]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57540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209879F-F1EB-4C85-8078-D38D87F4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51" y="185980"/>
            <a:ext cx="11663767" cy="65015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&lt;ItemType&gt; {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/>
              </a:rPr>
              <a:t>стек для любых данных 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stackSize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100;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предельный размер каждого стека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ItemType[] items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ItemType[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stackSize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];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    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номер свободного элемента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Push(ItemType data)   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==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stackSize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Стек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переполнен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items[index++] = data;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ItemType Pop()   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== 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Стек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пуст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items[--index];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class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</a:t>
            </a:r>
            <a:r>
              <a:rPr lang="ru-RU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Point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 {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cs typeface="Arial"/>
              </a:rPr>
              <a:t>// класс, определенный программистом 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} 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DD4C65F-88C4-4867-9F4C-24AB9D61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502" y="170481"/>
            <a:ext cx="2225298" cy="7129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05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98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9B727-5D78-C8AB-9A16-69D8DB43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Задания преподавателя к семинару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A521D-8D3E-C945-89CD-62DD4551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Выполнить задания категории </a:t>
            </a:r>
            <a:r>
              <a:rPr lang="en-US" dirty="0" err="1"/>
              <a:t>ToDo</a:t>
            </a:r>
            <a:r>
              <a:rPr lang="ru-RU" dirty="0"/>
              <a:t>, используя коды в папке проекта, прилагаемые к презентации.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2950780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40E18-CDA1-4823-BA14-954C9778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654" y="365126"/>
            <a:ext cx="3620146" cy="7197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05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8EAB7-EB49-4729-8181-053D77BC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3" y="945397"/>
            <a:ext cx="11198817" cy="59126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Test_cs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charStack.Pop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charStack.Pop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doubleStack.Push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(3.14159);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doubleStack.Pop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x);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charStack.Push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(2.7171); -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ошибка компиляции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&lt;Point&gt;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pointStack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cs typeface="Arial"/>
              </a:rPr>
              <a:t>Stack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&lt;Point&gt;();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pointStack.Push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Arial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 Point());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    Point p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pointStack.Pop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cs typeface="Arial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p.X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{0}, 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p.Y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{1}"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68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AC55A-CB69-48DD-AC0E-90E36029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ToDo</a:t>
            </a:r>
            <a:r>
              <a:rPr lang="en-US" dirty="0"/>
              <a:t> </a:t>
            </a:r>
            <a:r>
              <a:rPr lang="ru-RU" dirty="0"/>
              <a:t>к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Demo05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9EC44-259C-4FA1-A981-8CD16F5E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04.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метод </a:t>
            </a:r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Peek() – “</a:t>
            </a: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подсмотреть</a:t>
            </a:r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элемент без его</a:t>
            </a:r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извлечения</a:t>
            </a:r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ru-RU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alt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05.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altLang="ru-RU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Заменить структуру данных массив на обобщённую коллекцию внутри стека.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3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ECE54-C0D1-42B5-9185-7E8B27FE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2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06</a:t>
            </a:r>
            <a:r>
              <a:rPr lang="en-US" dirty="0"/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Обобщенное Гадание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9F9B2-63C8-401A-B5B7-58ED58745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78" y="1100379"/>
            <a:ext cx="11152322" cy="5641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Реализуйте гадание на основе перечислений. Пользователь вводит свой вопрос и получает один из заготовленных с перечислении вариантов ответа. 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Условие задачи: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Создайте перечисление с возможными вариантами ответа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/No/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т.д.). Реализуйте метод, который будет выбирать случайный элемент перечисления и возвращать его. 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Подсказки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количество элементов в перечислении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Enum.GetNames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yourEnum.GetType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()).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Enum.GetName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yourEnum.GetType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получение объекта из перечисления по значению. </a:t>
            </a:r>
          </a:p>
          <a:p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YourMethod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yourEnum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());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вызов метода с перечислением </a:t>
            </a:r>
          </a:p>
        </p:txBody>
      </p:sp>
    </p:spTree>
    <p:extLst>
      <p:ext uri="{BB962C8B-B14F-4D97-AF65-F5344CB8AC3E}">
        <p14:creationId xmlns:p14="http://schemas.microsoft.com/office/powerpoint/2010/main" val="58163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F2811-66A3-4CEC-990A-337238FC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69" y="365126"/>
            <a:ext cx="11074831" cy="6887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06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582F4F-4074-425C-96DE-D5DCA757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53" y="1301858"/>
            <a:ext cx="10919847" cy="48759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GetAnswer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answers)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: Enum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NotImplementedException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question = 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"Type your question here..."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(question);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GetAnswer</a:t>
            </a:r>
            <a:r>
              <a:rPr lang="en-US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(...));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311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04645-A6C6-465B-8051-1AB8BB3E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ToDo</a:t>
            </a:r>
            <a:r>
              <a:rPr lang="en-US" b="1" dirty="0">
                <a:solidFill>
                  <a:srgbClr val="FF0000"/>
                </a:solidFill>
              </a:rPr>
              <a:t> 06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Demo 06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268B1-967D-4823-97B7-701A06B84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Добавьте возможность выбрать набор вариантов ответа сразу после ввода вопроса;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Придумайте смешной набор вариантов ответа; 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Вместо обычного гадания сделайте таро (и всю колоду в виде перечисления)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84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9753600" cy="120886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FF0000"/>
                </a:solidFill>
              </a:rPr>
              <a:t>Self 01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Обобщённое Бинарное Дерево</a:t>
            </a:r>
          </a:p>
        </p:txBody>
      </p:sp>
      <p:sp>
        <p:nvSpPr>
          <p:cNvPr id="2150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BBCBE-406A-4AB2-B6F8-76AF7E32252C}" type="slidenum">
              <a:rPr lang="ru-RU" altLang="ru-RU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/>
          </a:p>
        </p:txBody>
      </p:sp>
      <p:sp>
        <p:nvSpPr>
          <p:cNvPr id="21508" name="Прямоугольник 3"/>
          <p:cNvSpPr>
            <a:spLocks noChangeArrowheads="1"/>
          </p:cNvSpPr>
          <p:nvPr/>
        </p:nvSpPr>
        <p:spPr bwMode="auto">
          <a:xfrm>
            <a:off x="457200" y="1052036"/>
            <a:ext cx="10972799" cy="1754326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Создать обобщенный класс бинарного дерева.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	Подсказка</a:t>
            </a:r>
            <a:r>
              <a:rPr lang="ru-RU" altLang="ru-RU" sz="1800" dirty="0"/>
              <a:t>: для управления узлами дерева потребуются сравнения их друг с другом.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Дерево состоит из узлов (отдельный класс) и связей между ними (ссылки на объекты). В бинарном дереве у узла могут быть только две связи, адресующие – правый и левый узлы-потомки. Если у узла нет связей с потомками – это лист дерева. Каждый узел может быть либо корнем поддерева, либо листом дерева. Первый узел называют корнем дерева.  </a:t>
            </a:r>
          </a:p>
        </p:txBody>
      </p:sp>
      <p:pic>
        <p:nvPicPr>
          <p:cNvPr id="21509" name="Picture 2" descr="Бинарное дере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971800"/>
            <a:ext cx="63531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235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5F2F8-B9EE-4752-9E68-22F5EE7B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25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Self 01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1B331-2411-4C50-8F89-EB487D13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375"/>
            <a:ext cx="10515600" cy="5610387"/>
          </a:xfrm>
        </p:spPr>
        <p:txBody>
          <a:bodyPr>
            <a:normAutofit lnSpcReduction="10000"/>
          </a:bodyPr>
          <a:lstStyle/>
          <a:p>
            <a:pPr indent="179070" algn="just" eaLnBrk="1" hangingPunct="1">
              <a:spcBef>
                <a:spcPct val="0"/>
              </a:spcBef>
              <a:buNone/>
              <a:defRPr/>
            </a:pPr>
            <a:r>
              <a:rPr lang="ru-RU" altLang="ru-RU" sz="2000" dirty="0"/>
              <a:t>Для построения дерева будут использовать два обобщенных класса: </a:t>
            </a:r>
          </a:p>
          <a:p>
            <a:pPr lvl="1" algn="just" eaLnBrk="1" hangingPunct="1">
              <a:spcBef>
                <a:spcPct val="0"/>
              </a:spcBef>
              <a:buFont typeface="Symbol" pitchFamily="18" charset="2"/>
              <a:buChar char=""/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altLang="ru-RU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BinaryTree</a:t>
            </a:r>
            <a:r>
              <a:rPr lang="ru-RU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altLang="ru-RU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lemType</a:t>
            </a:r>
            <a:r>
              <a:rPr lang="ru-RU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содержит в качестве поля ссылку на корень дерева. Методы: конструктор без параметров; метод </a:t>
            </a:r>
            <a:r>
              <a:rPr lang="ru-RU" altLang="ru-RU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ru-RU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добавления в дерево нового значения; метод </a:t>
            </a:r>
            <a:r>
              <a:rPr lang="da-DK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Preorder</a:t>
            </a:r>
            <a:r>
              <a:rPr lang="ru-RU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выполняющий вывод в порядке слева направо значений из узлов, начиная с заданного; метод </a:t>
            </a:r>
            <a:r>
              <a:rPr lang="en-US" altLang="ru-RU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формирования строки с узлами дерева и свойство </a:t>
            </a:r>
            <a:r>
              <a:rPr lang="en-US" altLang="ru-RU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проверки пустоты дерева. </a:t>
            </a:r>
          </a:p>
          <a:p>
            <a:pPr lvl="1" algn="just" eaLnBrk="1" hangingPunct="1">
              <a:spcBef>
                <a:spcPct val="0"/>
              </a:spcBef>
              <a:buFont typeface="Symbol" pitchFamily="18" charset="2"/>
              <a:buChar char=""/>
              <a:defRPr/>
            </a:pPr>
            <a:endParaRPr lang="ru-RU" alt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  <a:buFont typeface="Symbol" pitchFamily="18" charset="2"/>
              <a:buChar char=""/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altLang="ru-RU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BTnode</a:t>
            </a:r>
            <a:r>
              <a:rPr lang="ru-RU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ru-RU" altLang="ru-RU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alType</a:t>
            </a:r>
            <a:r>
              <a:rPr lang="ru-RU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 узел дерева, где находится сохраняемое значение, счетчик количеств этих значений и две (правая и левая) связи узла – ссылки на объекты класса </a:t>
            </a:r>
            <a:r>
              <a:rPr lang="ru-RU" altLang="ru-RU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BTnode</a:t>
            </a:r>
            <a:r>
              <a:rPr lang="ru-RU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ru-RU" altLang="ru-RU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alType</a:t>
            </a:r>
            <a:r>
              <a:rPr lang="ru-RU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Конструктор класса добавляет в дерево один лист, то есть создает узел с заданным значением и пустыми ссылками. Метод </a:t>
            </a:r>
            <a:r>
              <a:rPr lang="ru-RU" altLang="ru-RU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ru-RU" altLang="ru-RU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alue</a:t>
            </a:r>
            <a:r>
              <a:rPr lang="ru-RU" altLang="ru-RU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добавляет значение в дерево. Новый узел создается в том случае, когда в дереве это значение отсутствует. </a:t>
            </a:r>
            <a:endParaRPr lang="en-US" alt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 eaLnBrk="1" hangingPunct="1">
              <a:spcBef>
                <a:spcPct val="0"/>
              </a:spcBef>
              <a:buNone/>
              <a:defRPr/>
            </a:pPr>
            <a:endParaRPr lang="ru-RU" alt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06680" algn="just" eaLnBrk="1" hangingPunct="1">
              <a:spcBef>
                <a:spcPct val="0"/>
              </a:spcBef>
              <a:buNone/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интерфейс класса </a:t>
            </a:r>
            <a:r>
              <a:rPr lang="en-US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BinaryTree</a:t>
            </a:r>
            <a:r>
              <a:rPr lang="en-US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&lt;&gt;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включить следующие возможности:</a:t>
            </a:r>
          </a:p>
          <a:p>
            <a:pPr marL="285750" algn="just" eaLnBrk="1" hangingPunct="1">
              <a:spcBef>
                <a:spcPct val="0"/>
              </a:spcBef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удаление элемента из дерева (реализовать метод </a:t>
            </a:r>
            <a:r>
              <a:rPr lang="ru-RU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algn="just" eaLnBrk="1" hangingPunct="1">
              <a:spcBef>
                <a:spcPct val="0"/>
              </a:spcBef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поиск элемента в дереве (реализовать метод </a:t>
            </a:r>
            <a:r>
              <a:rPr lang="ru-RU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algn="just" eaLnBrk="1" hangingPunct="1">
              <a:spcBef>
                <a:spcPct val="0"/>
              </a:spcBef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очистка всех элементов дерева (реализовать метод 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algn="just" eaLnBrk="1" hangingPunct="1">
              <a:spcBef>
                <a:spcPct val="0"/>
              </a:spcBef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печатать дерево справа налево (реализовать метод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Inorder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algn="just" eaLnBrk="1" hangingPunct="1">
              <a:spcBef>
                <a:spcPct val="0"/>
              </a:spcBef>
              <a:defRPr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печатать дерево симметрично (реализовать метод </a:t>
            </a:r>
            <a:r>
              <a:rPr lang="ru-RU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Postorder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4B431-B1E7-4546-834A-206F49EA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Полезные материалы к семинар</a:t>
            </a:r>
            <a:r>
              <a:rPr lang="ru-RU" dirty="0"/>
              <a:t>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3FF7B-C91C-426C-ABF5-926B189F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5812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Универсальные классы и методы </a:t>
            </a:r>
            <a:r>
              <a:rPr lang="en-US" dirty="0">
                <a:hlinkClick r:id="rId2"/>
              </a:rPr>
              <a:t>https://learn.microsoft.com/ru-ru/dotnet/csharp/fundamentals/types/generics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94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EC0D-0EB3-4B74-9E95-4D5D22D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" y="116238"/>
            <a:ext cx="10935346" cy="6431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01.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Обобщенный Метод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EF8FB-D072-4A06-8121-C3EDE89A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76" y="759418"/>
            <a:ext cx="10935346" cy="6098582"/>
          </a:xfrm>
        </p:spPr>
        <p:txBody>
          <a:bodyPr>
            <a:normAutofit fontScale="62500" lnSpcReduction="20000"/>
          </a:bodyPr>
          <a:lstStyle/>
          <a:p>
            <a:pPr marL="0" indent="0" eaLnBrk="1" hangingPunct="1">
              <a:buNone/>
              <a:defRPr/>
            </a:pP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Объявить интерфейс </a:t>
            </a:r>
            <a:r>
              <a:rPr lang="en-US" sz="3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IFigure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 с прототипом свойства, возвращающего площадь фигуры.</a:t>
            </a:r>
          </a:p>
          <a:p>
            <a:pPr marL="0" indent="0" eaLnBrk="1" hangingPunct="1">
              <a:buNone/>
              <a:defRPr/>
            </a:pPr>
            <a:endParaRPr lang="ru-RU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Определить два класса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реализующие интерфейс  </a:t>
            </a:r>
            <a:r>
              <a:rPr lang="en-US" sz="3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IFigure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buNone/>
              <a:defRPr/>
            </a:pPr>
            <a:r>
              <a:rPr lang="ru-RU" sz="3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Квадрат,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 с заданной вещественной длиной стороны</a:t>
            </a:r>
          </a:p>
          <a:p>
            <a:pPr marL="0" indent="0" eaLnBrk="1" hangingPunct="1">
              <a:buNone/>
              <a:defRPr/>
            </a:pPr>
            <a:r>
              <a:rPr lang="ru-RU" sz="3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Круг,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800">
                <a:latin typeface="Arial" panose="020B0604020202020204" pitchFamily="34" charset="0"/>
                <a:cs typeface="Arial" panose="020B0604020202020204" pitchFamily="34" charset="0"/>
              </a:rPr>
              <a:t>заданного вещественного 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радиуса</a:t>
            </a:r>
          </a:p>
          <a:p>
            <a:pPr marL="0" indent="0" eaLnBrk="1" hangingPunct="1">
              <a:buNone/>
              <a:defRPr/>
            </a:pP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Определить </a:t>
            </a:r>
            <a:r>
              <a:rPr lang="ru-RU" sz="3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обобщенный метод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, выводящий на экран информацию о фигурах, тип которых реализует интерфейс </a:t>
            </a:r>
            <a:r>
              <a:rPr lang="en-US" sz="3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IFigure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  и площадь которых превышает заданный порог. Параметры метода – ссылка на одномерный массив, элементы которого имеют тип обобщенного параметра метода, и порог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(limit)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 – величина вещественного типа.  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  <a:defRPr/>
            </a:pPr>
            <a:endParaRPr lang="en-US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US" sz="3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ToDo01.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обобщённый метод-расширение с заголовком</a:t>
            </a:r>
          </a:p>
          <a:p>
            <a:pPr marL="0" indent="0" eaLnBrk="1" hangingPunct="1">
              <a:buNone/>
              <a:defRPr/>
            </a:pP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public static T[</a:t>
            </a:r>
            <a:r>
              <a:rPr lang="ru-RU" sz="3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3800" b="1" dirty="0" err="1">
                <a:latin typeface="Arial" panose="020B0604020202020204" pitchFamily="34" charset="0"/>
                <a:cs typeface="Arial" panose="020B0604020202020204" pitchFamily="34" charset="0"/>
              </a:rPr>
              <a:t>SelectByPredicate</a:t>
            </a: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&lt;T&gt;(this T[</a:t>
            </a:r>
            <a:r>
              <a:rPr lang="ru-RU" sz="3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] mass, </a:t>
            </a:r>
            <a:r>
              <a:rPr lang="en-US" sz="3800" b="1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&lt;T, bool&gt; predicate)</a:t>
            </a:r>
          </a:p>
          <a:p>
            <a:pPr marL="0" indent="0" eaLnBrk="1" hangingPunct="1">
              <a:buNone/>
              <a:defRPr/>
            </a:pP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возвращающий массив элементов обобщенного типа для которых выполняется условие-предикат.</a:t>
            </a:r>
          </a:p>
          <a:p>
            <a:pPr marL="0" indent="0" eaLnBrk="1" hangingPunct="1">
              <a:buNone/>
              <a:defRPr/>
            </a:pP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Протестировать работоспособность метода.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53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6D1E7-EC1C-4DEB-B43C-0268E88A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63" y="365126"/>
            <a:ext cx="11012837" cy="73525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01.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Обобщенный Метод. Класс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Square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422A3-F21C-4164-95DC-B09AF8A6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67" y="1100380"/>
            <a:ext cx="4850969" cy="158504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interface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IFigure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string </a:t>
            </a:r>
            <a:r>
              <a:rPr lang="en-US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4740D-F5EB-426F-BED2-FFBF442B829F}"/>
              </a:ext>
            </a:extLst>
          </p:cNvPr>
          <p:cNvSpPr txBox="1"/>
          <p:nvPr/>
        </p:nvSpPr>
        <p:spPr>
          <a:xfrm>
            <a:off x="4524764" y="2026610"/>
            <a:ext cx="6829036" cy="44012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Square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IFigure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Square(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//Square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"Квадрат со стороной "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a;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endParaRPr lang="en-US" sz="20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* a; }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//Square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12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91092-CDEB-4908-B145-76912587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58" y="201479"/>
            <a:ext cx="3666641" cy="69742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01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7E17FA-7147-4A19-A2DB-A3D137FAB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2184"/>
            <a:ext cx="7470183" cy="48269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IFigure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Circle(</a:t>
            </a:r>
            <a:r>
              <a:rPr lang="pt-B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 { R = r; } </a:t>
            </a:r>
            <a:r>
              <a:rPr lang="pt-B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</a:t>
            </a:r>
          </a:p>
          <a:p>
            <a:pPr marL="0" indent="0">
              <a:buNone/>
            </a:pPr>
            <a:endParaRPr lang="pt-B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GetArea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 * R;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20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Круг радиуса "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6783E-D6D2-4AE9-8C2E-19472EE92A80}"/>
              </a:ext>
            </a:extLst>
          </p:cNvPr>
          <p:cNvSpPr txBox="1"/>
          <p:nvPr/>
        </p:nvSpPr>
        <p:spPr>
          <a:xfrm>
            <a:off x="5222929" y="4272677"/>
            <a:ext cx="6443233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PrintFromArea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&lt;T&gt;(T[] mass,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limit) 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IFigure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el.GetArea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limit)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93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8D871-7508-4779-B3EF-67EA8317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199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01.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Program  Main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E2022F-26BD-4BCE-BE78-E36457A0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86" y="619932"/>
            <a:ext cx="8925733" cy="630223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ru-RU" sz="2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Dim = 7;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Random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MassCircles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Circle[Dim];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MassSquares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Square[Dim];</a:t>
            </a:r>
          </a:p>
          <a:p>
            <a:pPr marL="0" indent="0">
              <a:buNone/>
            </a:pP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Dim; i++)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MassCircles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Circle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MassSquares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Methods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.PrintFromArea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MassCircles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30);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Methods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.PrintFromArea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MassSquares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92292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1C133-7795-4DA9-85AC-75CB620E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365125"/>
            <a:ext cx="11121325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02.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Обобщенная Последовательность</a:t>
            </a:r>
            <a:r>
              <a:rPr lang="ru-RU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CB580-532F-4C39-BAE3-D0C7A102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8" y="1394847"/>
            <a:ext cx="10966342" cy="509802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Описать обобщённый класс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Sequence&lt;T&gt;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 классе определить: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Закрытое поле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_seq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массив обобщённого типа для хранения значений последовательности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Индексатор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доступа к элементам последовательности, если передан некорректный индекс, индексатор выбрасывает исключение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IndexOutOfRangeException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 с одним обобщённым параметром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массивом. Если ссылка на массив пуста, конструктор выбрасывает исключение типа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ArgumentNullException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тестирования класса используйте заготовку кода со следующего слайда.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26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BB15B-B52A-4CF6-AC17-6C7AC209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251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02.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Обобщенная Последовательность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788D42-0EDD-484B-874F-54C4CF2A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86" y="1131376"/>
            <a:ext cx="11229814" cy="57266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= { 1, 3, 5, 7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Sequence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&gt; even =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Sequence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[2] = 15;</a:t>
            </a: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Изменение по индексу.</a:t>
            </a:r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Изменение по несуществующему индексу.</a:t>
            </a:r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even[-4] = 10;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последовательности с пустой ссылкой.</a:t>
            </a:r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Sequence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&gt; x =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Sequenc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e&lt;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IndexOutOfRangeException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ru-RU" sz="28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ru-RU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"Элемент с таким индексом отсутствует"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ArgumentNullException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ex)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Ссылка </a:t>
            </a:r>
            <a:r>
              <a:rPr lang="en-US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null"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Exception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ex) { </a:t>
            </a:r>
            <a:r>
              <a:rPr lang="ru-RU" sz="28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Console</a:t>
            </a:r>
            <a:r>
              <a:rPr lang="ru-RU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latin typeface="Cascadia Mono" panose="020B0609020000020004" pitchFamily="49" charset="0"/>
              </a:rPr>
              <a:t>"Что-то еще случилось"</a:t>
            </a:r>
            <a:r>
              <a:rPr lang="ru-RU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 }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057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2483</Words>
  <Application>Microsoft Office PowerPoint</Application>
  <PresentationFormat>Широкоэкранный</PresentationFormat>
  <Paragraphs>307</Paragraphs>
  <Slides>26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Cascadia Mono</vt:lpstr>
      <vt:lpstr>Consolas</vt:lpstr>
      <vt:lpstr>Symbol</vt:lpstr>
      <vt:lpstr>Тема Office</vt:lpstr>
      <vt:lpstr>Программирование на C# Семинар №7</vt:lpstr>
      <vt:lpstr>Задания преподавателя к семинару</vt:lpstr>
      <vt:lpstr>Полезные материалы к семинару</vt:lpstr>
      <vt:lpstr>Demo 01. Обобщенный Метод</vt:lpstr>
      <vt:lpstr>Demo 01. Обобщенный Метод. Класс Square</vt:lpstr>
      <vt:lpstr>Demo 01</vt:lpstr>
      <vt:lpstr>Demo 01. Program  Main</vt:lpstr>
      <vt:lpstr>Demo 02. Обобщенная Последовательность.</vt:lpstr>
      <vt:lpstr>Demo 02. Обобщенная Последовательность</vt:lpstr>
      <vt:lpstr>Demo 03. Обобщенный Класс с Одним Типизирующим Параметром</vt:lpstr>
      <vt:lpstr>Demo 03.</vt:lpstr>
      <vt:lpstr>Demo 03. Класс Program </vt:lpstr>
      <vt:lpstr>Demo 04. Ограничение На Реализующий Интерфейс</vt:lpstr>
      <vt:lpstr>Demo 04</vt:lpstr>
      <vt:lpstr>Demo 04.</vt:lpstr>
      <vt:lpstr>Demo 04.</vt:lpstr>
      <vt:lpstr>Demo 04. ToDo</vt:lpstr>
      <vt:lpstr>Demo 05. Обобщенный Стек</vt:lpstr>
      <vt:lpstr>Demo 05. </vt:lpstr>
      <vt:lpstr>Demo 05</vt:lpstr>
      <vt:lpstr>ToDo к Demo05</vt:lpstr>
      <vt:lpstr>Demo 06. Обобщенное Гадание</vt:lpstr>
      <vt:lpstr>Demo 06</vt:lpstr>
      <vt:lpstr>ToDo 06 к Demo 06</vt:lpstr>
      <vt:lpstr>Self 01 Обобщённое Бинарное Дерево</vt:lpstr>
      <vt:lpstr>Self 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№</dc:title>
  <dc:creator>Olga Maksimenkova</dc:creator>
  <cp:lastModifiedBy>Olga Maksimenkova</cp:lastModifiedBy>
  <cp:revision>48</cp:revision>
  <dcterms:created xsi:type="dcterms:W3CDTF">2023-08-29T08:44:39Z</dcterms:created>
  <dcterms:modified xsi:type="dcterms:W3CDTF">2024-02-14T08:57:28Z</dcterms:modified>
</cp:coreProperties>
</file>