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37" autoAdjust="0"/>
  </p:normalViewPr>
  <p:slideViewPr>
    <p:cSldViewPr snapToGrid="0">
      <p:cViewPr varScale="1">
        <p:scale>
          <a:sx n="41" d="100"/>
          <a:sy n="41" d="100"/>
        </p:scale>
        <p:origin x="7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E90A-B0E3-4FC4-AF3A-F8070F9E7965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45F3-F199-4F98-89AA-2C7039B3E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1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3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3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7E5CE-6912-367D-0557-7E7C5B37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A9D3B-E10F-121A-3476-99E74EA5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9C7F-06DB-A3BD-78BF-D7822A13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A513B-1FA9-A73D-6A7D-96787DEC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Программирование на  С</a:t>
            </a:r>
            <a:r>
              <a:rPr lang="en-US" dirty="0"/>
              <a:t>#</a:t>
            </a:r>
            <a:r>
              <a:rPr lang="ru-RU" dirty="0"/>
              <a:t>, 1 курс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259CC-74DB-FFB4-E80A-8A8C2F3C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888D20A3-4902-A8A7-F90D-5207BCD50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06A2F-3CDE-0434-A654-0998DC3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6EE813-48E7-462A-DF19-5EDE2208D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9DF5A-7061-A9BF-4E52-0C66333C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05B8E-524F-ABEB-B9B4-825D7A78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2F32B-07CE-B2EC-0352-957E80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BDAAA-82CD-FE94-2A0C-FFB3FBEA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F430-4FB2-38B5-3D68-A692346B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8D0E82-6EEF-A545-DC20-CBF878F3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1C876-F1BB-4932-C535-3F2EA9CC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4E548-7877-4B1F-5590-216B34AC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63BE7-DE97-FBBA-B9C9-E77908A0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6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12A61-46F5-0369-21D7-77659E97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D88A69-AF11-D489-3A4C-1608C1B7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ACB7F-F00C-550D-E3EC-FBA5C48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CF3A3-57AC-A480-C09E-0C1EE52D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20BA2-D555-2BA4-3FB9-97F6C69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912231-B0AF-F17F-7C38-03DCCDED7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124" y="45492"/>
            <a:ext cx="1340893" cy="13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 -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9389297-B527-1493-047D-92CB029D1B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19" y="5798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478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Consolas" panose="020B0609020204030204" pitchFamily="49" charset="0"/>
              </a:defRPr>
            </a:lvl1pPr>
            <a:lvl2pPr marL="9144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2pPr>
            <a:lvl3pPr marL="13716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3pPr>
            <a:lvl4pPr marL="17145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4pPr>
            <a:lvl5pPr marL="21717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AD837-F1BF-7765-5F53-F865CD2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4D0C4-FBA3-C9E1-90AA-B906748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A27FD-AD00-BE92-360B-F5907D3B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1AA6F-F5C7-CF1A-2770-379A4DC5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6A6C2-1DBF-706D-C8A7-C70B7BF3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C4A75925-6394-C65D-84C9-D3F03CA9F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00BD8-196B-1D28-00CF-B9292DA3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35E52-A3FB-1B6A-E812-B696850B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BF307-C081-BD7E-9153-9541A998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A8AEE-1D92-CCB6-DE1A-F07F8DB8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3EF1E-07DB-26EA-F092-098D2C1F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4AABA-C146-81F9-2074-9BD73378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E3A9B-9BCF-E076-1804-852143B2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FDD3F-A6D7-7CEA-D39B-66A938D5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76A622-9E53-0F5B-F91C-47B1F808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17E47-0DFD-0AA9-FDA3-002DD553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DB19F7-A7C1-65E9-C86C-D3DECE2D9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D31634-27B2-2543-43E5-1B0E570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57D02-80A2-1C0C-517C-42EB47FB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972FC5-4F33-CF68-D34F-52489BAF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58E2-06C3-4B44-13B7-2AB99A67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12C12B-4522-57E5-3F69-B9D64E29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998AA-01ED-9BFA-9EF1-949BAC47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6045A2-D289-6E8F-6331-AACB4D6E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4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7190F3-D8E0-258C-A2D4-721623EF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2F8DA-15E6-88AE-D3E2-B9CCF60B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85A27F-4806-1804-AB0F-741F7F2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0B23D-9B7C-4864-9818-B7372FF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C2458-EE0A-63EF-B535-8F9A01C4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25345A-9080-BEBE-60AA-5FE7B0F3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68FB8-84FE-F8DD-D78B-0D5DE89E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5E86D-CA0B-E51A-20D9-6E9B8D6C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97A99-5CF2-A87D-A7EA-75DDBE3A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9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878F0-5EF1-BCEC-275A-5AB69CD5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4E846-ABA5-060A-6904-75A212B3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A74E99-DE7E-316B-7FB5-900FCE5BF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A013-D7F4-4DE7-A5AD-08008C54200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F894-DADA-8658-65A8-97A6B418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3E7EC-ABEC-BDC8-BD28-3161E082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2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ru-ru/dotnet/csharp/language-reference/statements/yiel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C1B5F-5DD4-C128-C5B1-5168040BA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01"/>
            <a:ext cx="9144000" cy="173990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/>
              <a:t>Семинар №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B69F55-A7AB-9911-EDDC-DF34F41A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76" y="2019301"/>
            <a:ext cx="11148448" cy="4838699"/>
          </a:xfrm>
        </p:spPr>
        <p:txBody>
          <a:bodyPr/>
          <a:lstStyle/>
          <a:p>
            <a:r>
              <a:rPr lang="ru-RU" sz="2800" dirty="0"/>
              <a:t>Модуль №</a:t>
            </a:r>
            <a:r>
              <a:rPr lang="en-US" sz="2800" dirty="0"/>
              <a:t>3</a:t>
            </a:r>
            <a:endParaRPr lang="ru-RU" sz="2800" dirty="0"/>
          </a:p>
          <a:p>
            <a:r>
              <a:rPr lang="ru-RU" dirty="0"/>
              <a:t>Тема:</a:t>
            </a:r>
            <a:endParaRPr lang="en-US" dirty="0"/>
          </a:p>
          <a:p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3F1A0-81C0-44D2-B24E-83E3D532664C}"/>
              </a:ext>
            </a:extLst>
          </p:cNvPr>
          <p:cNvSpPr txBox="1"/>
          <p:nvPr/>
        </p:nvSpPr>
        <p:spPr>
          <a:xfrm>
            <a:off x="1813302" y="3248208"/>
            <a:ext cx="98569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4400" b="1" dirty="0">
                <a:solidFill>
                  <a:schemeClr val="accent1"/>
                </a:solidFill>
              </a:rPr>
              <a:t>Итераторы и перечислимые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84657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E96CD-D21C-4627-93F0-C80A671A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478"/>
            <a:ext cx="10515600" cy="6819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04</a:t>
            </a:r>
            <a:r>
              <a:rPr lang="en-US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Перечисление Четных Чисел</a:t>
            </a:r>
          </a:p>
        </p:txBody>
      </p:sp>
      <p:sp>
        <p:nvSpPr>
          <p:cNvPr id="4" name="Объект 7">
            <a:extLst>
              <a:ext uri="{FF2B5EF4-FFF2-40B4-BE49-F238E27FC236}">
                <a16:creationId xmlns:a16="http://schemas.microsoft.com/office/drawing/2014/main" id="{8F67B141-5C0A-410B-BBC2-DB03CA312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59" y="1005803"/>
            <a:ext cx="10749366" cy="1375089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Создать класс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Evens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представления перечислимой коллекции целых четных чисел из фиксированного диапазона [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Nmin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Nmax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].  В основной программе создать объект класса-коллекции и применить к нему оператор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DD0F01-E334-47BB-A711-F36595894BA3}"/>
              </a:ext>
            </a:extLst>
          </p:cNvPr>
          <p:cNvSpPr/>
          <p:nvPr/>
        </p:nvSpPr>
        <p:spPr>
          <a:xfrm>
            <a:off x="3204275" y="2380892"/>
            <a:ext cx="8382000" cy="440120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System.Collections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Nmax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r-F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Evens(</a:t>
            </a:r>
            <a:r>
              <a:rPr lang="fr-F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mi, </a:t>
            </a:r>
            <a:r>
              <a:rPr lang="fr-F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r-F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ma) { </a:t>
            </a:r>
            <a:r>
              <a:rPr lang="fr-F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конструктор</a:t>
            </a:r>
            <a:endParaRPr lang="fr-FR" sz="20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 &gt;= ma)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"Error!"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mi;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Nmax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ma;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GetEnumerator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&lt;=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Nmax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p++)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% 2 == 0)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yield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class Evens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1178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986C8-D072-44C0-89DA-D391EB54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46" y="123987"/>
            <a:ext cx="10857854" cy="556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04.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A562A-762E-4F72-A55B-FF75F407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46" y="989570"/>
            <a:ext cx="10515600" cy="39853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(20, 43);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.ReadKey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void Main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>
                <a:solidFill>
                  <a:srgbClr val="0070C0"/>
                </a:solidFill>
              </a:rPr>
              <a:t>Результаты выполнения: </a:t>
            </a:r>
          </a:p>
          <a:p>
            <a:pPr marL="0" indent="0">
              <a:buNone/>
            </a:pPr>
            <a:r>
              <a:rPr lang="ru-RU" i="1" dirty="0">
                <a:solidFill>
                  <a:srgbClr val="0070C0"/>
                </a:solidFill>
              </a:rPr>
              <a:t>20  22  24  26  28  30  32  34  36  38  40  42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DB7096-29B9-4049-A7A6-7341F71AD80D}"/>
              </a:ext>
            </a:extLst>
          </p:cNvPr>
          <p:cNvSpPr/>
          <p:nvPr/>
        </p:nvSpPr>
        <p:spPr>
          <a:xfrm>
            <a:off x="266054" y="4974956"/>
            <a:ext cx="11430000" cy="193899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02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основе приведенного кода создайте класс, объект которого представляет перечислимую коллекцию целых </a:t>
            </a:r>
            <a:r>
              <a:rPr lang="ru-RU" sz="2400" u="sng" dirty="0">
                <a:latin typeface="Arial" panose="020B0604020202020204" pitchFamily="34" charset="0"/>
                <a:cs typeface="Arial" panose="020B0604020202020204" pitchFamily="34" charset="0"/>
              </a:rPr>
              <a:t>простых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чисел из фиксированного диапазона [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Nmin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Nmax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проиллюстрируйте перебор коллекции с помощью оператора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6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7565E-63D4-44B4-8C91-7D03A4EC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76" y="170545"/>
            <a:ext cx="11136824" cy="91433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Demo 05</a:t>
            </a:r>
            <a:r>
              <a:rPr lang="en-US" sz="4000" dirty="0"/>
              <a:t>. 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Почти Универсальная Перечислимая Коллекция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DF108A-EF36-4507-92EA-4BBB917B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1455254"/>
            <a:ext cx="11136312" cy="523220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System.Collections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values; </a:t>
            </a:r>
            <a:endParaRPr lang="ru-RU" sz="20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start;      </a:t>
            </a:r>
            <a:endParaRPr lang="ru-RU" sz="20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start)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.values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.start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start;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GetEnumerator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index = 0; index &lt;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values.Length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index++)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yield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values[(index + start) %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values.Length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 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class </a:t>
            </a:r>
            <a:r>
              <a:rPr lang="en-US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endParaRPr lang="ru-RU" sz="2400" b="1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51CED02-7125-47E3-9DDB-78070ED2BF0A}"/>
              </a:ext>
            </a:extLst>
          </p:cNvPr>
          <p:cNvSpPr/>
          <p:nvPr/>
        </p:nvSpPr>
        <p:spPr>
          <a:xfrm>
            <a:off x="7749152" y="1455254"/>
            <a:ext cx="3983065" cy="216976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800"/>
              <a:t>Определите класс итераторов, обеспечивающий циклический перебор элементов коллекции-массива. Коллекция и итератор находятся в отношении агрегации. </a:t>
            </a:r>
            <a:endParaRPr lang="ru-RU" sz="1800" kern="0" dirty="0"/>
          </a:p>
        </p:txBody>
      </p:sp>
    </p:spTree>
    <p:extLst>
      <p:ext uri="{BB962C8B-B14F-4D97-AF65-F5344CB8AC3E}">
        <p14:creationId xmlns:p14="http://schemas.microsoft.com/office/powerpoint/2010/main" val="146295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BEA01-3D0C-4E5E-B8CB-9EC26A8A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8" y="680184"/>
            <a:ext cx="11431291" cy="6526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05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700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объявите и инициализируйте одномерный целочисленный массив и выполните циклический перебор его элементов с разных «начальных точек». </a:t>
            </a:r>
            <a:br>
              <a:rPr lang="ru-RU" sz="4000" dirty="0"/>
            </a:b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4BBEF8-E576-45E9-994F-E21E7DD5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12" y="1441342"/>
            <a:ext cx="11675013" cy="49350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values = { 1, 2, 3, 4, 5, 6 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collect_3 =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(values, 3);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collect_3)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IteratorSample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(values, 1))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</a:t>
            </a:r>
            <a:r>
              <a:rPr lang="ru-RU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Нажмите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ENTER. . .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88C6D0-4036-4B48-AFDA-4A434E381C0C}"/>
              </a:ext>
            </a:extLst>
          </p:cNvPr>
          <p:cNvSpPr/>
          <p:nvPr/>
        </p:nvSpPr>
        <p:spPr>
          <a:xfrm>
            <a:off x="8338088" y="4556502"/>
            <a:ext cx="3657600" cy="190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ru-RU" sz="1800" dirty="0"/>
              <a:t>Результаты выполнения: </a:t>
            </a:r>
          </a:p>
          <a:p>
            <a:pPr marL="0" indent="0">
              <a:buNone/>
            </a:pPr>
            <a:r>
              <a:rPr lang="ru-RU" sz="1800" dirty="0"/>
              <a:t>4  5  6  1  2  3</a:t>
            </a:r>
          </a:p>
          <a:p>
            <a:pPr marL="0" indent="0">
              <a:buNone/>
            </a:pPr>
            <a:r>
              <a:rPr lang="ru-RU" sz="1800" dirty="0"/>
              <a:t>2  3  4  5  6  1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0583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04CBF-51E4-4C0C-A755-7FA285B7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272"/>
          </a:xfrm>
        </p:spPr>
        <p:txBody>
          <a:bodyPr>
            <a:normAutofit fontScale="90000"/>
          </a:bodyPr>
          <a:lstStyle/>
          <a:p>
            <a:r>
              <a:rPr lang="en-US" sz="4400" b="1" dirty="0" err="1">
                <a:solidFill>
                  <a:srgbClr val="FF0000"/>
                </a:solidFill>
              </a:rPr>
              <a:t>T</a:t>
            </a:r>
            <a:r>
              <a:rPr lang="en-US" b="1" dirty="0" err="1">
                <a:solidFill>
                  <a:srgbClr val="FF0000"/>
                </a:solidFill>
              </a:rPr>
              <a:t>o</a:t>
            </a:r>
            <a:r>
              <a:rPr lang="en-US" sz="4400" b="1" dirty="0" err="1">
                <a:solidFill>
                  <a:srgbClr val="FF0000"/>
                </a:solidFill>
              </a:rPr>
              <a:t>Do</a:t>
            </a:r>
            <a:r>
              <a:rPr lang="en-US" sz="4400" b="1" dirty="0">
                <a:solidFill>
                  <a:srgbClr val="FF0000"/>
                </a:solidFill>
              </a:rPr>
              <a:t> 03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к</a:t>
            </a:r>
            <a:r>
              <a:rPr lang="ru-RU" sz="4400" dirty="0"/>
              <a:t> 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Demo 05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85C1AB-AD5E-44FF-A26A-5C672DD6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800" b="0" dirty="0"/>
              <a:t>На основе приведенного кода создайте класс итераторов, организующих перебор элементов массива-коллекции вначале в прямом, а затем в обратном порядке.</a:t>
            </a:r>
          </a:p>
          <a:p>
            <a:pPr marL="0" indent="0" algn="just">
              <a:buNone/>
            </a:pPr>
            <a:r>
              <a:rPr lang="ru-RU" sz="2800" b="0" dirty="0"/>
              <a:t> В основной программе продемонстрируйте работу с итератором. </a:t>
            </a:r>
            <a:endParaRPr lang="ru-RU" sz="2800" b="0" kern="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45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9B727-5D78-C8AB-9A16-69D8DB43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Задания преподавателя к семинару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A521D-8D3E-C945-89CD-62DD4551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Изучите документацию по использованию </a:t>
            </a:r>
            <a:r>
              <a:rPr lang="en-US" dirty="0"/>
              <a:t>yield </a:t>
            </a:r>
            <a:r>
              <a:rPr lang="ru-RU" dirty="0"/>
              <a:t>по ссылке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https://learn.microsoft.com/ru-ru/dotnet/csharp/language-reference/statements/yield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Выполните задания категории </a:t>
            </a:r>
            <a:r>
              <a:rPr lang="en-US" dirty="0" err="1"/>
              <a:t>ToDo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7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EC0D-0EB3-4B74-9E95-4D5D22D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01.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Перечислимые ромашки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EF8FB-D072-4A06-8121-C3EDE89A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44" y="1115878"/>
            <a:ext cx="10842356" cy="57421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"раз ромашка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"два ромашка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"три ромашка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"пять ромашка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"шесть ромашка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//end of A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testArr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"раз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"два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"три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"проходит" по любому массиву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testArr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компиляции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Main()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Program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D16A78-191A-4904-BA4C-1E6C97E6DF1F}"/>
              </a:ext>
            </a:extLst>
          </p:cNvPr>
          <p:cNvSpPr/>
          <p:nvPr/>
        </p:nvSpPr>
        <p:spPr>
          <a:xfrm>
            <a:off x="8245098" y="3528824"/>
            <a:ext cx="3435458" cy="181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Организовать перебор элементов массива из класса А при помощи итератора 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3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032C4-97DB-4712-A538-5F586D9D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71" y="365126"/>
            <a:ext cx="11090329" cy="5027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01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C0B9A5-F70A-4BEF-93F8-B80BA3E5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5" y="1005803"/>
            <a:ext cx="11928529" cy="226728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ru-RU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"раз ромашка "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"два ромашка "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</a:t>
            </a:r>
            <a:r>
              <a:rPr lang="ru-RU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"три ромашка "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"пять ромашка "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"шесть ромашка "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GetEnumerator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arr.GetEnumerator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определен для каждого массива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}} </a:t>
            </a:r>
            <a:endParaRPr lang="ru-RU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705632-81C3-42CB-93CB-3386792B3B79}"/>
              </a:ext>
            </a:extLst>
          </p:cNvPr>
          <p:cNvSpPr/>
          <p:nvPr/>
        </p:nvSpPr>
        <p:spPr>
          <a:xfrm>
            <a:off x="268636" y="3429000"/>
            <a:ext cx="4822526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9AC565-99DD-44A4-899B-E3613A54489C}"/>
              </a:ext>
            </a:extLst>
          </p:cNvPr>
          <p:cNvSpPr/>
          <p:nvPr/>
        </p:nvSpPr>
        <p:spPr>
          <a:xfrm>
            <a:off x="5321677" y="4461549"/>
            <a:ext cx="4842006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7922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AE3B3-57EE-461C-A234-CC09875F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365126"/>
            <a:ext cx="11121325" cy="5182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02</a:t>
            </a:r>
            <a:r>
              <a:rPr lang="en-US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Каждый Охотник Желает….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D777E60-C204-448E-A6E4-C1DD854A996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31775" y="1038225"/>
            <a:ext cx="11795125" cy="18374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Определить класс, представляющий коллекцию значений из мнемонического правила «Каждый охотник желает знать, где сидит фазан». Используйте метод с предопределенным именем </a:t>
            </a:r>
            <a:r>
              <a:rPr lang="ru-RU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GetEnumerator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дважды, последовательно обработать объект (коллекцию) оператором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E5AE10-C1DF-4893-843B-F1EEB754C310}"/>
              </a:ext>
            </a:extLst>
          </p:cNvPr>
          <p:cNvSpPr/>
          <p:nvPr/>
        </p:nvSpPr>
        <p:spPr>
          <a:xfrm>
            <a:off x="3396294" y="2933204"/>
            <a:ext cx="8569325" cy="31393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Rainbow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Радуга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GetEnumerator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каждый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охотник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желает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знать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где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сидит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фазан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3395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FB34B-1CD8-4BD7-B648-99EC6C0C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78" y="365125"/>
            <a:ext cx="2922722" cy="6429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02.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9A9761-DBF6-4DF7-8663-7934E4BD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3132"/>
            <a:ext cx="7547675" cy="449456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Rainbow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 =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Rainbow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(string color in colors)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(color);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 Второе обращение к тому же объекту: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(color);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ru-RU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3712E2-0DA3-4503-9E8F-4366CBAD9E66}"/>
              </a:ext>
            </a:extLst>
          </p:cNvPr>
          <p:cNvSpPr/>
          <p:nvPr/>
        </p:nvSpPr>
        <p:spPr>
          <a:xfrm>
            <a:off x="1007391" y="5009863"/>
            <a:ext cx="5224402" cy="163121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colors)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(++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3 == 0)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(color);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9D5F51-AD01-4388-A3EF-F8BB293BCD01}"/>
              </a:ext>
            </a:extLst>
          </p:cNvPr>
          <p:cNvSpPr/>
          <p:nvPr/>
        </p:nvSpPr>
        <p:spPr>
          <a:xfrm>
            <a:off x="6726264" y="5077540"/>
            <a:ext cx="4771451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(++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3 == 0)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(color);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CC3142D-DAD7-4944-9E6A-2AD690921D67}"/>
              </a:ext>
            </a:extLst>
          </p:cNvPr>
          <p:cNvSpPr/>
          <p:nvPr/>
        </p:nvSpPr>
        <p:spPr>
          <a:xfrm>
            <a:off x="7935133" y="2045776"/>
            <a:ext cx="3735092" cy="228324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i="1" dirty="0">
                <a:solidFill>
                  <a:srgbClr val="FF0000"/>
                </a:solidFill>
              </a:rPr>
              <a:t>Как изменится вывод?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5D07A7-CF26-44CB-988C-B637CFC930F1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4587501" y="3994643"/>
            <a:ext cx="3894624" cy="1314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0138937-19B7-4F16-B862-18C591A14F9C}"/>
              </a:ext>
            </a:extLst>
          </p:cNvPr>
          <p:cNvCxnSpPr>
            <a:stCxn id="8" idx="4"/>
          </p:cNvCxnSpPr>
          <p:nvPr/>
        </p:nvCxnSpPr>
        <p:spPr>
          <a:xfrm flipH="1">
            <a:off x="8431078" y="4329016"/>
            <a:ext cx="1371601" cy="98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0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C210F-AD11-4D4F-A2B4-1F4D3D8A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6887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03.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Перечислимые Числа Фибоначчи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233A2B7-D5FA-4B1D-B6B9-50140D0096FA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01613" y="1363664"/>
            <a:ext cx="10368231" cy="16275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Определить коллекцию (класс </a:t>
            </a:r>
            <a:r>
              <a:rPr lang="en-US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Fibbonacci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) с именованным итератором (в виде метода, возвращающего интерфейс </a:t>
            </a:r>
            <a:r>
              <a:rPr lang="en-US" altLang="ru-RU" sz="18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IEnumerable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) для получения заданного количества членов ряда Фибоначчи.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дважды последовательно обработать объект (коллекцию) оператором 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E0C0512-EDC3-4E75-9A61-4E8238D55DEB}"/>
              </a:ext>
            </a:extLst>
          </p:cNvPr>
          <p:cNvSpPr/>
          <p:nvPr/>
        </p:nvSpPr>
        <p:spPr>
          <a:xfrm>
            <a:off x="3363775" y="3238960"/>
            <a:ext cx="8424863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Блок итератора в коллекции. Возвращает члены ряда Фибоначчи.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1, n = 0, 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nextMemb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limit) {</a:t>
            </a:r>
          </a:p>
          <a:p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limit; i++)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 = s + n;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 = n;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t;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3224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73738-50B1-4C7A-A997-0D0F7396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26" y="225642"/>
            <a:ext cx="10515600" cy="70425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03.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0367F7-1C88-400C-853F-78FC72A3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62" y="905601"/>
            <a:ext cx="10515600" cy="59523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 =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fi.nextMemb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 + 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fi.nextMemb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 + 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Read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63891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AE5AA-FFD3-4013-8E1B-58B657B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ToDo</a:t>
            </a:r>
            <a:r>
              <a:rPr lang="en-US" b="1" dirty="0">
                <a:solidFill>
                  <a:srgbClr val="FF0000"/>
                </a:solidFill>
              </a:rPr>
              <a:t> 01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03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D6F0CE1B-942E-44E3-94AB-6629B3CCFDD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7213"/>
                <a:ext cx="10515600" cy="463081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just"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Дополнить программу определением коллекции (класс </a:t>
                </a:r>
                <a:r>
                  <a:rPr lang="en-US" sz="24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TriangleNums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с именованным итератором (в виде метода, возвращающего интерфейс </a:t>
                </a:r>
                <a:r>
                  <a:rPr lang="en-US" sz="24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IEnumerable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для получения заданного количества членов ряда треугольных чисел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Модифицировать текст консольного приложения так, чтобы коллекции чисел Фибоначчи и треугольных чисел (по </a:t>
                </a:r>
                <a:r>
                  <a:rPr lang="en-US" sz="2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элементов в каждой) складывались поэлементно. Обе коллекции и результат сложения выводить на экран</a:t>
                </a:r>
              </a:p>
              <a:p>
                <a:pPr marL="0" indent="0" algn="just"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Формула вычисления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n-</a:t>
                </a:r>
                <a:r>
                  <a:rPr lang="ru-RU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го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треугольного числа (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 &gt;= 0)</a:t>
                </a:r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D6F0CE1B-942E-44E3-94AB-6629B3CCFDD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7213"/>
                <a:ext cx="10515600" cy="4630819"/>
              </a:xfrm>
              <a:prstGeom prst="rect">
                <a:avLst/>
              </a:prstGeom>
              <a:blipFill>
                <a:blip r:embed="rId2"/>
                <a:stretch>
                  <a:fillRect l="-869" t="-1577" r="-81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449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1386</Words>
  <Application>Microsoft Office PowerPoint</Application>
  <PresentationFormat>Широкоэкранный</PresentationFormat>
  <Paragraphs>186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Тема Office</vt:lpstr>
      <vt:lpstr>Программирование на C# Семинар №8</vt:lpstr>
      <vt:lpstr>Задания преподавателя к семинару</vt:lpstr>
      <vt:lpstr>Demo 01. Перечислимые ромашки</vt:lpstr>
      <vt:lpstr>Demo 01</vt:lpstr>
      <vt:lpstr>Demo 02. Каждый Охотник Желает….</vt:lpstr>
      <vt:lpstr>Demo 02. </vt:lpstr>
      <vt:lpstr>Demo 03. Перечислимые Числа Фибоначчи</vt:lpstr>
      <vt:lpstr>Demo 03. </vt:lpstr>
      <vt:lpstr>ToDo 01 к Demo 03</vt:lpstr>
      <vt:lpstr>Demo 04. Перечисление Четных Чисел</vt:lpstr>
      <vt:lpstr>Demo 04. </vt:lpstr>
      <vt:lpstr>Demo 05. Почти Универсальная Перечислимая Коллекция</vt:lpstr>
      <vt:lpstr>Demo 05. В основной программе объявите и инициализируйте одномерный целочисленный массив и выполните циклический перебор его элементов с разных «начальных точек».  </vt:lpstr>
      <vt:lpstr>ToDo 03 к Demo 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№</dc:title>
  <dc:creator>Olga Maksimenkova</dc:creator>
  <cp:lastModifiedBy>Ирина Лесовская</cp:lastModifiedBy>
  <cp:revision>25</cp:revision>
  <dcterms:created xsi:type="dcterms:W3CDTF">2023-08-29T08:44:39Z</dcterms:created>
  <dcterms:modified xsi:type="dcterms:W3CDTF">2024-02-22T18:35:13Z</dcterms:modified>
</cp:coreProperties>
</file>